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3" r:id="rId4"/>
    <p:sldId id="264" r:id="rId5"/>
    <p:sldId id="265" r:id="rId6"/>
    <p:sldId id="266" r:id="rId7"/>
    <p:sldId id="258" r:id="rId8"/>
    <p:sldId id="260" r:id="rId9"/>
    <p:sldId id="261" r:id="rId10"/>
    <p:sldId id="262"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0A6963-C568-41FE-90CF-5A82C4E7B9BC}">
          <p14:sldIdLst>
            <p14:sldId id="256"/>
            <p14:sldId id="257"/>
            <p14:sldId id="263"/>
            <p14:sldId id="264"/>
            <p14:sldId id="265"/>
            <p14:sldId id="266"/>
            <p14:sldId id="258"/>
            <p14:sldId id="260"/>
            <p14:sldId id="261"/>
            <p14:sldId id="262"/>
          </p14:sldIdLst>
        </p14:section>
        <p14:section name="Untitled Section" id="{9525654C-E245-41E5-B05F-F3C75D5EE0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5033" autoAdjust="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326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history of ANN lies deep into 1957 when Frank </a:t>
            </a:r>
            <a:r>
              <a:rPr lang="en-US" dirty="0" err="1"/>
              <a:t>Rosenblat</a:t>
            </a:r>
            <a:r>
              <a:rPr lang="en-US" dirty="0"/>
              <a:t> first defined the fundamental design block of the ANN known as perceptron.</a:t>
            </a:r>
          </a:p>
          <a:p>
            <a:pPr marL="171450" indent="-171450">
              <a:buFont typeface="Arial" panose="020B0604020202020204" pitchFamily="34" charset="0"/>
              <a:buChar char="•"/>
            </a:pPr>
            <a:r>
              <a:rPr lang="en-US" dirty="0"/>
              <a:t>Perceptron is  the simplest component of a neural network which add weight and biases to the input and then create an output for the next perceptron through an activation function.</a:t>
            </a:r>
          </a:p>
          <a:p>
            <a:pPr marL="171450" indent="-171450">
              <a:buFont typeface="Arial" panose="020B0604020202020204" pitchFamily="34" charset="0"/>
              <a:buChar char="•"/>
            </a:pPr>
            <a:r>
              <a:rPr lang="en-US" dirty="0"/>
              <a:t>An ANN consists of input, output and might be more than one hidden network in between.</a:t>
            </a:r>
          </a:p>
          <a:p>
            <a:pPr marL="171450" indent="-171450">
              <a:buFont typeface="Arial" panose="020B0604020202020204" pitchFamily="34" charset="0"/>
              <a:buChar char="•"/>
            </a:pPr>
            <a:r>
              <a:rPr lang="en-US" dirty="0"/>
              <a:t>If the network contains only one hidden network, it is called shallow network. </a:t>
            </a:r>
          </a:p>
          <a:p>
            <a:pPr marL="171450" indent="-171450">
              <a:buFont typeface="Arial" panose="020B0604020202020204" pitchFamily="34" charset="0"/>
              <a:buChar char="•"/>
            </a:pPr>
            <a:r>
              <a:rPr lang="en-US" dirty="0"/>
              <a:t>Similarly if network contains more than one hidden network, thank it is called dense network</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perceptron behavior  mimics neurons of human brain we will call it neuron next onwards</a:t>
            </a:r>
          </a:p>
          <a:p>
            <a:pPr marL="171450" indent="-171450">
              <a:buFont typeface="Arial" panose="020B0604020202020204" pitchFamily="34" charset="0"/>
              <a:buChar char="•"/>
            </a:pPr>
            <a:r>
              <a:rPr lang="en-US" dirty="0"/>
              <a:t>Each neuron is connected to each other and they work in fast </a:t>
            </a:r>
            <a:r>
              <a:rPr lang="en-US" dirty="0" err="1"/>
              <a:t>foreward</a:t>
            </a:r>
            <a:r>
              <a:rPr lang="en-US" dirty="0"/>
              <a:t> mode only. </a:t>
            </a:r>
          </a:p>
          <a:p>
            <a:pPr marL="171450" indent="-171450">
              <a:buFont typeface="Arial" panose="020B0604020202020204" pitchFamily="34" charset="0"/>
              <a:buChar char="•"/>
            </a:pPr>
            <a:r>
              <a:rPr lang="en-US" dirty="0"/>
              <a:t>Each neuron consists of weights and biases and optionally an activation function </a:t>
            </a:r>
          </a:p>
          <a:p>
            <a:pPr marL="171450" indent="-171450">
              <a:buFont typeface="Arial" panose="020B0604020202020204" pitchFamily="34" charset="0"/>
              <a:buChar char="•"/>
            </a:pPr>
            <a:r>
              <a:rPr lang="en-US" dirty="0"/>
              <a:t>We will cover it the simplest way in next slide</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1659969"/>
            <a:ext cx="7477601" cy="1733074"/>
          </a:xfrm>
          <a:prstGeom prst="rect">
            <a:avLst/>
          </a:prstGeom>
          <a:noFill/>
          <a:ln/>
        </p:spPr>
        <p:txBody>
          <a:bodyPr wrap="square" rtlCol="0" anchor="t"/>
          <a:lstStyle/>
          <a:p>
            <a:pPr marL="0" indent="0">
              <a:lnSpc>
                <a:spcPts val="6823"/>
              </a:lnSpc>
              <a:buNone/>
            </a:pPr>
            <a:r>
              <a:rPr lang="en-US" sz="5249" dirty="0">
                <a:solidFill>
                  <a:srgbClr val="312F2B"/>
                </a:solidFill>
                <a:latin typeface="Georgia" pitchFamily="34" charset="0"/>
                <a:ea typeface="Georgia" pitchFamily="34" charset="-122"/>
                <a:cs typeface="Georgia" pitchFamily="34" charset="-120"/>
              </a:rPr>
              <a:t>Introduction to Artificial Neural Networks</a:t>
            </a:r>
            <a:endParaRPr lang="en-US" sz="5249" dirty="0"/>
          </a:p>
        </p:txBody>
      </p:sp>
      <p:sp>
        <p:nvSpPr>
          <p:cNvPr id="5" name="Text 2"/>
          <p:cNvSpPr/>
          <p:nvPr/>
        </p:nvSpPr>
        <p:spPr>
          <a:xfrm>
            <a:off x="1188601" y="3726299"/>
            <a:ext cx="7122200" cy="799624"/>
          </a:xfrm>
          <a:prstGeom prst="rect">
            <a:avLst/>
          </a:prstGeom>
          <a:noFill/>
          <a:ln/>
        </p:spPr>
        <p:txBody>
          <a:bodyPr wrap="square" rtlCol="0" anchor="t"/>
          <a:lstStyle/>
          <a:p>
            <a:pPr marL="342900" indent="-342900" algn="l">
              <a:lnSpc>
                <a:spcPts val="3149"/>
              </a:lnSpc>
              <a:buSzPct val="100000"/>
              <a:buChar char="•"/>
            </a:pPr>
            <a:r>
              <a:rPr lang="en-US" sz="1750" dirty="0">
                <a:solidFill>
                  <a:srgbClr val="272525"/>
                </a:solidFill>
                <a:latin typeface="Lato" pitchFamily="34" charset="0"/>
                <a:ea typeface="Lato" pitchFamily="34" charset="-122"/>
                <a:cs typeface="Lato" pitchFamily="34" charset="-120"/>
              </a:rPr>
              <a:t>ANN (Artificial Neural Network) is a powerful computer Algorithm modelled after human brain.</a:t>
            </a:r>
            <a:endParaRPr lang="en-US" sz="1750" dirty="0"/>
          </a:p>
        </p:txBody>
      </p:sp>
      <p:sp>
        <p:nvSpPr>
          <p:cNvPr id="6" name="Text 3"/>
          <p:cNvSpPr/>
          <p:nvPr/>
        </p:nvSpPr>
        <p:spPr>
          <a:xfrm>
            <a:off x="1188601" y="4637008"/>
            <a:ext cx="7122200" cy="399812"/>
          </a:xfrm>
          <a:prstGeom prst="rect">
            <a:avLst/>
          </a:prstGeom>
          <a:noFill/>
          <a:ln/>
        </p:spPr>
        <p:txBody>
          <a:bodyPr wrap="none" rtlCol="0" anchor="t"/>
          <a:lstStyle/>
          <a:p>
            <a:pPr marL="342900" indent="-342900" algn="l">
              <a:lnSpc>
                <a:spcPts val="3149"/>
              </a:lnSpc>
              <a:buSzPct val="100000"/>
              <a:buChar char="•"/>
            </a:pPr>
            <a:r>
              <a:rPr lang="en-US" sz="1750" dirty="0">
                <a:solidFill>
                  <a:srgbClr val="272525"/>
                </a:solidFill>
                <a:latin typeface="Lato" pitchFamily="34" charset="0"/>
                <a:ea typeface="Lato" pitchFamily="34" charset="-122"/>
                <a:cs typeface="Lato" pitchFamily="34" charset="-120"/>
              </a:rPr>
              <a:t>It can learn complex patterns and make prediction based on that learning.</a:t>
            </a:r>
            <a:endParaRPr lang="en-US" sz="1750" dirty="0"/>
          </a:p>
        </p:txBody>
      </p:sp>
      <p:sp>
        <p:nvSpPr>
          <p:cNvPr id="7" name="Text 4"/>
          <p:cNvSpPr/>
          <p:nvPr/>
        </p:nvSpPr>
        <p:spPr>
          <a:xfrm>
            <a:off x="1188601" y="5147905"/>
            <a:ext cx="7122200" cy="799624"/>
          </a:xfrm>
          <a:prstGeom prst="rect">
            <a:avLst/>
          </a:prstGeom>
          <a:noFill/>
          <a:ln/>
        </p:spPr>
        <p:txBody>
          <a:bodyPr wrap="square" rtlCol="0" anchor="t"/>
          <a:lstStyle/>
          <a:p>
            <a:pPr marL="342900" indent="-342900" algn="l">
              <a:lnSpc>
                <a:spcPts val="3149"/>
              </a:lnSpc>
              <a:buSzPct val="100000"/>
              <a:buChar char="•"/>
            </a:pPr>
            <a:r>
              <a:rPr lang="en-US" sz="1750" dirty="0">
                <a:solidFill>
                  <a:srgbClr val="272525"/>
                </a:solidFill>
                <a:latin typeface="Lato" pitchFamily="34" charset="0"/>
                <a:ea typeface="Lato" pitchFamily="34" charset="-122"/>
                <a:cs typeface="Lato" pitchFamily="34" charset="-120"/>
              </a:rPr>
              <a:t>it has been used in a wide variety of fields like NLP, image processing and data analysis.</a:t>
            </a:r>
            <a:endParaRPr lang="en-US" sz="1750" dirty="0"/>
          </a:p>
        </p:txBody>
      </p:sp>
      <p:sp>
        <p:nvSpPr>
          <p:cNvPr id="8" name="Shape 5"/>
          <p:cNvSpPr/>
          <p:nvPr/>
        </p:nvSpPr>
        <p:spPr>
          <a:xfrm>
            <a:off x="833199" y="6169700"/>
            <a:ext cx="355402" cy="355402"/>
          </a:xfrm>
          <a:prstGeom prst="roundRect">
            <a:avLst>
              <a:gd name="adj" fmla="val 25726039"/>
            </a:avLst>
          </a:prstGeom>
          <a:solidFill>
            <a:srgbClr val="C11CB5"/>
          </a:solidFill>
          <a:ln w="7620">
            <a:solidFill>
              <a:srgbClr val="FFFFFF"/>
            </a:solidFill>
            <a:prstDash val="solid"/>
          </a:ln>
        </p:spPr>
      </p:sp>
      <p:sp>
        <p:nvSpPr>
          <p:cNvPr id="9" name="Text 6"/>
          <p:cNvSpPr/>
          <p:nvPr/>
        </p:nvSpPr>
        <p:spPr>
          <a:xfrm>
            <a:off x="896541" y="6164580"/>
            <a:ext cx="228600" cy="365760"/>
          </a:xfrm>
          <a:prstGeom prst="rect">
            <a:avLst/>
          </a:prstGeom>
          <a:noFill/>
          <a:ln/>
        </p:spPr>
        <p:txBody>
          <a:bodyPr wrap="none" rtlCol="0" anchor="t"/>
          <a:lstStyle/>
          <a:p>
            <a:pPr marL="0" indent="0" algn="ctr">
              <a:lnSpc>
                <a:spcPts val="2880"/>
              </a:lnSpc>
              <a:buNone/>
            </a:pPr>
            <a:r>
              <a:rPr lang="en-US" sz="1152" dirty="0">
                <a:solidFill>
                  <a:srgbClr val="FFFFFF"/>
                </a:solidFill>
                <a:latin typeface="Lato" pitchFamily="34" charset="0"/>
                <a:ea typeface="Lato" pitchFamily="34" charset="-122"/>
                <a:cs typeface="Lato" pitchFamily="34" charset="-120"/>
              </a:rPr>
              <a:t>MA</a:t>
            </a:r>
            <a:endParaRPr lang="en-US" sz="1152" dirty="0"/>
          </a:p>
        </p:txBody>
      </p:sp>
      <p:sp>
        <p:nvSpPr>
          <p:cNvPr id="10" name="Text 7"/>
          <p:cNvSpPr/>
          <p:nvPr/>
        </p:nvSpPr>
        <p:spPr>
          <a:xfrm>
            <a:off x="1299686" y="6175177"/>
            <a:ext cx="2209800" cy="388858"/>
          </a:xfrm>
          <a:prstGeom prst="rect">
            <a:avLst/>
          </a:prstGeom>
          <a:noFill/>
          <a:ln/>
        </p:spPr>
        <p:txBody>
          <a:bodyPr wrap="none" rtlCol="0" anchor="t"/>
          <a:lstStyle/>
          <a:p>
            <a:pPr marL="0" indent="0" algn="l">
              <a:lnSpc>
                <a:spcPts val="3062"/>
              </a:lnSpc>
              <a:buNone/>
            </a:pPr>
            <a:r>
              <a:rPr lang="en-US" sz="2187" b="1" dirty="0">
                <a:solidFill>
                  <a:srgbClr val="272525"/>
                </a:solidFill>
                <a:latin typeface="Lato" pitchFamily="34" charset="0"/>
                <a:ea typeface="Lato" pitchFamily="34" charset="-122"/>
                <a:cs typeface="Lato" pitchFamily="34" charset="-120"/>
              </a:rPr>
              <a:t>by Manoj Acharya</a:t>
            </a:r>
            <a:endParaRPr lang="en-US" sz="2187" dirty="0"/>
          </a:p>
        </p:txBody>
      </p:sp>
      <p:pic>
        <p:nvPicPr>
          <p:cNvPr id="11"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12" name="Picture 11">
            <a:extLst>
              <a:ext uri="{FF2B5EF4-FFF2-40B4-BE49-F238E27FC236}">
                <a16:creationId xmlns:a16="http://schemas.microsoft.com/office/drawing/2014/main" id="{1C2FFD65-4ACF-D44C-85AF-A5EAC66E5C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4031" y="6107557"/>
            <a:ext cx="798550" cy="8350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6319599" y="910352"/>
            <a:ext cx="4443889" cy="72211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Conclusion</a:t>
            </a:r>
            <a:endParaRPr lang="en-US" sz="4374" dirty="0"/>
          </a:p>
        </p:txBody>
      </p:sp>
      <p:sp>
        <p:nvSpPr>
          <p:cNvPr id="5" name="Shape 2"/>
          <p:cNvSpPr/>
          <p:nvPr/>
        </p:nvSpPr>
        <p:spPr>
          <a:xfrm>
            <a:off x="6319599" y="2118479"/>
            <a:ext cx="499943" cy="499943"/>
          </a:xfrm>
          <a:prstGeom prst="roundRect">
            <a:avLst>
              <a:gd name="adj" fmla="val 10974"/>
            </a:avLst>
          </a:prstGeom>
          <a:solidFill>
            <a:srgbClr val="E8E8E3"/>
          </a:solidFill>
          <a:ln w="7620">
            <a:solidFill>
              <a:srgbClr val="D1D1C7"/>
            </a:solidFill>
            <a:prstDash val="solid"/>
          </a:ln>
        </p:spPr>
      </p:sp>
      <p:sp>
        <p:nvSpPr>
          <p:cNvPr id="6" name="Text 3"/>
          <p:cNvSpPr/>
          <p:nvPr/>
        </p:nvSpPr>
        <p:spPr>
          <a:xfrm>
            <a:off x="6478072" y="2151817"/>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1</a:t>
            </a:r>
            <a:endParaRPr lang="en-US" sz="2624" dirty="0"/>
          </a:p>
        </p:txBody>
      </p:sp>
      <p:sp>
        <p:nvSpPr>
          <p:cNvPr id="7" name="Text 4"/>
          <p:cNvSpPr/>
          <p:nvPr/>
        </p:nvSpPr>
        <p:spPr>
          <a:xfrm>
            <a:off x="7041713" y="2187893"/>
            <a:ext cx="2905601" cy="1082993"/>
          </a:xfrm>
          <a:prstGeom prst="rect">
            <a:avLst/>
          </a:prstGeom>
          <a:noFill/>
          <a:ln/>
        </p:spPr>
        <p:txBody>
          <a:bodyPr wrap="squar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ANNs are powerful machine learning tools</a:t>
            </a:r>
            <a:endParaRPr lang="en-US" sz="2187" dirty="0"/>
          </a:p>
        </p:txBody>
      </p:sp>
      <p:sp>
        <p:nvSpPr>
          <p:cNvPr id="8" name="Text 5"/>
          <p:cNvSpPr/>
          <p:nvPr/>
        </p:nvSpPr>
        <p:spPr>
          <a:xfrm>
            <a:off x="7041713" y="3493056"/>
            <a:ext cx="2905601" cy="1599248"/>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They're inspired by the human brain and can learn complex patterns from data to make predictions.</a:t>
            </a:r>
            <a:endParaRPr lang="en-US" sz="1750" dirty="0"/>
          </a:p>
        </p:txBody>
      </p:sp>
      <p:sp>
        <p:nvSpPr>
          <p:cNvPr id="9" name="Shape 6"/>
          <p:cNvSpPr/>
          <p:nvPr/>
        </p:nvSpPr>
        <p:spPr>
          <a:xfrm>
            <a:off x="10169485" y="2118479"/>
            <a:ext cx="499943" cy="499943"/>
          </a:xfrm>
          <a:prstGeom prst="roundRect">
            <a:avLst>
              <a:gd name="adj" fmla="val 10974"/>
            </a:avLst>
          </a:prstGeom>
          <a:solidFill>
            <a:srgbClr val="E8E8E3"/>
          </a:solidFill>
          <a:ln w="7620">
            <a:solidFill>
              <a:srgbClr val="D1D1C7"/>
            </a:solidFill>
            <a:prstDash val="solid"/>
          </a:ln>
        </p:spPr>
      </p:sp>
      <p:sp>
        <p:nvSpPr>
          <p:cNvPr id="10" name="Text 7"/>
          <p:cNvSpPr/>
          <p:nvPr/>
        </p:nvSpPr>
        <p:spPr>
          <a:xfrm>
            <a:off x="10327958" y="2151817"/>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2</a:t>
            </a:r>
            <a:endParaRPr lang="en-US" sz="2624" dirty="0"/>
          </a:p>
        </p:txBody>
      </p:sp>
      <p:sp>
        <p:nvSpPr>
          <p:cNvPr id="11" name="Text 8"/>
          <p:cNvSpPr/>
          <p:nvPr/>
        </p:nvSpPr>
        <p:spPr>
          <a:xfrm>
            <a:off x="10891599" y="2187893"/>
            <a:ext cx="2905601" cy="721995"/>
          </a:xfrm>
          <a:prstGeom prst="rect">
            <a:avLst/>
          </a:prstGeom>
          <a:noFill/>
          <a:ln/>
        </p:spPr>
        <p:txBody>
          <a:bodyPr wrap="squar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ANNs have a wide range of applications</a:t>
            </a:r>
            <a:endParaRPr lang="en-US" sz="2187" dirty="0"/>
          </a:p>
        </p:txBody>
      </p:sp>
      <p:sp>
        <p:nvSpPr>
          <p:cNvPr id="12" name="Text 9"/>
          <p:cNvSpPr/>
          <p:nvPr/>
        </p:nvSpPr>
        <p:spPr>
          <a:xfrm>
            <a:off x="10891599" y="3132058"/>
            <a:ext cx="2905601" cy="1599248"/>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They're used in fields like image and speech recognition, natural language processing, and time series forecasting.</a:t>
            </a:r>
            <a:endParaRPr lang="en-US" sz="1750" dirty="0"/>
          </a:p>
        </p:txBody>
      </p:sp>
      <p:sp>
        <p:nvSpPr>
          <p:cNvPr id="13" name="Shape 10"/>
          <p:cNvSpPr/>
          <p:nvPr/>
        </p:nvSpPr>
        <p:spPr>
          <a:xfrm>
            <a:off x="6319599" y="5467231"/>
            <a:ext cx="499943" cy="499943"/>
          </a:xfrm>
          <a:prstGeom prst="roundRect">
            <a:avLst>
              <a:gd name="adj" fmla="val 10974"/>
            </a:avLst>
          </a:prstGeom>
          <a:solidFill>
            <a:srgbClr val="E8E8E3"/>
          </a:solidFill>
          <a:ln w="7620">
            <a:solidFill>
              <a:srgbClr val="D1D1C7"/>
            </a:solidFill>
            <a:prstDash val="solid"/>
          </a:ln>
        </p:spPr>
      </p:sp>
      <p:sp>
        <p:nvSpPr>
          <p:cNvPr id="14" name="Text 11"/>
          <p:cNvSpPr/>
          <p:nvPr/>
        </p:nvSpPr>
        <p:spPr>
          <a:xfrm>
            <a:off x="6478072" y="5500568"/>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3</a:t>
            </a:r>
            <a:endParaRPr lang="en-US" sz="2624" dirty="0"/>
          </a:p>
        </p:txBody>
      </p:sp>
      <p:sp>
        <p:nvSpPr>
          <p:cNvPr id="15" name="Text 12"/>
          <p:cNvSpPr/>
          <p:nvPr/>
        </p:nvSpPr>
        <p:spPr>
          <a:xfrm>
            <a:off x="7041713" y="5536644"/>
            <a:ext cx="4091940" cy="360998"/>
          </a:xfrm>
          <a:prstGeom prst="rect">
            <a:avLst/>
          </a:prstGeom>
          <a:noFill/>
          <a:ln/>
        </p:spPr>
        <p:txBody>
          <a:bodyPr wrap="non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ANNs are continually advancing</a:t>
            </a:r>
            <a:endParaRPr lang="en-US" sz="2187" dirty="0"/>
          </a:p>
        </p:txBody>
      </p:sp>
      <p:sp>
        <p:nvSpPr>
          <p:cNvPr id="16" name="Text 13"/>
          <p:cNvSpPr/>
          <p:nvPr/>
        </p:nvSpPr>
        <p:spPr>
          <a:xfrm>
            <a:off x="7041713" y="6119812"/>
            <a:ext cx="6755487" cy="1199436"/>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Researchers are working to improve their performance and extend their capabilities, unlocking new breakthroughs and discoveries along the way.</a:t>
            </a:r>
            <a:endParaRPr lang="en-US" sz="1750" dirty="0"/>
          </a:p>
        </p:txBody>
      </p:sp>
      <p:pic>
        <p:nvPicPr>
          <p:cNvPr id="17"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740569"/>
            <a:ext cx="10820400" cy="72211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The Structure of Artificial Neural Networks</a:t>
            </a:r>
            <a:endParaRPr lang="en-US" sz="4374" dirty="0"/>
          </a:p>
        </p:txBody>
      </p:sp>
      <p:pic>
        <p:nvPicPr>
          <p:cNvPr id="5" name="Image 1" descr="preencoded.png"/>
          <p:cNvPicPr>
            <a:picLocks noChangeAspect="1"/>
          </p:cNvPicPr>
          <p:nvPr/>
        </p:nvPicPr>
        <p:blipFill>
          <a:blip r:embed="rId4"/>
          <a:stretch>
            <a:fillRect/>
          </a:stretch>
        </p:blipFill>
        <p:spPr>
          <a:xfrm>
            <a:off x="1475542" y="1795939"/>
            <a:ext cx="2888575" cy="2888575"/>
          </a:xfrm>
          <a:prstGeom prst="rect">
            <a:avLst/>
          </a:prstGeom>
        </p:spPr>
      </p:pic>
      <p:sp>
        <p:nvSpPr>
          <p:cNvPr id="6" name="Text 2"/>
          <p:cNvSpPr/>
          <p:nvPr/>
        </p:nvSpPr>
        <p:spPr>
          <a:xfrm>
            <a:off x="1357670" y="4906685"/>
            <a:ext cx="3124200" cy="360998"/>
          </a:xfrm>
          <a:prstGeom prst="rect">
            <a:avLst/>
          </a:prstGeom>
          <a:noFill/>
          <a:ln/>
        </p:spPr>
        <p:txBody>
          <a:bodyPr wrap="none" rtlCol="0" anchor="t"/>
          <a:lstStyle/>
          <a:p>
            <a:pPr marL="0" indent="0" algn="ctr">
              <a:lnSpc>
                <a:spcPts val="2843"/>
              </a:lnSpc>
              <a:buNone/>
            </a:pPr>
            <a:r>
              <a:rPr lang="en-US" sz="2187" dirty="0">
                <a:solidFill>
                  <a:srgbClr val="312F2B"/>
                </a:solidFill>
                <a:latin typeface="Georgia" pitchFamily="34" charset="0"/>
                <a:ea typeface="Georgia" pitchFamily="34" charset="-122"/>
                <a:cs typeface="Georgia" pitchFamily="34" charset="-120"/>
              </a:rPr>
              <a:t>Interconnected Neurons</a:t>
            </a:r>
            <a:endParaRPr lang="en-US" sz="2187" dirty="0"/>
          </a:p>
        </p:txBody>
      </p:sp>
      <p:sp>
        <p:nvSpPr>
          <p:cNvPr id="7" name="Text 3"/>
          <p:cNvSpPr/>
          <p:nvPr/>
        </p:nvSpPr>
        <p:spPr>
          <a:xfrm>
            <a:off x="833199" y="5489853"/>
            <a:ext cx="4173260" cy="1599248"/>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The structure of an ANN consists of interconnected nodes called neurons. Each neuron is organized into different layers, such as input, hidden, and output layers.</a:t>
            </a:r>
            <a:endParaRPr lang="en-US" sz="1750" dirty="0"/>
          </a:p>
        </p:txBody>
      </p:sp>
      <p:pic>
        <p:nvPicPr>
          <p:cNvPr id="8" name="Image 2" descr="preencoded.png"/>
          <p:cNvPicPr>
            <a:picLocks noChangeAspect="1"/>
          </p:cNvPicPr>
          <p:nvPr/>
        </p:nvPicPr>
        <p:blipFill>
          <a:blip r:embed="rId5"/>
          <a:stretch>
            <a:fillRect/>
          </a:stretch>
        </p:blipFill>
        <p:spPr>
          <a:xfrm>
            <a:off x="5870972" y="1795939"/>
            <a:ext cx="2888575" cy="2888575"/>
          </a:xfrm>
          <a:prstGeom prst="rect">
            <a:avLst/>
          </a:prstGeom>
        </p:spPr>
      </p:pic>
      <p:sp>
        <p:nvSpPr>
          <p:cNvPr id="9" name="Text 4"/>
          <p:cNvSpPr/>
          <p:nvPr/>
        </p:nvSpPr>
        <p:spPr>
          <a:xfrm>
            <a:off x="6069330" y="4906685"/>
            <a:ext cx="2491740" cy="360998"/>
          </a:xfrm>
          <a:prstGeom prst="rect">
            <a:avLst/>
          </a:prstGeom>
          <a:noFill/>
          <a:ln/>
        </p:spPr>
        <p:txBody>
          <a:bodyPr wrap="none" rtlCol="0" anchor="t"/>
          <a:lstStyle/>
          <a:p>
            <a:pPr marL="0" indent="0" algn="ctr">
              <a:lnSpc>
                <a:spcPts val="2843"/>
              </a:lnSpc>
              <a:buNone/>
            </a:pPr>
            <a:r>
              <a:rPr lang="en-US" sz="2187" dirty="0">
                <a:solidFill>
                  <a:srgbClr val="312F2B"/>
                </a:solidFill>
                <a:latin typeface="Georgia" pitchFamily="34" charset="0"/>
                <a:ea typeface="Georgia" pitchFamily="34" charset="-122"/>
                <a:cs typeface="Georgia" pitchFamily="34" charset="-120"/>
              </a:rPr>
              <a:t>Weights and Biases</a:t>
            </a:r>
            <a:endParaRPr lang="en-US" sz="2187" dirty="0"/>
          </a:p>
        </p:txBody>
      </p:sp>
      <p:sp>
        <p:nvSpPr>
          <p:cNvPr id="10" name="Text 5"/>
          <p:cNvSpPr/>
          <p:nvPr/>
        </p:nvSpPr>
        <p:spPr>
          <a:xfrm>
            <a:off x="5228630" y="5489853"/>
            <a:ext cx="4173260" cy="1999059"/>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Each neuron has a weight and a bias, which determine the strength and impact of their contribution to the output of the network. Adjusting these values is crucial for accurate predictions.</a:t>
            </a:r>
            <a:endParaRPr lang="en-US" sz="1750" dirty="0"/>
          </a:p>
        </p:txBody>
      </p:sp>
      <p:pic>
        <p:nvPicPr>
          <p:cNvPr id="11" name="Image 3" descr="preencoded.png"/>
          <p:cNvPicPr>
            <a:picLocks noChangeAspect="1"/>
          </p:cNvPicPr>
          <p:nvPr/>
        </p:nvPicPr>
        <p:blipFill>
          <a:blip r:embed="rId6"/>
          <a:stretch>
            <a:fillRect/>
          </a:stretch>
        </p:blipFill>
        <p:spPr>
          <a:xfrm>
            <a:off x="10266402" y="1795939"/>
            <a:ext cx="2888575" cy="2888575"/>
          </a:xfrm>
          <a:prstGeom prst="rect">
            <a:avLst/>
          </a:prstGeom>
        </p:spPr>
      </p:pic>
      <p:sp>
        <p:nvSpPr>
          <p:cNvPr id="12" name="Text 6"/>
          <p:cNvSpPr/>
          <p:nvPr/>
        </p:nvSpPr>
        <p:spPr>
          <a:xfrm>
            <a:off x="10392370" y="4906685"/>
            <a:ext cx="2636520" cy="360998"/>
          </a:xfrm>
          <a:prstGeom prst="rect">
            <a:avLst/>
          </a:prstGeom>
          <a:noFill/>
          <a:ln/>
        </p:spPr>
        <p:txBody>
          <a:bodyPr wrap="none" rtlCol="0" anchor="t"/>
          <a:lstStyle/>
          <a:p>
            <a:pPr marL="0" indent="0" algn="ctr">
              <a:lnSpc>
                <a:spcPts val="2843"/>
              </a:lnSpc>
              <a:buNone/>
            </a:pPr>
            <a:r>
              <a:rPr lang="en-US" sz="2187" dirty="0">
                <a:solidFill>
                  <a:srgbClr val="312F2B"/>
                </a:solidFill>
                <a:latin typeface="Georgia" pitchFamily="34" charset="0"/>
                <a:ea typeface="Georgia" pitchFamily="34" charset="-122"/>
                <a:cs typeface="Georgia" pitchFamily="34" charset="-120"/>
              </a:rPr>
              <a:t>Activation Functions</a:t>
            </a:r>
            <a:endParaRPr lang="en-US" sz="2187" dirty="0"/>
          </a:p>
        </p:txBody>
      </p:sp>
      <p:sp>
        <p:nvSpPr>
          <p:cNvPr id="13" name="Text 7"/>
          <p:cNvSpPr/>
          <p:nvPr/>
        </p:nvSpPr>
        <p:spPr>
          <a:xfrm>
            <a:off x="9624060" y="5489853"/>
            <a:ext cx="4173260" cy="1999059"/>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Activation functions introduce non-linearities and allow for complex mappings between inputs and outputs. Different activation functions are used depending on the type of problem being solved.</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F0DA6B67-2FA5-57E8-D049-85884B3FA33E}"/>
              </a:ext>
            </a:extLst>
          </p:cNvPr>
          <p:cNvSpPr/>
          <p:nvPr/>
        </p:nvSpPr>
        <p:spPr>
          <a:xfrm>
            <a:off x="833199" y="936256"/>
            <a:ext cx="12068762" cy="72211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Neuron in ANN</a:t>
            </a:r>
            <a:endParaRPr lang="en-US" sz="4374" dirty="0"/>
          </a:p>
        </p:txBody>
      </p:sp>
      <p:sp>
        <p:nvSpPr>
          <p:cNvPr id="5" name="Oval 4">
            <a:extLst>
              <a:ext uri="{FF2B5EF4-FFF2-40B4-BE49-F238E27FC236}">
                <a16:creationId xmlns:a16="http://schemas.microsoft.com/office/drawing/2014/main" id="{B7B5FAD2-E7C5-AD3E-90A6-4CA16B64A3B9}"/>
              </a:ext>
            </a:extLst>
          </p:cNvPr>
          <p:cNvSpPr/>
          <p:nvPr/>
        </p:nvSpPr>
        <p:spPr>
          <a:xfrm>
            <a:off x="5330283" y="3178098"/>
            <a:ext cx="1616927" cy="158400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4000" dirty="0">
                <a:ln w="0"/>
                <a:solidFill>
                  <a:schemeClr val="accent1"/>
                </a:solidFill>
                <a:effectLst>
                  <a:outerShdw blurRad="38100" dist="25400" dir="5400000" algn="ctr" rotWithShape="0">
                    <a:srgbClr val="6E747A">
                      <a:alpha val="43000"/>
                    </a:srgbClr>
                  </a:outerShdw>
                </a:effectLst>
              </a:rPr>
              <a:t>f(x)</a:t>
            </a:r>
            <a:endParaRPr lang="en-IN" sz="4000" dirty="0"/>
          </a:p>
        </p:txBody>
      </p:sp>
      <p:sp>
        <p:nvSpPr>
          <p:cNvPr id="6" name="Arrow: Left 5">
            <a:extLst>
              <a:ext uri="{FF2B5EF4-FFF2-40B4-BE49-F238E27FC236}">
                <a16:creationId xmlns:a16="http://schemas.microsoft.com/office/drawing/2014/main" id="{B602D4A6-6FC3-B37F-AFAE-D2DB7E979131}"/>
              </a:ext>
            </a:extLst>
          </p:cNvPr>
          <p:cNvSpPr/>
          <p:nvPr/>
        </p:nvSpPr>
        <p:spPr>
          <a:xfrm>
            <a:off x="2202367" y="3970098"/>
            <a:ext cx="3111190" cy="17842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 11">
            <a:extLst>
              <a:ext uri="{FF2B5EF4-FFF2-40B4-BE49-F238E27FC236}">
                <a16:creationId xmlns:a16="http://schemas.microsoft.com/office/drawing/2014/main" id="{3A7932B2-9DC5-DC40-4FAD-4B470B4F6261}"/>
              </a:ext>
            </a:extLst>
          </p:cNvPr>
          <p:cNvSpPr/>
          <p:nvPr/>
        </p:nvSpPr>
        <p:spPr>
          <a:xfrm rot="1313713" flipV="1">
            <a:off x="2622274" y="3082046"/>
            <a:ext cx="2843846" cy="180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 12">
            <a:extLst>
              <a:ext uri="{FF2B5EF4-FFF2-40B4-BE49-F238E27FC236}">
                <a16:creationId xmlns:a16="http://schemas.microsoft.com/office/drawing/2014/main" id="{26E8833F-F703-46F3-6BCA-5E254D66AE73}"/>
              </a:ext>
            </a:extLst>
          </p:cNvPr>
          <p:cNvSpPr/>
          <p:nvPr/>
        </p:nvSpPr>
        <p:spPr>
          <a:xfrm rot="20137654" flipV="1">
            <a:off x="2478341" y="5001710"/>
            <a:ext cx="3136620" cy="180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Google Shape;536;p49">
            <a:extLst>
              <a:ext uri="{FF2B5EF4-FFF2-40B4-BE49-F238E27FC236}">
                <a16:creationId xmlns:a16="http://schemas.microsoft.com/office/drawing/2014/main" id="{4B3F81FC-F830-6807-5892-DE1BCB550744}"/>
              </a:ext>
            </a:extLst>
          </p:cNvPr>
          <p:cNvSpPr txBox="1">
            <a:spLocks noGrp="1"/>
          </p:cNvSpPr>
          <p:nvPr/>
        </p:nvSpPr>
        <p:spPr>
          <a:xfrm>
            <a:off x="2135915" y="2271938"/>
            <a:ext cx="890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5" name="Google Shape;536;p49">
            <a:extLst>
              <a:ext uri="{FF2B5EF4-FFF2-40B4-BE49-F238E27FC236}">
                <a16:creationId xmlns:a16="http://schemas.microsoft.com/office/drawing/2014/main" id="{F10CD34B-4D70-3764-30EE-8800A3A9B11A}"/>
              </a:ext>
            </a:extLst>
          </p:cNvPr>
          <p:cNvSpPr txBox="1">
            <a:spLocks noGrp="1"/>
          </p:cNvSpPr>
          <p:nvPr/>
        </p:nvSpPr>
        <p:spPr>
          <a:xfrm>
            <a:off x="1663847" y="3729027"/>
            <a:ext cx="890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x2</a:t>
            </a:r>
            <a:endParaRPr b="1" dirty="0">
              <a:solidFill>
                <a:srgbClr val="351C75"/>
              </a:solidFill>
              <a:latin typeface="Montserrat"/>
              <a:ea typeface="Montserrat"/>
              <a:cs typeface="Montserrat"/>
              <a:sym typeface="Montserrat"/>
            </a:endParaRPr>
          </a:p>
        </p:txBody>
      </p:sp>
      <p:sp>
        <p:nvSpPr>
          <p:cNvPr id="16" name="Google Shape;536;p49">
            <a:extLst>
              <a:ext uri="{FF2B5EF4-FFF2-40B4-BE49-F238E27FC236}">
                <a16:creationId xmlns:a16="http://schemas.microsoft.com/office/drawing/2014/main" id="{27CFCF1E-8D0B-F9C9-8081-ADBA3E759303}"/>
              </a:ext>
            </a:extLst>
          </p:cNvPr>
          <p:cNvSpPr txBox="1">
            <a:spLocks noGrp="1"/>
          </p:cNvSpPr>
          <p:nvPr/>
        </p:nvSpPr>
        <p:spPr>
          <a:xfrm>
            <a:off x="2087594" y="5490925"/>
            <a:ext cx="890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x3</a:t>
            </a:r>
            <a:endParaRPr b="1" dirty="0">
              <a:solidFill>
                <a:srgbClr val="351C75"/>
              </a:solidFill>
              <a:latin typeface="Montserrat"/>
              <a:ea typeface="Montserrat"/>
              <a:cs typeface="Montserrat"/>
              <a:sym typeface="Montserrat"/>
            </a:endParaRPr>
          </a:p>
        </p:txBody>
      </p:sp>
      <p:sp>
        <p:nvSpPr>
          <p:cNvPr id="17" name="Google Shape;536;p49">
            <a:extLst>
              <a:ext uri="{FF2B5EF4-FFF2-40B4-BE49-F238E27FC236}">
                <a16:creationId xmlns:a16="http://schemas.microsoft.com/office/drawing/2014/main" id="{6E6049D4-BE80-5E64-767F-E03D43F05939}"/>
              </a:ext>
            </a:extLst>
          </p:cNvPr>
          <p:cNvSpPr txBox="1">
            <a:spLocks noGrp="1"/>
          </p:cNvSpPr>
          <p:nvPr/>
        </p:nvSpPr>
        <p:spPr>
          <a:xfrm>
            <a:off x="2397512" y="2758875"/>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w1</a:t>
            </a:r>
            <a:endParaRPr b="1" dirty="0">
              <a:solidFill>
                <a:srgbClr val="351C75"/>
              </a:solidFill>
              <a:latin typeface="Montserrat"/>
              <a:ea typeface="Montserrat"/>
              <a:cs typeface="Montserrat"/>
              <a:sym typeface="Montserrat"/>
            </a:endParaRPr>
          </a:p>
        </p:txBody>
      </p:sp>
      <p:sp>
        <p:nvSpPr>
          <p:cNvPr id="18" name="Google Shape;536;p49">
            <a:extLst>
              <a:ext uri="{FF2B5EF4-FFF2-40B4-BE49-F238E27FC236}">
                <a16:creationId xmlns:a16="http://schemas.microsoft.com/office/drawing/2014/main" id="{44A14B00-79E4-3E44-F211-B774244F895C}"/>
              </a:ext>
            </a:extLst>
          </p:cNvPr>
          <p:cNvSpPr txBox="1">
            <a:spLocks noGrp="1"/>
          </p:cNvSpPr>
          <p:nvPr/>
        </p:nvSpPr>
        <p:spPr>
          <a:xfrm>
            <a:off x="2404949" y="4004092"/>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w2</a:t>
            </a:r>
            <a:endParaRPr b="1" dirty="0">
              <a:solidFill>
                <a:srgbClr val="351C75"/>
              </a:solidFill>
              <a:latin typeface="Montserrat"/>
              <a:ea typeface="Montserrat"/>
              <a:cs typeface="Montserrat"/>
              <a:sym typeface="Montserrat"/>
            </a:endParaRPr>
          </a:p>
        </p:txBody>
      </p:sp>
      <p:sp>
        <p:nvSpPr>
          <p:cNvPr id="19" name="Google Shape;536;p49">
            <a:extLst>
              <a:ext uri="{FF2B5EF4-FFF2-40B4-BE49-F238E27FC236}">
                <a16:creationId xmlns:a16="http://schemas.microsoft.com/office/drawing/2014/main" id="{7F086C45-981E-F6A7-8B8B-D1F5CF09066B}"/>
              </a:ext>
            </a:extLst>
          </p:cNvPr>
          <p:cNvSpPr txBox="1">
            <a:spLocks noGrp="1"/>
          </p:cNvSpPr>
          <p:nvPr/>
        </p:nvSpPr>
        <p:spPr>
          <a:xfrm>
            <a:off x="2847277" y="5528087"/>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w3</a:t>
            </a:r>
            <a:endParaRPr b="1" dirty="0">
              <a:solidFill>
                <a:srgbClr val="351C75"/>
              </a:solidFill>
              <a:latin typeface="Montserrat"/>
              <a:ea typeface="Montserrat"/>
              <a:cs typeface="Montserrat"/>
              <a:sym typeface="Montserrat"/>
            </a:endParaRPr>
          </a:p>
        </p:txBody>
      </p:sp>
      <p:sp>
        <p:nvSpPr>
          <p:cNvPr id="20" name="Google Shape;536;p49">
            <a:extLst>
              <a:ext uri="{FF2B5EF4-FFF2-40B4-BE49-F238E27FC236}">
                <a16:creationId xmlns:a16="http://schemas.microsoft.com/office/drawing/2014/main" id="{5D9E24B9-94AD-8E90-9539-B4A269C45C08}"/>
              </a:ext>
            </a:extLst>
          </p:cNvPr>
          <p:cNvSpPr txBox="1">
            <a:spLocks noGrp="1"/>
          </p:cNvSpPr>
          <p:nvPr/>
        </p:nvSpPr>
        <p:spPr>
          <a:xfrm>
            <a:off x="3230133" y="3123145"/>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b1</a:t>
            </a:r>
            <a:endParaRPr b="1" dirty="0">
              <a:solidFill>
                <a:srgbClr val="351C75"/>
              </a:solidFill>
              <a:latin typeface="Montserrat"/>
              <a:ea typeface="Montserrat"/>
              <a:cs typeface="Montserrat"/>
              <a:sym typeface="Montserrat"/>
            </a:endParaRPr>
          </a:p>
        </p:txBody>
      </p:sp>
      <p:sp>
        <p:nvSpPr>
          <p:cNvPr id="21" name="Google Shape;536;p49">
            <a:extLst>
              <a:ext uri="{FF2B5EF4-FFF2-40B4-BE49-F238E27FC236}">
                <a16:creationId xmlns:a16="http://schemas.microsoft.com/office/drawing/2014/main" id="{BF52C56F-8ACD-79B3-5B1C-44E32D060440}"/>
              </a:ext>
            </a:extLst>
          </p:cNvPr>
          <p:cNvSpPr txBox="1">
            <a:spLocks noGrp="1"/>
          </p:cNvSpPr>
          <p:nvPr/>
        </p:nvSpPr>
        <p:spPr>
          <a:xfrm>
            <a:off x="3661313" y="4044975"/>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b2</a:t>
            </a:r>
            <a:endParaRPr b="1" dirty="0">
              <a:solidFill>
                <a:srgbClr val="351C75"/>
              </a:solidFill>
              <a:latin typeface="Montserrat"/>
              <a:ea typeface="Montserrat"/>
              <a:cs typeface="Montserrat"/>
              <a:sym typeface="Montserrat"/>
            </a:endParaRPr>
          </a:p>
        </p:txBody>
      </p:sp>
      <p:sp>
        <p:nvSpPr>
          <p:cNvPr id="22" name="Google Shape;536;p49">
            <a:extLst>
              <a:ext uri="{FF2B5EF4-FFF2-40B4-BE49-F238E27FC236}">
                <a16:creationId xmlns:a16="http://schemas.microsoft.com/office/drawing/2014/main" id="{4D43FC41-B0DF-CB75-9CBF-16B1ED576C46}"/>
              </a:ext>
            </a:extLst>
          </p:cNvPr>
          <p:cNvSpPr txBox="1">
            <a:spLocks noGrp="1"/>
          </p:cNvSpPr>
          <p:nvPr/>
        </p:nvSpPr>
        <p:spPr>
          <a:xfrm>
            <a:off x="4159399" y="4911057"/>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b3</a:t>
            </a:r>
            <a:endParaRPr b="1" dirty="0">
              <a:solidFill>
                <a:srgbClr val="351C75"/>
              </a:solidFill>
              <a:latin typeface="Montserrat"/>
              <a:ea typeface="Montserrat"/>
              <a:cs typeface="Montserrat"/>
              <a:sym typeface="Montserrat"/>
            </a:endParaRPr>
          </a:p>
        </p:txBody>
      </p:sp>
      <p:sp>
        <p:nvSpPr>
          <p:cNvPr id="23" name="Arrow: Left 22">
            <a:extLst>
              <a:ext uri="{FF2B5EF4-FFF2-40B4-BE49-F238E27FC236}">
                <a16:creationId xmlns:a16="http://schemas.microsoft.com/office/drawing/2014/main" id="{9BE28293-27A2-8F57-4601-2D85BCADBF8A}"/>
              </a:ext>
            </a:extLst>
          </p:cNvPr>
          <p:cNvSpPr/>
          <p:nvPr/>
        </p:nvSpPr>
        <p:spPr>
          <a:xfrm rot="10800000">
            <a:off x="6993671" y="3977535"/>
            <a:ext cx="3111190" cy="17842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Google Shape;536;p49">
            <a:extLst>
              <a:ext uri="{FF2B5EF4-FFF2-40B4-BE49-F238E27FC236}">
                <a16:creationId xmlns:a16="http://schemas.microsoft.com/office/drawing/2014/main" id="{F303E40E-378B-DDB5-D354-517205922324}"/>
              </a:ext>
            </a:extLst>
          </p:cNvPr>
          <p:cNvSpPr txBox="1">
            <a:spLocks noGrp="1"/>
          </p:cNvSpPr>
          <p:nvPr/>
        </p:nvSpPr>
        <p:spPr>
          <a:xfrm>
            <a:off x="8419158" y="3472551"/>
            <a:ext cx="65753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y</a:t>
            </a:r>
            <a:endParaRPr b="1" dirty="0">
              <a:solidFill>
                <a:srgbClr val="351C75"/>
              </a:solidFill>
              <a:latin typeface="Montserrat"/>
              <a:ea typeface="Montserrat"/>
              <a:cs typeface="Montserrat"/>
              <a:sym typeface="Montserrat"/>
            </a:endParaRPr>
          </a:p>
        </p:txBody>
      </p:sp>
      <p:sp>
        <p:nvSpPr>
          <p:cNvPr id="25" name="Google Shape;536;p49">
            <a:extLst>
              <a:ext uri="{FF2B5EF4-FFF2-40B4-BE49-F238E27FC236}">
                <a16:creationId xmlns:a16="http://schemas.microsoft.com/office/drawing/2014/main" id="{F3D2796F-4E9A-38D4-E7A8-798075DB652D}"/>
              </a:ext>
            </a:extLst>
          </p:cNvPr>
          <p:cNvSpPr txBox="1">
            <a:spLocks noGrp="1"/>
          </p:cNvSpPr>
          <p:nvPr/>
        </p:nvSpPr>
        <p:spPr>
          <a:xfrm>
            <a:off x="10155028" y="3725310"/>
            <a:ext cx="16169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output</a:t>
            </a:r>
            <a:endParaRPr b="1" dirty="0">
              <a:solidFill>
                <a:srgbClr val="351C75"/>
              </a:solidFill>
              <a:latin typeface="Montserrat"/>
              <a:ea typeface="Montserrat"/>
              <a:cs typeface="Montserrat"/>
              <a:sym typeface="Montserrat"/>
            </a:endParaRPr>
          </a:p>
        </p:txBody>
      </p:sp>
    </p:spTree>
    <p:extLst>
      <p:ext uri="{BB962C8B-B14F-4D97-AF65-F5344CB8AC3E}">
        <p14:creationId xmlns:p14="http://schemas.microsoft.com/office/powerpoint/2010/main" val="51252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F0DA6B67-2FA5-57E8-D049-85884B3FA33E}"/>
              </a:ext>
            </a:extLst>
          </p:cNvPr>
          <p:cNvSpPr/>
          <p:nvPr/>
        </p:nvSpPr>
        <p:spPr>
          <a:xfrm>
            <a:off x="833199" y="936256"/>
            <a:ext cx="12068762" cy="72211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Neuron in ANN</a:t>
            </a:r>
            <a:endParaRPr lang="en-US" sz="4374" dirty="0"/>
          </a:p>
        </p:txBody>
      </p:sp>
      <p:sp>
        <p:nvSpPr>
          <p:cNvPr id="5" name="Oval 4">
            <a:extLst>
              <a:ext uri="{FF2B5EF4-FFF2-40B4-BE49-F238E27FC236}">
                <a16:creationId xmlns:a16="http://schemas.microsoft.com/office/drawing/2014/main" id="{B7B5FAD2-E7C5-AD3E-90A6-4CA16B64A3B9}"/>
              </a:ext>
            </a:extLst>
          </p:cNvPr>
          <p:cNvSpPr/>
          <p:nvPr/>
        </p:nvSpPr>
        <p:spPr>
          <a:xfrm>
            <a:off x="5330283" y="3178098"/>
            <a:ext cx="1616927" cy="158400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4000" dirty="0">
                <a:ln w="0"/>
                <a:solidFill>
                  <a:schemeClr val="accent1"/>
                </a:solidFill>
                <a:effectLst>
                  <a:outerShdw blurRad="38100" dist="25400" dir="5400000" algn="ctr" rotWithShape="0">
                    <a:srgbClr val="6E747A">
                      <a:alpha val="43000"/>
                    </a:srgbClr>
                  </a:outerShdw>
                </a:effectLst>
              </a:rPr>
              <a:t>f(x)</a:t>
            </a:r>
            <a:endParaRPr lang="en-IN" sz="4000" dirty="0"/>
          </a:p>
        </p:txBody>
      </p:sp>
      <p:sp>
        <p:nvSpPr>
          <p:cNvPr id="6" name="Arrow: Left 5">
            <a:extLst>
              <a:ext uri="{FF2B5EF4-FFF2-40B4-BE49-F238E27FC236}">
                <a16:creationId xmlns:a16="http://schemas.microsoft.com/office/drawing/2014/main" id="{B602D4A6-6FC3-B37F-AFAE-D2DB7E979131}"/>
              </a:ext>
            </a:extLst>
          </p:cNvPr>
          <p:cNvSpPr/>
          <p:nvPr/>
        </p:nvSpPr>
        <p:spPr>
          <a:xfrm>
            <a:off x="2202367" y="3970098"/>
            <a:ext cx="3111190" cy="17842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 11">
            <a:extLst>
              <a:ext uri="{FF2B5EF4-FFF2-40B4-BE49-F238E27FC236}">
                <a16:creationId xmlns:a16="http://schemas.microsoft.com/office/drawing/2014/main" id="{3A7932B2-9DC5-DC40-4FAD-4B470B4F6261}"/>
              </a:ext>
            </a:extLst>
          </p:cNvPr>
          <p:cNvSpPr/>
          <p:nvPr/>
        </p:nvSpPr>
        <p:spPr>
          <a:xfrm rot="1313713" flipV="1">
            <a:off x="2622274" y="3082046"/>
            <a:ext cx="2843846" cy="180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 12">
            <a:extLst>
              <a:ext uri="{FF2B5EF4-FFF2-40B4-BE49-F238E27FC236}">
                <a16:creationId xmlns:a16="http://schemas.microsoft.com/office/drawing/2014/main" id="{26E8833F-F703-46F3-6BCA-5E254D66AE73}"/>
              </a:ext>
            </a:extLst>
          </p:cNvPr>
          <p:cNvSpPr/>
          <p:nvPr/>
        </p:nvSpPr>
        <p:spPr>
          <a:xfrm rot="20137654" flipV="1">
            <a:off x="2478341" y="5001710"/>
            <a:ext cx="3136620" cy="180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Google Shape;536;p49">
            <a:extLst>
              <a:ext uri="{FF2B5EF4-FFF2-40B4-BE49-F238E27FC236}">
                <a16:creationId xmlns:a16="http://schemas.microsoft.com/office/drawing/2014/main" id="{4B3F81FC-F830-6807-5892-DE1BCB550744}"/>
              </a:ext>
            </a:extLst>
          </p:cNvPr>
          <p:cNvSpPr txBox="1">
            <a:spLocks noGrp="1"/>
          </p:cNvSpPr>
          <p:nvPr/>
        </p:nvSpPr>
        <p:spPr>
          <a:xfrm>
            <a:off x="2135915" y="2271938"/>
            <a:ext cx="890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5" name="Google Shape;536;p49">
            <a:extLst>
              <a:ext uri="{FF2B5EF4-FFF2-40B4-BE49-F238E27FC236}">
                <a16:creationId xmlns:a16="http://schemas.microsoft.com/office/drawing/2014/main" id="{F10CD34B-4D70-3764-30EE-8800A3A9B11A}"/>
              </a:ext>
            </a:extLst>
          </p:cNvPr>
          <p:cNvSpPr txBox="1">
            <a:spLocks noGrp="1"/>
          </p:cNvSpPr>
          <p:nvPr/>
        </p:nvSpPr>
        <p:spPr>
          <a:xfrm>
            <a:off x="1663847" y="3729027"/>
            <a:ext cx="890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x2</a:t>
            </a:r>
            <a:endParaRPr b="1" dirty="0">
              <a:solidFill>
                <a:srgbClr val="351C75"/>
              </a:solidFill>
              <a:latin typeface="Montserrat"/>
              <a:ea typeface="Montserrat"/>
              <a:cs typeface="Montserrat"/>
              <a:sym typeface="Montserrat"/>
            </a:endParaRPr>
          </a:p>
        </p:txBody>
      </p:sp>
      <p:sp>
        <p:nvSpPr>
          <p:cNvPr id="16" name="Google Shape;536;p49">
            <a:extLst>
              <a:ext uri="{FF2B5EF4-FFF2-40B4-BE49-F238E27FC236}">
                <a16:creationId xmlns:a16="http://schemas.microsoft.com/office/drawing/2014/main" id="{27CFCF1E-8D0B-F9C9-8081-ADBA3E759303}"/>
              </a:ext>
            </a:extLst>
          </p:cNvPr>
          <p:cNvSpPr txBox="1">
            <a:spLocks noGrp="1"/>
          </p:cNvSpPr>
          <p:nvPr/>
        </p:nvSpPr>
        <p:spPr>
          <a:xfrm>
            <a:off x="2087594" y="5490925"/>
            <a:ext cx="890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x3</a:t>
            </a:r>
            <a:endParaRPr b="1" dirty="0">
              <a:solidFill>
                <a:srgbClr val="351C75"/>
              </a:solidFill>
              <a:latin typeface="Montserrat"/>
              <a:ea typeface="Montserrat"/>
              <a:cs typeface="Montserrat"/>
              <a:sym typeface="Montserrat"/>
            </a:endParaRPr>
          </a:p>
        </p:txBody>
      </p:sp>
      <p:sp>
        <p:nvSpPr>
          <p:cNvPr id="17" name="Google Shape;536;p49">
            <a:extLst>
              <a:ext uri="{FF2B5EF4-FFF2-40B4-BE49-F238E27FC236}">
                <a16:creationId xmlns:a16="http://schemas.microsoft.com/office/drawing/2014/main" id="{6E6049D4-BE80-5E64-767F-E03D43F05939}"/>
              </a:ext>
            </a:extLst>
          </p:cNvPr>
          <p:cNvSpPr txBox="1">
            <a:spLocks noGrp="1"/>
          </p:cNvSpPr>
          <p:nvPr/>
        </p:nvSpPr>
        <p:spPr>
          <a:xfrm>
            <a:off x="2397512" y="2758875"/>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w1</a:t>
            </a:r>
            <a:endParaRPr b="1" dirty="0">
              <a:solidFill>
                <a:srgbClr val="351C75"/>
              </a:solidFill>
              <a:latin typeface="Montserrat"/>
              <a:ea typeface="Montserrat"/>
              <a:cs typeface="Montserrat"/>
              <a:sym typeface="Montserrat"/>
            </a:endParaRPr>
          </a:p>
        </p:txBody>
      </p:sp>
      <p:sp>
        <p:nvSpPr>
          <p:cNvPr id="18" name="Google Shape;536;p49">
            <a:extLst>
              <a:ext uri="{FF2B5EF4-FFF2-40B4-BE49-F238E27FC236}">
                <a16:creationId xmlns:a16="http://schemas.microsoft.com/office/drawing/2014/main" id="{44A14B00-79E4-3E44-F211-B774244F895C}"/>
              </a:ext>
            </a:extLst>
          </p:cNvPr>
          <p:cNvSpPr txBox="1">
            <a:spLocks noGrp="1"/>
          </p:cNvSpPr>
          <p:nvPr/>
        </p:nvSpPr>
        <p:spPr>
          <a:xfrm>
            <a:off x="2404949" y="4004092"/>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w2</a:t>
            </a:r>
            <a:endParaRPr b="1" dirty="0">
              <a:solidFill>
                <a:srgbClr val="351C75"/>
              </a:solidFill>
              <a:latin typeface="Montserrat"/>
              <a:ea typeface="Montserrat"/>
              <a:cs typeface="Montserrat"/>
              <a:sym typeface="Montserrat"/>
            </a:endParaRPr>
          </a:p>
        </p:txBody>
      </p:sp>
      <p:sp>
        <p:nvSpPr>
          <p:cNvPr id="19" name="Google Shape;536;p49">
            <a:extLst>
              <a:ext uri="{FF2B5EF4-FFF2-40B4-BE49-F238E27FC236}">
                <a16:creationId xmlns:a16="http://schemas.microsoft.com/office/drawing/2014/main" id="{7F086C45-981E-F6A7-8B8B-D1F5CF09066B}"/>
              </a:ext>
            </a:extLst>
          </p:cNvPr>
          <p:cNvSpPr txBox="1">
            <a:spLocks noGrp="1"/>
          </p:cNvSpPr>
          <p:nvPr/>
        </p:nvSpPr>
        <p:spPr>
          <a:xfrm>
            <a:off x="2847277" y="5528087"/>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w3</a:t>
            </a:r>
            <a:endParaRPr b="1" dirty="0">
              <a:solidFill>
                <a:srgbClr val="351C75"/>
              </a:solidFill>
              <a:latin typeface="Montserrat"/>
              <a:ea typeface="Montserrat"/>
              <a:cs typeface="Montserrat"/>
              <a:sym typeface="Montserrat"/>
            </a:endParaRPr>
          </a:p>
        </p:txBody>
      </p:sp>
      <p:sp>
        <p:nvSpPr>
          <p:cNvPr id="22" name="Google Shape;536;p49">
            <a:extLst>
              <a:ext uri="{FF2B5EF4-FFF2-40B4-BE49-F238E27FC236}">
                <a16:creationId xmlns:a16="http://schemas.microsoft.com/office/drawing/2014/main" id="{4D43FC41-B0DF-CB75-9CBF-16B1ED576C46}"/>
              </a:ext>
            </a:extLst>
          </p:cNvPr>
          <p:cNvSpPr txBox="1">
            <a:spLocks noGrp="1"/>
          </p:cNvSpPr>
          <p:nvPr/>
        </p:nvSpPr>
        <p:spPr>
          <a:xfrm>
            <a:off x="5714915" y="6279419"/>
            <a:ext cx="43899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B=b1 + b2 + b3 + …+bn</a:t>
            </a:r>
            <a:endParaRPr b="1" dirty="0">
              <a:solidFill>
                <a:srgbClr val="351C75"/>
              </a:solidFill>
              <a:latin typeface="Montserrat"/>
              <a:ea typeface="Montserrat"/>
              <a:cs typeface="Montserrat"/>
              <a:sym typeface="Montserrat"/>
            </a:endParaRPr>
          </a:p>
        </p:txBody>
      </p:sp>
      <p:sp>
        <p:nvSpPr>
          <p:cNvPr id="23" name="Arrow: Left 22">
            <a:extLst>
              <a:ext uri="{FF2B5EF4-FFF2-40B4-BE49-F238E27FC236}">
                <a16:creationId xmlns:a16="http://schemas.microsoft.com/office/drawing/2014/main" id="{9BE28293-27A2-8F57-4601-2D85BCADBF8A}"/>
              </a:ext>
            </a:extLst>
          </p:cNvPr>
          <p:cNvSpPr/>
          <p:nvPr/>
        </p:nvSpPr>
        <p:spPr>
          <a:xfrm rot="10800000">
            <a:off x="6993671" y="3977535"/>
            <a:ext cx="3111190" cy="17842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Google Shape;536;p49">
            <a:extLst>
              <a:ext uri="{FF2B5EF4-FFF2-40B4-BE49-F238E27FC236}">
                <a16:creationId xmlns:a16="http://schemas.microsoft.com/office/drawing/2014/main" id="{F303E40E-378B-DDB5-D354-517205922324}"/>
              </a:ext>
            </a:extLst>
          </p:cNvPr>
          <p:cNvSpPr txBox="1">
            <a:spLocks noGrp="1"/>
          </p:cNvSpPr>
          <p:nvPr/>
        </p:nvSpPr>
        <p:spPr>
          <a:xfrm>
            <a:off x="8419158" y="3472551"/>
            <a:ext cx="65753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y</a:t>
            </a:r>
            <a:endParaRPr b="1" dirty="0">
              <a:solidFill>
                <a:srgbClr val="351C75"/>
              </a:solidFill>
              <a:latin typeface="Montserrat"/>
              <a:ea typeface="Montserrat"/>
              <a:cs typeface="Montserrat"/>
              <a:sym typeface="Montserrat"/>
            </a:endParaRPr>
          </a:p>
        </p:txBody>
      </p:sp>
      <p:sp>
        <p:nvSpPr>
          <p:cNvPr id="25" name="Google Shape;536;p49">
            <a:extLst>
              <a:ext uri="{FF2B5EF4-FFF2-40B4-BE49-F238E27FC236}">
                <a16:creationId xmlns:a16="http://schemas.microsoft.com/office/drawing/2014/main" id="{F3D2796F-4E9A-38D4-E7A8-798075DB652D}"/>
              </a:ext>
            </a:extLst>
          </p:cNvPr>
          <p:cNvSpPr txBox="1">
            <a:spLocks noGrp="1"/>
          </p:cNvSpPr>
          <p:nvPr/>
        </p:nvSpPr>
        <p:spPr>
          <a:xfrm>
            <a:off x="10155028" y="3725310"/>
            <a:ext cx="16169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output</a:t>
            </a:r>
            <a:endParaRPr b="1" dirty="0">
              <a:solidFill>
                <a:srgbClr val="351C75"/>
              </a:solidFill>
              <a:latin typeface="Montserrat"/>
              <a:ea typeface="Montserrat"/>
              <a:cs typeface="Montserrat"/>
              <a:sym typeface="Montserrat"/>
            </a:endParaRPr>
          </a:p>
        </p:txBody>
      </p:sp>
      <p:sp>
        <p:nvSpPr>
          <p:cNvPr id="3" name="Arrow: Left 2">
            <a:extLst>
              <a:ext uri="{FF2B5EF4-FFF2-40B4-BE49-F238E27FC236}">
                <a16:creationId xmlns:a16="http://schemas.microsoft.com/office/drawing/2014/main" id="{62C5815F-C470-2A1F-E5F8-2824FB53F566}"/>
              </a:ext>
            </a:extLst>
          </p:cNvPr>
          <p:cNvSpPr/>
          <p:nvPr/>
        </p:nvSpPr>
        <p:spPr>
          <a:xfrm rot="5400000" flipV="1">
            <a:off x="5151556" y="5459087"/>
            <a:ext cx="1583999" cy="23252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oogle Shape;488;p46">
            <a:extLst>
              <a:ext uri="{FF2B5EF4-FFF2-40B4-BE49-F238E27FC236}">
                <a16:creationId xmlns:a16="http://schemas.microsoft.com/office/drawing/2014/main" id="{8CC25B85-25A4-79B4-B781-B3A58734DE32}"/>
              </a:ext>
            </a:extLst>
          </p:cNvPr>
          <p:cNvPicPr preferRelativeResize="0"/>
          <p:nvPr/>
        </p:nvPicPr>
        <p:blipFill>
          <a:blip r:embed="rId2">
            <a:alphaModFix/>
          </a:blip>
          <a:stretch>
            <a:fillRect/>
          </a:stretch>
        </p:blipFill>
        <p:spPr>
          <a:xfrm>
            <a:off x="8018819" y="966167"/>
            <a:ext cx="5020474" cy="2287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677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F0DA6B67-2FA5-57E8-D049-85884B3FA33E}"/>
              </a:ext>
            </a:extLst>
          </p:cNvPr>
          <p:cNvSpPr/>
          <p:nvPr/>
        </p:nvSpPr>
        <p:spPr>
          <a:xfrm>
            <a:off x="833199" y="936256"/>
            <a:ext cx="12068762" cy="72211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Activation Function RELU</a:t>
            </a:r>
            <a:endParaRPr lang="en-US" sz="4374" dirty="0"/>
          </a:p>
        </p:txBody>
      </p:sp>
      <p:pic>
        <p:nvPicPr>
          <p:cNvPr id="1026" name="Picture 2" descr="ReLU activation function. | Download Scientific Diagram">
            <a:extLst>
              <a:ext uri="{FF2B5EF4-FFF2-40B4-BE49-F238E27FC236}">
                <a16:creationId xmlns:a16="http://schemas.microsoft.com/office/drawing/2014/main" id="{3AD77A71-B8A8-BC4B-CAF7-09D354932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336" y="1925211"/>
            <a:ext cx="8499886" cy="4788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09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F0DA6B67-2FA5-57E8-D049-85884B3FA33E}"/>
              </a:ext>
            </a:extLst>
          </p:cNvPr>
          <p:cNvSpPr/>
          <p:nvPr/>
        </p:nvSpPr>
        <p:spPr>
          <a:xfrm>
            <a:off x="833199" y="936256"/>
            <a:ext cx="12068762" cy="72211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Optimizer - ADAM</a:t>
            </a:r>
            <a:endParaRPr lang="en-US" sz="4374" dirty="0"/>
          </a:p>
        </p:txBody>
      </p:sp>
      <p:pic>
        <p:nvPicPr>
          <p:cNvPr id="2050" name="Picture 2" descr="Machine Learning for everybody">
            <a:extLst>
              <a:ext uri="{FF2B5EF4-FFF2-40B4-BE49-F238E27FC236}">
                <a16:creationId xmlns:a16="http://schemas.microsoft.com/office/drawing/2014/main" id="{5B0876E9-9426-467F-7895-0F13771E2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99" y="1918010"/>
            <a:ext cx="9947617" cy="6186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515AC1F-8E43-65DD-8C15-2A77413365C0}"/>
              </a:ext>
            </a:extLst>
          </p:cNvPr>
          <p:cNvSpPr txBox="1"/>
          <p:nvPr/>
        </p:nvSpPr>
        <p:spPr>
          <a:xfrm>
            <a:off x="4772722" y="2542258"/>
            <a:ext cx="3088888" cy="646331"/>
          </a:xfrm>
          <a:prstGeom prst="rect">
            <a:avLst/>
          </a:prstGeom>
          <a:noFill/>
        </p:spPr>
        <p:txBody>
          <a:bodyPr wrap="square" rtlCol="0">
            <a:spAutoFit/>
          </a:bodyPr>
          <a:lstStyle/>
          <a:p>
            <a:pPr marL="285750" indent="-285750">
              <a:buFontTx/>
              <a:buChar char="-"/>
            </a:pPr>
            <a:r>
              <a:rPr lang="en-IN" b="1" dirty="0">
                <a:solidFill>
                  <a:srgbClr val="FF0000"/>
                </a:solidFill>
              </a:rPr>
              <a:t>Gradient descent /</a:t>
            </a:r>
          </a:p>
          <a:p>
            <a:pPr marL="285750" indent="-285750">
              <a:buFontTx/>
              <a:buChar char="-"/>
            </a:pPr>
            <a:r>
              <a:rPr lang="en-IN" b="1" dirty="0">
                <a:solidFill>
                  <a:srgbClr val="FF0000"/>
                </a:solidFill>
              </a:rPr>
              <a:t> Learning rate</a:t>
            </a:r>
          </a:p>
        </p:txBody>
      </p:sp>
    </p:spTree>
    <p:extLst>
      <p:ext uri="{BB962C8B-B14F-4D97-AF65-F5344CB8AC3E}">
        <p14:creationId xmlns:p14="http://schemas.microsoft.com/office/powerpoint/2010/main" val="379159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1429464"/>
            <a:ext cx="10751820" cy="72211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Training ANNs for Real-World Applications</a:t>
            </a:r>
            <a:endParaRPr lang="en-US" sz="4374" dirty="0"/>
          </a:p>
        </p:txBody>
      </p:sp>
      <p:sp>
        <p:nvSpPr>
          <p:cNvPr id="5" name="Shape 2"/>
          <p:cNvSpPr/>
          <p:nvPr/>
        </p:nvSpPr>
        <p:spPr>
          <a:xfrm>
            <a:off x="833199" y="2818090"/>
            <a:ext cx="12964001" cy="44410"/>
          </a:xfrm>
          <a:prstGeom prst="rect">
            <a:avLst/>
          </a:prstGeom>
          <a:solidFill>
            <a:srgbClr val="D1D1C7"/>
          </a:solidFill>
          <a:ln/>
        </p:spPr>
      </p:sp>
      <p:sp>
        <p:nvSpPr>
          <p:cNvPr id="6" name="Shape 3"/>
          <p:cNvSpPr/>
          <p:nvPr/>
        </p:nvSpPr>
        <p:spPr>
          <a:xfrm>
            <a:off x="2897565" y="2818090"/>
            <a:ext cx="44410" cy="777597"/>
          </a:xfrm>
          <a:prstGeom prst="rect">
            <a:avLst/>
          </a:prstGeom>
          <a:solidFill>
            <a:srgbClr val="D1D1C7"/>
          </a:solidFill>
          <a:ln/>
        </p:spPr>
      </p:sp>
      <p:sp>
        <p:nvSpPr>
          <p:cNvPr id="7" name="Shape 4"/>
          <p:cNvSpPr/>
          <p:nvPr/>
        </p:nvSpPr>
        <p:spPr>
          <a:xfrm>
            <a:off x="2669858" y="2568178"/>
            <a:ext cx="499943" cy="499943"/>
          </a:xfrm>
          <a:prstGeom prst="roundRect">
            <a:avLst>
              <a:gd name="adj" fmla="val 10974"/>
            </a:avLst>
          </a:prstGeom>
          <a:solidFill>
            <a:srgbClr val="E8E8E3"/>
          </a:solidFill>
          <a:ln w="7620">
            <a:solidFill>
              <a:srgbClr val="D1D1C7"/>
            </a:solidFill>
            <a:prstDash val="solid"/>
          </a:ln>
        </p:spPr>
      </p:sp>
      <p:sp>
        <p:nvSpPr>
          <p:cNvPr id="8" name="Text 5"/>
          <p:cNvSpPr/>
          <p:nvPr/>
        </p:nvSpPr>
        <p:spPr>
          <a:xfrm>
            <a:off x="2828330" y="2601516"/>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1</a:t>
            </a:r>
            <a:endParaRPr lang="en-US" sz="2624" dirty="0"/>
          </a:p>
        </p:txBody>
      </p:sp>
      <p:sp>
        <p:nvSpPr>
          <p:cNvPr id="9" name="Text 6"/>
          <p:cNvSpPr/>
          <p:nvPr/>
        </p:nvSpPr>
        <p:spPr>
          <a:xfrm>
            <a:off x="1506260" y="3817977"/>
            <a:ext cx="2827020" cy="360998"/>
          </a:xfrm>
          <a:prstGeom prst="rect">
            <a:avLst/>
          </a:prstGeom>
          <a:noFill/>
          <a:ln/>
        </p:spPr>
        <p:txBody>
          <a:bodyPr wrap="none" rtlCol="0" anchor="t"/>
          <a:lstStyle/>
          <a:p>
            <a:pPr marL="0" indent="0" algn="ctr">
              <a:lnSpc>
                <a:spcPts val="2843"/>
              </a:lnSpc>
              <a:buNone/>
            </a:pPr>
            <a:r>
              <a:rPr lang="en-US" sz="2187" dirty="0">
                <a:solidFill>
                  <a:srgbClr val="272525"/>
                </a:solidFill>
                <a:latin typeface="Georgia" pitchFamily="34" charset="0"/>
                <a:ea typeface="Georgia" pitchFamily="34" charset="-122"/>
                <a:cs typeface="Georgia" pitchFamily="34" charset="-120"/>
              </a:rPr>
              <a:t>Labeled Training Data</a:t>
            </a:r>
            <a:endParaRPr lang="en-US" sz="2187" dirty="0"/>
          </a:p>
        </p:txBody>
      </p:sp>
      <p:sp>
        <p:nvSpPr>
          <p:cNvPr id="10" name="Text 7"/>
          <p:cNvSpPr/>
          <p:nvPr/>
        </p:nvSpPr>
        <p:spPr>
          <a:xfrm>
            <a:off x="1055370" y="4401145"/>
            <a:ext cx="3728799" cy="1999059"/>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To train an ANN, we need a lot of high-quality labeled data. This data is used to adjust the weights and biases of the neurons in the network in order to make more accurate predictions.</a:t>
            </a:r>
            <a:endParaRPr lang="en-US" sz="1750" dirty="0"/>
          </a:p>
        </p:txBody>
      </p:sp>
      <p:sp>
        <p:nvSpPr>
          <p:cNvPr id="11" name="Shape 8"/>
          <p:cNvSpPr/>
          <p:nvPr/>
        </p:nvSpPr>
        <p:spPr>
          <a:xfrm>
            <a:off x="7292876" y="2818090"/>
            <a:ext cx="44410" cy="777597"/>
          </a:xfrm>
          <a:prstGeom prst="rect">
            <a:avLst/>
          </a:prstGeom>
          <a:solidFill>
            <a:srgbClr val="D1D1C7"/>
          </a:solidFill>
          <a:ln/>
        </p:spPr>
      </p:sp>
      <p:sp>
        <p:nvSpPr>
          <p:cNvPr id="12" name="Shape 9"/>
          <p:cNvSpPr/>
          <p:nvPr/>
        </p:nvSpPr>
        <p:spPr>
          <a:xfrm>
            <a:off x="7065169" y="2568178"/>
            <a:ext cx="499943" cy="499943"/>
          </a:xfrm>
          <a:prstGeom prst="roundRect">
            <a:avLst>
              <a:gd name="adj" fmla="val 10974"/>
            </a:avLst>
          </a:prstGeom>
          <a:solidFill>
            <a:srgbClr val="E8E8E3"/>
          </a:solidFill>
          <a:ln w="7620">
            <a:solidFill>
              <a:srgbClr val="D1D1C7"/>
            </a:solidFill>
            <a:prstDash val="solid"/>
          </a:ln>
        </p:spPr>
      </p:sp>
      <p:sp>
        <p:nvSpPr>
          <p:cNvPr id="13" name="Text 10"/>
          <p:cNvSpPr/>
          <p:nvPr/>
        </p:nvSpPr>
        <p:spPr>
          <a:xfrm>
            <a:off x="7223641" y="2601516"/>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2</a:t>
            </a:r>
            <a:endParaRPr lang="en-US" sz="2624" dirty="0"/>
          </a:p>
        </p:txBody>
      </p:sp>
      <p:sp>
        <p:nvSpPr>
          <p:cNvPr id="14" name="Text 11"/>
          <p:cNvSpPr/>
          <p:nvPr/>
        </p:nvSpPr>
        <p:spPr>
          <a:xfrm>
            <a:off x="5909191" y="3817977"/>
            <a:ext cx="2811780" cy="360998"/>
          </a:xfrm>
          <a:prstGeom prst="rect">
            <a:avLst/>
          </a:prstGeom>
          <a:noFill/>
          <a:ln/>
        </p:spPr>
        <p:txBody>
          <a:bodyPr wrap="none" rtlCol="0" anchor="t"/>
          <a:lstStyle/>
          <a:p>
            <a:pPr marL="0" indent="0" algn="ctr">
              <a:lnSpc>
                <a:spcPts val="2843"/>
              </a:lnSpc>
              <a:buNone/>
            </a:pPr>
            <a:r>
              <a:rPr lang="en-US" sz="2187" dirty="0">
                <a:solidFill>
                  <a:srgbClr val="272525"/>
                </a:solidFill>
                <a:latin typeface="Georgia" pitchFamily="34" charset="0"/>
                <a:ea typeface="Georgia" pitchFamily="34" charset="-122"/>
                <a:cs typeface="Georgia" pitchFamily="34" charset="-120"/>
              </a:rPr>
              <a:t>Iterative Optimization</a:t>
            </a:r>
            <a:endParaRPr lang="en-US" sz="2187" dirty="0"/>
          </a:p>
        </p:txBody>
      </p:sp>
      <p:sp>
        <p:nvSpPr>
          <p:cNvPr id="15" name="Text 12"/>
          <p:cNvSpPr/>
          <p:nvPr/>
        </p:nvSpPr>
        <p:spPr>
          <a:xfrm>
            <a:off x="5450681" y="4401145"/>
            <a:ext cx="3728918" cy="2398871"/>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Training an ANN is an iterative process. We repeatedly tweak the weights and biases and test the network's performance on a validation set until we reach our desired level of accuracy.</a:t>
            </a:r>
            <a:endParaRPr lang="en-US" sz="1750" dirty="0"/>
          </a:p>
        </p:txBody>
      </p:sp>
      <p:sp>
        <p:nvSpPr>
          <p:cNvPr id="16" name="Shape 13"/>
          <p:cNvSpPr/>
          <p:nvPr/>
        </p:nvSpPr>
        <p:spPr>
          <a:xfrm>
            <a:off x="11688306" y="2818090"/>
            <a:ext cx="44410" cy="777597"/>
          </a:xfrm>
          <a:prstGeom prst="rect">
            <a:avLst/>
          </a:prstGeom>
          <a:solidFill>
            <a:srgbClr val="D1D1C7"/>
          </a:solidFill>
          <a:ln/>
        </p:spPr>
      </p:sp>
      <p:sp>
        <p:nvSpPr>
          <p:cNvPr id="17" name="Shape 14"/>
          <p:cNvSpPr/>
          <p:nvPr/>
        </p:nvSpPr>
        <p:spPr>
          <a:xfrm>
            <a:off x="11460599" y="2568178"/>
            <a:ext cx="499943" cy="499943"/>
          </a:xfrm>
          <a:prstGeom prst="roundRect">
            <a:avLst>
              <a:gd name="adj" fmla="val 10974"/>
            </a:avLst>
          </a:prstGeom>
          <a:solidFill>
            <a:srgbClr val="E8E8E3"/>
          </a:solidFill>
          <a:ln w="7620">
            <a:solidFill>
              <a:srgbClr val="D1D1C7"/>
            </a:solidFill>
            <a:prstDash val="solid"/>
          </a:ln>
        </p:spPr>
      </p:sp>
      <p:sp>
        <p:nvSpPr>
          <p:cNvPr id="18" name="Text 15"/>
          <p:cNvSpPr/>
          <p:nvPr/>
        </p:nvSpPr>
        <p:spPr>
          <a:xfrm>
            <a:off x="11619071" y="2601516"/>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3</a:t>
            </a:r>
            <a:endParaRPr lang="en-US" sz="2624" dirty="0"/>
          </a:p>
        </p:txBody>
      </p:sp>
      <p:sp>
        <p:nvSpPr>
          <p:cNvPr id="19" name="Text 16"/>
          <p:cNvSpPr/>
          <p:nvPr/>
        </p:nvSpPr>
        <p:spPr>
          <a:xfrm>
            <a:off x="10599539" y="3817977"/>
            <a:ext cx="2221944" cy="360998"/>
          </a:xfrm>
          <a:prstGeom prst="rect">
            <a:avLst/>
          </a:prstGeom>
          <a:noFill/>
          <a:ln/>
        </p:spPr>
        <p:txBody>
          <a:bodyPr wrap="none" rtlCol="0" anchor="t"/>
          <a:lstStyle/>
          <a:p>
            <a:pPr marL="0" indent="0" algn="ctr">
              <a:lnSpc>
                <a:spcPts val="2843"/>
              </a:lnSpc>
              <a:buNone/>
            </a:pPr>
            <a:r>
              <a:rPr lang="en-US" sz="2187" dirty="0">
                <a:solidFill>
                  <a:srgbClr val="272525"/>
                </a:solidFill>
                <a:latin typeface="Georgia" pitchFamily="34" charset="0"/>
                <a:ea typeface="Georgia" pitchFamily="34" charset="-122"/>
                <a:cs typeface="Georgia" pitchFamily="34" charset="-120"/>
              </a:rPr>
              <a:t>Loss Functions</a:t>
            </a:r>
            <a:endParaRPr lang="en-US" sz="2187" dirty="0"/>
          </a:p>
        </p:txBody>
      </p:sp>
      <p:sp>
        <p:nvSpPr>
          <p:cNvPr id="20" name="Text 17"/>
          <p:cNvSpPr/>
          <p:nvPr/>
        </p:nvSpPr>
        <p:spPr>
          <a:xfrm>
            <a:off x="9846112" y="4401145"/>
            <a:ext cx="3728918" cy="2398871"/>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Loss functions measure the difference between the predicted output and the true value. This metric helps us understand how well the network is performing and provides feedback on how to adjust the weights and biases.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649367"/>
            <a:ext cx="12435840" cy="72211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Backpropagation and Other Training Techniques</a:t>
            </a:r>
            <a:endParaRPr lang="en-US" sz="4374" dirty="0"/>
          </a:p>
        </p:txBody>
      </p:sp>
      <p:sp>
        <p:nvSpPr>
          <p:cNvPr id="5" name="Shape 2"/>
          <p:cNvSpPr/>
          <p:nvPr/>
        </p:nvSpPr>
        <p:spPr>
          <a:xfrm>
            <a:off x="7293054" y="1704737"/>
            <a:ext cx="44410" cy="5875496"/>
          </a:xfrm>
          <a:prstGeom prst="rect">
            <a:avLst/>
          </a:prstGeom>
          <a:solidFill>
            <a:srgbClr val="D1D1C7"/>
          </a:solidFill>
          <a:ln/>
        </p:spPr>
      </p:sp>
      <p:sp>
        <p:nvSpPr>
          <p:cNvPr id="6" name="Shape 3"/>
          <p:cNvSpPr/>
          <p:nvPr/>
        </p:nvSpPr>
        <p:spPr>
          <a:xfrm>
            <a:off x="7565172" y="2085201"/>
            <a:ext cx="777597" cy="44410"/>
          </a:xfrm>
          <a:prstGeom prst="rect">
            <a:avLst/>
          </a:prstGeom>
          <a:solidFill>
            <a:srgbClr val="D1D1C7"/>
          </a:solidFill>
          <a:ln/>
        </p:spPr>
      </p:sp>
      <p:sp>
        <p:nvSpPr>
          <p:cNvPr id="7" name="Shape 4"/>
          <p:cNvSpPr/>
          <p:nvPr/>
        </p:nvSpPr>
        <p:spPr>
          <a:xfrm>
            <a:off x="7065228" y="1857494"/>
            <a:ext cx="499943" cy="499943"/>
          </a:xfrm>
          <a:prstGeom prst="roundRect">
            <a:avLst>
              <a:gd name="adj" fmla="val 10974"/>
            </a:avLst>
          </a:prstGeom>
          <a:solidFill>
            <a:srgbClr val="E8E8E3"/>
          </a:solidFill>
          <a:ln w="7620">
            <a:solidFill>
              <a:srgbClr val="D1D1C7"/>
            </a:solidFill>
            <a:prstDash val="solid"/>
          </a:ln>
        </p:spPr>
      </p:sp>
      <p:sp>
        <p:nvSpPr>
          <p:cNvPr id="8" name="Text 5"/>
          <p:cNvSpPr/>
          <p:nvPr/>
        </p:nvSpPr>
        <p:spPr>
          <a:xfrm>
            <a:off x="7223700" y="1890832"/>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1</a:t>
            </a:r>
            <a:endParaRPr lang="en-US" sz="2624" dirty="0"/>
          </a:p>
        </p:txBody>
      </p:sp>
      <p:sp>
        <p:nvSpPr>
          <p:cNvPr id="9" name="Text 6"/>
          <p:cNvSpPr/>
          <p:nvPr/>
        </p:nvSpPr>
        <p:spPr>
          <a:xfrm>
            <a:off x="8537258" y="1926907"/>
            <a:ext cx="2240280" cy="360998"/>
          </a:xfrm>
          <a:prstGeom prst="rect">
            <a:avLst/>
          </a:prstGeom>
          <a:noFill/>
          <a:ln/>
        </p:spPr>
        <p:txBody>
          <a:bodyPr wrap="none" rtlCol="0" anchor="t"/>
          <a:lstStyle/>
          <a:p>
            <a:pPr marL="0" indent="0" algn="l">
              <a:lnSpc>
                <a:spcPts val="2843"/>
              </a:lnSpc>
              <a:buNone/>
            </a:pPr>
            <a:r>
              <a:rPr lang="en-US" sz="2187" dirty="0">
                <a:solidFill>
                  <a:srgbClr val="272525"/>
                </a:solidFill>
                <a:latin typeface="Georgia" pitchFamily="34" charset="0"/>
                <a:ea typeface="Georgia" pitchFamily="34" charset="-122"/>
                <a:cs typeface="Georgia" pitchFamily="34" charset="-120"/>
              </a:rPr>
              <a:t>Backpropagation</a:t>
            </a:r>
            <a:endParaRPr lang="en-US" sz="2187" dirty="0"/>
          </a:p>
        </p:txBody>
      </p:sp>
      <p:sp>
        <p:nvSpPr>
          <p:cNvPr id="10" name="Text 7"/>
          <p:cNvSpPr/>
          <p:nvPr/>
        </p:nvSpPr>
        <p:spPr>
          <a:xfrm>
            <a:off x="8537258" y="2510076"/>
            <a:ext cx="5259943" cy="1999059"/>
          </a:xfrm>
          <a:prstGeom prst="rect">
            <a:avLst/>
          </a:prstGeom>
          <a:noFill/>
          <a:ln/>
        </p:spPr>
        <p:txBody>
          <a:bodyPr wrap="square" rtlCol="0" anchor="t"/>
          <a:lstStyle/>
          <a:p>
            <a:pPr marL="0" indent="0" algn="l">
              <a:lnSpc>
                <a:spcPts val="3149"/>
              </a:lnSpc>
              <a:buNone/>
            </a:pPr>
            <a:r>
              <a:rPr lang="en-US" sz="1750" dirty="0">
                <a:solidFill>
                  <a:srgbClr val="272525"/>
                </a:solidFill>
                <a:latin typeface="Lato" pitchFamily="34" charset="0"/>
                <a:ea typeface="Lato" pitchFamily="34" charset="-122"/>
                <a:cs typeface="Lato" pitchFamily="34" charset="-120"/>
              </a:rPr>
              <a:t>Backpropagation is a common technique used to train ANNs. It works by iteratively adjusting the weights and biases of neurons in the network in reverse order, starting from the output layer and working backward through the hidden layers.</a:t>
            </a:r>
            <a:endParaRPr lang="en-US" sz="1750" dirty="0"/>
          </a:p>
        </p:txBody>
      </p:sp>
      <p:sp>
        <p:nvSpPr>
          <p:cNvPr id="11" name="Shape 8"/>
          <p:cNvSpPr/>
          <p:nvPr/>
        </p:nvSpPr>
        <p:spPr>
          <a:xfrm>
            <a:off x="6287631" y="3196054"/>
            <a:ext cx="777597" cy="44410"/>
          </a:xfrm>
          <a:prstGeom prst="rect">
            <a:avLst/>
          </a:prstGeom>
          <a:solidFill>
            <a:srgbClr val="D1D1C7"/>
          </a:solidFill>
          <a:ln/>
        </p:spPr>
      </p:sp>
      <p:sp>
        <p:nvSpPr>
          <p:cNvPr id="12" name="Shape 9"/>
          <p:cNvSpPr/>
          <p:nvPr/>
        </p:nvSpPr>
        <p:spPr>
          <a:xfrm>
            <a:off x="7065228" y="2968347"/>
            <a:ext cx="499943" cy="499943"/>
          </a:xfrm>
          <a:prstGeom prst="roundRect">
            <a:avLst>
              <a:gd name="adj" fmla="val 10974"/>
            </a:avLst>
          </a:prstGeom>
          <a:solidFill>
            <a:srgbClr val="E8E8E3"/>
          </a:solidFill>
          <a:ln w="7620">
            <a:solidFill>
              <a:srgbClr val="D1D1C7"/>
            </a:solidFill>
            <a:prstDash val="solid"/>
          </a:ln>
        </p:spPr>
      </p:sp>
      <p:sp>
        <p:nvSpPr>
          <p:cNvPr id="13" name="Text 10"/>
          <p:cNvSpPr/>
          <p:nvPr/>
        </p:nvSpPr>
        <p:spPr>
          <a:xfrm>
            <a:off x="7223700" y="3001685"/>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2</a:t>
            </a:r>
            <a:endParaRPr lang="en-US" sz="2624" dirty="0"/>
          </a:p>
        </p:txBody>
      </p:sp>
      <p:sp>
        <p:nvSpPr>
          <p:cNvPr id="14" name="Text 11"/>
          <p:cNvSpPr/>
          <p:nvPr/>
        </p:nvSpPr>
        <p:spPr>
          <a:xfrm>
            <a:off x="2062163" y="3037761"/>
            <a:ext cx="4030980" cy="360998"/>
          </a:xfrm>
          <a:prstGeom prst="rect">
            <a:avLst/>
          </a:prstGeom>
          <a:noFill/>
          <a:ln/>
        </p:spPr>
        <p:txBody>
          <a:bodyPr wrap="none" rtlCol="0" anchor="t"/>
          <a:lstStyle/>
          <a:p>
            <a:pPr marL="0" indent="0" algn="r">
              <a:lnSpc>
                <a:spcPts val="2843"/>
              </a:lnSpc>
              <a:buNone/>
            </a:pPr>
            <a:r>
              <a:rPr lang="en-US" sz="2187" dirty="0">
                <a:solidFill>
                  <a:srgbClr val="272525"/>
                </a:solidFill>
                <a:latin typeface="Georgia" pitchFamily="34" charset="0"/>
                <a:ea typeface="Georgia" pitchFamily="34" charset="-122"/>
                <a:cs typeface="Georgia" pitchFamily="34" charset="-120"/>
              </a:rPr>
              <a:t>Convolutional Neural Networks</a:t>
            </a:r>
            <a:endParaRPr lang="en-US" sz="2187" dirty="0"/>
          </a:p>
        </p:txBody>
      </p:sp>
      <p:sp>
        <p:nvSpPr>
          <p:cNvPr id="15" name="Text 12"/>
          <p:cNvSpPr/>
          <p:nvPr/>
        </p:nvSpPr>
        <p:spPr>
          <a:xfrm>
            <a:off x="833199" y="3620929"/>
            <a:ext cx="5259943" cy="1599248"/>
          </a:xfrm>
          <a:prstGeom prst="rect">
            <a:avLst/>
          </a:prstGeom>
          <a:noFill/>
          <a:ln/>
        </p:spPr>
        <p:txBody>
          <a:bodyPr wrap="square" rtlCol="0" anchor="t"/>
          <a:lstStyle/>
          <a:p>
            <a:pPr marL="0" indent="0" algn="r">
              <a:lnSpc>
                <a:spcPts val="3149"/>
              </a:lnSpc>
              <a:buNone/>
            </a:pPr>
            <a:r>
              <a:rPr lang="en-US" sz="1750" dirty="0">
                <a:solidFill>
                  <a:srgbClr val="272525"/>
                </a:solidFill>
                <a:latin typeface="Lato" pitchFamily="34" charset="0"/>
                <a:ea typeface="Lato" pitchFamily="34" charset="-122"/>
                <a:cs typeface="Lato" pitchFamily="34" charset="-120"/>
              </a:rPr>
              <a:t>CNNs are a type of ANN that's particularly good at analyzing visual data, such as images and videos. They use convolutional layers to extract features from the input data and reduce its dimensionality.</a:t>
            </a:r>
            <a:endParaRPr lang="en-US" sz="1750" dirty="0"/>
          </a:p>
        </p:txBody>
      </p:sp>
      <p:sp>
        <p:nvSpPr>
          <p:cNvPr id="16" name="Shape 13"/>
          <p:cNvSpPr/>
          <p:nvPr/>
        </p:nvSpPr>
        <p:spPr>
          <a:xfrm>
            <a:off x="7565172" y="5333940"/>
            <a:ext cx="777597" cy="44410"/>
          </a:xfrm>
          <a:prstGeom prst="rect">
            <a:avLst/>
          </a:prstGeom>
          <a:solidFill>
            <a:srgbClr val="D1D1C7"/>
          </a:solidFill>
          <a:ln/>
        </p:spPr>
      </p:sp>
      <p:sp>
        <p:nvSpPr>
          <p:cNvPr id="17" name="Shape 14"/>
          <p:cNvSpPr/>
          <p:nvPr/>
        </p:nvSpPr>
        <p:spPr>
          <a:xfrm>
            <a:off x="7065228" y="5106233"/>
            <a:ext cx="499943" cy="499943"/>
          </a:xfrm>
          <a:prstGeom prst="roundRect">
            <a:avLst>
              <a:gd name="adj" fmla="val 10974"/>
            </a:avLst>
          </a:prstGeom>
          <a:solidFill>
            <a:srgbClr val="E8E8E3"/>
          </a:solidFill>
          <a:ln w="7620">
            <a:solidFill>
              <a:srgbClr val="D1D1C7"/>
            </a:solidFill>
            <a:prstDash val="solid"/>
          </a:ln>
        </p:spPr>
      </p:sp>
      <p:sp>
        <p:nvSpPr>
          <p:cNvPr id="18" name="Text 15"/>
          <p:cNvSpPr/>
          <p:nvPr/>
        </p:nvSpPr>
        <p:spPr>
          <a:xfrm>
            <a:off x="7223700" y="5139571"/>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3</a:t>
            </a:r>
            <a:endParaRPr lang="en-US" sz="2624" dirty="0"/>
          </a:p>
        </p:txBody>
      </p:sp>
      <p:sp>
        <p:nvSpPr>
          <p:cNvPr id="19" name="Text 16"/>
          <p:cNvSpPr/>
          <p:nvPr/>
        </p:nvSpPr>
        <p:spPr>
          <a:xfrm>
            <a:off x="8537258" y="5175647"/>
            <a:ext cx="3489960" cy="360998"/>
          </a:xfrm>
          <a:prstGeom prst="rect">
            <a:avLst/>
          </a:prstGeom>
          <a:noFill/>
          <a:ln/>
        </p:spPr>
        <p:txBody>
          <a:bodyPr wrap="none" rtlCol="0" anchor="t"/>
          <a:lstStyle/>
          <a:p>
            <a:pPr marL="0" indent="0" algn="l">
              <a:lnSpc>
                <a:spcPts val="2843"/>
              </a:lnSpc>
              <a:buNone/>
            </a:pPr>
            <a:r>
              <a:rPr lang="en-US" sz="2187" dirty="0">
                <a:solidFill>
                  <a:srgbClr val="272525"/>
                </a:solidFill>
                <a:latin typeface="Georgia" pitchFamily="34" charset="0"/>
                <a:ea typeface="Georgia" pitchFamily="34" charset="-122"/>
                <a:cs typeface="Georgia" pitchFamily="34" charset="-120"/>
              </a:rPr>
              <a:t>Recurrent Neural Networks</a:t>
            </a:r>
            <a:endParaRPr lang="en-US" sz="2187" dirty="0"/>
          </a:p>
        </p:txBody>
      </p:sp>
      <p:sp>
        <p:nvSpPr>
          <p:cNvPr id="20" name="Text 17"/>
          <p:cNvSpPr/>
          <p:nvPr/>
        </p:nvSpPr>
        <p:spPr>
          <a:xfrm>
            <a:off x="8537258" y="5758815"/>
            <a:ext cx="5259943" cy="1599248"/>
          </a:xfrm>
          <a:prstGeom prst="rect">
            <a:avLst/>
          </a:prstGeom>
          <a:noFill/>
          <a:ln/>
        </p:spPr>
        <p:txBody>
          <a:bodyPr wrap="square" rtlCol="0" anchor="t"/>
          <a:lstStyle/>
          <a:p>
            <a:pPr marL="0" indent="0" algn="l">
              <a:lnSpc>
                <a:spcPts val="3149"/>
              </a:lnSpc>
              <a:buNone/>
            </a:pPr>
            <a:r>
              <a:rPr lang="en-US" sz="1750" dirty="0">
                <a:solidFill>
                  <a:srgbClr val="272525"/>
                </a:solidFill>
                <a:latin typeface="Lato" pitchFamily="34" charset="0"/>
                <a:ea typeface="Lato" pitchFamily="34" charset="-122"/>
                <a:cs typeface="Lato" pitchFamily="34" charset="-120"/>
              </a:rPr>
              <a:t>RNNs are designed to work with sequences of data, such as text or audio. They use feedback loops to store information about previous inputs and make predictions based on that context.</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781764" y="761167"/>
            <a:ext cx="9555480" cy="677585"/>
          </a:xfrm>
          <a:prstGeom prst="rect">
            <a:avLst/>
          </a:prstGeom>
          <a:noFill/>
          <a:ln/>
        </p:spPr>
        <p:txBody>
          <a:bodyPr wrap="none" rtlCol="0" anchor="t"/>
          <a:lstStyle/>
          <a:p>
            <a:pPr marL="0" indent="0">
              <a:lnSpc>
                <a:spcPts val="5335"/>
              </a:lnSpc>
              <a:buNone/>
            </a:pPr>
            <a:r>
              <a:rPr lang="en-US" sz="4104" dirty="0">
                <a:solidFill>
                  <a:srgbClr val="312F2B"/>
                </a:solidFill>
                <a:latin typeface="Georgia" pitchFamily="34" charset="0"/>
                <a:ea typeface="Georgia" pitchFamily="34" charset="-122"/>
                <a:cs typeface="Georgia" pitchFamily="34" charset="-120"/>
              </a:rPr>
              <a:t>The Future of Artificial Neural Networks</a:t>
            </a:r>
            <a:endParaRPr lang="en-US" sz="4104" dirty="0"/>
          </a:p>
        </p:txBody>
      </p:sp>
      <p:pic>
        <p:nvPicPr>
          <p:cNvPr id="5" name="Image 1" descr="preencoded.png"/>
          <p:cNvPicPr>
            <a:picLocks noChangeAspect="1"/>
          </p:cNvPicPr>
          <p:nvPr/>
        </p:nvPicPr>
        <p:blipFill>
          <a:blip r:embed="rId4"/>
          <a:stretch>
            <a:fillRect/>
          </a:stretch>
        </p:blipFill>
        <p:spPr>
          <a:xfrm>
            <a:off x="1534835" y="1751409"/>
            <a:ext cx="2710339" cy="2710339"/>
          </a:xfrm>
          <a:prstGeom prst="rect">
            <a:avLst/>
          </a:prstGeom>
        </p:spPr>
      </p:pic>
      <p:sp>
        <p:nvSpPr>
          <p:cNvPr id="6" name="Text 2"/>
          <p:cNvSpPr/>
          <p:nvPr/>
        </p:nvSpPr>
        <p:spPr>
          <a:xfrm>
            <a:off x="847844" y="4670227"/>
            <a:ext cx="4084320" cy="338733"/>
          </a:xfrm>
          <a:prstGeom prst="rect">
            <a:avLst/>
          </a:prstGeom>
          <a:noFill/>
          <a:ln/>
        </p:spPr>
        <p:txBody>
          <a:bodyPr wrap="none" rtlCol="0" anchor="t"/>
          <a:lstStyle/>
          <a:p>
            <a:pPr marL="0" indent="0" algn="ctr">
              <a:lnSpc>
                <a:spcPts val="2668"/>
              </a:lnSpc>
              <a:buNone/>
            </a:pPr>
            <a:r>
              <a:rPr lang="en-US" sz="2052" dirty="0">
                <a:solidFill>
                  <a:srgbClr val="312F2B"/>
                </a:solidFill>
                <a:latin typeface="Georgia" pitchFamily="34" charset="0"/>
                <a:ea typeface="Georgia" pitchFamily="34" charset="-122"/>
                <a:cs typeface="Georgia" pitchFamily="34" charset="-120"/>
              </a:rPr>
              <a:t>New Research and Advancements</a:t>
            </a:r>
            <a:endParaRPr lang="en-US" sz="2052" dirty="0"/>
          </a:p>
        </p:txBody>
      </p:sp>
      <p:sp>
        <p:nvSpPr>
          <p:cNvPr id="7" name="Text 3"/>
          <p:cNvSpPr/>
          <p:nvPr/>
        </p:nvSpPr>
        <p:spPr>
          <a:xfrm>
            <a:off x="781764" y="5217438"/>
            <a:ext cx="4216598" cy="1500664"/>
          </a:xfrm>
          <a:prstGeom prst="rect">
            <a:avLst/>
          </a:prstGeom>
          <a:noFill/>
          <a:ln/>
        </p:spPr>
        <p:txBody>
          <a:bodyPr wrap="square" rtlCol="0" anchor="t"/>
          <a:lstStyle/>
          <a:p>
            <a:pPr marL="0" indent="0" algn="ctr">
              <a:lnSpc>
                <a:spcPts val="2955"/>
              </a:lnSpc>
              <a:buNone/>
            </a:pPr>
            <a:r>
              <a:rPr lang="en-US" sz="1642" dirty="0">
                <a:solidFill>
                  <a:srgbClr val="272525"/>
                </a:solidFill>
                <a:latin typeface="Lato" pitchFamily="34" charset="0"/>
                <a:ea typeface="Lato" pitchFamily="34" charset="-122"/>
                <a:cs typeface="Lato" pitchFamily="34" charset="-120"/>
              </a:rPr>
              <a:t>Researchers are constantly exploring new architectures, algorithms, and techniques to improve the performance of ANNs and extend their capabilities. The future of ANNs is bright!</a:t>
            </a:r>
            <a:endParaRPr lang="en-US" sz="1642" dirty="0"/>
          </a:p>
        </p:txBody>
      </p:sp>
      <p:pic>
        <p:nvPicPr>
          <p:cNvPr id="8" name="Image 2" descr="preencoded.png"/>
          <p:cNvPicPr>
            <a:picLocks noChangeAspect="1"/>
          </p:cNvPicPr>
          <p:nvPr/>
        </p:nvPicPr>
        <p:blipFill>
          <a:blip r:embed="rId5"/>
          <a:stretch>
            <a:fillRect/>
          </a:stretch>
        </p:blipFill>
        <p:spPr>
          <a:xfrm>
            <a:off x="5959912" y="1751409"/>
            <a:ext cx="2710339" cy="2710339"/>
          </a:xfrm>
          <a:prstGeom prst="rect">
            <a:avLst/>
          </a:prstGeom>
        </p:spPr>
      </p:pic>
      <p:sp>
        <p:nvSpPr>
          <p:cNvPr id="9" name="Text 4"/>
          <p:cNvSpPr/>
          <p:nvPr/>
        </p:nvSpPr>
        <p:spPr>
          <a:xfrm>
            <a:off x="5638681" y="4670227"/>
            <a:ext cx="3352800" cy="338733"/>
          </a:xfrm>
          <a:prstGeom prst="rect">
            <a:avLst/>
          </a:prstGeom>
          <a:noFill/>
          <a:ln/>
        </p:spPr>
        <p:txBody>
          <a:bodyPr wrap="none" rtlCol="0" anchor="t"/>
          <a:lstStyle/>
          <a:p>
            <a:pPr marL="0" indent="0" algn="ctr">
              <a:lnSpc>
                <a:spcPts val="2668"/>
              </a:lnSpc>
              <a:buNone/>
            </a:pPr>
            <a:r>
              <a:rPr lang="en-US" sz="2052" dirty="0">
                <a:solidFill>
                  <a:srgbClr val="312F2B"/>
                </a:solidFill>
                <a:latin typeface="Georgia" pitchFamily="34" charset="0"/>
                <a:ea typeface="Georgia" pitchFamily="34" charset="-122"/>
                <a:cs typeface="Georgia" pitchFamily="34" charset="-120"/>
              </a:rPr>
              <a:t>Potential for Breakthroughs</a:t>
            </a:r>
            <a:endParaRPr lang="en-US" sz="2052" dirty="0"/>
          </a:p>
        </p:txBody>
      </p:sp>
      <p:sp>
        <p:nvSpPr>
          <p:cNvPr id="10" name="Text 5"/>
          <p:cNvSpPr/>
          <p:nvPr/>
        </p:nvSpPr>
        <p:spPr>
          <a:xfrm>
            <a:off x="5206841" y="5217438"/>
            <a:ext cx="4216598" cy="1875830"/>
          </a:xfrm>
          <a:prstGeom prst="rect">
            <a:avLst/>
          </a:prstGeom>
          <a:noFill/>
          <a:ln/>
        </p:spPr>
        <p:txBody>
          <a:bodyPr wrap="square" rtlCol="0" anchor="t"/>
          <a:lstStyle/>
          <a:p>
            <a:pPr marL="0" indent="0" algn="ctr">
              <a:lnSpc>
                <a:spcPts val="2955"/>
              </a:lnSpc>
              <a:buNone/>
            </a:pPr>
            <a:r>
              <a:rPr lang="en-US" sz="1642" dirty="0">
                <a:solidFill>
                  <a:srgbClr val="272525"/>
                </a:solidFill>
                <a:latin typeface="Lato" pitchFamily="34" charset="0"/>
                <a:ea typeface="Lato" pitchFamily="34" charset="-122"/>
                <a:cs typeface="Lato" pitchFamily="34" charset="-120"/>
              </a:rPr>
              <a:t>ANNs have the potential to unlock major breakthroughs in fields like medicine, climate science, and robotics. We've only scratched the surface of what's possible with these powerful tools.</a:t>
            </a:r>
            <a:endParaRPr lang="en-US" sz="1642" dirty="0"/>
          </a:p>
        </p:txBody>
      </p:sp>
      <p:pic>
        <p:nvPicPr>
          <p:cNvPr id="11" name="Image 3" descr="preencoded.png"/>
          <p:cNvPicPr>
            <a:picLocks noChangeAspect="1"/>
          </p:cNvPicPr>
          <p:nvPr/>
        </p:nvPicPr>
        <p:blipFill>
          <a:blip r:embed="rId6"/>
          <a:stretch>
            <a:fillRect/>
          </a:stretch>
        </p:blipFill>
        <p:spPr>
          <a:xfrm>
            <a:off x="10384988" y="1751409"/>
            <a:ext cx="2710339" cy="2710339"/>
          </a:xfrm>
          <a:prstGeom prst="rect">
            <a:avLst/>
          </a:prstGeom>
        </p:spPr>
      </p:pic>
      <p:sp>
        <p:nvSpPr>
          <p:cNvPr id="12" name="Text 6"/>
          <p:cNvSpPr/>
          <p:nvPr/>
        </p:nvSpPr>
        <p:spPr>
          <a:xfrm>
            <a:off x="9953268" y="4670227"/>
            <a:ext cx="3573780" cy="338733"/>
          </a:xfrm>
          <a:prstGeom prst="rect">
            <a:avLst/>
          </a:prstGeom>
          <a:noFill/>
          <a:ln/>
        </p:spPr>
        <p:txBody>
          <a:bodyPr wrap="none" rtlCol="0" anchor="t"/>
          <a:lstStyle/>
          <a:p>
            <a:pPr marL="0" indent="0" algn="ctr">
              <a:lnSpc>
                <a:spcPts val="2668"/>
              </a:lnSpc>
              <a:buNone/>
            </a:pPr>
            <a:r>
              <a:rPr lang="en-US" sz="2052" dirty="0">
                <a:solidFill>
                  <a:srgbClr val="312F2B"/>
                </a:solidFill>
                <a:latin typeface="Georgia" pitchFamily="34" charset="0"/>
                <a:ea typeface="Georgia" pitchFamily="34" charset="-122"/>
                <a:cs typeface="Georgia" pitchFamily="34" charset="-120"/>
              </a:rPr>
              <a:t>The Role of Machine Learning</a:t>
            </a:r>
            <a:endParaRPr lang="en-US" sz="2052" dirty="0"/>
          </a:p>
        </p:txBody>
      </p:sp>
      <p:sp>
        <p:nvSpPr>
          <p:cNvPr id="13" name="Text 7"/>
          <p:cNvSpPr/>
          <p:nvPr/>
        </p:nvSpPr>
        <p:spPr>
          <a:xfrm>
            <a:off x="9631918" y="5217438"/>
            <a:ext cx="4216598" cy="2250996"/>
          </a:xfrm>
          <a:prstGeom prst="rect">
            <a:avLst/>
          </a:prstGeom>
          <a:noFill/>
          <a:ln/>
        </p:spPr>
        <p:txBody>
          <a:bodyPr wrap="square" rtlCol="0" anchor="t"/>
          <a:lstStyle/>
          <a:p>
            <a:pPr marL="0" indent="0" algn="ctr">
              <a:lnSpc>
                <a:spcPts val="2955"/>
              </a:lnSpc>
              <a:buNone/>
            </a:pPr>
            <a:r>
              <a:rPr lang="en-US" sz="1642" dirty="0">
                <a:solidFill>
                  <a:srgbClr val="272525"/>
                </a:solidFill>
                <a:latin typeface="Lato" pitchFamily="34" charset="0"/>
                <a:ea typeface="Lato" pitchFamily="34" charset="-122"/>
                <a:cs typeface="Lato" pitchFamily="34" charset="-120"/>
              </a:rPr>
              <a:t>ANNs are just one example of the exciting developments in machine learning. Together with other techniques like reinforcement learning and unsupervised learning, they're transforming the way we approach complex problems in all areas of life.</a:t>
            </a:r>
            <a:endParaRPr lang="en-US" sz="164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834</Words>
  <Application>Microsoft Office PowerPoint</Application>
  <PresentationFormat>Custom</PresentationFormat>
  <Paragraphs>93</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Georgia</vt:lpstr>
      <vt:lpstr>Lato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manoj acharya</cp:lastModifiedBy>
  <cp:revision>8</cp:revision>
  <dcterms:created xsi:type="dcterms:W3CDTF">2023-06-24T16:46:09Z</dcterms:created>
  <dcterms:modified xsi:type="dcterms:W3CDTF">2023-07-02T18:14:51Z</dcterms:modified>
</cp:coreProperties>
</file>