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8" r:id="rId21"/>
    <p:sldId id="275" r:id="rId22"/>
    <p:sldId id="274" r:id="rId23"/>
    <p:sldId id="276" r:id="rId24"/>
    <p:sldId id="280" r:id="rId25"/>
    <p:sldId id="281" r:id="rId26"/>
    <p:sldId id="282" r:id="rId27"/>
    <p:sldId id="279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EB01-1DBA-4FF9-AFD7-F44647FF892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964F3F2-1D73-4817-81E3-194C20659EB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Automatic Text Summarization</a:t>
          </a:r>
          <a:endParaRPr lang="en-IN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8D5188-2B8F-48B5-9013-A1010CCFFEBD}" type="parTrans" cxnId="{7CCB928D-1A63-4BDF-AF2D-D5E78DC1A3A0}">
      <dgm:prSet/>
      <dgm:spPr/>
      <dgm:t>
        <a:bodyPr/>
        <a:lstStyle/>
        <a:p>
          <a:endParaRPr lang="en-IN"/>
        </a:p>
      </dgm:t>
    </dgm:pt>
    <dgm:pt modelId="{7E62366D-B62E-43B5-BE3E-704EC5AEF7EF}" type="sibTrans" cxnId="{7CCB928D-1A63-4BDF-AF2D-D5E78DC1A3A0}">
      <dgm:prSet/>
      <dgm:spPr/>
      <dgm:t>
        <a:bodyPr/>
        <a:lstStyle/>
        <a:p>
          <a:endParaRPr lang="en-IN"/>
        </a:p>
      </dgm:t>
    </dgm:pt>
    <dgm:pt modelId="{C60BE615-6B9F-4D1A-946E-1E574EFC2F9D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</a:rPr>
            <a:t>Methods</a:t>
          </a:r>
          <a:endParaRPr lang="en-IN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F32DE968-0137-41A3-AE37-B7747B62E558}" type="parTrans" cxnId="{5DD09F1F-850C-4265-A75B-FCEE7892520B}">
      <dgm:prSet/>
      <dgm:spPr/>
      <dgm:t>
        <a:bodyPr/>
        <a:lstStyle/>
        <a:p>
          <a:endParaRPr lang="en-IN"/>
        </a:p>
      </dgm:t>
    </dgm:pt>
    <dgm:pt modelId="{EF4A70EF-1E18-43CE-8B94-328008A34BCA}" type="sibTrans" cxnId="{5DD09F1F-850C-4265-A75B-FCEE7892520B}">
      <dgm:prSet/>
      <dgm:spPr/>
      <dgm:t>
        <a:bodyPr/>
        <a:lstStyle/>
        <a:p>
          <a:endParaRPr lang="en-IN"/>
        </a:p>
      </dgm:t>
    </dgm:pt>
    <dgm:pt modelId="{23B11D7A-E9A9-4606-B382-8C55B3F57A43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</a:rPr>
            <a:t>Evaluation</a:t>
          </a:r>
          <a:endParaRPr lang="en-IN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3574EE5C-9922-438A-94E2-D527159A9A33}" type="parTrans" cxnId="{4F0F278A-8BA6-46D4-B63C-350DC12C8E8D}">
      <dgm:prSet/>
      <dgm:spPr/>
      <dgm:t>
        <a:bodyPr/>
        <a:lstStyle/>
        <a:p>
          <a:endParaRPr lang="en-IN"/>
        </a:p>
      </dgm:t>
    </dgm:pt>
    <dgm:pt modelId="{CB1AA8FB-54A6-463F-B320-89E95C33AE97}" type="sibTrans" cxnId="{4F0F278A-8BA6-46D4-B63C-350DC12C8E8D}">
      <dgm:prSet/>
      <dgm:spPr/>
      <dgm:t>
        <a:bodyPr/>
        <a:lstStyle/>
        <a:p>
          <a:endParaRPr lang="en-IN"/>
        </a:p>
      </dgm:t>
    </dgm:pt>
    <dgm:pt modelId="{20CE6B7E-F8DC-454C-AE41-9AFA1648E777}" type="pres">
      <dgm:prSet presAssocID="{11B8EB01-1DBA-4FF9-AFD7-F44647FF892A}" presName="CompostProcess" presStyleCnt="0">
        <dgm:presLayoutVars>
          <dgm:dir/>
          <dgm:resizeHandles val="exact"/>
        </dgm:presLayoutVars>
      </dgm:prSet>
      <dgm:spPr/>
    </dgm:pt>
    <dgm:pt modelId="{6121A036-CE4E-40C5-97FC-6602316EC7BC}" type="pres">
      <dgm:prSet presAssocID="{11B8EB01-1DBA-4FF9-AFD7-F44647FF892A}" presName="arrow" presStyleLbl="bgShp" presStyleIdx="0" presStyleCnt="1"/>
      <dgm:spPr/>
    </dgm:pt>
    <dgm:pt modelId="{7DC1D8A6-2EEC-4877-84FA-85E8081E60D3}" type="pres">
      <dgm:prSet presAssocID="{11B8EB01-1DBA-4FF9-AFD7-F44647FF892A}" presName="linearProcess" presStyleCnt="0"/>
      <dgm:spPr/>
    </dgm:pt>
    <dgm:pt modelId="{167CFDF5-0133-4386-AF6E-C94236271A4E}" type="pres">
      <dgm:prSet presAssocID="{9964F3F2-1D73-4817-81E3-194C20659EB2}" presName="textNode" presStyleLbl="node1" presStyleIdx="0" presStyleCnt="3">
        <dgm:presLayoutVars>
          <dgm:bulletEnabled val="1"/>
        </dgm:presLayoutVars>
      </dgm:prSet>
      <dgm:spPr/>
    </dgm:pt>
    <dgm:pt modelId="{9779EBA6-B02A-45BA-8ECE-3F1706C71A4B}" type="pres">
      <dgm:prSet presAssocID="{7E62366D-B62E-43B5-BE3E-704EC5AEF7EF}" presName="sibTrans" presStyleCnt="0"/>
      <dgm:spPr/>
    </dgm:pt>
    <dgm:pt modelId="{16BB32F8-33B1-45C0-A484-64F66EF967BD}" type="pres">
      <dgm:prSet presAssocID="{C60BE615-6B9F-4D1A-946E-1E574EFC2F9D}" presName="textNode" presStyleLbl="node1" presStyleIdx="1" presStyleCnt="3">
        <dgm:presLayoutVars>
          <dgm:bulletEnabled val="1"/>
        </dgm:presLayoutVars>
      </dgm:prSet>
      <dgm:spPr/>
    </dgm:pt>
    <dgm:pt modelId="{4736F9B8-8180-4346-8265-316AD81955AF}" type="pres">
      <dgm:prSet presAssocID="{EF4A70EF-1E18-43CE-8B94-328008A34BCA}" presName="sibTrans" presStyleCnt="0"/>
      <dgm:spPr/>
    </dgm:pt>
    <dgm:pt modelId="{CB1E97AF-10FB-4F11-9E01-EA22929D6172}" type="pres">
      <dgm:prSet presAssocID="{23B11D7A-E9A9-4606-B382-8C55B3F57A4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62CEB13-E468-43ED-894D-6FF5BCF67BC6}" type="presOf" srcId="{9964F3F2-1D73-4817-81E3-194C20659EB2}" destId="{167CFDF5-0133-4386-AF6E-C94236271A4E}" srcOrd="0" destOrd="0" presId="urn:microsoft.com/office/officeart/2005/8/layout/hProcess9"/>
    <dgm:cxn modelId="{5DD09F1F-850C-4265-A75B-FCEE7892520B}" srcId="{11B8EB01-1DBA-4FF9-AFD7-F44647FF892A}" destId="{C60BE615-6B9F-4D1A-946E-1E574EFC2F9D}" srcOrd="1" destOrd="0" parTransId="{F32DE968-0137-41A3-AE37-B7747B62E558}" sibTransId="{EF4A70EF-1E18-43CE-8B94-328008A34BCA}"/>
    <dgm:cxn modelId="{B4580B60-9750-4E4A-8F53-04D26FA5564F}" type="presOf" srcId="{23B11D7A-E9A9-4606-B382-8C55B3F57A43}" destId="{CB1E97AF-10FB-4F11-9E01-EA22929D6172}" srcOrd="0" destOrd="0" presId="urn:microsoft.com/office/officeart/2005/8/layout/hProcess9"/>
    <dgm:cxn modelId="{9A20DD7B-628A-4EEE-B157-CBC7F86798EB}" type="presOf" srcId="{C60BE615-6B9F-4D1A-946E-1E574EFC2F9D}" destId="{16BB32F8-33B1-45C0-A484-64F66EF967BD}" srcOrd="0" destOrd="0" presId="urn:microsoft.com/office/officeart/2005/8/layout/hProcess9"/>
    <dgm:cxn modelId="{4F0F278A-8BA6-46D4-B63C-350DC12C8E8D}" srcId="{11B8EB01-1DBA-4FF9-AFD7-F44647FF892A}" destId="{23B11D7A-E9A9-4606-B382-8C55B3F57A43}" srcOrd="2" destOrd="0" parTransId="{3574EE5C-9922-438A-94E2-D527159A9A33}" sibTransId="{CB1AA8FB-54A6-463F-B320-89E95C33AE97}"/>
    <dgm:cxn modelId="{7CCB928D-1A63-4BDF-AF2D-D5E78DC1A3A0}" srcId="{11B8EB01-1DBA-4FF9-AFD7-F44647FF892A}" destId="{9964F3F2-1D73-4817-81E3-194C20659EB2}" srcOrd="0" destOrd="0" parTransId="{CA8D5188-2B8F-48B5-9013-A1010CCFFEBD}" sibTransId="{7E62366D-B62E-43B5-BE3E-704EC5AEF7EF}"/>
    <dgm:cxn modelId="{8F50ECC9-081E-46ED-8584-004506F7C309}" type="presOf" srcId="{11B8EB01-1DBA-4FF9-AFD7-F44647FF892A}" destId="{20CE6B7E-F8DC-454C-AE41-9AFA1648E777}" srcOrd="0" destOrd="0" presId="urn:microsoft.com/office/officeart/2005/8/layout/hProcess9"/>
    <dgm:cxn modelId="{16DE6B62-ADBA-4AC1-B743-0F2BF1FAB590}" type="presParOf" srcId="{20CE6B7E-F8DC-454C-AE41-9AFA1648E777}" destId="{6121A036-CE4E-40C5-97FC-6602316EC7BC}" srcOrd="0" destOrd="0" presId="urn:microsoft.com/office/officeart/2005/8/layout/hProcess9"/>
    <dgm:cxn modelId="{082AA9EC-96AF-488E-B192-DC0374C42B7D}" type="presParOf" srcId="{20CE6B7E-F8DC-454C-AE41-9AFA1648E777}" destId="{7DC1D8A6-2EEC-4877-84FA-85E8081E60D3}" srcOrd="1" destOrd="0" presId="urn:microsoft.com/office/officeart/2005/8/layout/hProcess9"/>
    <dgm:cxn modelId="{3BF66C8E-E60E-448F-B6F6-EE16AF493E84}" type="presParOf" srcId="{7DC1D8A6-2EEC-4877-84FA-85E8081E60D3}" destId="{167CFDF5-0133-4386-AF6E-C94236271A4E}" srcOrd="0" destOrd="0" presId="urn:microsoft.com/office/officeart/2005/8/layout/hProcess9"/>
    <dgm:cxn modelId="{98B86B4E-0125-4F73-9AF8-0F9C48FBACF4}" type="presParOf" srcId="{7DC1D8A6-2EEC-4877-84FA-85E8081E60D3}" destId="{9779EBA6-B02A-45BA-8ECE-3F1706C71A4B}" srcOrd="1" destOrd="0" presId="urn:microsoft.com/office/officeart/2005/8/layout/hProcess9"/>
    <dgm:cxn modelId="{4318712D-F3D1-462F-BB27-7AE8236C0543}" type="presParOf" srcId="{7DC1D8A6-2EEC-4877-84FA-85E8081E60D3}" destId="{16BB32F8-33B1-45C0-A484-64F66EF967BD}" srcOrd="2" destOrd="0" presId="urn:microsoft.com/office/officeart/2005/8/layout/hProcess9"/>
    <dgm:cxn modelId="{E0E479EF-06BD-4B3F-954E-B3336250AB8E}" type="presParOf" srcId="{7DC1D8A6-2EEC-4877-84FA-85E8081E60D3}" destId="{4736F9B8-8180-4346-8265-316AD81955AF}" srcOrd="3" destOrd="0" presId="urn:microsoft.com/office/officeart/2005/8/layout/hProcess9"/>
    <dgm:cxn modelId="{695067EC-EE8C-4C18-AAEC-A3D603BCE425}" type="presParOf" srcId="{7DC1D8A6-2EEC-4877-84FA-85E8081E60D3}" destId="{CB1E97AF-10FB-4F11-9E01-EA22929D617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8EB01-1DBA-4FF9-AFD7-F44647FF892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964F3F2-1D73-4817-81E3-194C20659EB2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What is Automatic Text Summarization</a:t>
          </a:r>
          <a:endParaRPr lang="en-IN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CA8D5188-2B8F-48B5-9013-A1010CCFFEBD}" type="parTrans" cxnId="{7CCB928D-1A63-4BDF-AF2D-D5E78DC1A3A0}">
      <dgm:prSet/>
      <dgm:spPr/>
      <dgm:t>
        <a:bodyPr/>
        <a:lstStyle/>
        <a:p>
          <a:endParaRPr lang="en-IN"/>
        </a:p>
      </dgm:t>
    </dgm:pt>
    <dgm:pt modelId="{7E62366D-B62E-43B5-BE3E-704EC5AEF7EF}" type="sibTrans" cxnId="{7CCB928D-1A63-4BDF-AF2D-D5E78DC1A3A0}">
      <dgm:prSet/>
      <dgm:spPr/>
      <dgm:t>
        <a:bodyPr/>
        <a:lstStyle/>
        <a:p>
          <a:endParaRPr lang="en-IN"/>
        </a:p>
      </dgm:t>
    </dgm:pt>
    <dgm:pt modelId="{C60BE615-6B9F-4D1A-946E-1E574EFC2F9D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n-IN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2DE968-0137-41A3-AE37-B7747B62E558}" type="parTrans" cxnId="{5DD09F1F-850C-4265-A75B-FCEE7892520B}">
      <dgm:prSet/>
      <dgm:spPr/>
      <dgm:t>
        <a:bodyPr/>
        <a:lstStyle/>
        <a:p>
          <a:endParaRPr lang="en-IN"/>
        </a:p>
      </dgm:t>
    </dgm:pt>
    <dgm:pt modelId="{EF4A70EF-1E18-43CE-8B94-328008A34BCA}" type="sibTrans" cxnId="{5DD09F1F-850C-4265-A75B-FCEE7892520B}">
      <dgm:prSet/>
      <dgm:spPr/>
      <dgm:t>
        <a:bodyPr/>
        <a:lstStyle/>
        <a:p>
          <a:endParaRPr lang="en-IN"/>
        </a:p>
      </dgm:t>
    </dgm:pt>
    <dgm:pt modelId="{23B11D7A-E9A9-4606-B382-8C55B3F57A43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75000"/>
                </a:schemeClr>
              </a:solidFill>
            </a:rPr>
            <a:t>Evaluation</a:t>
          </a:r>
          <a:endParaRPr lang="en-IN" dirty="0">
            <a:solidFill>
              <a:schemeClr val="accent6">
                <a:lumMod val="75000"/>
              </a:schemeClr>
            </a:solidFill>
          </a:endParaRPr>
        </a:p>
      </dgm:t>
    </dgm:pt>
    <dgm:pt modelId="{3574EE5C-9922-438A-94E2-D527159A9A33}" type="parTrans" cxnId="{4F0F278A-8BA6-46D4-B63C-350DC12C8E8D}">
      <dgm:prSet/>
      <dgm:spPr/>
      <dgm:t>
        <a:bodyPr/>
        <a:lstStyle/>
        <a:p>
          <a:endParaRPr lang="en-IN"/>
        </a:p>
      </dgm:t>
    </dgm:pt>
    <dgm:pt modelId="{CB1AA8FB-54A6-463F-B320-89E95C33AE97}" type="sibTrans" cxnId="{4F0F278A-8BA6-46D4-B63C-350DC12C8E8D}">
      <dgm:prSet/>
      <dgm:spPr/>
      <dgm:t>
        <a:bodyPr/>
        <a:lstStyle/>
        <a:p>
          <a:endParaRPr lang="en-IN"/>
        </a:p>
      </dgm:t>
    </dgm:pt>
    <dgm:pt modelId="{20CE6B7E-F8DC-454C-AE41-9AFA1648E777}" type="pres">
      <dgm:prSet presAssocID="{11B8EB01-1DBA-4FF9-AFD7-F44647FF892A}" presName="CompostProcess" presStyleCnt="0">
        <dgm:presLayoutVars>
          <dgm:dir/>
          <dgm:resizeHandles val="exact"/>
        </dgm:presLayoutVars>
      </dgm:prSet>
      <dgm:spPr/>
    </dgm:pt>
    <dgm:pt modelId="{6121A036-CE4E-40C5-97FC-6602316EC7BC}" type="pres">
      <dgm:prSet presAssocID="{11B8EB01-1DBA-4FF9-AFD7-F44647FF892A}" presName="arrow" presStyleLbl="bgShp" presStyleIdx="0" presStyleCnt="1"/>
      <dgm:spPr/>
    </dgm:pt>
    <dgm:pt modelId="{7DC1D8A6-2EEC-4877-84FA-85E8081E60D3}" type="pres">
      <dgm:prSet presAssocID="{11B8EB01-1DBA-4FF9-AFD7-F44647FF892A}" presName="linearProcess" presStyleCnt="0"/>
      <dgm:spPr/>
    </dgm:pt>
    <dgm:pt modelId="{167CFDF5-0133-4386-AF6E-C94236271A4E}" type="pres">
      <dgm:prSet presAssocID="{9964F3F2-1D73-4817-81E3-194C20659EB2}" presName="textNode" presStyleLbl="node1" presStyleIdx="0" presStyleCnt="3">
        <dgm:presLayoutVars>
          <dgm:bulletEnabled val="1"/>
        </dgm:presLayoutVars>
      </dgm:prSet>
      <dgm:spPr/>
    </dgm:pt>
    <dgm:pt modelId="{9779EBA6-B02A-45BA-8ECE-3F1706C71A4B}" type="pres">
      <dgm:prSet presAssocID="{7E62366D-B62E-43B5-BE3E-704EC5AEF7EF}" presName="sibTrans" presStyleCnt="0"/>
      <dgm:spPr/>
    </dgm:pt>
    <dgm:pt modelId="{16BB32F8-33B1-45C0-A484-64F66EF967BD}" type="pres">
      <dgm:prSet presAssocID="{C60BE615-6B9F-4D1A-946E-1E574EFC2F9D}" presName="textNode" presStyleLbl="node1" presStyleIdx="1" presStyleCnt="3">
        <dgm:presLayoutVars>
          <dgm:bulletEnabled val="1"/>
        </dgm:presLayoutVars>
      </dgm:prSet>
      <dgm:spPr/>
    </dgm:pt>
    <dgm:pt modelId="{4736F9B8-8180-4346-8265-316AD81955AF}" type="pres">
      <dgm:prSet presAssocID="{EF4A70EF-1E18-43CE-8B94-328008A34BCA}" presName="sibTrans" presStyleCnt="0"/>
      <dgm:spPr/>
    </dgm:pt>
    <dgm:pt modelId="{CB1E97AF-10FB-4F11-9E01-EA22929D6172}" type="pres">
      <dgm:prSet presAssocID="{23B11D7A-E9A9-4606-B382-8C55B3F57A4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62CEB13-E468-43ED-894D-6FF5BCF67BC6}" type="presOf" srcId="{9964F3F2-1D73-4817-81E3-194C20659EB2}" destId="{167CFDF5-0133-4386-AF6E-C94236271A4E}" srcOrd="0" destOrd="0" presId="urn:microsoft.com/office/officeart/2005/8/layout/hProcess9"/>
    <dgm:cxn modelId="{5DD09F1F-850C-4265-A75B-FCEE7892520B}" srcId="{11B8EB01-1DBA-4FF9-AFD7-F44647FF892A}" destId="{C60BE615-6B9F-4D1A-946E-1E574EFC2F9D}" srcOrd="1" destOrd="0" parTransId="{F32DE968-0137-41A3-AE37-B7747B62E558}" sibTransId="{EF4A70EF-1E18-43CE-8B94-328008A34BCA}"/>
    <dgm:cxn modelId="{B4580B60-9750-4E4A-8F53-04D26FA5564F}" type="presOf" srcId="{23B11D7A-E9A9-4606-B382-8C55B3F57A43}" destId="{CB1E97AF-10FB-4F11-9E01-EA22929D6172}" srcOrd="0" destOrd="0" presId="urn:microsoft.com/office/officeart/2005/8/layout/hProcess9"/>
    <dgm:cxn modelId="{9A20DD7B-628A-4EEE-B157-CBC7F86798EB}" type="presOf" srcId="{C60BE615-6B9F-4D1A-946E-1E574EFC2F9D}" destId="{16BB32F8-33B1-45C0-A484-64F66EF967BD}" srcOrd="0" destOrd="0" presId="urn:microsoft.com/office/officeart/2005/8/layout/hProcess9"/>
    <dgm:cxn modelId="{4F0F278A-8BA6-46D4-B63C-350DC12C8E8D}" srcId="{11B8EB01-1DBA-4FF9-AFD7-F44647FF892A}" destId="{23B11D7A-E9A9-4606-B382-8C55B3F57A43}" srcOrd="2" destOrd="0" parTransId="{3574EE5C-9922-438A-94E2-D527159A9A33}" sibTransId="{CB1AA8FB-54A6-463F-B320-89E95C33AE97}"/>
    <dgm:cxn modelId="{7CCB928D-1A63-4BDF-AF2D-D5E78DC1A3A0}" srcId="{11B8EB01-1DBA-4FF9-AFD7-F44647FF892A}" destId="{9964F3F2-1D73-4817-81E3-194C20659EB2}" srcOrd="0" destOrd="0" parTransId="{CA8D5188-2B8F-48B5-9013-A1010CCFFEBD}" sibTransId="{7E62366D-B62E-43B5-BE3E-704EC5AEF7EF}"/>
    <dgm:cxn modelId="{8F50ECC9-081E-46ED-8584-004506F7C309}" type="presOf" srcId="{11B8EB01-1DBA-4FF9-AFD7-F44647FF892A}" destId="{20CE6B7E-F8DC-454C-AE41-9AFA1648E777}" srcOrd="0" destOrd="0" presId="urn:microsoft.com/office/officeart/2005/8/layout/hProcess9"/>
    <dgm:cxn modelId="{16DE6B62-ADBA-4AC1-B743-0F2BF1FAB590}" type="presParOf" srcId="{20CE6B7E-F8DC-454C-AE41-9AFA1648E777}" destId="{6121A036-CE4E-40C5-97FC-6602316EC7BC}" srcOrd="0" destOrd="0" presId="urn:microsoft.com/office/officeart/2005/8/layout/hProcess9"/>
    <dgm:cxn modelId="{082AA9EC-96AF-488E-B192-DC0374C42B7D}" type="presParOf" srcId="{20CE6B7E-F8DC-454C-AE41-9AFA1648E777}" destId="{7DC1D8A6-2EEC-4877-84FA-85E8081E60D3}" srcOrd="1" destOrd="0" presId="urn:microsoft.com/office/officeart/2005/8/layout/hProcess9"/>
    <dgm:cxn modelId="{3BF66C8E-E60E-448F-B6F6-EE16AF493E84}" type="presParOf" srcId="{7DC1D8A6-2EEC-4877-84FA-85E8081E60D3}" destId="{167CFDF5-0133-4386-AF6E-C94236271A4E}" srcOrd="0" destOrd="0" presId="urn:microsoft.com/office/officeart/2005/8/layout/hProcess9"/>
    <dgm:cxn modelId="{98B86B4E-0125-4F73-9AF8-0F9C48FBACF4}" type="presParOf" srcId="{7DC1D8A6-2EEC-4877-84FA-85E8081E60D3}" destId="{9779EBA6-B02A-45BA-8ECE-3F1706C71A4B}" srcOrd="1" destOrd="0" presId="urn:microsoft.com/office/officeart/2005/8/layout/hProcess9"/>
    <dgm:cxn modelId="{4318712D-F3D1-462F-BB27-7AE8236C0543}" type="presParOf" srcId="{7DC1D8A6-2EEC-4877-84FA-85E8081E60D3}" destId="{16BB32F8-33B1-45C0-A484-64F66EF967BD}" srcOrd="2" destOrd="0" presId="urn:microsoft.com/office/officeart/2005/8/layout/hProcess9"/>
    <dgm:cxn modelId="{E0E479EF-06BD-4B3F-954E-B3336250AB8E}" type="presParOf" srcId="{7DC1D8A6-2EEC-4877-84FA-85E8081E60D3}" destId="{4736F9B8-8180-4346-8265-316AD81955AF}" srcOrd="3" destOrd="0" presId="urn:microsoft.com/office/officeart/2005/8/layout/hProcess9"/>
    <dgm:cxn modelId="{695067EC-EE8C-4C18-AAEC-A3D603BCE425}" type="presParOf" srcId="{7DC1D8A6-2EEC-4877-84FA-85E8081E60D3}" destId="{CB1E97AF-10FB-4F11-9E01-EA22929D617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A036-CE4E-40C5-97FC-6602316EC7B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CFDF5-0133-4386-AF6E-C94236271A4E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Automatic Text Summarization</a:t>
          </a:r>
          <a:endParaRPr lang="en-IN" sz="31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1305" y="1390367"/>
        <a:ext cx="2984748" cy="1570603"/>
      </dsp:txXfrm>
    </dsp:sp>
    <dsp:sp modelId="{16BB32F8-33B1-45C0-A484-64F66EF967BD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Methods</a:t>
          </a:r>
          <a:endParaRPr lang="en-IN" sz="310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765426" y="1390367"/>
        <a:ext cx="2984748" cy="1570603"/>
      </dsp:txXfrm>
    </dsp:sp>
    <dsp:sp modelId="{CB1E97AF-10FB-4F11-9E01-EA22929D6172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Evaluation</a:t>
          </a:r>
          <a:endParaRPr lang="en-IN" sz="310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7089546" y="1390367"/>
        <a:ext cx="298474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A036-CE4E-40C5-97FC-6602316EC7B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CFDF5-0133-4386-AF6E-C94236271A4E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What is Automatic Text Summarization</a:t>
          </a:r>
          <a:endParaRPr lang="en-IN" sz="31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441305" y="1390367"/>
        <a:ext cx="2984748" cy="1570603"/>
      </dsp:txXfrm>
    </dsp:sp>
    <dsp:sp modelId="{16BB32F8-33B1-45C0-A484-64F66EF967BD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n-IN" sz="3100" kern="12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65426" y="1390367"/>
        <a:ext cx="2984748" cy="1570603"/>
      </dsp:txXfrm>
    </dsp:sp>
    <dsp:sp modelId="{CB1E97AF-10FB-4F11-9E01-EA22929D6172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accent6">
                  <a:lumMod val="75000"/>
                </a:schemeClr>
              </a:solidFill>
            </a:rPr>
            <a:t>Evaluation</a:t>
          </a:r>
          <a:endParaRPr lang="en-IN" sz="31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708954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8BE3-DFF1-4BD6-9CBF-5955E3FB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1DFAF-C371-4AEC-8D51-4A52D68B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2C43-9699-4E09-9CD3-278B55EE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E6DD-9797-4B87-8769-0BC7896D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EE37-C96C-4A08-88FC-E1B9169D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C22E-39DB-4CFA-AF34-832F1778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DDA78-32BA-4C8A-93D5-24814370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F77B-99E6-4BC5-8E81-06B6A9E1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918C-ADA1-4036-BA65-B8BE5B9D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B1B8-F1C0-4740-AAAD-3C9299AB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72F81-9F0F-42A8-8628-98AEDB8E0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5BB7-BCC9-4440-94B3-4D96E438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5A9E-18E8-4886-9F24-4146EC04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EA62-33B8-406B-B01E-B7C5D12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9186-89F9-4FD1-8200-4A26B246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68E-DFC4-4058-9951-9A64EA9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479C-1F74-4FA9-8C56-85C4C66F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5C79-6D65-4C1D-BCBE-323D8E1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CF49-7DA0-4367-96DC-7AB05E6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DE52-68CE-4455-8E8A-1A428768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F9CC-1EE8-4670-98E9-634375BE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23C59-C73E-44F9-B2BF-0E585950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895E-ED4D-4FE8-B735-D7374E6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FA80-B99F-4077-8BF1-F6B549B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2348-2C6D-4333-AD32-A06EBF4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DEB-5117-4790-A998-CA372AAB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FE47-C6C9-4944-9862-7EFDE65EB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922F-30D9-4DB3-891F-625AF319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B449-F134-44AE-8FA7-EA9BA117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2920-DD1C-4784-BEF3-956E0097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0E12-45FD-4F3F-9AD7-AAF8B37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8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C937-014B-46E8-8B85-4D1E5901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1C2D-BDB1-4827-8CB9-6F1AD435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D6FB-79E8-4FD4-8F9B-26FF033AA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EA098-74D8-4C9E-9BD1-04092F802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86074-1972-49B9-AB0E-04883934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A2700-2384-4ED7-9406-178922F8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0A462-8BC1-4058-801D-CBBE8697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3C047-7286-43A2-959F-F46153A4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B2BE-CAB4-4C61-8A38-34083284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55EEB-3256-45B6-8F88-DB5D161F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7205D-7BEC-4781-AE1E-BE020CFD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F53D-E6DC-47E0-9EB3-DBCCB7BD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19EF7-9032-4D60-877D-36B28423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AE5D9-2E2E-49CC-98DC-41D7C5CB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87166-D0E7-4CB7-97F5-89CBCC33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F407-B8E3-46FE-8472-D4A2A930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B2A7-D4DC-410C-857E-959B8B0A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61E09-092D-4E35-AB52-7E80D9E4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B678-EB64-4AF9-9FDF-4355825D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DCFD-32BF-4300-B018-BF951C00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892B-F6A8-4A3E-9447-CC85B060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3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68F5-E86D-4F66-A265-11C2086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0404A-412E-43C3-8687-283818AFD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61B3-A178-4D9C-B127-7F6AD975B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8A47-1021-4A9B-8273-E5E8CA4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69988-D8A7-4F34-951E-1409F849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7FE4-CA95-448F-BE54-2246B892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A4193-B7DF-40B5-B6C9-4436CD52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683B-4889-4157-A78C-B305FCC0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4E60-AB1A-486C-9AAC-4F7A8D35B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F18F-A070-482E-B4E2-1D5655B27E5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E244-EB74-413F-B5F0-4FA2E233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DF67-8649-4D39-BC7D-940D7488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BEA8-B0CC-4BDE-8980-9948E7C35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school.berkeley.edu/i256/f06/papers/luhn58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ypi.org/project/pytextra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Abstract_(summary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C49A-B2EE-4F15-B5ED-92455B66F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Text Summarization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0D52-71AB-416F-993E-5EC393842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1E1-127B-4988-BEC3-9074BE37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Summarization-Lack of Cohesion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FCCC8-0E1B-409F-AC77-FF539B7E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424906"/>
            <a:ext cx="7915275" cy="3152775"/>
          </a:xfrm>
        </p:spPr>
      </p:pic>
    </p:spTree>
    <p:extLst>
      <p:ext uri="{BB962C8B-B14F-4D97-AF65-F5344CB8AC3E}">
        <p14:creationId xmlns:p14="http://schemas.microsoft.com/office/powerpoint/2010/main" val="334747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AC1-2A07-4D95-BF99-282E4445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110C0-AF32-442D-8FCF-35A6B010C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56" y="2214547"/>
            <a:ext cx="8781608" cy="3668667"/>
          </a:xfrm>
        </p:spPr>
      </p:pic>
    </p:spTree>
    <p:extLst>
      <p:ext uri="{BB962C8B-B14F-4D97-AF65-F5344CB8AC3E}">
        <p14:creationId xmlns:p14="http://schemas.microsoft.com/office/powerpoint/2010/main" val="383963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00C8-DB27-4FCB-8EF1-557DE8B0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E2B506-2183-40AA-A988-97326A4EE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433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83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EED-716F-4A0F-BA46-5150383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Method (Baxendale, 1958)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0836-8660-4E3F-90C0-D195DA94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7845" cy="4351338"/>
          </a:xfrm>
        </p:spPr>
        <p:txBody>
          <a:bodyPr/>
          <a:lstStyle/>
          <a:p>
            <a:r>
              <a:rPr lang="en-US" dirty="0"/>
              <a:t>Technical literature</a:t>
            </a:r>
          </a:p>
          <a:p>
            <a:endParaRPr lang="en-US" dirty="0"/>
          </a:p>
          <a:p>
            <a:r>
              <a:rPr lang="en-US" dirty="0"/>
              <a:t>Analysis on 200 paragraphs</a:t>
            </a:r>
          </a:p>
          <a:p>
            <a:endParaRPr lang="en-IN" dirty="0"/>
          </a:p>
          <a:p>
            <a:r>
              <a:rPr lang="en-IN" dirty="0"/>
              <a:t>First and last sentence of a paragraph are topic sentences (85% and 7%)</a:t>
            </a:r>
          </a:p>
        </p:txBody>
      </p:sp>
    </p:spTree>
    <p:extLst>
      <p:ext uri="{BB962C8B-B14F-4D97-AF65-F5344CB8AC3E}">
        <p14:creationId xmlns:p14="http://schemas.microsoft.com/office/powerpoint/2010/main" val="92758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EB27-9781-4B6F-8933-AD95E391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292929"/>
                </a:solidFill>
                <a:effectLst/>
                <a:latin typeface="+mn-lt"/>
              </a:rPr>
              <a:t>Luhl’s</a:t>
            </a:r>
            <a:r>
              <a:rPr lang="en-IN" b="0" i="0" dirty="0">
                <a:solidFill>
                  <a:srgbClr val="292929"/>
                </a:solidFill>
                <a:effectLst/>
                <a:latin typeface="+mn-lt"/>
              </a:rPr>
              <a:t> Method, 1958</a:t>
            </a:r>
            <a:endParaRPr lang="en-IN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C8E342-95B0-4732-86BD-83BE27769F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0460" b="5295"/>
          <a:stretch/>
        </p:blipFill>
        <p:spPr bwMode="auto">
          <a:xfrm>
            <a:off x="215659" y="1825624"/>
            <a:ext cx="5131056" cy="38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521F9-CF85-4B40-9BF0-5B20E3B45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6715" y="1825625"/>
            <a:ext cx="600708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Extract salient sentences from the text using features such as</a:t>
            </a:r>
            <a:r>
              <a:rPr lang="en-US" sz="2400" b="0" i="0" u="sng" dirty="0">
                <a:effectLst/>
                <a:hlinkClick r:id="rId3"/>
              </a:rPr>
              <a:t> </a:t>
            </a:r>
            <a:r>
              <a:rPr lang="en-US" sz="2400" b="0" i="1" u="sng" dirty="0">
                <a:effectLst/>
                <a:hlinkClick r:id="rId3"/>
              </a:rPr>
              <a:t>word and phrase frequency</a:t>
            </a:r>
            <a:r>
              <a:rPr lang="en-US" sz="2400" b="0" i="1" u="sng" dirty="0">
                <a:effectLst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Weight the sentences of a document as a function of high frequency words, ignoring very high frequency common words.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500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47F35E-0AA4-4483-B884-7AE2AEE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5D5C01-1B3B-434B-A57F-FC70E98B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7404"/>
            <a:ext cx="8314426" cy="5551518"/>
          </a:xfrm>
        </p:spPr>
      </p:pic>
    </p:spTree>
    <p:extLst>
      <p:ext uri="{BB962C8B-B14F-4D97-AF65-F5344CB8AC3E}">
        <p14:creationId xmlns:p14="http://schemas.microsoft.com/office/powerpoint/2010/main" val="211902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94-7335-4192-A512-F5F0D4AB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50F0-13DF-4E08-A254-5ABC4C21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 representations</a:t>
            </a:r>
          </a:p>
          <a:p>
            <a:r>
              <a:rPr lang="en-IN" dirty="0"/>
              <a:t>Word Probability</a:t>
            </a:r>
          </a:p>
          <a:p>
            <a:r>
              <a:rPr lang="en-IN" dirty="0"/>
              <a:t>TF-IDF</a:t>
            </a:r>
          </a:p>
          <a:p>
            <a:r>
              <a:rPr lang="en-IN" dirty="0"/>
              <a:t>Topic word Approaches</a:t>
            </a:r>
          </a:p>
          <a:p>
            <a:r>
              <a:rPr lang="en-IN" dirty="0"/>
              <a:t>Machine-Learning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181978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6E88-C8A5-4516-9311-CE95A783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based Summarization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CC17-85BC-49D7-8C5A-46142E068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60" y="1587171"/>
            <a:ext cx="7429577" cy="4351338"/>
          </a:xfrm>
        </p:spPr>
      </p:pic>
    </p:spTree>
    <p:extLst>
      <p:ext uri="{BB962C8B-B14F-4D97-AF65-F5344CB8AC3E}">
        <p14:creationId xmlns:p14="http://schemas.microsoft.com/office/powerpoint/2010/main" val="261318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8159-008E-4CBC-A5C3-D9CC2949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7EE6F-A3F1-4196-A6E1-D8CF37F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54" y="857864"/>
            <a:ext cx="6972300" cy="4095750"/>
          </a:xfrm>
        </p:spPr>
      </p:pic>
    </p:spTree>
    <p:extLst>
      <p:ext uri="{BB962C8B-B14F-4D97-AF65-F5344CB8AC3E}">
        <p14:creationId xmlns:p14="http://schemas.microsoft.com/office/powerpoint/2010/main" val="230686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8159-008E-4CBC-A5C3-D9CC2949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7EE6F-A3F1-4196-A6E1-D8CF37F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01" y="857864"/>
            <a:ext cx="6972300" cy="409575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7C339B6-598F-4FBA-9334-FDD6EE03C077}"/>
              </a:ext>
            </a:extLst>
          </p:cNvPr>
          <p:cNvSpPr/>
          <p:nvPr/>
        </p:nvSpPr>
        <p:spPr>
          <a:xfrm>
            <a:off x="5936410" y="3666226"/>
            <a:ext cx="319179" cy="327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10E8AC-F2C4-40D0-A418-8A518BDDD232}"/>
              </a:ext>
            </a:extLst>
          </p:cNvPr>
          <p:cNvSpPr/>
          <p:nvPr/>
        </p:nvSpPr>
        <p:spPr>
          <a:xfrm>
            <a:off x="6804802" y="3429000"/>
            <a:ext cx="319179" cy="327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3E903-066B-4D4E-85B7-4851E3DF7886}"/>
              </a:ext>
            </a:extLst>
          </p:cNvPr>
          <p:cNvSpPr/>
          <p:nvPr/>
        </p:nvSpPr>
        <p:spPr>
          <a:xfrm>
            <a:off x="6689782" y="3994029"/>
            <a:ext cx="319179" cy="327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E306D-7850-43B1-81A5-14AB8CE39675}"/>
              </a:ext>
            </a:extLst>
          </p:cNvPr>
          <p:cNvSpPr/>
          <p:nvPr/>
        </p:nvSpPr>
        <p:spPr>
          <a:xfrm>
            <a:off x="8044129" y="2122052"/>
            <a:ext cx="319179" cy="327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00C8-DB27-4FCB-8EF1-557DE8B0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E2B506-2183-40AA-A988-97326A4EE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10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9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FBB-B323-41B2-8857-27E2EA4C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0" y="1925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Approaches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B820F-9EBC-4EA2-BCED-A2E755B9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80" y="1017916"/>
            <a:ext cx="6696075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BDBDA-222E-4E4B-8DB2-AAD856C1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02" y="2820341"/>
            <a:ext cx="7088891" cy="36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1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FBB-B323-41B2-8857-27E2EA4C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0" y="1925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Approaches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63C383-0A96-4BF4-A03A-DD2649EC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21" y="1665422"/>
            <a:ext cx="8439150" cy="3343275"/>
          </a:xfrm>
        </p:spPr>
      </p:pic>
    </p:spTree>
    <p:extLst>
      <p:ext uri="{BB962C8B-B14F-4D97-AF65-F5344CB8AC3E}">
        <p14:creationId xmlns:p14="http://schemas.microsoft.com/office/powerpoint/2010/main" val="86857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FBB-B323-41B2-8857-27E2EA4C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0" y="1925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Approaches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AC4055-8BE1-49F4-B509-F08BE836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098661"/>
          </a:xfrm>
        </p:spPr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(</a:t>
            </a:r>
            <a:r>
              <a:rPr lang="en-IN" b="0" i="0" u="sng" dirty="0" err="1">
                <a:effectLst/>
                <a:latin typeface="charter"/>
                <a:hlinkClick r:id="rId2"/>
              </a:rPr>
              <a:t>Pytextrank</a:t>
            </a:r>
            <a:r>
              <a:rPr lang="en-IN" b="0" i="0" u="sng" dirty="0">
                <a:effectLst/>
                <a:latin typeface="charter"/>
              </a:rPr>
              <a:t>)</a:t>
            </a:r>
            <a:endParaRPr lang="en-US" dirty="0"/>
          </a:p>
          <a:p>
            <a:pPr lvl="1"/>
            <a:r>
              <a:rPr lang="en-US" dirty="0"/>
              <a:t>Motivated by google </a:t>
            </a:r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/>
              <a:t>Document as a 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Extracting Keywords/</a:t>
            </a:r>
            <a:r>
              <a:rPr lang="en-US" dirty="0" err="1"/>
              <a:t>keyphrases</a:t>
            </a:r>
            <a:endParaRPr lang="en-US" dirty="0"/>
          </a:p>
          <a:p>
            <a:pPr lvl="1"/>
            <a:r>
              <a:rPr lang="en-US" dirty="0"/>
              <a:t>Sentence extraction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796C52-F69A-4627-B43A-C02F962A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80" y="1456697"/>
            <a:ext cx="3799486" cy="7082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A47998-A883-45B0-8086-A7F99FF0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28" y="2543296"/>
            <a:ext cx="4830792" cy="7656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765BFB-4A15-4621-A690-45AEF8E07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561" y="2389517"/>
            <a:ext cx="3366897" cy="446848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3A3543-9EBA-41AD-AE1E-F6672CAF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75" y="437772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B0C-0B7E-4496-BAE5-13F4B982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21"/>
            <a:ext cx="10515600" cy="1325563"/>
          </a:xfrm>
        </p:spPr>
        <p:txBody>
          <a:bodyPr/>
          <a:lstStyle/>
          <a:p>
            <a:r>
              <a:rPr lang="en-IN" dirty="0"/>
              <a:t>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A12CBB-2211-4E2B-8EFD-33EC65E5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8" y="1108405"/>
            <a:ext cx="4905375" cy="41338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CF667-9A23-49D8-92D0-0B8AB3FD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167" y="847276"/>
            <a:ext cx="3419475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0A766-80B9-416A-9B8F-4615E284533D}"/>
              </a:ext>
            </a:extLst>
          </p:cNvPr>
          <p:cNvSpPr txBox="1"/>
          <p:nvPr/>
        </p:nvSpPr>
        <p:spPr>
          <a:xfrm>
            <a:off x="5122831" y="3066601"/>
            <a:ext cx="60945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Roboto" panose="02000000000000000000" pitchFamily="2" charset="0"/>
              </a:rPr>
              <a:t>we want to optimize this information content basically what we want is to optimize the compression and retention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Roboto" panose="02000000000000000000" pitchFamily="2" charset="0"/>
              </a:rPr>
              <a:t>where </a:t>
            </a:r>
            <a:r>
              <a:rPr lang="en-US" b="1" dirty="0">
                <a:effectLst/>
                <a:latin typeface="Roboto" panose="02000000000000000000" pitchFamily="2" charset="0"/>
              </a:rPr>
              <a:t>compression ratio </a:t>
            </a:r>
            <a:r>
              <a:rPr lang="en-US" b="0" dirty="0">
                <a:effectLst/>
                <a:latin typeface="Roboto" panose="02000000000000000000" pitchFamily="2" charset="0"/>
              </a:rPr>
              <a:t>is just telling us okay what is the percentage of the original document that ended up in the summary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Roboto" panose="02000000000000000000" pitchFamily="2" charset="0"/>
              </a:rPr>
              <a:t>retention ratio </a:t>
            </a:r>
            <a:r>
              <a:rPr lang="en-US" b="0" dirty="0">
                <a:effectLst/>
                <a:latin typeface="Roboto" panose="02000000000000000000" pitchFamily="2" charset="0"/>
              </a:rPr>
              <a:t>is telling us okay what is the percentage of information of the original document that was preserved in the summary 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4B09004-55FA-4690-A0CA-17A519CD80E6}"/>
              </a:ext>
            </a:extLst>
          </p:cNvPr>
          <p:cNvSpPr/>
          <p:nvPr/>
        </p:nvSpPr>
        <p:spPr>
          <a:xfrm>
            <a:off x="8859328" y="1552755"/>
            <a:ext cx="405442" cy="4226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72AB894-A45C-438E-8542-61E659613912}"/>
              </a:ext>
            </a:extLst>
          </p:cNvPr>
          <p:cNvSpPr/>
          <p:nvPr/>
        </p:nvSpPr>
        <p:spPr>
          <a:xfrm>
            <a:off x="8859328" y="2380891"/>
            <a:ext cx="405442" cy="4226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AFE6-3D5C-405C-9B39-3170926A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EAD34-87BC-4087-B3A4-E0199114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039817" cy="4957373"/>
          </a:xfrm>
        </p:spPr>
      </p:pic>
    </p:spTree>
    <p:extLst>
      <p:ext uri="{BB962C8B-B14F-4D97-AF65-F5344CB8AC3E}">
        <p14:creationId xmlns:p14="http://schemas.microsoft.com/office/powerpoint/2010/main" val="103290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8E0C-85B3-44B1-8AA3-B40F4E60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9CEE8-7ECC-4AFB-B133-90D226A9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3" y="682010"/>
            <a:ext cx="7715250" cy="4257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C6D1F-01B3-4866-A020-C7F290E03D48}"/>
              </a:ext>
            </a:extLst>
          </p:cNvPr>
          <p:cNvSpPr txBox="1"/>
          <p:nvPr/>
        </p:nvSpPr>
        <p:spPr>
          <a:xfrm>
            <a:off x="2035835" y="733769"/>
            <a:ext cx="517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Based on ranking of the sentences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82726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72A2-F5BA-43DD-9880-80E67952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2B094-54B6-4992-ACCF-5007B7A93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00" y="514410"/>
            <a:ext cx="82918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0BAB7-B791-4FCA-A4F5-7B031CFD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5"/>
            <a:ext cx="3143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B0C-0B7E-4496-BAE5-13F4B982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6A1F-B13B-4315-B5D6-994ABC37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ROUGE: ROUGE stands for Recall-Oriented Understudy for </a:t>
            </a:r>
            <a:r>
              <a:rPr lang="en-US" dirty="0" err="1"/>
              <a:t>Gisting</a:t>
            </a:r>
            <a:r>
              <a:rPr lang="en-US" dirty="0"/>
              <a:t> Evaluation.</a:t>
            </a:r>
          </a:p>
          <a:p>
            <a:pPr lvl="1"/>
            <a:r>
              <a:rPr lang="en-IN" dirty="0"/>
              <a:t>ROUGE-n</a:t>
            </a:r>
          </a:p>
          <a:p>
            <a:pPr lvl="1"/>
            <a:r>
              <a:rPr lang="en-IN" dirty="0"/>
              <a:t>ROUGE-L</a:t>
            </a:r>
          </a:p>
          <a:p>
            <a:pPr lvl="1"/>
            <a:r>
              <a:rPr lang="en-IN" dirty="0"/>
              <a:t>ROUGE-SU: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09A3-FAE6-44B7-908F-835010AB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17" y="2896394"/>
            <a:ext cx="666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6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B8AD-A4E1-434B-91DA-BDFFB70E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Summarizers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54D6F-1072-4F46-BAAD-A0B0384C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2" y="1986756"/>
            <a:ext cx="6543675" cy="4029075"/>
          </a:xfrm>
        </p:spPr>
      </p:pic>
    </p:spTree>
    <p:extLst>
      <p:ext uri="{BB962C8B-B14F-4D97-AF65-F5344CB8AC3E}">
        <p14:creationId xmlns:p14="http://schemas.microsoft.com/office/powerpoint/2010/main" val="18095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C37D-BB8A-4F36-B03F-2B5BB8EC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Automatic Text Summarization?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ADAD-42AF-42A8-8DD8-0DE900A5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4"/>
            <a:ext cx="10515600" cy="1189572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Automatic summarization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process of shortening a set of data computationally, to create a subset (a </a:t>
            </a:r>
            <a:r>
              <a:rPr lang="en-US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bstract (summary)"/>
              </a:rPr>
              <a:t>summary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that represents the most important or relevant information within the original content.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(Wikipedia)</a:t>
            </a:r>
            <a:endParaRPr lang="en-IN" sz="1600" dirty="0"/>
          </a:p>
        </p:txBody>
      </p:sp>
      <p:pic>
        <p:nvPicPr>
          <p:cNvPr id="1026" name="Picture 2" descr="Types of Text Summarization: Extractive and Abstractive Summarization  Basics - Turbolab Technologies">
            <a:extLst>
              <a:ext uri="{FF2B5EF4-FFF2-40B4-BE49-F238E27FC236}">
                <a16:creationId xmlns:a16="http://schemas.microsoft.com/office/drawing/2014/main" id="{73BA5CB9-AACD-4C5B-B867-5BC31E99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64" y="2572432"/>
            <a:ext cx="6984502" cy="40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FB5-213D-4DB5-BB64-80C7DCD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Summary?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3AD3FC5-7947-48E5-829A-51F7CA5F7090}"/>
              </a:ext>
            </a:extLst>
          </p:cNvPr>
          <p:cNvSpPr/>
          <p:nvPr/>
        </p:nvSpPr>
        <p:spPr>
          <a:xfrm>
            <a:off x="3381747" y="948906"/>
            <a:ext cx="1138687" cy="141202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6EB7344-7C2A-47B6-B24A-D770827749DA}"/>
              </a:ext>
            </a:extLst>
          </p:cNvPr>
          <p:cNvSpPr/>
          <p:nvPr/>
        </p:nvSpPr>
        <p:spPr>
          <a:xfrm rot="10800000">
            <a:off x="5246488" y="1210197"/>
            <a:ext cx="1095171" cy="1356344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13270-E24E-476B-83C1-E99F9B4F6026}"/>
              </a:ext>
            </a:extLst>
          </p:cNvPr>
          <p:cNvSpPr txBox="1"/>
          <p:nvPr/>
        </p:nvSpPr>
        <p:spPr>
          <a:xfrm>
            <a:off x="3141797" y="2360929"/>
            <a:ext cx="161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Text Data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5E788-28F5-40CF-98CF-121C92F0C568}"/>
              </a:ext>
            </a:extLst>
          </p:cNvPr>
          <p:cNvSpPr txBox="1"/>
          <p:nvPr/>
        </p:nvSpPr>
        <p:spPr>
          <a:xfrm>
            <a:off x="5246488" y="84086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Time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8048CC-F74C-4904-B63E-D7C113B4EFAC}"/>
              </a:ext>
            </a:extLst>
          </p:cNvPr>
          <p:cNvSpPr txBox="1">
            <a:spLocks/>
          </p:cNvSpPr>
          <p:nvPr/>
        </p:nvSpPr>
        <p:spPr>
          <a:xfrm>
            <a:off x="838200" y="2944710"/>
            <a:ext cx="10515600" cy="58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Difficult?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DD4E-9F9C-416F-8E3D-641A576875E7}"/>
              </a:ext>
            </a:extLst>
          </p:cNvPr>
          <p:cNvSpPr txBox="1"/>
          <p:nvPr/>
        </p:nvSpPr>
        <p:spPr>
          <a:xfrm>
            <a:off x="1723338" y="3674253"/>
            <a:ext cx="655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the most relevant information from a source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Expressing that key information in the final summary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9F245F-5E9C-42C7-93FB-D9196D3EFDCA}"/>
              </a:ext>
            </a:extLst>
          </p:cNvPr>
          <p:cNvSpPr txBox="1">
            <a:spLocks/>
          </p:cNvSpPr>
          <p:nvPr/>
        </p:nvSpPr>
        <p:spPr>
          <a:xfrm>
            <a:off x="766314" y="4763581"/>
            <a:ext cx="10515600" cy="58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507F9-9DD1-4EAC-B00D-45495BAD838E}"/>
              </a:ext>
            </a:extLst>
          </p:cNvPr>
          <p:cNvSpPr txBox="1"/>
          <p:nvPr/>
        </p:nvSpPr>
        <p:spPr>
          <a:xfrm>
            <a:off x="1714711" y="5205390"/>
            <a:ext cx="78034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you identify the most important thing in the shortest amount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information coverage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readability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6363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C2D-18F2-4C0E-8778-E3FF2206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text summarization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31DF-AE4B-493F-8B83-240E61B32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7"/>
          <a:stretch/>
        </p:blipFill>
        <p:spPr>
          <a:xfrm>
            <a:off x="1463165" y="1847745"/>
            <a:ext cx="8646993" cy="4324350"/>
          </a:xfrm>
        </p:spPr>
      </p:pic>
    </p:spTree>
    <p:extLst>
      <p:ext uri="{BB962C8B-B14F-4D97-AF65-F5344CB8AC3E}">
        <p14:creationId xmlns:p14="http://schemas.microsoft.com/office/powerpoint/2010/main" val="38765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8AD9-1D42-451F-BA79-20A7722D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vs Abstractive Summarization</a:t>
            </a:r>
            <a:endParaRPr lang="en-IN" dirty="0"/>
          </a:p>
        </p:txBody>
      </p:sp>
      <p:pic>
        <p:nvPicPr>
          <p:cNvPr id="2050" name="Picture 2" descr="Bootcamp Tech Blog #4: Long Document Summarization | by Cinnamon AI | Medium">
            <a:extLst>
              <a:ext uri="{FF2B5EF4-FFF2-40B4-BE49-F238E27FC236}">
                <a16:creationId xmlns:a16="http://schemas.microsoft.com/office/drawing/2014/main" id="{7CDC57D3-EDE3-4CD2-9E6A-4FECC57B00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4" t="34464" r="39481" b="44720"/>
          <a:stretch/>
        </p:blipFill>
        <p:spPr bwMode="auto">
          <a:xfrm>
            <a:off x="3050446" y="4636926"/>
            <a:ext cx="2581022" cy="16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otcamp Tech Blog #4: Long Document Summarization | by Cinnamon AI | Medium">
            <a:extLst>
              <a:ext uri="{FF2B5EF4-FFF2-40B4-BE49-F238E27FC236}">
                <a16:creationId xmlns:a16="http://schemas.microsoft.com/office/drawing/2014/main" id="{8CE151BD-56F2-4C62-8B3B-6A3A5B4A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974" r="8702" b="23706"/>
          <a:stretch/>
        </p:blipFill>
        <p:spPr bwMode="auto">
          <a:xfrm>
            <a:off x="7082286" y="1544126"/>
            <a:ext cx="3968151" cy="4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otcamp Tech Blog #4: Long Document Summarization | by Cinnamon AI | Medium">
            <a:extLst>
              <a:ext uri="{FF2B5EF4-FFF2-40B4-BE49-F238E27FC236}">
                <a16:creationId xmlns:a16="http://schemas.microsoft.com/office/drawing/2014/main" id="{F53FF1F9-75AB-4B32-9F88-C18BC6C20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34464" r="62416" b="44720"/>
          <a:stretch/>
        </p:blipFill>
        <p:spPr bwMode="auto">
          <a:xfrm>
            <a:off x="1534887" y="2510287"/>
            <a:ext cx="5045628" cy="183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C92A67-A31A-41A8-BF72-AA28883C6DB2}"/>
              </a:ext>
            </a:extLst>
          </p:cNvPr>
          <p:cNvSpPr txBox="1"/>
          <p:nvPr/>
        </p:nvSpPr>
        <p:spPr>
          <a:xfrm>
            <a:off x="1141563" y="2140955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Extractive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E5A5B-CD13-4A40-98F2-B587EBD69213}"/>
              </a:ext>
            </a:extLst>
          </p:cNvPr>
          <p:cNvSpPr txBox="1"/>
          <p:nvPr/>
        </p:nvSpPr>
        <p:spPr>
          <a:xfrm>
            <a:off x="1893769" y="4636926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0B2-4490-4231-9F25-722368D5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9F9A4-7F3B-4BE2-9262-F6B8981C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14" y="2048040"/>
            <a:ext cx="7962900" cy="3095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C9B00-087E-497F-B1FA-DF8459810DDE}"/>
              </a:ext>
            </a:extLst>
          </p:cNvPr>
          <p:cNvSpPr txBox="1"/>
          <p:nvPr/>
        </p:nvSpPr>
        <p:spPr>
          <a:xfrm>
            <a:off x="5443268" y="5719312"/>
            <a:ext cx="36263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Advantage: Grammatical correctness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8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0B2-4490-4231-9F25-722368D5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Summarization-Lack of Balance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9F9A4-7F3B-4BE2-9262-F6B8981C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47" y="2056666"/>
            <a:ext cx="7962900" cy="3095625"/>
          </a:xfrm>
        </p:spPr>
      </p:pic>
    </p:spTree>
    <p:extLst>
      <p:ext uri="{BB962C8B-B14F-4D97-AF65-F5344CB8AC3E}">
        <p14:creationId xmlns:p14="http://schemas.microsoft.com/office/powerpoint/2010/main" val="185976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0B2-4490-4231-9F25-722368D5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Summarization-Lack of Balance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B1537-F0E2-4497-A69E-951089A7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83" y="1949193"/>
            <a:ext cx="8048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341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charter</vt:lpstr>
      <vt:lpstr>Roboto</vt:lpstr>
      <vt:lpstr>Office Theme</vt:lpstr>
      <vt:lpstr>Automatic Text Summarization</vt:lpstr>
      <vt:lpstr>PowerPoint Presentation</vt:lpstr>
      <vt:lpstr>What is Automatic Text Summarization?</vt:lpstr>
      <vt:lpstr>Why Summary?</vt:lpstr>
      <vt:lpstr>Type of text summarization</vt:lpstr>
      <vt:lpstr>Extractive vs Abstractive Summarization</vt:lpstr>
      <vt:lpstr>Extractive Summarization</vt:lpstr>
      <vt:lpstr>Extractive Summarization-Lack of Balance</vt:lpstr>
      <vt:lpstr>Extractive Summarization-Lack of Balance</vt:lpstr>
      <vt:lpstr>Extractive Summarization-Lack of Cohesion</vt:lpstr>
      <vt:lpstr>Abstractive Summarization</vt:lpstr>
      <vt:lpstr>PowerPoint Presentation</vt:lpstr>
      <vt:lpstr>Positional Method (Baxendale, 1958)</vt:lpstr>
      <vt:lpstr>Luhl’s Method, 1958</vt:lpstr>
      <vt:lpstr>PowerPoint Presentation</vt:lpstr>
      <vt:lpstr>Other methods</vt:lpstr>
      <vt:lpstr>Query based Summarization</vt:lpstr>
      <vt:lpstr>PowerPoint Presentation</vt:lpstr>
      <vt:lpstr>PowerPoint Presentation</vt:lpstr>
      <vt:lpstr>Graph Based Approaches</vt:lpstr>
      <vt:lpstr>Graph Based Approaches</vt:lpstr>
      <vt:lpstr>Graph Based Approaches</vt:lpstr>
      <vt:lpstr>Evaluation</vt:lpstr>
      <vt:lpstr>PowerPoint Presentation</vt:lpstr>
      <vt:lpstr>PowerPoint Presentation</vt:lpstr>
      <vt:lpstr>PowerPoint Presentation</vt:lpstr>
      <vt:lpstr>Evaluation</vt:lpstr>
      <vt:lpstr>Summary of Summarizers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Text Summarization</dc:title>
  <dc:creator>Rituparna Sen</dc:creator>
  <cp:lastModifiedBy>Rituparna Sen</cp:lastModifiedBy>
  <cp:revision>11</cp:revision>
  <dcterms:created xsi:type="dcterms:W3CDTF">2022-04-01T14:54:06Z</dcterms:created>
  <dcterms:modified xsi:type="dcterms:W3CDTF">2022-04-02T05:57:57Z</dcterms:modified>
</cp:coreProperties>
</file>