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Lst>
  <p:sldSz cy="5143500" cx="9144000"/>
  <p:notesSz cx="6858000" cy="9144000"/>
  <p:embeddedFontLst>
    <p:embeddedFont>
      <p:font typeface="Lato"/>
      <p:regular r:id="rId85"/>
      <p:bold r:id="rId86"/>
      <p:italic r:id="rId87"/>
      <p:boldItalic r:id="rId88"/>
    </p:embeddedFont>
    <p:embeddedFont>
      <p:font typeface="Content"/>
      <p:regular r:id="rId89"/>
      <p:bold r:id="rId90"/>
    </p:embeddedFont>
    <p:embeddedFont>
      <p:font typeface="Gill Sans"/>
      <p:regular r:id="rId91"/>
      <p:bold r:id="rId9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93" roundtripDataSignature="AMtx7mg1fB4Ipw3lN4RIOc9hMEkyoOuC0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font" Target="fonts/Lato-bold.fntdata"/><Relationship Id="rId41" Type="http://schemas.openxmlformats.org/officeDocument/2006/relationships/slide" Target="slides/slide36.xml"/><Relationship Id="rId85" Type="http://schemas.openxmlformats.org/officeDocument/2006/relationships/font" Target="fonts/Lato-regular.fntdata"/><Relationship Id="rId44" Type="http://schemas.openxmlformats.org/officeDocument/2006/relationships/slide" Target="slides/slide39.xml"/><Relationship Id="rId88" Type="http://schemas.openxmlformats.org/officeDocument/2006/relationships/font" Target="fonts/Lato-boldItalic.fntdata"/><Relationship Id="rId43" Type="http://schemas.openxmlformats.org/officeDocument/2006/relationships/slide" Target="slides/slide38.xml"/><Relationship Id="rId87" Type="http://schemas.openxmlformats.org/officeDocument/2006/relationships/font" Target="fonts/Lato-italic.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Content-regular.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GillSans-regular.fntdata"/><Relationship Id="rId90" Type="http://schemas.openxmlformats.org/officeDocument/2006/relationships/font" Target="fonts/Content-bold.fntdata"/><Relationship Id="rId93" Type="http://customschemas.google.com/relationships/presentationmetadata" Target="metadata"/><Relationship Id="rId92" Type="http://schemas.openxmlformats.org/officeDocument/2006/relationships/font" Target="fonts/GillSans-bold.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41bede06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41bede06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41bede06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41bede06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41bede06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41bede06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41bede06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41bede06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41bede06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41bede06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41bede06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41bede06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1ea17a955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1ea17a955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1ea17a955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1ea17a955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To introduce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d41bede06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d41bede06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d41bede06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d41bede06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What are these components, we’ll explain it in due course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What these steps exactly mean, we’ll show as an example in the demo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1ea17a955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1ea17a955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ea17a955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1ea17a955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1ea17a955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1ea17a955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d41bede061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d41bede061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d41bede061_0_3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gd41bede061_0_3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d41bede061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d41bede061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d41bede061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d41bede061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1ea17a955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1ea17a955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41bede061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41bede061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1ea17a955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1ea17a955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d41bede061_0_3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gd41bede061_0_3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By this point, the sample project should also be set up</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d41bede061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d41bede061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d41bede061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d41bede061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d41bede061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d41bede061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d41bede061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gd41bede061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d41bede061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d41bede061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d41bede061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d41bede061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d41bede061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d41bede061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d41bede061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gd41bede061_0_4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d41bede061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d41bede061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d41bede061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d41bede061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d41bede061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d41bede061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d41bede061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d41bede061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d41bede061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d41bede061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d41bede061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d41bede061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d41bede061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d41bede061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d41bede061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d41bede061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41bede06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41bede06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5" name="Google Shape;53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2" name="Google Shape;542;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d41bede061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d41bede061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d41bede061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d41bede061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d41bede061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d41bede061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d41bede061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d41bede061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41bede06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41bede06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d41bede061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d41bede061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d41bede061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d41bede061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d41bede061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d41bede061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d41bede061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d41bede061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d41bede061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d41bede061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d41bede061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d41bede061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d41bede061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d41bede061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d41bede061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d41bede061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4" name="Google Shape;654;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0" name="Google Shape;660;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41bede06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41bede06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41bede06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41bede06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44"/>
          <p:cNvSpPr txBox="1"/>
          <p:nvPr>
            <p:ph type="title"/>
          </p:nvPr>
        </p:nvSpPr>
        <p:spPr>
          <a:xfrm>
            <a:off x="509550" y="1423875"/>
            <a:ext cx="8124900" cy="17982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6" name="Google Shape;16;p4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chemeClr val="lt1"/>
              </a:buClr>
              <a:buSzPts val="2100"/>
              <a:buFont typeface="Gill Sans"/>
              <a:buNone/>
              <a:defRPr b="0" i="0" sz="2100" u="none" cap="none" strike="noStrike">
                <a:solidFill>
                  <a:schemeClr val="lt1"/>
                </a:solidFill>
                <a:latin typeface="Gill Sans"/>
                <a:ea typeface="Gill Sans"/>
                <a:cs typeface="Gill Sans"/>
                <a:sym typeface="Gill Sans"/>
              </a:defRPr>
            </a:lvl1pPr>
            <a:lvl2pPr indent="0" lvl="1" marL="0" marR="0" algn="r">
              <a:spcBef>
                <a:spcPts val="0"/>
              </a:spcBef>
              <a:spcAft>
                <a:spcPts val="0"/>
              </a:spcAft>
              <a:buClr>
                <a:schemeClr val="lt1"/>
              </a:buClr>
              <a:buSzPts val="2100"/>
              <a:buFont typeface="Gill Sans"/>
              <a:buNone/>
              <a:defRPr b="0" i="0" sz="2100" u="none" cap="none" strike="noStrike">
                <a:solidFill>
                  <a:schemeClr val="lt1"/>
                </a:solidFill>
                <a:latin typeface="Gill Sans"/>
                <a:ea typeface="Gill Sans"/>
                <a:cs typeface="Gill Sans"/>
                <a:sym typeface="Gill Sans"/>
              </a:defRPr>
            </a:lvl2pPr>
            <a:lvl3pPr indent="0" lvl="2" marL="0" marR="0" algn="r">
              <a:spcBef>
                <a:spcPts val="0"/>
              </a:spcBef>
              <a:spcAft>
                <a:spcPts val="0"/>
              </a:spcAft>
              <a:buClr>
                <a:schemeClr val="lt1"/>
              </a:buClr>
              <a:buSzPts val="2100"/>
              <a:buFont typeface="Gill Sans"/>
              <a:buNone/>
              <a:defRPr b="0" i="0" sz="2100" u="none" cap="none" strike="noStrike">
                <a:solidFill>
                  <a:schemeClr val="lt1"/>
                </a:solidFill>
                <a:latin typeface="Gill Sans"/>
                <a:ea typeface="Gill Sans"/>
                <a:cs typeface="Gill Sans"/>
                <a:sym typeface="Gill Sans"/>
              </a:defRPr>
            </a:lvl3pPr>
            <a:lvl4pPr indent="0" lvl="3" marL="0" marR="0" algn="r">
              <a:spcBef>
                <a:spcPts val="0"/>
              </a:spcBef>
              <a:spcAft>
                <a:spcPts val="0"/>
              </a:spcAft>
              <a:buClr>
                <a:schemeClr val="lt1"/>
              </a:buClr>
              <a:buSzPts val="2100"/>
              <a:buFont typeface="Gill Sans"/>
              <a:buNone/>
              <a:defRPr b="0" i="0" sz="2100" u="none" cap="none" strike="noStrike">
                <a:solidFill>
                  <a:schemeClr val="lt1"/>
                </a:solidFill>
                <a:latin typeface="Gill Sans"/>
                <a:ea typeface="Gill Sans"/>
                <a:cs typeface="Gill Sans"/>
                <a:sym typeface="Gill Sans"/>
              </a:defRPr>
            </a:lvl4pPr>
            <a:lvl5pPr indent="0" lvl="4" marL="0" marR="0" algn="r">
              <a:spcBef>
                <a:spcPts val="0"/>
              </a:spcBef>
              <a:spcAft>
                <a:spcPts val="0"/>
              </a:spcAft>
              <a:buClr>
                <a:schemeClr val="lt1"/>
              </a:buClr>
              <a:buSzPts val="2100"/>
              <a:buFont typeface="Gill Sans"/>
              <a:buNone/>
              <a:defRPr b="0" i="0" sz="2100" u="none" cap="none" strike="noStrike">
                <a:solidFill>
                  <a:schemeClr val="lt1"/>
                </a:solidFill>
                <a:latin typeface="Gill Sans"/>
                <a:ea typeface="Gill Sans"/>
                <a:cs typeface="Gill Sans"/>
                <a:sym typeface="Gill Sans"/>
              </a:defRPr>
            </a:lvl5pPr>
            <a:lvl6pPr indent="0" lvl="5" marL="0" marR="0" algn="r">
              <a:spcBef>
                <a:spcPts val="0"/>
              </a:spcBef>
              <a:spcAft>
                <a:spcPts val="0"/>
              </a:spcAft>
              <a:buClr>
                <a:schemeClr val="lt1"/>
              </a:buClr>
              <a:buSzPts val="2100"/>
              <a:buFont typeface="Gill Sans"/>
              <a:buNone/>
              <a:defRPr b="0" i="0" sz="2100" u="none" cap="none" strike="noStrike">
                <a:solidFill>
                  <a:schemeClr val="lt1"/>
                </a:solidFill>
                <a:latin typeface="Gill Sans"/>
                <a:ea typeface="Gill Sans"/>
                <a:cs typeface="Gill Sans"/>
                <a:sym typeface="Gill Sans"/>
              </a:defRPr>
            </a:lvl6pPr>
            <a:lvl7pPr indent="0" lvl="6" marL="0" marR="0" algn="r">
              <a:spcBef>
                <a:spcPts val="0"/>
              </a:spcBef>
              <a:spcAft>
                <a:spcPts val="0"/>
              </a:spcAft>
              <a:buClr>
                <a:schemeClr val="lt1"/>
              </a:buClr>
              <a:buSzPts val="2100"/>
              <a:buFont typeface="Gill Sans"/>
              <a:buNone/>
              <a:defRPr b="0" i="0" sz="2100" u="none" cap="none" strike="noStrike">
                <a:solidFill>
                  <a:schemeClr val="lt1"/>
                </a:solidFill>
                <a:latin typeface="Gill Sans"/>
                <a:ea typeface="Gill Sans"/>
                <a:cs typeface="Gill Sans"/>
                <a:sym typeface="Gill Sans"/>
              </a:defRPr>
            </a:lvl7pPr>
            <a:lvl8pPr indent="0" lvl="7" marL="0" marR="0" algn="r">
              <a:spcBef>
                <a:spcPts val="0"/>
              </a:spcBef>
              <a:spcAft>
                <a:spcPts val="0"/>
              </a:spcAft>
              <a:buClr>
                <a:schemeClr val="lt1"/>
              </a:buClr>
              <a:buSzPts val="2100"/>
              <a:buFont typeface="Gill Sans"/>
              <a:buNone/>
              <a:defRPr b="0" i="0" sz="2100" u="none" cap="none" strike="noStrike">
                <a:solidFill>
                  <a:schemeClr val="lt1"/>
                </a:solidFill>
                <a:latin typeface="Gill Sans"/>
                <a:ea typeface="Gill Sans"/>
                <a:cs typeface="Gill Sans"/>
                <a:sym typeface="Gill Sans"/>
              </a:defRPr>
            </a:lvl8pPr>
            <a:lvl9pPr indent="0" lvl="8" marL="0" marR="0" algn="r">
              <a:spcBef>
                <a:spcPts val="0"/>
              </a:spcBef>
              <a:spcAft>
                <a:spcPts val="0"/>
              </a:spcAft>
              <a:buClr>
                <a:schemeClr val="lt1"/>
              </a:buClr>
              <a:buSzPts val="2100"/>
              <a:buFont typeface="Gill Sans"/>
              <a:buNone/>
              <a:defRPr b="0" i="0" sz="2100" u="none" cap="none" strike="noStrik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53"/>
          <p:cNvSpPr txBox="1"/>
          <p:nvPr>
            <p:ph type="title"/>
          </p:nvPr>
        </p:nvSpPr>
        <p:spPr>
          <a:xfrm>
            <a:off x="1083504" y="599230"/>
            <a:ext cx="2454824" cy="168533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Font typeface="Gill Sans"/>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53"/>
          <p:cNvSpPr txBox="1"/>
          <p:nvPr>
            <p:ph idx="1" type="body"/>
          </p:nvPr>
        </p:nvSpPr>
        <p:spPr>
          <a:xfrm>
            <a:off x="3782785" y="599230"/>
            <a:ext cx="4509353" cy="3494120"/>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73" name="Google Shape;73;p53"/>
          <p:cNvSpPr txBox="1"/>
          <p:nvPr>
            <p:ph idx="2" type="body"/>
          </p:nvPr>
        </p:nvSpPr>
        <p:spPr>
          <a:xfrm>
            <a:off x="1083504" y="2404119"/>
            <a:ext cx="2456260" cy="16861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750"/>
              </a:spcBef>
              <a:spcAft>
                <a:spcPts val="0"/>
              </a:spcAft>
              <a:buSzPts val="1200"/>
              <a:buNone/>
              <a:defRPr sz="1200"/>
            </a:lvl1pPr>
            <a:lvl2pPr indent="-228600" lvl="1" marL="914400" algn="l">
              <a:lnSpc>
                <a:spcPct val="120000"/>
              </a:lnSpc>
              <a:spcBef>
                <a:spcPts val="375"/>
              </a:spcBef>
              <a:spcAft>
                <a:spcPts val="0"/>
              </a:spcAft>
              <a:buSzPts val="1050"/>
              <a:buNone/>
              <a:defRPr sz="1050"/>
            </a:lvl2pPr>
            <a:lvl3pPr indent="-228600" lvl="2" marL="1371600" algn="l">
              <a:lnSpc>
                <a:spcPct val="120000"/>
              </a:lnSpc>
              <a:spcBef>
                <a:spcPts val="375"/>
              </a:spcBef>
              <a:spcAft>
                <a:spcPts val="0"/>
              </a:spcAft>
              <a:buSzPts val="900"/>
              <a:buNone/>
              <a:defRPr sz="900"/>
            </a:lvl3pPr>
            <a:lvl4pPr indent="-228600" lvl="3" marL="1828800" algn="l">
              <a:lnSpc>
                <a:spcPct val="120000"/>
              </a:lnSpc>
              <a:spcBef>
                <a:spcPts val="375"/>
              </a:spcBef>
              <a:spcAft>
                <a:spcPts val="0"/>
              </a:spcAft>
              <a:buSzPts val="750"/>
              <a:buNone/>
              <a:defRPr sz="750"/>
            </a:lvl4pPr>
            <a:lvl5pPr indent="-228600" lvl="4" marL="2286000" algn="l">
              <a:lnSpc>
                <a:spcPct val="120000"/>
              </a:lnSpc>
              <a:spcBef>
                <a:spcPts val="375"/>
              </a:spcBef>
              <a:spcAft>
                <a:spcPts val="0"/>
              </a:spcAft>
              <a:buSzPts val="750"/>
              <a:buNone/>
              <a:defRPr sz="750"/>
            </a:lvl5pPr>
            <a:lvl6pPr indent="-228600" lvl="5" marL="2743200" algn="l">
              <a:lnSpc>
                <a:spcPct val="120000"/>
              </a:lnSpc>
              <a:spcBef>
                <a:spcPts val="375"/>
              </a:spcBef>
              <a:spcAft>
                <a:spcPts val="0"/>
              </a:spcAft>
              <a:buSzPts val="750"/>
              <a:buNone/>
              <a:defRPr sz="750"/>
            </a:lvl6pPr>
            <a:lvl7pPr indent="-228600" lvl="6" marL="3200400" algn="l">
              <a:lnSpc>
                <a:spcPct val="120000"/>
              </a:lnSpc>
              <a:spcBef>
                <a:spcPts val="375"/>
              </a:spcBef>
              <a:spcAft>
                <a:spcPts val="0"/>
              </a:spcAft>
              <a:buSzPts val="750"/>
              <a:buNone/>
              <a:defRPr sz="750"/>
            </a:lvl7pPr>
            <a:lvl8pPr indent="-228600" lvl="7" marL="3657600" algn="l">
              <a:lnSpc>
                <a:spcPct val="120000"/>
              </a:lnSpc>
              <a:spcBef>
                <a:spcPts val="375"/>
              </a:spcBef>
              <a:spcAft>
                <a:spcPts val="0"/>
              </a:spcAft>
              <a:buSzPts val="750"/>
              <a:buNone/>
              <a:defRPr sz="750"/>
            </a:lvl8pPr>
            <a:lvl9pPr indent="-228600" lvl="8" marL="4114800" algn="l">
              <a:lnSpc>
                <a:spcPct val="120000"/>
              </a:lnSpc>
              <a:spcBef>
                <a:spcPts val="375"/>
              </a:spcBef>
              <a:spcAft>
                <a:spcPts val="0"/>
              </a:spcAft>
              <a:buSzPts val="750"/>
              <a:buNone/>
              <a:defRPr sz="750"/>
            </a:lvl9pPr>
          </a:lstStyle>
          <a:p/>
        </p:txBody>
      </p:sp>
      <p:sp>
        <p:nvSpPr>
          <p:cNvPr id="74" name="Google Shape;74;p53"/>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53"/>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3"/>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Clr>
                <a:schemeClr val="accent1"/>
              </a:buClr>
              <a:buSzPts val="2100"/>
              <a:buFont typeface="Gill Sans"/>
              <a:buNone/>
              <a:defRPr/>
            </a:lvl1pPr>
            <a:lvl2pPr indent="0" lvl="1" marL="0" algn="r">
              <a:spcBef>
                <a:spcPts val="0"/>
              </a:spcBef>
              <a:spcAft>
                <a:spcPts val="0"/>
              </a:spcAft>
              <a:buClr>
                <a:schemeClr val="accent1"/>
              </a:buClr>
              <a:buSzPts val="2100"/>
              <a:buFont typeface="Gill Sans"/>
              <a:buNone/>
              <a:defRPr/>
            </a:lvl2pPr>
            <a:lvl3pPr indent="0" lvl="2" marL="0" algn="r">
              <a:spcBef>
                <a:spcPts val="0"/>
              </a:spcBef>
              <a:spcAft>
                <a:spcPts val="0"/>
              </a:spcAft>
              <a:buClr>
                <a:schemeClr val="accent1"/>
              </a:buClr>
              <a:buSzPts val="2100"/>
              <a:buFont typeface="Gill Sans"/>
              <a:buNone/>
              <a:defRPr/>
            </a:lvl3pPr>
            <a:lvl4pPr indent="0" lvl="3" marL="0" algn="r">
              <a:spcBef>
                <a:spcPts val="0"/>
              </a:spcBef>
              <a:spcAft>
                <a:spcPts val="0"/>
              </a:spcAft>
              <a:buClr>
                <a:schemeClr val="accent1"/>
              </a:buClr>
              <a:buSzPts val="2100"/>
              <a:buFont typeface="Gill Sans"/>
              <a:buNone/>
              <a:defRPr/>
            </a:lvl4pPr>
            <a:lvl5pPr indent="0" lvl="4" marL="0" algn="r">
              <a:spcBef>
                <a:spcPts val="0"/>
              </a:spcBef>
              <a:spcAft>
                <a:spcPts val="0"/>
              </a:spcAft>
              <a:buClr>
                <a:schemeClr val="accent1"/>
              </a:buClr>
              <a:buSzPts val="2100"/>
              <a:buFont typeface="Gill Sans"/>
              <a:buNone/>
              <a:defRPr/>
            </a:lvl5pPr>
            <a:lvl6pPr indent="0" lvl="5" marL="0" algn="r">
              <a:spcBef>
                <a:spcPts val="0"/>
              </a:spcBef>
              <a:spcAft>
                <a:spcPts val="0"/>
              </a:spcAft>
              <a:buClr>
                <a:schemeClr val="accent1"/>
              </a:buClr>
              <a:buSzPts val="2100"/>
              <a:buFont typeface="Gill Sans"/>
              <a:buNone/>
              <a:defRPr/>
            </a:lvl6pPr>
            <a:lvl7pPr indent="0" lvl="6" marL="0" algn="r">
              <a:spcBef>
                <a:spcPts val="0"/>
              </a:spcBef>
              <a:spcAft>
                <a:spcPts val="0"/>
              </a:spcAft>
              <a:buClr>
                <a:schemeClr val="accent1"/>
              </a:buClr>
              <a:buSzPts val="2100"/>
              <a:buFont typeface="Gill Sans"/>
              <a:buNone/>
              <a:defRPr/>
            </a:lvl7pPr>
            <a:lvl8pPr indent="0" lvl="7" marL="0" algn="r">
              <a:spcBef>
                <a:spcPts val="0"/>
              </a:spcBef>
              <a:spcAft>
                <a:spcPts val="0"/>
              </a:spcAft>
              <a:buClr>
                <a:schemeClr val="accent1"/>
              </a:buClr>
              <a:buSzPts val="2100"/>
              <a:buFont typeface="Gill Sans"/>
              <a:buNone/>
              <a:defRPr/>
            </a:lvl8pPr>
            <a:lvl9pPr indent="0" lvl="8" marL="0" algn="r">
              <a:spcBef>
                <a:spcPts val="0"/>
              </a:spcBef>
              <a:spcAft>
                <a:spcPts val="0"/>
              </a:spcAft>
              <a:buClr>
                <a:schemeClr val="accent1"/>
              </a:buClr>
              <a:buSzPts val="2100"/>
              <a:buFont typeface="Gill Sans"/>
              <a:buNone/>
              <a:defRPr/>
            </a:lvl9pPr>
          </a:lstStyle>
          <a:p>
            <a:pPr indent="0" lvl="0" marL="0" rtl="0" algn="r">
              <a:spcBef>
                <a:spcPts val="0"/>
              </a:spcBef>
              <a:spcAft>
                <a:spcPts val="0"/>
              </a:spcAft>
              <a:buNone/>
            </a:pPr>
            <a:fld id="{00000000-1234-1234-1234-123412341234}" type="slidenum">
              <a:rPr lang="en-US"/>
              <a:t>‹#›</a:t>
            </a:fld>
            <a:endParaRPr/>
          </a:p>
        </p:txBody>
      </p:sp>
      <p:cxnSp>
        <p:nvCxnSpPr>
          <p:cNvPr id="77" name="Google Shape;77;p53"/>
          <p:cNvCxnSpPr/>
          <p:nvPr/>
        </p:nvCxnSpPr>
        <p:spPr>
          <a:xfrm>
            <a:off x="1086210" y="2404118"/>
            <a:ext cx="2452118"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grpSp>
        <p:nvGrpSpPr>
          <p:cNvPr id="79" name="Google Shape;79;p54"/>
          <p:cNvGrpSpPr/>
          <p:nvPr/>
        </p:nvGrpSpPr>
        <p:grpSpPr>
          <a:xfrm>
            <a:off x="5608041" y="361628"/>
            <a:ext cx="3055900" cy="3861826"/>
            <a:chOff x="7477387" y="482170"/>
            <a:chExt cx="4074533" cy="5149101"/>
          </a:xfrm>
        </p:grpSpPr>
        <p:sp>
          <p:nvSpPr>
            <p:cNvPr id="80" name="Google Shape;80;p54"/>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4"/>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54"/>
          <p:cNvSpPr txBox="1"/>
          <p:nvPr>
            <p:ph type="title"/>
          </p:nvPr>
        </p:nvSpPr>
        <p:spPr>
          <a:xfrm>
            <a:off x="1088405" y="847135"/>
            <a:ext cx="4149246" cy="137293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54"/>
          <p:cNvSpPr/>
          <p:nvPr>
            <p:ph idx="2" type="pic"/>
          </p:nvPr>
        </p:nvSpPr>
        <p:spPr>
          <a:xfrm>
            <a:off x="6093292" y="841907"/>
            <a:ext cx="2093378" cy="2899745"/>
          </a:xfrm>
          <a:prstGeom prst="rect">
            <a:avLst/>
          </a:prstGeom>
          <a:solidFill>
            <a:srgbClr val="D8D8D8"/>
          </a:solidFill>
          <a:ln>
            <a:noFill/>
          </a:ln>
        </p:spPr>
        <p:txBody>
          <a:bodyPr anchorCtr="0" anchor="t" bIns="45700" lIns="91425" spcFirstLastPara="1" rIns="91425" wrap="square" tIns="45700">
            <a:normAutofit/>
          </a:bodyPr>
          <a:lstStyle>
            <a:lvl1pPr lvl="0" marR="0" rtl="0" algn="ctr">
              <a:lnSpc>
                <a:spcPct val="120000"/>
              </a:lnSpc>
              <a:spcBef>
                <a:spcPts val="750"/>
              </a:spcBef>
              <a:spcAft>
                <a:spcPts val="0"/>
              </a:spcAft>
              <a:buClr>
                <a:schemeClr val="accent1"/>
              </a:buClr>
              <a:buSzPts val="2400"/>
              <a:buFont typeface="Arial"/>
              <a:buNone/>
              <a:defRPr b="0" i="0" sz="2400" u="none" cap="none" strike="noStrike">
                <a:solidFill>
                  <a:schemeClr val="dk1"/>
                </a:solidFill>
                <a:latin typeface="Gill Sans"/>
                <a:ea typeface="Gill Sans"/>
                <a:cs typeface="Gill Sans"/>
                <a:sym typeface="Gill Sans"/>
              </a:defRPr>
            </a:lvl1pPr>
            <a:lvl2pPr lvl="1" marR="0" rtl="0" algn="l">
              <a:lnSpc>
                <a:spcPct val="120000"/>
              </a:lnSpc>
              <a:spcBef>
                <a:spcPts val="375"/>
              </a:spcBef>
              <a:spcAft>
                <a:spcPts val="0"/>
              </a:spcAft>
              <a:buClr>
                <a:schemeClr val="accent1"/>
              </a:buClr>
              <a:buSzPts val="2100"/>
              <a:buFont typeface="Arial"/>
              <a:buNone/>
              <a:defRPr b="0" i="0" sz="2100" u="none" cap="none" strike="noStrike">
                <a:solidFill>
                  <a:schemeClr val="dk1"/>
                </a:solidFill>
                <a:latin typeface="Gill Sans"/>
                <a:ea typeface="Gill Sans"/>
                <a:cs typeface="Gill Sans"/>
                <a:sym typeface="Gill Sans"/>
              </a:defRPr>
            </a:lvl2pPr>
            <a:lvl3pPr lvl="2" marR="0" rtl="0" algn="l">
              <a:lnSpc>
                <a:spcPct val="120000"/>
              </a:lnSpc>
              <a:spcBef>
                <a:spcPts val="375"/>
              </a:spcBef>
              <a:spcAft>
                <a:spcPts val="0"/>
              </a:spcAft>
              <a:buClr>
                <a:schemeClr val="accent1"/>
              </a:buClr>
              <a:buSzPts val="18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20000"/>
              </a:lnSpc>
              <a:spcBef>
                <a:spcPts val="375"/>
              </a:spcBef>
              <a:spcAft>
                <a:spcPts val="0"/>
              </a:spcAft>
              <a:buClr>
                <a:schemeClr val="accent1"/>
              </a:buClr>
              <a:buSzPts val="1500"/>
              <a:buFont typeface="Arial"/>
              <a:buNone/>
              <a:defRPr b="0" i="0" sz="1500" u="none" cap="none" strike="noStrike">
                <a:solidFill>
                  <a:schemeClr val="dk1"/>
                </a:solidFill>
                <a:latin typeface="Gill Sans"/>
                <a:ea typeface="Gill Sans"/>
                <a:cs typeface="Gill Sans"/>
                <a:sym typeface="Gill Sans"/>
              </a:defRPr>
            </a:lvl4pPr>
            <a:lvl5pPr lvl="4" marR="0" rtl="0" algn="l">
              <a:lnSpc>
                <a:spcPct val="120000"/>
              </a:lnSpc>
              <a:spcBef>
                <a:spcPts val="375"/>
              </a:spcBef>
              <a:spcAft>
                <a:spcPts val="0"/>
              </a:spcAft>
              <a:buClr>
                <a:schemeClr val="accent1"/>
              </a:buClr>
              <a:buSzPts val="1500"/>
              <a:buFont typeface="Arial"/>
              <a:buNone/>
              <a:defRPr b="0" i="0" sz="1500" u="none" cap="none" strike="noStrike">
                <a:solidFill>
                  <a:schemeClr val="dk1"/>
                </a:solidFill>
                <a:latin typeface="Gill Sans"/>
                <a:ea typeface="Gill Sans"/>
                <a:cs typeface="Gill Sans"/>
                <a:sym typeface="Gill Sans"/>
              </a:defRPr>
            </a:lvl5pPr>
            <a:lvl6pPr lvl="5" marR="0" rtl="0" algn="l">
              <a:lnSpc>
                <a:spcPct val="120000"/>
              </a:lnSpc>
              <a:spcBef>
                <a:spcPts val="375"/>
              </a:spcBef>
              <a:spcAft>
                <a:spcPts val="0"/>
              </a:spcAft>
              <a:buClr>
                <a:schemeClr val="accent1"/>
              </a:buClr>
              <a:buSzPts val="1500"/>
              <a:buFont typeface="Arial"/>
              <a:buNone/>
              <a:defRPr b="0" i="0" sz="1500" u="none" cap="none" strike="noStrike">
                <a:solidFill>
                  <a:schemeClr val="dk1"/>
                </a:solidFill>
                <a:latin typeface="Gill Sans"/>
                <a:ea typeface="Gill Sans"/>
                <a:cs typeface="Gill Sans"/>
                <a:sym typeface="Gill Sans"/>
              </a:defRPr>
            </a:lvl6pPr>
            <a:lvl7pPr lvl="6" marR="0" rtl="0" algn="l">
              <a:lnSpc>
                <a:spcPct val="120000"/>
              </a:lnSpc>
              <a:spcBef>
                <a:spcPts val="375"/>
              </a:spcBef>
              <a:spcAft>
                <a:spcPts val="0"/>
              </a:spcAft>
              <a:buClr>
                <a:schemeClr val="accent1"/>
              </a:buClr>
              <a:buSzPts val="1500"/>
              <a:buFont typeface="Arial"/>
              <a:buNone/>
              <a:defRPr b="0" i="0" sz="1500" u="none" cap="none" strike="noStrike">
                <a:solidFill>
                  <a:schemeClr val="dk1"/>
                </a:solidFill>
                <a:latin typeface="Gill Sans"/>
                <a:ea typeface="Gill Sans"/>
                <a:cs typeface="Gill Sans"/>
                <a:sym typeface="Gill Sans"/>
              </a:defRPr>
            </a:lvl7pPr>
            <a:lvl8pPr lvl="7" marR="0" rtl="0" algn="l">
              <a:lnSpc>
                <a:spcPct val="120000"/>
              </a:lnSpc>
              <a:spcBef>
                <a:spcPts val="375"/>
              </a:spcBef>
              <a:spcAft>
                <a:spcPts val="0"/>
              </a:spcAft>
              <a:buClr>
                <a:schemeClr val="accent1"/>
              </a:buClr>
              <a:buSzPts val="1500"/>
              <a:buFont typeface="Arial"/>
              <a:buNone/>
              <a:defRPr b="0" i="0" sz="1500" u="none" cap="none" strike="noStrike">
                <a:solidFill>
                  <a:schemeClr val="dk1"/>
                </a:solidFill>
                <a:latin typeface="Gill Sans"/>
                <a:ea typeface="Gill Sans"/>
                <a:cs typeface="Gill Sans"/>
                <a:sym typeface="Gill Sans"/>
              </a:defRPr>
            </a:lvl8pPr>
            <a:lvl9pPr lvl="8" marR="0" rtl="0" algn="l">
              <a:lnSpc>
                <a:spcPct val="120000"/>
              </a:lnSpc>
              <a:spcBef>
                <a:spcPts val="375"/>
              </a:spcBef>
              <a:spcAft>
                <a:spcPts val="0"/>
              </a:spcAft>
              <a:buClr>
                <a:schemeClr val="accent1"/>
              </a:buClr>
              <a:buSzPts val="1500"/>
              <a:buFont typeface="Arial"/>
              <a:buNone/>
              <a:defRPr b="0" i="0" sz="1500" u="none" cap="none" strike="noStrike">
                <a:solidFill>
                  <a:schemeClr val="dk1"/>
                </a:solidFill>
                <a:latin typeface="Gill Sans"/>
                <a:ea typeface="Gill Sans"/>
                <a:cs typeface="Gill Sans"/>
                <a:sym typeface="Gill Sans"/>
              </a:defRPr>
            </a:lvl9pPr>
          </a:lstStyle>
          <a:p/>
        </p:txBody>
      </p:sp>
      <p:sp>
        <p:nvSpPr>
          <p:cNvPr id="84" name="Google Shape;84;p54"/>
          <p:cNvSpPr txBox="1"/>
          <p:nvPr>
            <p:ph idx="1" type="body"/>
          </p:nvPr>
        </p:nvSpPr>
        <p:spPr>
          <a:xfrm>
            <a:off x="1087747" y="2359494"/>
            <a:ext cx="4143303" cy="1502807"/>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750"/>
              </a:spcBef>
              <a:spcAft>
                <a:spcPts val="0"/>
              </a:spcAft>
              <a:buSzPts val="1350"/>
              <a:buNone/>
              <a:defRPr sz="1350"/>
            </a:lvl1pPr>
            <a:lvl2pPr indent="-228600" lvl="1" marL="914400" algn="l">
              <a:lnSpc>
                <a:spcPct val="120000"/>
              </a:lnSpc>
              <a:spcBef>
                <a:spcPts val="375"/>
              </a:spcBef>
              <a:spcAft>
                <a:spcPts val="0"/>
              </a:spcAft>
              <a:buSzPts val="1050"/>
              <a:buNone/>
              <a:defRPr sz="1050"/>
            </a:lvl2pPr>
            <a:lvl3pPr indent="-228600" lvl="2" marL="1371600" algn="l">
              <a:lnSpc>
                <a:spcPct val="120000"/>
              </a:lnSpc>
              <a:spcBef>
                <a:spcPts val="375"/>
              </a:spcBef>
              <a:spcAft>
                <a:spcPts val="0"/>
              </a:spcAft>
              <a:buSzPts val="900"/>
              <a:buNone/>
              <a:defRPr sz="900"/>
            </a:lvl3pPr>
            <a:lvl4pPr indent="-228600" lvl="3" marL="1828800" algn="l">
              <a:lnSpc>
                <a:spcPct val="120000"/>
              </a:lnSpc>
              <a:spcBef>
                <a:spcPts val="375"/>
              </a:spcBef>
              <a:spcAft>
                <a:spcPts val="0"/>
              </a:spcAft>
              <a:buSzPts val="750"/>
              <a:buNone/>
              <a:defRPr sz="750"/>
            </a:lvl4pPr>
            <a:lvl5pPr indent="-228600" lvl="4" marL="2286000" algn="l">
              <a:lnSpc>
                <a:spcPct val="120000"/>
              </a:lnSpc>
              <a:spcBef>
                <a:spcPts val="375"/>
              </a:spcBef>
              <a:spcAft>
                <a:spcPts val="0"/>
              </a:spcAft>
              <a:buSzPts val="750"/>
              <a:buNone/>
              <a:defRPr sz="750"/>
            </a:lvl5pPr>
            <a:lvl6pPr indent="-228600" lvl="5" marL="2743200" algn="l">
              <a:lnSpc>
                <a:spcPct val="120000"/>
              </a:lnSpc>
              <a:spcBef>
                <a:spcPts val="375"/>
              </a:spcBef>
              <a:spcAft>
                <a:spcPts val="0"/>
              </a:spcAft>
              <a:buSzPts val="750"/>
              <a:buNone/>
              <a:defRPr sz="750"/>
            </a:lvl6pPr>
            <a:lvl7pPr indent="-228600" lvl="6" marL="3200400" algn="l">
              <a:lnSpc>
                <a:spcPct val="120000"/>
              </a:lnSpc>
              <a:spcBef>
                <a:spcPts val="375"/>
              </a:spcBef>
              <a:spcAft>
                <a:spcPts val="0"/>
              </a:spcAft>
              <a:buSzPts val="750"/>
              <a:buNone/>
              <a:defRPr sz="750"/>
            </a:lvl7pPr>
            <a:lvl8pPr indent="-228600" lvl="7" marL="3657600" algn="l">
              <a:lnSpc>
                <a:spcPct val="120000"/>
              </a:lnSpc>
              <a:spcBef>
                <a:spcPts val="375"/>
              </a:spcBef>
              <a:spcAft>
                <a:spcPts val="0"/>
              </a:spcAft>
              <a:buSzPts val="750"/>
              <a:buNone/>
              <a:defRPr sz="750"/>
            </a:lvl8pPr>
            <a:lvl9pPr indent="-228600" lvl="8" marL="4114800" algn="l">
              <a:lnSpc>
                <a:spcPct val="120000"/>
              </a:lnSpc>
              <a:spcBef>
                <a:spcPts val="375"/>
              </a:spcBef>
              <a:spcAft>
                <a:spcPts val="0"/>
              </a:spcAft>
              <a:buSzPts val="750"/>
              <a:buNone/>
              <a:defRPr sz="750"/>
            </a:lvl9pPr>
          </a:lstStyle>
          <a:p/>
        </p:txBody>
      </p:sp>
      <p:sp>
        <p:nvSpPr>
          <p:cNvPr id="85" name="Google Shape;85;p54"/>
          <p:cNvSpPr txBox="1"/>
          <p:nvPr>
            <p:ph idx="10" type="dt"/>
          </p:nvPr>
        </p:nvSpPr>
        <p:spPr>
          <a:xfrm>
            <a:off x="1085537" y="4102393"/>
            <a:ext cx="4145513" cy="24009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54"/>
          <p:cNvSpPr txBox="1"/>
          <p:nvPr>
            <p:ph idx="11" type="ftr"/>
          </p:nvPr>
        </p:nvSpPr>
        <p:spPr>
          <a:xfrm>
            <a:off x="1085537" y="238981"/>
            <a:ext cx="4155753" cy="24069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54"/>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Clr>
                <a:schemeClr val="accent1"/>
              </a:buClr>
              <a:buSzPts val="2100"/>
              <a:buFont typeface="Gill Sans"/>
              <a:buNone/>
              <a:defRPr/>
            </a:lvl1pPr>
            <a:lvl2pPr indent="0" lvl="1" marL="0" algn="r">
              <a:spcBef>
                <a:spcPts val="0"/>
              </a:spcBef>
              <a:spcAft>
                <a:spcPts val="0"/>
              </a:spcAft>
              <a:buClr>
                <a:schemeClr val="accent1"/>
              </a:buClr>
              <a:buSzPts val="2100"/>
              <a:buFont typeface="Gill Sans"/>
              <a:buNone/>
              <a:defRPr/>
            </a:lvl2pPr>
            <a:lvl3pPr indent="0" lvl="2" marL="0" algn="r">
              <a:spcBef>
                <a:spcPts val="0"/>
              </a:spcBef>
              <a:spcAft>
                <a:spcPts val="0"/>
              </a:spcAft>
              <a:buClr>
                <a:schemeClr val="accent1"/>
              </a:buClr>
              <a:buSzPts val="2100"/>
              <a:buFont typeface="Gill Sans"/>
              <a:buNone/>
              <a:defRPr/>
            </a:lvl3pPr>
            <a:lvl4pPr indent="0" lvl="3" marL="0" algn="r">
              <a:spcBef>
                <a:spcPts val="0"/>
              </a:spcBef>
              <a:spcAft>
                <a:spcPts val="0"/>
              </a:spcAft>
              <a:buClr>
                <a:schemeClr val="accent1"/>
              </a:buClr>
              <a:buSzPts val="2100"/>
              <a:buFont typeface="Gill Sans"/>
              <a:buNone/>
              <a:defRPr/>
            </a:lvl4pPr>
            <a:lvl5pPr indent="0" lvl="4" marL="0" algn="r">
              <a:spcBef>
                <a:spcPts val="0"/>
              </a:spcBef>
              <a:spcAft>
                <a:spcPts val="0"/>
              </a:spcAft>
              <a:buClr>
                <a:schemeClr val="accent1"/>
              </a:buClr>
              <a:buSzPts val="2100"/>
              <a:buFont typeface="Gill Sans"/>
              <a:buNone/>
              <a:defRPr/>
            </a:lvl5pPr>
            <a:lvl6pPr indent="0" lvl="5" marL="0" algn="r">
              <a:spcBef>
                <a:spcPts val="0"/>
              </a:spcBef>
              <a:spcAft>
                <a:spcPts val="0"/>
              </a:spcAft>
              <a:buClr>
                <a:schemeClr val="accent1"/>
              </a:buClr>
              <a:buSzPts val="2100"/>
              <a:buFont typeface="Gill Sans"/>
              <a:buNone/>
              <a:defRPr/>
            </a:lvl6pPr>
            <a:lvl7pPr indent="0" lvl="6" marL="0" algn="r">
              <a:spcBef>
                <a:spcPts val="0"/>
              </a:spcBef>
              <a:spcAft>
                <a:spcPts val="0"/>
              </a:spcAft>
              <a:buClr>
                <a:schemeClr val="accent1"/>
              </a:buClr>
              <a:buSzPts val="2100"/>
              <a:buFont typeface="Gill Sans"/>
              <a:buNone/>
              <a:defRPr/>
            </a:lvl7pPr>
            <a:lvl8pPr indent="0" lvl="7" marL="0" algn="r">
              <a:spcBef>
                <a:spcPts val="0"/>
              </a:spcBef>
              <a:spcAft>
                <a:spcPts val="0"/>
              </a:spcAft>
              <a:buClr>
                <a:schemeClr val="accent1"/>
              </a:buClr>
              <a:buSzPts val="2100"/>
              <a:buFont typeface="Gill Sans"/>
              <a:buNone/>
              <a:defRPr/>
            </a:lvl8pPr>
            <a:lvl9pPr indent="0" lvl="8" marL="0" algn="r">
              <a:spcBef>
                <a:spcPts val="0"/>
              </a:spcBef>
              <a:spcAft>
                <a:spcPts val="0"/>
              </a:spcAft>
              <a:buClr>
                <a:schemeClr val="accent1"/>
              </a:buClr>
              <a:buSzPts val="2100"/>
              <a:buFont typeface="Gill Sans"/>
              <a:buNone/>
              <a:defRPr/>
            </a:lvl9pPr>
          </a:lstStyle>
          <a:p>
            <a:pPr indent="0" lvl="0" marL="0" rtl="0" algn="r">
              <a:spcBef>
                <a:spcPts val="0"/>
              </a:spcBef>
              <a:spcAft>
                <a:spcPts val="0"/>
              </a:spcAft>
              <a:buNone/>
            </a:pPr>
            <a:fld id="{00000000-1234-1234-1234-123412341234}" type="slidenum">
              <a:rPr lang="en-US"/>
              <a:t>‹#›</a:t>
            </a:fld>
            <a:endParaRPr/>
          </a:p>
        </p:txBody>
      </p:sp>
      <p:cxnSp>
        <p:nvCxnSpPr>
          <p:cNvPr id="88" name="Google Shape;88;p54"/>
          <p:cNvCxnSpPr/>
          <p:nvPr/>
        </p:nvCxnSpPr>
        <p:spPr>
          <a:xfrm>
            <a:off x="1085537" y="2357704"/>
            <a:ext cx="4145513"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55"/>
          <p:cNvSpPr txBox="1"/>
          <p:nvPr>
            <p:ph type="title"/>
          </p:nvPr>
        </p:nvSpPr>
        <p:spPr>
          <a:xfrm>
            <a:off x="1088685" y="603390"/>
            <a:ext cx="7202456" cy="78692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55"/>
          <p:cNvSpPr txBox="1"/>
          <p:nvPr>
            <p:ph idx="1" type="body"/>
          </p:nvPr>
        </p:nvSpPr>
        <p:spPr>
          <a:xfrm rot="5400000">
            <a:off x="3395933" y="-795449"/>
            <a:ext cx="2587960" cy="720245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92" name="Google Shape;92;p55"/>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55"/>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55"/>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Clr>
                <a:schemeClr val="accent1"/>
              </a:buClr>
              <a:buSzPts val="2100"/>
              <a:buFont typeface="Gill Sans"/>
              <a:buNone/>
              <a:defRPr/>
            </a:lvl1pPr>
            <a:lvl2pPr indent="0" lvl="1" marL="0" algn="r">
              <a:spcBef>
                <a:spcPts val="0"/>
              </a:spcBef>
              <a:spcAft>
                <a:spcPts val="0"/>
              </a:spcAft>
              <a:buClr>
                <a:schemeClr val="accent1"/>
              </a:buClr>
              <a:buSzPts val="2100"/>
              <a:buFont typeface="Gill Sans"/>
              <a:buNone/>
              <a:defRPr/>
            </a:lvl2pPr>
            <a:lvl3pPr indent="0" lvl="2" marL="0" algn="r">
              <a:spcBef>
                <a:spcPts val="0"/>
              </a:spcBef>
              <a:spcAft>
                <a:spcPts val="0"/>
              </a:spcAft>
              <a:buClr>
                <a:schemeClr val="accent1"/>
              </a:buClr>
              <a:buSzPts val="2100"/>
              <a:buFont typeface="Gill Sans"/>
              <a:buNone/>
              <a:defRPr/>
            </a:lvl3pPr>
            <a:lvl4pPr indent="0" lvl="3" marL="0" algn="r">
              <a:spcBef>
                <a:spcPts val="0"/>
              </a:spcBef>
              <a:spcAft>
                <a:spcPts val="0"/>
              </a:spcAft>
              <a:buClr>
                <a:schemeClr val="accent1"/>
              </a:buClr>
              <a:buSzPts val="2100"/>
              <a:buFont typeface="Gill Sans"/>
              <a:buNone/>
              <a:defRPr/>
            </a:lvl4pPr>
            <a:lvl5pPr indent="0" lvl="4" marL="0" algn="r">
              <a:spcBef>
                <a:spcPts val="0"/>
              </a:spcBef>
              <a:spcAft>
                <a:spcPts val="0"/>
              </a:spcAft>
              <a:buClr>
                <a:schemeClr val="accent1"/>
              </a:buClr>
              <a:buSzPts val="2100"/>
              <a:buFont typeface="Gill Sans"/>
              <a:buNone/>
              <a:defRPr/>
            </a:lvl5pPr>
            <a:lvl6pPr indent="0" lvl="5" marL="0" algn="r">
              <a:spcBef>
                <a:spcPts val="0"/>
              </a:spcBef>
              <a:spcAft>
                <a:spcPts val="0"/>
              </a:spcAft>
              <a:buClr>
                <a:schemeClr val="accent1"/>
              </a:buClr>
              <a:buSzPts val="2100"/>
              <a:buFont typeface="Gill Sans"/>
              <a:buNone/>
              <a:defRPr/>
            </a:lvl6pPr>
            <a:lvl7pPr indent="0" lvl="6" marL="0" algn="r">
              <a:spcBef>
                <a:spcPts val="0"/>
              </a:spcBef>
              <a:spcAft>
                <a:spcPts val="0"/>
              </a:spcAft>
              <a:buClr>
                <a:schemeClr val="accent1"/>
              </a:buClr>
              <a:buSzPts val="2100"/>
              <a:buFont typeface="Gill Sans"/>
              <a:buNone/>
              <a:defRPr/>
            </a:lvl7pPr>
            <a:lvl8pPr indent="0" lvl="7" marL="0" algn="r">
              <a:spcBef>
                <a:spcPts val="0"/>
              </a:spcBef>
              <a:spcAft>
                <a:spcPts val="0"/>
              </a:spcAft>
              <a:buClr>
                <a:schemeClr val="accent1"/>
              </a:buClr>
              <a:buSzPts val="2100"/>
              <a:buFont typeface="Gill Sans"/>
              <a:buNone/>
              <a:defRPr/>
            </a:lvl8pPr>
            <a:lvl9pPr indent="0" lvl="8" marL="0" algn="r">
              <a:spcBef>
                <a:spcPts val="0"/>
              </a:spcBef>
              <a:spcAft>
                <a:spcPts val="0"/>
              </a:spcAft>
              <a:buClr>
                <a:schemeClr val="accent1"/>
              </a:buClr>
              <a:buSzPts val="2100"/>
              <a:buFont typeface="Gill Sans"/>
              <a:buNone/>
              <a:defRPr/>
            </a:lvl9pPr>
          </a:lstStyle>
          <a:p>
            <a:pPr indent="0" lvl="0" marL="0" rtl="0" algn="r">
              <a:spcBef>
                <a:spcPts val="0"/>
              </a:spcBef>
              <a:spcAft>
                <a:spcPts val="0"/>
              </a:spcAft>
              <a:buNone/>
            </a:pPr>
            <a:fld id="{00000000-1234-1234-1234-123412341234}" type="slidenum">
              <a:rPr lang="en-US"/>
              <a:t>‹#›</a:t>
            </a:fld>
            <a:endParaRPr/>
          </a:p>
        </p:txBody>
      </p:sp>
      <p:cxnSp>
        <p:nvCxnSpPr>
          <p:cNvPr id="95" name="Google Shape;95;p55"/>
          <p:cNvCxnSpPr/>
          <p:nvPr/>
        </p:nvCxnSpPr>
        <p:spPr>
          <a:xfrm>
            <a:off x="1090422" y="1385316"/>
            <a:ext cx="720564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Google Shape;97;p56"/>
          <p:cNvSpPr txBox="1"/>
          <p:nvPr>
            <p:ph type="title"/>
          </p:nvPr>
        </p:nvSpPr>
        <p:spPr>
          <a:xfrm rot="5400000">
            <a:off x="5937778" y="1740785"/>
            <a:ext cx="3494917" cy="121180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56"/>
          <p:cNvSpPr txBox="1"/>
          <p:nvPr>
            <p:ph idx="1" type="body"/>
          </p:nvPr>
        </p:nvSpPr>
        <p:spPr>
          <a:xfrm rot="5400000">
            <a:off x="2271857" y="-589123"/>
            <a:ext cx="3494917" cy="587162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99" name="Google Shape;99;p56"/>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56"/>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56"/>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Clr>
                <a:schemeClr val="accent1"/>
              </a:buClr>
              <a:buSzPts val="2100"/>
              <a:buFont typeface="Gill Sans"/>
              <a:buNone/>
              <a:defRPr/>
            </a:lvl1pPr>
            <a:lvl2pPr indent="0" lvl="1" marL="0" algn="r">
              <a:spcBef>
                <a:spcPts val="0"/>
              </a:spcBef>
              <a:spcAft>
                <a:spcPts val="0"/>
              </a:spcAft>
              <a:buClr>
                <a:schemeClr val="accent1"/>
              </a:buClr>
              <a:buSzPts val="2100"/>
              <a:buFont typeface="Gill Sans"/>
              <a:buNone/>
              <a:defRPr/>
            </a:lvl2pPr>
            <a:lvl3pPr indent="0" lvl="2" marL="0" algn="r">
              <a:spcBef>
                <a:spcPts val="0"/>
              </a:spcBef>
              <a:spcAft>
                <a:spcPts val="0"/>
              </a:spcAft>
              <a:buClr>
                <a:schemeClr val="accent1"/>
              </a:buClr>
              <a:buSzPts val="2100"/>
              <a:buFont typeface="Gill Sans"/>
              <a:buNone/>
              <a:defRPr/>
            </a:lvl3pPr>
            <a:lvl4pPr indent="0" lvl="3" marL="0" algn="r">
              <a:spcBef>
                <a:spcPts val="0"/>
              </a:spcBef>
              <a:spcAft>
                <a:spcPts val="0"/>
              </a:spcAft>
              <a:buClr>
                <a:schemeClr val="accent1"/>
              </a:buClr>
              <a:buSzPts val="2100"/>
              <a:buFont typeface="Gill Sans"/>
              <a:buNone/>
              <a:defRPr/>
            </a:lvl4pPr>
            <a:lvl5pPr indent="0" lvl="4" marL="0" algn="r">
              <a:spcBef>
                <a:spcPts val="0"/>
              </a:spcBef>
              <a:spcAft>
                <a:spcPts val="0"/>
              </a:spcAft>
              <a:buClr>
                <a:schemeClr val="accent1"/>
              </a:buClr>
              <a:buSzPts val="2100"/>
              <a:buFont typeface="Gill Sans"/>
              <a:buNone/>
              <a:defRPr/>
            </a:lvl5pPr>
            <a:lvl6pPr indent="0" lvl="5" marL="0" algn="r">
              <a:spcBef>
                <a:spcPts val="0"/>
              </a:spcBef>
              <a:spcAft>
                <a:spcPts val="0"/>
              </a:spcAft>
              <a:buClr>
                <a:schemeClr val="accent1"/>
              </a:buClr>
              <a:buSzPts val="2100"/>
              <a:buFont typeface="Gill Sans"/>
              <a:buNone/>
              <a:defRPr/>
            </a:lvl6pPr>
            <a:lvl7pPr indent="0" lvl="6" marL="0" algn="r">
              <a:spcBef>
                <a:spcPts val="0"/>
              </a:spcBef>
              <a:spcAft>
                <a:spcPts val="0"/>
              </a:spcAft>
              <a:buClr>
                <a:schemeClr val="accent1"/>
              </a:buClr>
              <a:buSzPts val="2100"/>
              <a:buFont typeface="Gill Sans"/>
              <a:buNone/>
              <a:defRPr/>
            </a:lvl7pPr>
            <a:lvl8pPr indent="0" lvl="7" marL="0" algn="r">
              <a:spcBef>
                <a:spcPts val="0"/>
              </a:spcBef>
              <a:spcAft>
                <a:spcPts val="0"/>
              </a:spcAft>
              <a:buClr>
                <a:schemeClr val="accent1"/>
              </a:buClr>
              <a:buSzPts val="2100"/>
              <a:buFont typeface="Gill Sans"/>
              <a:buNone/>
              <a:defRPr/>
            </a:lvl8pPr>
            <a:lvl9pPr indent="0" lvl="8" marL="0" algn="r">
              <a:spcBef>
                <a:spcPts val="0"/>
              </a:spcBef>
              <a:spcAft>
                <a:spcPts val="0"/>
              </a:spcAft>
              <a:buClr>
                <a:schemeClr val="accent1"/>
              </a:buClr>
              <a:buSzPts val="2100"/>
              <a:buFont typeface="Gill Sans"/>
              <a:buNone/>
              <a:defRPr/>
            </a:lvl9pPr>
          </a:lstStyle>
          <a:p>
            <a:pPr indent="0" lvl="0" marL="0" rtl="0" algn="r">
              <a:spcBef>
                <a:spcPts val="0"/>
              </a:spcBef>
              <a:spcAft>
                <a:spcPts val="0"/>
              </a:spcAft>
              <a:buNone/>
            </a:pPr>
            <a:fld id="{00000000-1234-1234-1234-123412341234}" type="slidenum">
              <a:rPr lang="en-US"/>
              <a:t>‹#›</a:t>
            </a:fld>
            <a:endParaRPr/>
          </a:p>
        </p:txBody>
      </p:sp>
      <p:cxnSp>
        <p:nvCxnSpPr>
          <p:cNvPr id="102" name="Google Shape;102;p56"/>
          <p:cNvCxnSpPr/>
          <p:nvPr/>
        </p:nvCxnSpPr>
        <p:spPr>
          <a:xfrm>
            <a:off x="7079333" y="599230"/>
            <a:ext cx="0" cy="3494917"/>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5"/>
          <p:cNvSpPr txBox="1"/>
          <p:nvPr>
            <p:ph type="title"/>
          </p:nvPr>
        </p:nvSpPr>
        <p:spPr>
          <a:xfrm>
            <a:off x="1088685" y="603390"/>
            <a:ext cx="7202456" cy="78692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5"/>
          <p:cNvSpPr txBox="1"/>
          <p:nvPr>
            <p:ph idx="1" type="body"/>
          </p:nvPr>
        </p:nvSpPr>
        <p:spPr>
          <a:xfrm>
            <a:off x="1088685" y="1511799"/>
            <a:ext cx="7202456" cy="258796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20" name="Google Shape;20;p45"/>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5"/>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5"/>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Clr>
                <a:schemeClr val="accent1"/>
              </a:buClr>
              <a:buSzPts val="2100"/>
              <a:buFont typeface="Gill Sans"/>
              <a:buNone/>
              <a:defRPr/>
            </a:lvl1pPr>
            <a:lvl2pPr indent="0" lvl="1" marL="0" algn="r">
              <a:spcBef>
                <a:spcPts val="0"/>
              </a:spcBef>
              <a:spcAft>
                <a:spcPts val="0"/>
              </a:spcAft>
              <a:buClr>
                <a:schemeClr val="accent1"/>
              </a:buClr>
              <a:buSzPts val="2100"/>
              <a:buFont typeface="Gill Sans"/>
              <a:buNone/>
              <a:defRPr/>
            </a:lvl2pPr>
            <a:lvl3pPr indent="0" lvl="2" marL="0" algn="r">
              <a:spcBef>
                <a:spcPts val="0"/>
              </a:spcBef>
              <a:spcAft>
                <a:spcPts val="0"/>
              </a:spcAft>
              <a:buClr>
                <a:schemeClr val="accent1"/>
              </a:buClr>
              <a:buSzPts val="2100"/>
              <a:buFont typeface="Gill Sans"/>
              <a:buNone/>
              <a:defRPr/>
            </a:lvl3pPr>
            <a:lvl4pPr indent="0" lvl="3" marL="0" algn="r">
              <a:spcBef>
                <a:spcPts val="0"/>
              </a:spcBef>
              <a:spcAft>
                <a:spcPts val="0"/>
              </a:spcAft>
              <a:buClr>
                <a:schemeClr val="accent1"/>
              </a:buClr>
              <a:buSzPts val="2100"/>
              <a:buFont typeface="Gill Sans"/>
              <a:buNone/>
              <a:defRPr/>
            </a:lvl4pPr>
            <a:lvl5pPr indent="0" lvl="4" marL="0" algn="r">
              <a:spcBef>
                <a:spcPts val="0"/>
              </a:spcBef>
              <a:spcAft>
                <a:spcPts val="0"/>
              </a:spcAft>
              <a:buClr>
                <a:schemeClr val="accent1"/>
              </a:buClr>
              <a:buSzPts val="2100"/>
              <a:buFont typeface="Gill Sans"/>
              <a:buNone/>
              <a:defRPr/>
            </a:lvl5pPr>
            <a:lvl6pPr indent="0" lvl="5" marL="0" algn="r">
              <a:spcBef>
                <a:spcPts val="0"/>
              </a:spcBef>
              <a:spcAft>
                <a:spcPts val="0"/>
              </a:spcAft>
              <a:buClr>
                <a:schemeClr val="accent1"/>
              </a:buClr>
              <a:buSzPts val="2100"/>
              <a:buFont typeface="Gill Sans"/>
              <a:buNone/>
              <a:defRPr/>
            </a:lvl6pPr>
            <a:lvl7pPr indent="0" lvl="6" marL="0" algn="r">
              <a:spcBef>
                <a:spcPts val="0"/>
              </a:spcBef>
              <a:spcAft>
                <a:spcPts val="0"/>
              </a:spcAft>
              <a:buClr>
                <a:schemeClr val="accent1"/>
              </a:buClr>
              <a:buSzPts val="2100"/>
              <a:buFont typeface="Gill Sans"/>
              <a:buNone/>
              <a:defRPr/>
            </a:lvl7pPr>
            <a:lvl8pPr indent="0" lvl="7" marL="0" algn="r">
              <a:spcBef>
                <a:spcPts val="0"/>
              </a:spcBef>
              <a:spcAft>
                <a:spcPts val="0"/>
              </a:spcAft>
              <a:buClr>
                <a:schemeClr val="accent1"/>
              </a:buClr>
              <a:buSzPts val="2100"/>
              <a:buFont typeface="Gill Sans"/>
              <a:buNone/>
              <a:defRPr/>
            </a:lvl8pPr>
            <a:lvl9pPr indent="0" lvl="8" marL="0" algn="r">
              <a:spcBef>
                <a:spcPts val="0"/>
              </a:spcBef>
              <a:spcAft>
                <a:spcPts val="0"/>
              </a:spcAft>
              <a:buClr>
                <a:schemeClr val="accent1"/>
              </a:buClr>
              <a:buSzPts val="2100"/>
              <a:buFont typeface="Gill Sans"/>
              <a:buNone/>
              <a:defRPr/>
            </a:lvl9pPr>
          </a:lstStyle>
          <a:p>
            <a:pPr indent="0" lvl="0" marL="0" rtl="0" algn="r">
              <a:spcBef>
                <a:spcPts val="0"/>
              </a:spcBef>
              <a:spcAft>
                <a:spcPts val="0"/>
              </a:spcAft>
              <a:buNone/>
            </a:pPr>
            <a:fld id="{00000000-1234-1234-1234-123412341234}" type="slidenum">
              <a:rPr lang="en-US"/>
              <a:t>‹#›</a:t>
            </a:fld>
            <a:endParaRPr/>
          </a:p>
        </p:txBody>
      </p:sp>
      <p:cxnSp>
        <p:nvCxnSpPr>
          <p:cNvPr id="23" name="Google Shape;23;p45"/>
          <p:cNvCxnSpPr/>
          <p:nvPr/>
        </p:nvCxnSpPr>
        <p:spPr>
          <a:xfrm>
            <a:off x="1090422" y="1385316"/>
            <a:ext cx="720564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4" name="Shape 24"/>
        <p:cNvGrpSpPr/>
        <p:nvPr/>
      </p:nvGrpSpPr>
      <p:grpSpPr>
        <a:xfrm>
          <a:off x="0" y="0"/>
          <a:ext cx="0" cy="0"/>
          <a:chOff x="0" y="0"/>
          <a:chExt cx="0" cy="0"/>
        </a:xfrm>
      </p:grpSpPr>
      <p:sp>
        <p:nvSpPr>
          <p:cNvPr id="25" name="Google Shape;25;p46"/>
          <p:cNvSpPr txBox="1"/>
          <p:nvPr>
            <p:ph type="title"/>
          </p:nvPr>
        </p:nvSpPr>
        <p:spPr>
          <a:xfrm>
            <a:off x="1086913" y="603667"/>
            <a:ext cx="7204226" cy="79447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6"/>
          <p:cNvSpPr txBox="1"/>
          <p:nvPr>
            <p:ph idx="1" type="body"/>
          </p:nvPr>
        </p:nvSpPr>
        <p:spPr>
          <a:xfrm>
            <a:off x="1085498" y="1508159"/>
            <a:ext cx="3483864" cy="258644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27" name="Google Shape;27;p46"/>
          <p:cNvSpPr txBox="1"/>
          <p:nvPr>
            <p:ph idx="2" type="body"/>
          </p:nvPr>
        </p:nvSpPr>
        <p:spPr>
          <a:xfrm>
            <a:off x="4810328" y="1513007"/>
            <a:ext cx="3483864" cy="258114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28" name="Google Shape;28;p46"/>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6"/>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6"/>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Clr>
                <a:schemeClr val="accent1"/>
              </a:buClr>
              <a:buSzPts val="2100"/>
              <a:buFont typeface="Gill Sans"/>
              <a:buNone/>
              <a:defRPr/>
            </a:lvl1pPr>
            <a:lvl2pPr indent="0" lvl="1" marL="0" algn="r">
              <a:spcBef>
                <a:spcPts val="0"/>
              </a:spcBef>
              <a:spcAft>
                <a:spcPts val="0"/>
              </a:spcAft>
              <a:buClr>
                <a:schemeClr val="accent1"/>
              </a:buClr>
              <a:buSzPts val="2100"/>
              <a:buFont typeface="Gill Sans"/>
              <a:buNone/>
              <a:defRPr/>
            </a:lvl2pPr>
            <a:lvl3pPr indent="0" lvl="2" marL="0" algn="r">
              <a:spcBef>
                <a:spcPts val="0"/>
              </a:spcBef>
              <a:spcAft>
                <a:spcPts val="0"/>
              </a:spcAft>
              <a:buClr>
                <a:schemeClr val="accent1"/>
              </a:buClr>
              <a:buSzPts val="2100"/>
              <a:buFont typeface="Gill Sans"/>
              <a:buNone/>
              <a:defRPr/>
            </a:lvl3pPr>
            <a:lvl4pPr indent="0" lvl="3" marL="0" algn="r">
              <a:spcBef>
                <a:spcPts val="0"/>
              </a:spcBef>
              <a:spcAft>
                <a:spcPts val="0"/>
              </a:spcAft>
              <a:buClr>
                <a:schemeClr val="accent1"/>
              </a:buClr>
              <a:buSzPts val="2100"/>
              <a:buFont typeface="Gill Sans"/>
              <a:buNone/>
              <a:defRPr/>
            </a:lvl4pPr>
            <a:lvl5pPr indent="0" lvl="4" marL="0" algn="r">
              <a:spcBef>
                <a:spcPts val="0"/>
              </a:spcBef>
              <a:spcAft>
                <a:spcPts val="0"/>
              </a:spcAft>
              <a:buClr>
                <a:schemeClr val="accent1"/>
              </a:buClr>
              <a:buSzPts val="2100"/>
              <a:buFont typeface="Gill Sans"/>
              <a:buNone/>
              <a:defRPr/>
            </a:lvl5pPr>
            <a:lvl6pPr indent="0" lvl="5" marL="0" algn="r">
              <a:spcBef>
                <a:spcPts val="0"/>
              </a:spcBef>
              <a:spcAft>
                <a:spcPts val="0"/>
              </a:spcAft>
              <a:buClr>
                <a:schemeClr val="accent1"/>
              </a:buClr>
              <a:buSzPts val="2100"/>
              <a:buFont typeface="Gill Sans"/>
              <a:buNone/>
              <a:defRPr/>
            </a:lvl6pPr>
            <a:lvl7pPr indent="0" lvl="6" marL="0" algn="r">
              <a:spcBef>
                <a:spcPts val="0"/>
              </a:spcBef>
              <a:spcAft>
                <a:spcPts val="0"/>
              </a:spcAft>
              <a:buClr>
                <a:schemeClr val="accent1"/>
              </a:buClr>
              <a:buSzPts val="2100"/>
              <a:buFont typeface="Gill Sans"/>
              <a:buNone/>
              <a:defRPr/>
            </a:lvl7pPr>
            <a:lvl8pPr indent="0" lvl="7" marL="0" algn="r">
              <a:spcBef>
                <a:spcPts val="0"/>
              </a:spcBef>
              <a:spcAft>
                <a:spcPts val="0"/>
              </a:spcAft>
              <a:buClr>
                <a:schemeClr val="accent1"/>
              </a:buClr>
              <a:buSzPts val="2100"/>
              <a:buFont typeface="Gill Sans"/>
              <a:buNone/>
              <a:defRPr/>
            </a:lvl8pPr>
            <a:lvl9pPr indent="0" lvl="8" marL="0" algn="r">
              <a:spcBef>
                <a:spcPts val="0"/>
              </a:spcBef>
              <a:spcAft>
                <a:spcPts val="0"/>
              </a:spcAft>
              <a:buClr>
                <a:schemeClr val="accent1"/>
              </a:buClr>
              <a:buSzPts val="2100"/>
              <a:buFont typeface="Gill Sans"/>
              <a:buNone/>
              <a:defRPr/>
            </a:lvl9pPr>
          </a:lstStyle>
          <a:p>
            <a:pPr indent="0" lvl="0" marL="0" rtl="0" algn="r">
              <a:spcBef>
                <a:spcPts val="0"/>
              </a:spcBef>
              <a:spcAft>
                <a:spcPts val="0"/>
              </a:spcAft>
              <a:buNone/>
            </a:pPr>
            <a:fld id="{00000000-1234-1234-1234-123412341234}" type="slidenum">
              <a:rPr lang="en-US"/>
              <a:t>‹#›</a:t>
            </a:fld>
            <a:endParaRPr/>
          </a:p>
        </p:txBody>
      </p:sp>
      <p:cxnSp>
        <p:nvCxnSpPr>
          <p:cNvPr id="31" name="Google Shape;31;p46"/>
          <p:cNvCxnSpPr/>
          <p:nvPr/>
        </p:nvCxnSpPr>
        <p:spPr>
          <a:xfrm>
            <a:off x="1090422" y="1385316"/>
            <a:ext cx="720564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sp>
        <p:nvSpPr>
          <p:cNvPr id="33" name="Google Shape;33;p47"/>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4" name="Google Shape;34;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20000"/>
              </a:lnSpc>
              <a:spcBef>
                <a:spcPts val="0"/>
              </a:spcBef>
              <a:spcAft>
                <a:spcPts val="0"/>
              </a:spcAft>
              <a:buSzPts val="1800"/>
              <a:buChar char="●"/>
              <a:defRPr/>
            </a:lvl1pPr>
            <a:lvl2pPr indent="-317500" lvl="1" marL="914400" algn="l">
              <a:lnSpc>
                <a:spcPct val="120000"/>
              </a:lnSpc>
              <a:spcBef>
                <a:spcPts val="1600"/>
              </a:spcBef>
              <a:spcAft>
                <a:spcPts val="0"/>
              </a:spcAft>
              <a:buSzPts val="1400"/>
              <a:buChar char="○"/>
              <a:defRPr/>
            </a:lvl2pPr>
            <a:lvl3pPr indent="-317500" lvl="2" marL="1371600" algn="l">
              <a:lnSpc>
                <a:spcPct val="120000"/>
              </a:lnSpc>
              <a:spcBef>
                <a:spcPts val="1600"/>
              </a:spcBef>
              <a:spcAft>
                <a:spcPts val="0"/>
              </a:spcAft>
              <a:buSzPts val="1400"/>
              <a:buChar char="■"/>
              <a:defRPr/>
            </a:lvl3pPr>
            <a:lvl4pPr indent="-317500" lvl="3" marL="1828800" algn="l">
              <a:lnSpc>
                <a:spcPct val="120000"/>
              </a:lnSpc>
              <a:spcBef>
                <a:spcPts val="1600"/>
              </a:spcBef>
              <a:spcAft>
                <a:spcPts val="0"/>
              </a:spcAft>
              <a:buSzPts val="1400"/>
              <a:buChar char="●"/>
              <a:defRPr/>
            </a:lvl4pPr>
            <a:lvl5pPr indent="-317500" lvl="4" marL="2286000" algn="l">
              <a:lnSpc>
                <a:spcPct val="120000"/>
              </a:lnSpc>
              <a:spcBef>
                <a:spcPts val="1600"/>
              </a:spcBef>
              <a:spcAft>
                <a:spcPts val="0"/>
              </a:spcAft>
              <a:buSzPts val="1400"/>
              <a:buChar char="○"/>
              <a:defRPr/>
            </a:lvl5pPr>
            <a:lvl6pPr indent="-317500" lvl="5" marL="2743200" algn="l">
              <a:lnSpc>
                <a:spcPct val="120000"/>
              </a:lnSpc>
              <a:spcBef>
                <a:spcPts val="1600"/>
              </a:spcBef>
              <a:spcAft>
                <a:spcPts val="0"/>
              </a:spcAft>
              <a:buSzPts val="1400"/>
              <a:buChar char="■"/>
              <a:defRPr/>
            </a:lvl6pPr>
            <a:lvl7pPr indent="-317500" lvl="6" marL="3200400" algn="l">
              <a:lnSpc>
                <a:spcPct val="120000"/>
              </a:lnSpc>
              <a:spcBef>
                <a:spcPts val="1600"/>
              </a:spcBef>
              <a:spcAft>
                <a:spcPts val="0"/>
              </a:spcAft>
              <a:buSzPts val="1400"/>
              <a:buChar char="●"/>
              <a:defRPr/>
            </a:lvl7pPr>
            <a:lvl8pPr indent="-317500" lvl="7" marL="3657600" algn="l">
              <a:lnSpc>
                <a:spcPct val="120000"/>
              </a:lnSpc>
              <a:spcBef>
                <a:spcPts val="1600"/>
              </a:spcBef>
              <a:spcAft>
                <a:spcPts val="0"/>
              </a:spcAft>
              <a:buSzPts val="1400"/>
              <a:buChar char="○"/>
              <a:defRPr/>
            </a:lvl8pPr>
            <a:lvl9pPr indent="-317500" lvl="8" marL="4114800" algn="l">
              <a:lnSpc>
                <a:spcPct val="120000"/>
              </a:lnSpc>
              <a:spcBef>
                <a:spcPts val="1600"/>
              </a:spcBef>
              <a:spcAft>
                <a:spcPts val="1600"/>
              </a:spcAft>
              <a:buSzPts val="1400"/>
              <a:buChar char="■"/>
              <a:defRPr/>
            </a:lvl9pPr>
          </a:lstStyle>
          <a:p/>
        </p:txBody>
      </p:sp>
      <p:sp>
        <p:nvSpPr>
          <p:cNvPr id="35" name="Google Shape;35;p4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1pPr>
            <a:lvl2pPr indent="0" lvl="1" marL="0" marR="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2pPr>
            <a:lvl3pPr indent="0" lvl="2" marL="0" marR="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3pPr>
            <a:lvl4pPr indent="0" lvl="3" marL="0" marR="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4pPr>
            <a:lvl5pPr indent="0" lvl="4" marL="0" marR="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5pPr>
            <a:lvl6pPr indent="0" lvl="5" marL="0" marR="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6pPr>
            <a:lvl7pPr indent="0" lvl="6" marL="0" marR="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7pPr>
            <a:lvl8pPr indent="0" lvl="7" marL="0" marR="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8pPr>
            <a:lvl9pPr indent="0" lvl="8" marL="0" marR="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6" name="Shape 36"/>
        <p:cNvGrpSpPr/>
        <p:nvPr/>
      </p:nvGrpSpPr>
      <p:grpSpPr>
        <a:xfrm>
          <a:off x="0" y="0"/>
          <a:ext cx="0" cy="0"/>
          <a:chOff x="0" y="0"/>
          <a:chExt cx="0" cy="0"/>
        </a:xfrm>
      </p:grpSpPr>
      <p:sp>
        <p:nvSpPr>
          <p:cNvPr id="37" name="Google Shape;37;p48"/>
          <p:cNvSpPr txBox="1"/>
          <p:nvPr>
            <p:ph type="ctrTitle"/>
          </p:nvPr>
        </p:nvSpPr>
        <p:spPr>
          <a:xfrm>
            <a:off x="1813335" y="601724"/>
            <a:ext cx="6477805" cy="1906073"/>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4950"/>
              <a:buFont typeface="Gill Sans"/>
              <a:buNone/>
              <a:defRPr sz="49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8"/>
          <p:cNvSpPr txBox="1"/>
          <p:nvPr>
            <p:ph idx="1" type="subTitle"/>
          </p:nvPr>
        </p:nvSpPr>
        <p:spPr>
          <a:xfrm>
            <a:off x="1813335" y="2648403"/>
            <a:ext cx="6477804" cy="733216"/>
          </a:xfrm>
          <a:prstGeom prst="rect">
            <a:avLst/>
          </a:prstGeom>
          <a:noFill/>
          <a:ln>
            <a:noFill/>
          </a:ln>
        </p:spPr>
        <p:txBody>
          <a:bodyPr anchorCtr="0" anchor="t" bIns="91425" lIns="91425" spcFirstLastPara="1" rIns="91425" wrap="square" tIns="91425">
            <a:normAutofit/>
          </a:bodyPr>
          <a:lstStyle>
            <a:lvl1pPr lvl="0" algn="l">
              <a:lnSpc>
                <a:spcPct val="120000"/>
              </a:lnSpc>
              <a:spcBef>
                <a:spcPts val="750"/>
              </a:spcBef>
              <a:spcAft>
                <a:spcPts val="0"/>
              </a:spcAft>
              <a:buSzPts val="1350"/>
              <a:buNone/>
              <a:defRPr b="0" sz="1350" cap="none">
                <a:solidFill>
                  <a:schemeClr val="dk1"/>
                </a:solidFill>
              </a:defRPr>
            </a:lvl1pPr>
            <a:lvl2pPr lvl="1" algn="ctr">
              <a:lnSpc>
                <a:spcPct val="120000"/>
              </a:lnSpc>
              <a:spcBef>
                <a:spcPts val="375"/>
              </a:spcBef>
              <a:spcAft>
                <a:spcPts val="0"/>
              </a:spcAft>
              <a:buSzPts val="1350"/>
              <a:buNone/>
              <a:defRPr sz="1350"/>
            </a:lvl2pPr>
            <a:lvl3pPr lvl="2" algn="ctr">
              <a:lnSpc>
                <a:spcPct val="120000"/>
              </a:lnSpc>
              <a:spcBef>
                <a:spcPts val="375"/>
              </a:spcBef>
              <a:spcAft>
                <a:spcPts val="0"/>
              </a:spcAft>
              <a:buSzPts val="1350"/>
              <a:buNone/>
              <a:defRPr sz="1350"/>
            </a:lvl3pPr>
            <a:lvl4pPr lvl="3" algn="ctr">
              <a:lnSpc>
                <a:spcPct val="120000"/>
              </a:lnSpc>
              <a:spcBef>
                <a:spcPts val="375"/>
              </a:spcBef>
              <a:spcAft>
                <a:spcPts val="0"/>
              </a:spcAft>
              <a:buSzPts val="1200"/>
              <a:buNone/>
              <a:defRPr sz="1200"/>
            </a:lvl4pPr>
            <a:lvl5pPr lvl="4" algn="ctr">
              <a:lnSpc>
                <a:spcPct val="120000"/>
              </a:lnSpc>
              <a:spcBef>
                <a:spcPts val="375"/>
              </a:spcBef>
              <a:spcAft>
                <a:spcPts val="0"/>
              </a:spcAft>
              <a:buSzPts val="1200"/>
              <a:buNone/>
              <a:defRPr sz="1200"/>
            </a:lvl5pPr>
            <a:lvl6pPr lvl="5" algn="ctr">
              <a:lnSpc>
                <a:spcPct val="120000"/>
              </a:lnSpc>
              <a:spcBef>
                <a:spcPts val="375"/>
              </a:spcBef>
              <a:spcAft>
                <a:spcPts val="0"/>
              </a:spcAft>
              <a:buSzPts val="1200"/>
              <a:buNone/>
              <a:defRPr sz="1200"/>
            </a:lvl6pPr>
            <a:lvl7pPr lvl="6" algn="ctr">
              <a:lnSpc>
                <a:spcPct val="120000"/>
              </a:lnSpc>
              <a:spcBef>
                <a:spcPts val="375"/>
              </a:spcBef>
              <a:spcAft>
                <a:spcPts val="0"/>
              </a:spcAft>
              <a:buSzPts val="1200"/>
              <a:buNone/>
              <a:defRPr sz="1200"/>
            </a:lvl7pPr>
            <a:lvl8pPr lvl="7" algn="ctr">
              <a:lnSpc>
                <a:spcPct val="120000"/>
              </a:lnSpc>
              <a:spcBef>
                <a:spcPts val="375"/>
              </a:spcBef>
              <a:spcAft>
                <a:spcPts val="0"/>
              </a:spcAft>
              <a:buSzPts val="1200"/>
              <a:buNone/>
              <a:defRPr sz="1200"/>
            </a:lvl8pPr>
            <a:lvl9pPr lvl="8" algn="ctr">
              <a:lnSpc>
                <a:spcPct val="120000"/>
              </a:lnSpc>
              <a:spcBef>
                <a:spcPts val="375"/>
              </a:spcBef>
              <a:spcAft>
                <a:spcPts val="0"/>
              </a:spcAft>
              <a:buSzPts val="1200"/>
              <a:buNone/>
              <a:defRPr sz="1200"/>
            </a:lvl9pPr>
          </a:lstStyle>
          <a:p/>
        </p:txBody>
      </p:sp>
      <p:sp>
        <p:nvSpPr>
          <p:cNvPr id="39" name="Google Shape;39;p48"/>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8"/>
          <p:cNvSpPr txBox="1"/>
          <p:nvPr>
            <p:ph idx="11" type="ftr"/>
          </p:nvPr>
        </p:nvSpPr>
        <p:spPr>
          <a:xfrm>
            <a:off x="1812376" y="246981"/>
            <a:ext cx="3730436"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8"/>
          <p:cNvSpPr txBox="1"/>
          <p:nvPr>
            <p:ph idx="12" type="sldNum"/>
          </p:nvPr>
        </p:nvSpPr>
        <p:spPr>
          <a:xfrm>
            <a:off x="1078249"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Clr>
                <a:schemeClr val="accent1"/>
              </a:buClr>
              <a:buSzPts val="2100"/>
              <a:buFont typeface="Gill Sans"/>
              <a:buNone/>
              <a:defRPr/>
            </a:lvl1pPr>
            <a:lvl2pPr indent="0" lvl="1" marL="0" algn="r">
              <a:spcBef>
                <a:spcPts val="0"/>
              </a:spcBef>
              <a:spcAft>
                <a:spcPts val="0"/>
              </a:spcAft>
              <a:buClr>
                <a:schemeClr val="accent1"/>
              </a:buClr>
              <a:buSzPts val="2100"/>
              <a:buFont typeface="Gill Sans"/>
              <a:buNone/>
              <a:defRPr/>
            </a:lvl2pPr>
            <a:lvl3pPr indent="0" lvl="2" marL="0" algn="r">
              <a:spcBef>
                <a:spcPts val="0"/>
              </a:spcBef>
              <a:spcAft>
                <a:spcPts val="0"/>
              </a:spcAft>
              <a:buClr>
                <a:schemeClr val="accent1"/>
              </a:buClr>
              <a:buSzPts val="2100"/>
              <a:buFont typeface="Gill Sans"/>
              <a:buNone/>
              <a:defRPr/>
            </a:lvl3pPr>
            <a:lvl4pPr indent="0" lvl="3" marL="0" algn="r">
              <a:spcBef>
                <a:spcPts val="0"/>
              </a:spcBef>
              <a:spcAft>
                <a:spcPts val="0"/>
              </a:spcAft>
              <a:buClr>
                <a:schemeClr val="accent1"/>
              </a:buClr>
              <a:buSzPts val="2100"/>
              <a:buFont typeface="Gill Sans"/>
              <a:buNone/>
              <a:defRPr/>
            </a:lvl4pPr>
            <a:lvl5pPr indent="0" lvl="4" marL="0" algn="r">
              <a:spcBef>
                <a:spcPts val="0"/>
              </a:spcBef>
              <a:spcAft>
                <a:spcPts val="0"/>
              </a:spcAft>
              <a:buClr>
                <a:schemeClr val="accent1"/>
              </a:buClr>
              <a:buSzPts val="2100"/>
              <a:buFont typeface="Gill Sans"/>
              <a:buNone/>
              <a:defRPr/>
            </a:lvl5pPr>
            <a:lvl6pPr indent="0" lvl="5" marL="0" algn="r">
              <a:spcBef>
                <a:spcPts val="0"/>
              </a:spcBef>
              <a:spcAft>
                <a:spcPts val="0"/>
              </a:spcAft>
              <a:buClr>
                <a:schemeClr val="accent1"/>
              </a:buClr>
              <a:buSzPts val="2100"/>
              <a:buFont typeface="Gill Sans"/>
              <a:buNone/>
              <a:defRPr/>
            </a:lvl6pPr>
            <a:lvl7pPr indent="0" lvl="6" marL="0" algn="r">
              <a:spcBef>
                <a:spcPts val="0"/>
              </a:spcBef>
              <a:spcAft>
                <a:spcPts val="0"/>
              </a:spcAft>
              <a:buClr>
                <a:schemeClr val="accent1"/>
              </a:buClr>
              <a:buSzPts val="2100"/>
              <a:buFont typeface="Gill Sans"/>
              <a:buNone/>
              <a:defRPr/>
            </a:lvl7pPr>
            <a:lvl8pPr indent="0" lvl="7" marL="0" algn="r">
              <a:spcBef>
                <a:spcPts val="0"/>
              </a:spcBef>
              <a:spcAft>
                <a:spcPts val="0"/>
              </a:spcAft>
              <a:buClr>
                <a:schemeClr val="accent1"/>
              </a:buClr>
              <a:buSzPts val="2100"/>
              <a:buFont typeface="Gill Sans"/>
              <a:buNone/>
              <a:defRPr/>
            </a:lvl8pPr>
            <a:lvl9pPr indent="0" lvl="8" marL="0" algn="r">
              <a:spcBef>
                <a:spcPts val="0"/>
              </a:spcBef>
              <a:spcAft>
                <a:spcPts val="0"/>
              </a:spcAft>
              <a:buClr>
                <a:schemeClr val="accent1"/>
              </a:buClr>
              <a:buSzPts val="2100"/>
              <a:buFont typeface="Gill Sans"/>
              <a:buNone/>
              <a:defRPr/>
            </a:lvl9pPr>
          </a:lstStyle>
          <a:p>
            <a:pPr indent="0" lvl="0" marL="0" rtl="0" algn="r">
              <a:spcBef>
                <a:spcPts val="0"/>
              </a:spcBef>
              <a:spcAft>
                <a:spcPts val="0"/>
              </a:spcAft>
              <a:buNone/>
            </a:pPr>
            <a:fld id="{00000000-1234-1234-1234-123412341234}" type="slidenum">
              <a:rPr lang="en-US"/>
              <a:t>‹#›</a:t>
            </a:fld>
            <a:endParaRPr/>
          </a:p>
        </p:txBody>
      </p:sp>
      <p:cxnSp>
        <p:nvCxnSpPr>
          <p:cNvPr id="42" name="Google Shape;42;p48"/>
          <p:cNvCxnSpPr/>
          <p:nvPr/>
        </p:nvCxnSpPr>
        <p:spPr>
          <a:xfrm>
            <a:off x="1813335" y="2646407"/>
            <a:ext cx="6477804"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 name="Shape 43"/>
        <p:cNvGrpSpPr/>
        <p:nvPr/>
      </p:nvGrpSpPr>
      <p:grpSpPr>
        <a:xfrm>
          <a:off x="0" y="0"/>
          <a:ext cx="0" cy="0"/>
          <a:chOff x="0" y="0"/>
          <a:chExt cx="0" cy="0"/>
        </a:xfrm>
      </p:grpSpPr>
      <p:sp>
        <p:nvSpPr>
          <p:cNvPr id="44" name="Google Shape;44;p49"/>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9"/>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9"/>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Clr>
                <a:schemeClr val="accent1"/>
              </a:buClr>
              <a:buSzPts val="2100"/>
              <a:buFont typeface="Gill Sans"/>
              <a:buNone/>
              <a:defRPr/>
            </a:lvl1pPr>
            <a:lvl2pPr indent="0" lvl="1" marL="0" algn="r">
              <a:spcBef>
                <a:spcPts val="0"/>
              </a:spcBef>
              <a:spcAft>
                <a:spcPts val="0"/>
              </a:spcAft>
              <a:buClr>
                <a:schemeClr val="accent1"/>
              </a:buClr>
              <a:buSzPts val="2100"/>
              <a:buFont typeface="Gill Sans"/>
              <a:buNone/>
              <a:defRPr/>
            </a:lvl2pPr>
            <a:lvl3pPr indent="0" lvl="2" marL="0" algn="r">
              <a:spcBef>
                <a:spcPts val="0"/>
              </a:spcBef>
              <a:spcAft>
                <a:spcPts val="0"/>
              </a:spcAft>
              <a:buClr>
                <a:schemeClr val="accent1"/>
              </a:buClr>
              <a:buSzPts val="2100"/>
              <a:buFont typeface="Gill Sans"/>
              <a:buNone/>
              <a:defRPr/>
            </a:lvl3pPr>
            <a:lvl4pPr indent="0" lvl="3" marL="0" algn="r">
              <a:spcBef>
                <a:spcPts val="0"/>
              </a:spcBef>
              <a:spcAft>
                <a:spcPts val="0"/>
              </a:spcAft>
              <a:buClr>
                <a:schemeClr val="accent1"/>
              </a:buClr>
              <a:buSzPts val="2100"/>
              <a:buFont typeface="Gill Sans"/>
              <a:buNone/>
              <a:defRPr/>
            </a:lvl4pPr>
            <a:lvl5pPr indent="0" lvl="4" marL="0" algn="r">
              <a:spcBef>
                <a:spcPts val="0"/>
              </a:spcBef>
              <a:spcAft>
                <a:spcPts val="0"/>
              </a:spcAft>
              <a:buClr>
                <a:schemeClr val="accent1"/>
              </a:buClr>
              <a:buSzPts val="2100"/>
              <a:buFont typeface="Gill Sans"/>
              <a:buNone/>
              <a:defRPr/>
            </a:lvl5pPr>
            <a:lvl6pPr indent="0" lvl="5" marL="0" algn="r">
              <a:spcBef>
                <a:spcPts val="0"/>
              </a:spcBef>
              <a:spcAft>
                <a:spcPts val="0"/>
              </a:spcAft>
              <a:buClr>
                <a:schemeClr val="accent1"/>
              </a:buClr>
              <a:buSzPts val="2100"/>
              <a:buFont typeface="Gill Sans"/>
              <a:buNone/>
              <a:defRPr/>
            </a:lvl6pPr>
            <a:lvl7pPr indent="0" lvl="6" marL="0" algn="r">
              <a:spcBef>
                <a:spcPts val="0"/>
              </a:spcBef>
              <a:spcAft>
                <a:spcPts val="0"/>
              </a:spcAft>
              <a:buClr>
                <a:schemeClr val="accent1"/>
              </a:buClr>
              <a:buSzPts val="2100"/>
              <a:buFont typeface="Gill Sans"/>
              <a:buNone/>
              <a:defRPr/>
            </a:lvl7pPr>
            <a:lvl8pPr indent="0" lvl="7" marL="0" algn="r">
              <a:spcBef>
                <a:spcPts val="0"/>
              </a:spcBef>
              <a:spcAft>
                <a:spcPts val="0"/>
              </a:spcAft>
              <a:buClr>
                <a:schemeClr val="accent1"/>
              </a:buClr>
              <a:buSzPts val="2100"/>
              <a:buFont typeface="Gill Sans"/>
              <a:buNone/>
              <a:defRPr/>
            </a:lvl8pPr>
            <a:lvl9pPr indent="0" lvl="8" marL="0" algn="r">
              <a:spcBef>
                <a:spcPts val="0"/>
              </a:spcBef>
              <a:spcAft>
                <a:spcPts val="0"/>
              </a:spcAft>
              <a:buClr>
                <a:schemeClr val="accent1"/>
              </a:buClr>
              <a:buSzPts val="2100"/>
              <a:buFont typeface="Gill San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47" name="Shape 47"/>
        <p:cNvGrpSpPr/>
        <p:nvPr/>
      </p:nvGrpSpPr>
      <p:grpSpPr>
        <a:xfrm>
          <a:off x="0" y="0"/>
          <a:ext cx="0" cy="0"/>
          <a:chOff x="0" y="0"/>
          <a:chExt cx="0" cy="0"/>
        </a:xfrm>
      </p:grpSpPr>
      <p:sp>
        <p:nvSpPr>
          <p:cNvPr id="48" name="Google Shape;48;p50"/>
          <p:cNvSpPr txBox="1"/>
          <p:nvPr>
            <p:ph type="title"/>
          </p:nvPr>
        </p:nvSpPr>
        <p:spPr>
          <a:xfrm>
            <a:off x="1090679" y="1317097"/>
            <a:ext cx="6482366" cy="14159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700"/>
              <a:buFont typeface="Gill Sans"/>
              <a:buNone/>
              <a:defRPr sz="2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50"/>
          <p:cNvSpPr txBox="1"/>
          <p:nvPr>
            <p:ph idx="1" type="body"/>
          </p:nvPr>
        </p:nvSpPr>
        <p:spPr>
          <a:xfrm>
            <a:off x="1090679" y="2854647"/>
            <a:ext cx="6472835" cy="759697"/>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750"/>
              </a:spcBef>
              <a:spcAft>
                <a:spcPts val="0"/>
              </a:spcAft>
              <a:buSzPts val="1350"/>
              <a:buNone/>
              <a:defRPr sz="1350">
                <a:solidFill>
                  <a:schemeClr val="dk1"/>
                </a:solidFill>
              </a:defRPr>
            </a:lvl1pPr>
            <a:lvl2pPr indent="-228600" lvl="1" marL="914400" algn="l">
              <a:lnSpc>
                <a:spcPct val="120000"/>
              </a:lnSpc>
              <a:spcBef>
                <a:spcPts val="375"/>
              </a:spcBef>
              <a:spcAft>
                <a:spcPts val="0"/>
              </a:spcAft>
              <a:buSzPts val="1350"/>
              <a:buNone/>
              <a:defRPr sz="1350">
                <a:solidFill>
                  <a:srgbClr val="888888"/>
                </a:solidFill>
              </a:defRPr>
            </a:lvl2pPr>
            <a:lvl3pPr indent="-228600" lvl="2" marL="1371600" algn="l">
              <a:lnSpc>
                <a:spcPct val="120000"/>
              </a:lnSpc>
              <a:spcBef>
                <a:spcPts val="375"/>
              </a:spcBef>
              <a:spcAft>
                <a:spcPts val="0"/>
              </a:spcAft>
              <a:buSzPts val="1350"/>
              <a:buNone/>
              <a:defRPr sz="1350">
                <a:solidFill>
                  <a:srgbClr val="888888"/>
                </a:solidFill>
              </a:defRPr>
            </a:lvl3pPr>
            <a:lvl4pPr indent="-228600" lvl="3" marL="1828800" algn="l">
              <a:lnSpc>
                <a:spcPct val="120000"/>
              </a:lnSpc>
              <a:spcBef>
                <a:spcPts val="375"/>
              </a:spcBef>
              <a:spcAft>
                <a:spcPts val="0"/>
              </a:spcAft>
              <a:buSzPts val="1200"/>
              <a:buNone/>
              <a:defRPr sz="1200">
                <a:solidFill>
                  <a:srgbClr val="888888"/>
                </a:solidFill>
              </a:defRPr>
            </a:lvl4pPr>
            <a:lvl5pPr indent="-228600" lvl="4" marL="2286000" algn="l">
              <a:lnSpc>
                <a:spcPct val="120000"/>
              </a:lnSpc>
              <a:spcBef>
                <a:spcPts val="375"/>
              </a:spcBef>
              <a:spcAft>
                <a:spcPts val="0"/>
              </a:spcAft>
              <a:buSzPts val="1200"/>
              <a:buNone/>
              <a:defRPr sz="1200">
                <a:solidFill>
                  <a:srgbClr val="888888"/>
                </a:solidFill>
              </a:defRPr>
            </a:lvl5pPr>
            <a:lvl6pPr indent="-228600" lvl="5" marL="2743200" algn="l">
              <a:lnSpc>
                <a:spcPct val="120000"/>
              </a:lnSpc>
              <a:spcBef>
                <a:spcPts val="375"/>
              </a:spcBef>
              <a:spcAft>
                <a:spcPts val="0"/>
              </a:spcAft>
              <a:buSzPts val="1200"/>
              <a:buNone/>
              <a:defRPr sz="1200">
                <a:solidFill>
                  <a:srgbClr val="888888"/>
                </a:solidFill>
              </a:defRPr>
            </a:lvl6pPr>
            <a:lvl7pPr indent="-228600" lvl="6" marL="3200400" algn="l">
              <a:lnSpc>
                <a:spcPct val="120000"/>
              </a:lnSpc>
              <a:spcBef>
                <a:spcPts val="375"/>
              </a:spcBef>
              <a:spcAft>
                <a:spcPts val="0"/>
              </a:spcAft>
              <a:buSzPts val="1200"/>
              <a:buNone/>
              <a:defRPr sz="1200">
                <a:solidFill>
                  <a:srgbClr val="888888"/>
                </a:solidFill>
              </a:defRPr>
            </a:lvl7pPr>
            <a:lvl8pPr indent="-228600" lvl="7" marL="3657600" algn="l">
              <a:lnSpc>
                <a:spcPct val="120000"/>
              </a:lnSpc>
              <a:spcBef>
                <a:spcPts val="375"/>
              </a:spcBef>
              <a:spcAft>
                <a:spcPts val="0"/>
              </a:spcAft>
              <a:buSzPts val="1200"/>
              <a:buNone/>
              <a:defRPr sz="1200">
                <a:solidFill>
                  <a:srgbClr val="888888"/>
                </a:solidFill>
              </a:defRPr>
            </a:lvl8pPr>
            <a:lvl9pPr indent="-228600" lvl="8" marL="4114800" algn="l">
              <a:lnSpc>
                <a:spcPct val="120000"/>
              </a:lnSpc>
              <a:spcBef>
                <a:spcPts val="375"/>
              </a:spcBef>
              <a:spcAft>
                <a:spcPts val="0"/>
              </a:spcAft>
              <a:buSzPts val="1200"/>
              <a:buNone/>
              <a:defRPr sz="1200">
                <a:solidFill>
                  <a:srgbClr val="888888"/>
                </a:solidFill>
              </a:defRPr>
            </a:lvl9pPr>
          </a:lstStyle>
          <a:p/>
        </p:txBody>
      </p:sp>
      <p:sp>
        <p:nvSpPr>
          <p:cNvPr id="50" name="Google Shape;50;p50"/>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0"/>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0"/>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Clr>
                <a:schemeClr val="accent1"/>
              </a:buClr>
              <a:buSzPts val="2100"/>
              <a:buFont typeface="Gill Sans"/>
              <a:buNone/>
              <a:defRPr/>
            </a:lvl1pPr>
            <a:lvl2pPr indent="0" lvl="1" marL="0" algn="r">
              <a:spcBef>
                <a:spcPts val="0"/>
              </a:spcBef>
              <a:spcAft>
                <a:spcPts val="0"/>
              </a:spcAft>
              <a:buClr>
                <a:schemeClr val="accent1"/>
              </a:buClr>
              <a:buSzPts val="2100"/>
              <a:buFont typeface="Gill Sans"/>
              <a:buNone/>
              <a:defRPr/>
            </a:lvl2pPr>
            <a:lvl3pPr indent="0" lvl="2" marL="0" algn="r">
              <a:spcBef>
                <a:spcPts val="0"/>
              </a:spcBef>
              <a:spcAft>
                <a:spcPts val="0"/>
              </a:spcAft>
              <a:buClr>
                <a:schemeClr val="accent1"/>
              </a:buClr>
              <a:buSzPts val="2100"/>
              <a:buFont typeface="Gill Sans"/>
              <a:buNone/>
              <a:defRPr/>
            </a:lvl3pPr>
            <a:lvl4pPr indent="0" lvl="3" marL="0" algn="r">
              <a:spcBef>
                <a:spcPts val="0"/>
              </a:spcBef>
              <a:spcAft>
                <a:spcPts val="0"/>
              </a:spcAft>
              <a:buClr>
                <a:schemeClr val="accent1"/>
              </a:buClr>
              <a:buSzPts val="2100"/>
              <a:buFont typeface="Gill Sans"/>
              <a:buNone/>
              <a:defRPr/>
            </a:lvl4pPr>
            <a:lvl5pPr indent="0" lvl="4" marL="0" algn="r">
              <a:spcBef>
                <a:spcPts val="0"/>
              </a:spcBef>
              <a:spcAft>
                <a:spcPts val="0"/>
              </a:spcAft>
              <a:buClr>
                <a:schemeClr val="accent1"/>
              </a:buClr>
              <a:buSzPts val="2100"/>
              <a:buFont typeface="Gill Sans"/>
              <a:buNone/>
              <a:defRPr/>
            </a:lvl5pPr>
            <a:lvl6pPr indent="0" lvl="5" marL="0" algn="r">
              <a:spcBef>
                <a:spcPts val="0"/>
              </a:spcBef>
              <a:spcAft>
                <a:spcPts val="0"/>
              </a:spcAft>
              <a:buClr>
                <a:schemeClr val="accent1"/>
              </a:buClr>
              <a:buSzPts val="2100"/>
              <a:buFont typeface="Gill Sans"/>
              <a:buNone/>
              <a:defRPr/>
            </a:lvl6pPr>
            <a:lvl7pPr indent="0" lvl="6" marL="0" algn="r">
              <a:spcBef>
                <a:spcPts val="0"/>
              </a:spcBef>
              <a:spcAft>
                <a:spcPts val="0"/>
              </a:spcAft>
              <a:buClr>
                <a:schemeClr val="accent1"/>
              </a:buClr>
              <a:buSzPts val="2100"/>
              <a:buFont typeface="Gill Sans"/>
              <a:buNone/>
              <a:defRPr/>
            </a:lvl7pPr>
            <a:lvl8pPr indent="0" lvl="7" marL="0" algn="r">
              <a:spcBef>
                <a:spcPts val="0"/>
              </a:spcBef>
              <a:spcAft>
                <a:spcPts val="0"/>
              </a:spcAft>
              <a:buClr>
                <a:schemeClr val="accent1"/>
              </a:buClr>
              <a:buSzPts val="2100"/>
              <a:buFont typeface="Gill Sans"/>
              <a:buNone/>
              <a:defRPr/>
            </a:lvl8pPr>
            <a:lvl9pPr indent="0" lvl="8" marL="0" algn="r">
              <a:spcBef>
                <a:spcPts val="0"/>
              </a:spcBef>
              <a:spcAft>
                <a:spcPts val="0"/>
              </a:spcAft>
              <a:buClr>
                <a:schemeClr val="accent1"/>
              </a:buClr>
              <a:buSzPts val="2100"/>
              <a:buFont typeface="Gill Sans"/>
              <a:buNone/>
              <a:defRPr/>
            </a:lvl9pPr>
          </a:lstStyle>
          <a:p>
            <a:pPr indent="0" lvl="0" marL="0" rtl="0" algn="r">
              <a:spcBef>
                <a:spcPts val="0"/>
              </a:spcBef>
              <a:spcAft>
                <a:spcPts val="0"/>
              </a:spcAft>
              <a:buNone/>
            </a:pPr>
            <a:fld id="{00000000-1234-1234-1234-123412341234}" type="slidenum">
              <a:rPr lang="en-US"/>
              <a:t>‹#›</a:t>
            </a:fld>
            <a:endParaRPr/>
          </a:p>
        </p:txBody>
      </p:sp>
      <p:cxnSp>
        <p:nvCxnSpPr>
          <p:cNvPr id="53" name="Google Shape;53;p50"/>
          <p:cNvCxnSpPr/>
          <p:nvPr/>
        </p:nvCxnSpPr>
        <p:spPr>
          <a:xfrm>
            <a:off x="1090679" y="2853739"/>
            <a:ext cx="6472835"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51"/>
          <p:cNvSpPr txBox="1"/>
          <p:nvPr>
            <p:ph type="title"/>
          </p:nvPr>
        </p:nvSpPr>
        <p:spPr>
          <a:xfrm>
            <a:off x="1085394" y="603123"/>
            <a:ext cx="7205746" cy="79223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51"/>
          <p:cNvSpPr txBox="1"/>
          <p:nvPr>
            <p:ph idx="1" type="body"/>
          </p:nvPr>
        </p:nvSpPr>
        <p:spPr>
          <a:xfrm>
            <a:off x="1085393" y="1514662"/>
            <a:ext cx="3483864" cy="60145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750"/>
              </a:spcBef>
              <a:spcAft>
                <a:spcPts val="0"/>
              </a:spcAft>
              <a:buSzPts val="1650"/>
              <a:buNone/>
              <a:defRPr b="0" sz="1650" cap="none">
                <a:solidFill>
                  <a:schemeClr val="accent1"/>
                </a:solidFill>
              </a:defRPr>
            </a:lvl1pPr>
            <a:lvl2pPr indent="-228600" lvl="1" marL="914400" algn="l">
              <a:lnSpc>
                <a:spcPct val="120000"/>
              </a:lnSpc>
              <a:spcBef>
                <a:spcPts val="375"/>
              </a:spcBef>
              <a:spcAft>
                <a:spcPts val="0"/>
              </a:spcAft>
              <a:buSzPts val="1500"/>
              <a:buNone/>
              <a:defRPr b="1" sz="1500"/>
            </a:lvl2pPr>
            <a:lvl3pPr indent="-228600" lvl="2" marL="1371600" algn="l">
              <a:lnSpc>
                <a:spcPct val="120000"/>
              </a:lnSpc>
              <a:spcBef>
                <a:spcPts val="375"/>
              </a:spcBef>
              <a:spcAft>
                <a:spcPts val="0"/>
              </a:spcAft>
              <a:buSzPts val="1350"/>
              <a:buNone/>
              <a:defRPr b="1" sz="1350"/>
            </a:lvl3pPr>
            <a:lvl4pPr indent="-228600" lvl="3" marL="1828800" algn="l">
              <a:lnSpc>
                <a:spcPct val="120000"/>
              </a:lnSpc>
              <a:spcBef>
                <a:spcPts val="375"/>
              </a:spcBef>
              <a:spcAft>
                <a:spcPts val="0"/>
              </a:spcAft>
              <a:buSzPts val="1200"/>
              <a:buNone/>
              <a:defRPr b="1" sz="1200"/>
            </a:lvl4pPr>
            <a:lvl5pPr indent="-228600" lvl="4" marL="2286000" algn="l">
              <a:lnSpc>
                <a:spcPct val="120000"/>
              </a:lnSpc>
              <a:spcBef>
                <a:spcPts val="375"/>
              </a:spcBef>
              <a:spcAft>
                <a:spcPts val="0"/>
              </a:spcAft>
              <a:buSzPts val="1200"/>
              <a:buNone/>
              <a:defRPr b="1" sz="1200"/>
            </a:lvl5pPr>
            <a:lvl6pPr indent="-228600" lvl="5" marL="2743200" algn="l">
              <a:lnSpc>
                <a:spcPct val="120000"/>
              </a:lnSpc>
              <a:spcBef>
                <a:spcPts val="375"/>
              </a:spcBef>
              <a:spcAft>
                <a:spcPts val="0"/>
              </a:spcAft>
              <a:buSzPts val="1200"/>
              <a:buNone/>
              <a:defRPr b="1" sz="1200"/>
            </a:lvl6pPr>
            <a:lvl7pPr indent="-228600" lvl="6" marL="3200400" algn="l">
              <a:lnSpc>
                <a:spcPct val="120000"/>
              </a:lnSpc>
              <a:spcBef>
                <a:spcPts val="375"/>
              </a:spcBef>
              <a:spcAft>
                <a:spcPts val="0"/>
              </a:spcAft>
              <a:buSzPts val="1200"/>
              <a:buNone/>
              <a:defRPr b="1" sz="1200"/>
            </a:lvl7pPr>
            <a:lvl8pPr indent="-228600" lvl="7" marL="3657600" algn="l">
              <a:lnSpc>
                <a:spcPct val="120000"/>
              </a:lnSpc>
              <a:spcBef>
                <a:spcPts val="375"/>
              </a:spcBef>
              <a:spcAft>
                <a:spcPts val="0"/>
              </a:spcAft>
              <a:buSzPts val="1200"/>
              <a:buNone/>
              <a:defRPr b="1" sz="1200"/>
            </a:lvl8pPr>
            <a:lvl9pPr indent="-228600" lvl="8" marL="4114800" algn="l">
              <a:lnSpc>
                <a:spcPct val="120000"/>
              </a:lnSpc>
              <a:spcBef>
                <a:spcPts val="375"/>
              </a:spcBef>
              <a:spcAft>
                <a:spcPts val="0"/>
              </a:spcAft>
              <a:buSzPts val="1200"/>
              <a:buNone/>
              <a:defRPr b="1" sz="1200"/>
            </a:lvl9pPr>
          </a:lstStyle>
          <a:p/>
        </p:txBody>
      </p:sp>
      <p:sp>
        <p:nvSpPr>
          <p:cNvPr id="57" name="Google Shape;57;p51"/>
          <p:cNvSpPr txBox="1"/>
          <p:nvPr>
            <p:ph idx="2" type="body"/>
          </p:nvPr>
        </p:nvSpPr>
        <p:spPr>
          <a:xfrm>
            <a:off x="1085393" y="2118202"/>
            <a:ext cx="3483864" cy="198334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58" name="Google Shape;58;p51"/>
          <p:cNvSpPr txBox="1"/>
          <p:nvPr>
            <p:ph idx="3" type="body"/>
          </p:nvPr>
        </p:nvSpPr>
        <p:spPr>
          <a:xfrm>
            <a:off x="4809272" y="1517253"/>
            <a:ext cx="3483864" cy="601678"/>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750"/>
              </a:spcBef>
              <a:spcAft>
                <a:spcPts val="0"/>
              </a:spcAft>
              <a:buSzPts val="1650"/>
              <a:buNone/>
              <a:defRPr b="0" sz="1650" cap="none">
                <a:solidFill>
                  <a:schemeClr val="accent1"/>
                </a:solidFill>
              </a:defRPr>
            </a:lvl1pPr>
            <a:lvl2pPr indent="-228600" lvl="1" marL="914400" algn="l">
              <a:lnSpc>
                <a:spcPct val="120000"/>
              </a:lnSpc>
              <a:spcBef>
                <a:spcPts val="375"/>
              </a:spcBef>
              <a:spcAft>
                <a:spcPts val="0"/>
              </a:spcAft>
              <a:buSzPts val="1500"/>
              <a:buNone/>
              <a:defRPr b="1" sz="1500"/>
            </a:lvl2pPr>
            <a:lvl3pPr indent="-228600" lvl="2" marL="1371600" algn="l">
              <a:lnSpc>
                <a:spcPct val="120000"/>
              </a:lnSpc>
              <a:spcBef>
                <a:spcPts val="375"/>
              </a:spcBef>
              <a:spcAft>
                <a:spcPts val="0"/>
              </a:spcAft>
              <a:buSzPts val="1350"/>
              <a:buNone/>
              <a:defRPr b="1" sz="1350"/>
            </a:lvl3pPr>
            <a:lvl4pPr indent="-228600" lvl="3" marL="1828800" algn="l">
              <a:lnSpc>
                <a:spcPct val="120000"/>
              </a:lnSpc>
              <a:spcBef>
                <a:spcPts val="375"/>
              </a:spcBef>
              <a:spcAft>
                <a:spcPts val="0"/>
              </a:spcAft>
              <a:buSzPts val="1200"/>
              <a:buNone/>
              <a:defRPr b="1" sz="1200"/>
            </a:lvl4pPr>
            <a:lvl5pPr indent="-228600" lvl="4" marL="2286000" algn="l">
              <a:lnSpc>
                <a:spcPct val="120000"/>
              </a:lnSpc>
              <a:spcBef>
                <a:spcPts val="375"/>
              </a:spcBef>
              <a:spcAft>
                <a:spcPts val="0"/>
              </a:spcAft>
              <a:buSzPts val="1200"/>
              <a:buNone/>
              <a:defRPr b="1" sz="1200"/>
            </a:lvl5pPr>
            <a:lvl6pPr indent="-228600" lvl="5" marL="2743200" algn="l">
              <a:lnSpc>
                <a:spcPct val="120000"/>
              </a:lnSpc>
              <a:spcBef>
                <a:spcPts val="375"/>
              </a:spcBef>
              <a:spcAft>
                <a:spcPts val="0"/>
              </a:spcAft>
              <a:buSzPts val="1200"/>
              <a:buNone/>
              <a:defRPr b="1" sz="1200"/>
            </a:lvl6pPr>
            <a:lvl7pPr indent="-228600" lvl="6" marL="3200400" algn="l">
              <a:lnSpc>
                <a:spcPct val="120000"/>
              </a:lnSpc>
              <a:spcBef>
                <a:spcPts val="375"/>
              </a:spcBef>
              <a:spcAft>
                <a:spcPts val="0"/>
              </a:spcAft>
              <a:buSzPts val="1200"/>
              <a:buNone/>
              <a:defRPr b="1" sz="1200"/>
            </a:lvl7pPr>
            <a:lvl8pPr indent="-228600" lvl="7" marL="3657600" algn="l">
              <a:lnSpc>
                <a:spcPct val="120000"/>
              </a:lnSpc>
              <a:spcBef>
                <a:spcPts val="375"/>
              </a:spcBef>
              <a:spcAft>
                <a:spcPts val="0"/>
              </a:spcAft>
              <a:buSzPts val="1200"/>
              <a:buNone/>
              <a:defRPr b="1" sz="1200"/>
            </a:lvl8pPr>
            <a:lvl9pPr indent="-228600" lvl="8" marL="4114800" algn="l">
              <a:lnSpc>
                <a:spcPct val="120000"/>
              </a:lnSpc>
              <a:spcBef>
                <a:spcPts val="375"/>
              </a:spcBef>
              <a:spcAft>
                <a:spcPts val="0"/>
              </a:spcAft>
              <a:buSzPts val="1200"/>
              <a:buNone/>
              <a:defRPr b="1" sz="1200"/>
            </a:lvl9pPr>
          </a:lstStyle>
          <a:p/>
        </p:txBody>
      </p:sp>
      <p:sp>
        <p:nvSpPr>
          <p:cNvPr id="59" name="Google Shape;59;p51"/>
          <p:cNvSpPr txBox="1"/>
          <p:nvPr>
            <p:ph idx="4" type="body"/>
          </p:nvPr>
        </p:nvSpPr>
        <p:spPr>
          <a:xfrm>
            <a:off x="4809272" y="2116119"/>
            <a:ext cx="3483864" cy="197802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60" name="Google Shape;60;p51"/>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1"/>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51"/>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Clr>
                <a:schemeClr val="accent1"/>
              </a:buClr>
              <a:buSzPts val="2100"/>
              <a:buFont typeface="Gill Sans"/>
              <a:buNone/>
              <a:defRPr/>
            </a:lvl1pPr>
            <a:lvl2pPr indent="0" lvl="1" marL="0" algn="r">
              <a:spcBef>
                <a:spcPts val="0"/>
              </a:spcBef>
              <a:spcAft>
                <a:spcPts val="0"/>
              </a:spcAft>
              <a:buClr>
                <a:schemeClr val="accent1"/>
              </a:buClr>
              <a:buSzPts val="2100"/>
              <a:buFont typeface="Gill Sans"/>
              <a:buNone/>
              <a:defRPr/>
            </a:lvl2pPr>
            <a:lvl3pPr indent="0" lvl="2" marL="0" algn="r">
              <a:spcBef>
                <a:spcPts val="0"/>
              </a:spcBef>
              <a:spcAft>
                <a:spcPts val="0"/>
              </a:spcAft>
              <a:buClr>
                <a:schemeClr val="accent1"/>
              </a:buClr>
              <a:buSzPts val="2100"/>
              <a:buFont typeface="Gill Sans"/>
              <a:buNone/>
              <a:defRPr/>
            </a:lvl3pPr>
            <a:lvl4pPr indent="0" lvl="3" marL="0" algn="r">
              <a:spcBef>
                <a:spcPts val="0"/>
              </a:spcBef>
              <a:spcAft>
                <a:spcPts val="0"/>
              </a:spcAft>
              <a:buClr>
                <a:schemeClr val="accent1"/>
              </a:buClr>
              <a:buSzPts val="2100"/>
              <a:buFont typeface="Gill Sans"/>
              <a:buNone/>
              <a:defRPr/>
            </a:lvl4pPr>
            <a:lvl5pPr indent="0" lvl="4" marL="0" algn="r">
              <a:spcBef>
                <a:spcPts val="0"/>
              </a:spcBef>
              <a:spcAft>
                <a:spcPts val="0"/>
              </a:spcAft>
              <a:buClr>
                <a:schemeClr val="accent1"/>
              </a:buClr>
              <a:buSzPts val="2100"/>
              <a:buFont typeface="Gill Sans"/>
              <a:buNone/>
              <a:defRPr/>
            </a:lvl5pPr>
            <a:lvl6pPr indent="0" lvl="5" marL="0" algn="r">
              <a:spcBef>
                <a:spcPts val="0"/>
              </a:spcBef>
              <a:spcAft>
                <a:spcPts val="0"/>
              </a:spcAft>
              <a:buClr>
                <a:schemeClr val="accent1"/>
              </a:buClr>
              <a:buSzPts val="2100"/>
              <a:buFont typeface="Gill Sans"/>
              <a:buNone/>
              <a:defRPr/>
            </a:lvl6pPr>
            <a:lvl7pPr indent="0" lvl="6" marL="0" algn="r">
              <a:spcBef>
                <a:spcPts val="0"/>
              </a:spcBef>
              <a:spcAft>
                <a:spcPts val="0"/>
              </a:spcAft>
              <a:buClr>
                <a:schemeClr val="accent1"/>
              </a:buClr>
              <a:buSzPts val="2100"/>
              <a:buFont typeface="Gill Sans"/>
              <a:buNone/>
              <a:defRPr/>
            </a:lvl7pPr>
            <a:lvl8pPr indent="0" lvl="7" marL="0" algn="r">
              <a:spcBef>
                <a:spcPts val="0"/>
              </a:spcBef>
              <a:spcAft>
                <a:spcPts val="0"/>
              </a:spcAft>
              <a:buClr>
                <a:schemeClr val="accent1"/>
              </a:buClr>
              <a:buSzPts val="2100"/>
              <a:buFont typeface="Gill Sans"/>
              <a:buNone/>
              <a:defRPr/>
            </a:lvl8pPr>
            <a:lvl9pPr indent="0" lvl="8" marL="0" algn="r">
              <a:spcBef>
                <a:spcPts val="0"/>
              </a:spcBef>
              <a:spcAft>
                <a:spcPts val="0"/>
              </a:spcAft>
              <a:buClr>
                <a:schemeClr val="accent1"/>
              </a:buClr>
              <a:buSzPts val="2100"/>
              <a:buFont typeface="Gill Sans"/>
              <a:buNone/>
              <a:defRPr/>
            </a:lvl9pPr>
          </a:lstStyle>
          <a:p>
            <a:pPr indent="0" lvl="0" marL="0" rtl="0" algn="r">
              <a:spcBef>
                <a:spcPts val="0"/>
              </a:spcBef>
              <a:spcAft>
                <a:spcPts val="0"/>
              </a:spcAft>
              <a:buNone/>
            </a:pPr>
            <a:fld id="{00000000-1234-1234-1234-123412341234}" type="slidenum">
              <a:rPr lang="en-US"/>
              <a:t>‹#›</a:t>
            </a:fld>
            <a:endParaRPr/>
          </a:p>
        </p:txBody>
      </p:sp>
      <p:cxnSp>
        <p:nvCxnSpPr>
          <p:cNvPr id="63" name="Google Shape;63;p51"/>
          <p:cNvCxnSpPr/>
          <p:nvPr/>
        </p:nvCxnSpPr>
        <p:spPr>
          <a:xfrm>
            <a:off x="1090422" y="1385316"/>
            <a:ext cx="720564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52"/>
          <p:cNvSpPr txBox="1"/>
          <p:nvPr>
            <p:ph type="title"/>
          </p:nvPr>
        </p:nvSpPr>
        <p:spPr>
          <a:xfrm>
            <a:off x="1088685" y="603390"/>
            <a:ext cx="7202456" cy="78692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52"/>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2"/>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52"/>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Clr>
                <a:schemeClr val="accent1"/>
              </a:buClr>
              <a:buSzPts val="2100"/>
              <a:buFont typeface="Gill Sans"/>
              <a:buNone/>
              <a:defRPr/>
            </a:lvl1pPr>
            <a:lvl2pPr indent="0" lvl="1" marL="0" algn="r">
              <a:spcBef>
                <a:spcPts val="0"/>
              </a:spcBef>
              <a:spcAft>
                <a:spcPts val="0"/>
              </a:spcAft>
              <a:buClr>
                <a:schemeClr val="accent1"/>
              </a:buClr>
              <a:buSzPts val="2100"/>
              <a:buFont typeface="Gill Sans"/>
              <a:buNone/>
              <a:defRPr/>
            </a:lvl2pPr>
            <a:lvl3pPr indent="0" lvl="2" marL="0" algn="r">
              <a:spcBef>
                <a:spcPts val="0"/>
              </a:spcBef>
              <a:spcAft>
                <a:spcPts val="0"/>
              </a:spcAft>
              <a:buClr>
                <a:schemeClr val="accent1"/>
              </a:buClr>
              <a:buSzPts val="2100"/>
              <a:buFont typeface="Gill Sans"/>
              <a:buNone/>
              <a:defRPr/>
            </a:lvl3pPr>
            <a:lvl4pPr indent="0" lvl="3" marL="0" algn="r">
              <a:spcBef>
                <a:spcPts val="0"/>
              </a:spcBef>
              <a:spcAft>
                <a:spcPts val="0"/>
              </a:spcAft>
              <a:buClr>
                <a:schemeClr val="accent1"/>
              </a:buClr>
              <a:buSzPts val="2100"/>
              <a:buFont typeface="Gill Sans"/>
              <a:buNone/>
              <a:defRPr/>
            </a:lvl4pPr>
            <a:lvl5pPr indent="0" lvl="4" marL="0" algn="r">
              <a:spcBef>
                <a:spcPts val="0"/>
              </a:spcBef>
              <a:spcAft>
                <a:spcPts val="0"/>
              </a:spcAft>
              <a:buClr>
                <a:schemeClr val="accent1"/>
              </a:buClr>
              <a:buSzPts val="2100"/>
              <a:buFont typeface="Gill Sans"/>
              <a:buNone/>
              <a:defRPr/>
            </a:lvl5pPr>
            <a:lvl6pPr indent="0" lvl="5" marL="0" algn="r">
              <a:spcBef>
                <a:spcPts val="0"/>
              </a:spcBef>
              <a:spcAft>
                <a:spcPts val="0"/>
              </a:spcAft>
              <a:buClr>
                <a:schemeClr val="accent1"/>
              </a:buClr>
              <a:buSzPts val="2100"/>
              <a:buFont typeface="Gill Sans"/>
              <a:buNone/>
              <a:defRPr/>
            </a:lvl6pPr>
            <a:lvl7pPr indent="0" lvl="6" marL="0" algn="r">
              <a:spcBef>
                <a:spcPts val="0"/>
              </a:spcBef>
              <a:spcAft>
                <a:spcPts val="0"/>
              </a:spcAft>
              <a:buClr>
                <a:schemeClr val="accent1"/>
              </a:buClr>
              <a:buSzPts val="2100"/>
              <a:buFont typeface="Gill Sans"/>
              <a:buNone/>
              <a:defRPr/>
            </a:lvl7pPr>
            <a:lvl8pPr indent="0" lvl="7" marL="0" algn="r">
              <a:spcBef>
                <a:spcPts val="0"/>
              </a:spcBef>
              <a:spcAft>
                <a:spcPts val="0"/>
              </a:spcAft>
              <a:buClr>
                <a:schemeClr val="accent1"/>
              </a:buClr>
              <a:buSzPts val="2100"/>
              <a:buFont typeface="Gill Sans"/>
              <a:buNone/>
              <a:defRPr/>
            </a:lvl8pPr>
            <a:lvl9pPr indent="0" lvl="8" marL="0" algn="r">
              <a:spcBef>
                <a:spcPts val="0"/>
              </a:spcBef>
              <a:spcAft>
                <a:spcPts val="0"/>
              </a:spcAft>
              <a:buClr>
                <a:schemeClr val="accent1"/>
              </a:buClr>
              <a:buSzPts val="2100"/>
              <a:buFont typeface="Gill Sans"/>
              <a:buNone/>
              <a:defRPr/>
            </a:lvl9pPr>
          </a:lstStyle>
          <a:p>
            <a:pPr indent="0" lvl="0" marL="0" rtl="0" algn="r">
              <a:spcBef>
                <a:spcPts val="0"/>
              </a:spcBef>
              <a:spcAft>
                <a:spcPts val="0"/>
              </a:spcAft>
              <a:buNone/>
            </a:pPr>
            <a:fld id="{00000000-1234-1234-1234-123412341234}" type="slidenum">
              <a:rPr lang="en-US"/>
              <a:t>‹#›</a:t>
            </a:fld>
            <a:endParaRPr/>
          </a:p>
        </p:txBody>
      </p:sp>
      <p:cxnSp>
        <p:nvCxnSpPr>
          <p:cNvPr id="69" name="Google Shape;69;p52"/>
          <p:cNvCxnSpPr/>
          <p:nvPr/>
        </p:nvCxnSpPr>
        <p:spPr>
          <a:xfrm>
            <a:off x="1090422" y="1385316"/>
            <a:ext cx="720564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43"/>
          <p:cNvSpPr/>
          <p:nvPr/>
        </p:nvSpPr>
        <p:spPr>
          <a:xfrm>
            <a:off x="0" y="1514607"/>
            <a:ext cx="9144000" cy="3079456"/>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 name="Google Shape;7;p43"/>
          <p:cNvPicPr preferRelativeResize="0"/>
          <p:nvPr/>
        </p:nvPicPr>
        <p:blipFill rotWithShape="1">
          <a:blip r:embed="rId1">
            <a:alphaModFix/>
          </a:blip>
          <a:srcRect b="-1538" l="0" r="0" t="1538"/>
          <a:stretch/>
        </p:blipFill>
        <p:spPr>
          <a:xfrm>
            <a:off x="0" y="4594860"/>
            <a:ext cx="9144000" cy="557213"/>
          </a:xfrm>
          <a:prstGeom prst="rect">
            <a:avLst/>
          </a:prstGeom>
          <a:noFill/>
          <a:ln>
            <a:noFill/>
          </a:ln>
        </p:spPr>
      </p:pic>
      <p:sp>
        <p:nvSpPr>
          <p:cNvPr id="8" name="Google Shape;8;p43"/>
          <p:cNvSpPr txBox="1"/>
          <p:nvPr>
            <p:ph type="title"/>
          </p:nvPr>
        </p:nvSpPr>
        <p:spPr>
          <a:xfrm>
            <a:off x="1088685" y="603390"/>
            <a:ext cx="7202456" cy="786926"/>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2400"/>
              <a:buFont typeface="Gill Sans"/>
              <a:buNone/>
              <a:defRPr b="0" i="0" sz="24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43"/>
          <p:cNvSpPr txBox="1"/>
          <p:nvPr>
            <p:ph idx="1" type="body"/>
          </p:nvPr>
        </p:nvSpPr>
        <p:spPr>
          <a:xfrm>
            <a:off x="1088685" y="1511799"/>
            <a:ext cx="7202456" cy="2587960"/>
          </a:xfrm>
          <a:prstGeom prst="rect">
            <a:avLst/>
          </a:prstGeom>
          <a:noFill/>
          <a:ln>
            <a:noFill/>
          </a:ln>
        </p:spPr>
        <p:txBody>
          <a:bodyPr anchorCtr="0" anchor="t" bIns="45700" lIns="91425" spcFirstLastPara="1" rIns="91425" wrap="square" tIns="45700">
            <a:normAutofit/>
          </a:bodyPr>
          <a:lstStyle>
            <a:lvl1pPr indent="-323850" lvl="0" marL="457200" marR="0" rtl="0" algn="l">
              <a:lnSpc>
                <a:spcPct val="120000"/>
              </a:lnSpc>
              <a:spcBef>
                <a:spcPts val="750"/>
              </a:spcBef>
              <a:spcAft>
                <a:spcPts val="0"/>
              </a:spcAft>
              <a:buClr>
                <a:schemeClr val="accent1"/>
              </a:buClr>
              <a:buSzPts val="1500"/>
              <a:buFont typeface="Arial"/>
              <a:buChar char="•"/>
              <a:defRPr b="0" i="0" sz="1500" u="none" cap="none" strike="noStrike">
                <a:solidFill>
                  <a:schemeClr val="dk1"/>
                </a:solidFill>
                <a:latin typeface="Gill Sans"/>
                <a:ea typeface="Gill Sans"/>
                <a:cs typeface="Gill Sans"/>
                <a:sym typeface="Gill Sans"/>
              </a:defRPr>
            </a:lvl1pPr>
            <a:lvl2pPr indent="-314325" lvl="1" marL="914400" marR="0" rtl="0" algn="l">
              <a:lnSpc>
                <a:spcPct val="120000"/>
              </a:lnSpc>
              <a:spcBef>
                <a:spcPts val="375"/>
              </a:spcBef>
              <a:spcAft>
                <a:spcPts val="0"/>
              </a:spcAft>
              <a:buClr>
                <a:schemeClr val="accent1"/>
              </a:buClr>
              <a:buSzPts val="1350"/>
              <a:buFont typeface="Arial"/>
              <a:buChar char="•"/>
              <a:defRPr b="0" i="0" sz="1350" u="none" cap="none" strike="noStrike">
                <a:solidFill>
                  <a:schemeClr val="dk1"/>
                </a:solidFill>
                <a:latin typeface="Gill Sans"/>
                <a:ea typeface="Gill Sans"/>
                <a:cs typeface="Gill Sans"/>
                <a:sym typeface="Gill Sans"/>
              </a:defRPr>
            </a:lvl2pPr>
            <a:lvl3pPr indent="-304800" lvl="2" marL="1371600" marR="0" rtl="0" algn="l">
              <a:lnSpc>
                <a:spcPct val="120000"/>
              </a:lnSpc>
              <a:spcBef>
                <a:spcPts val="375"/>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3pPr>
            <a:lvl4pPr indent="-295275" lvl="3" marL="1828800" marR="0" rtl="0" algn="l">
              <a:lnSpc>
                <a:spcPct val="120000"/>
              </a:lnSpc>
              <a:spcBef>
                <a:spcPts val="375"/>
              </a:spcBef>
              <a:spcAft>
                <a:spcPts val="0"/>
              </a:spcAft>
              <a:buClr>
                <a:schemeClr val="accent1"/>
              </a:buClr>
              <a:buSzPts val="1050"/>
              <a:buFont typeface="Arial"/>
              <a:buChar char="•"/>
              <a:defRPr b="0" i="0" sz="1050" u="none" cap="none" strike="noStrike">
                <a:solidFill>
                  <a:schemeClr val="dk1"/>
                </a:solidFill>
                <a:latin typeface="Gill Sans"/>
                <a:ea typeface="Gill Sans"/>
                <a:cs typeface="Gill Sans"/>
                <a:sym typeface="Gill Sans"/>
              </a:defRPr>
            </a:lvl4pPr>
            <a:lvl5pPr indent="-285750" lvl="4" marL="2286000" marR="0" rtl="0" algn="l">
              <a:lnSpc>
                <a:spcPct val="120000"/>
              </a:lnSpc>
              <a:spcBef>
                <a:spcPts val="375"/>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5pPr>
            <a:lvl6pPr indent="-285750" lvl="5" marL="2743200" marR="0" rtl="0" algn="l">
              <a:lnSpc>
                <a:spcPct val="120000"/>
              </a:lnSpc>
              <a:spcBef>
                <a:spcPts val="375"/>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6pPr>
            <a:lvl7pPr indent="-285750" lvl="6" marL="3200400" marR="0" rtl="0" algn="l">
              <a:lnSpc>
                <a:spcPct val="120000"/>
              </a:lnSpc>
              <a:spcBef>
                <a:spcPts val="375"/>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7pPr>
            <a:lvl8pPr indent="-285750" lvl="7" marL="3657600" marR="0" rtl="0" algn="l">
              <a:lnSpc>
                <a:spcPct val="120000"/>
              </a:lnSpc>
              <a:spcBef>
                <a:spcPts val="375"/>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8pPr>
            <a:lvl9pPr indent="-285750" lvl="8" marL="4114800" marR="0" rtl="0" algn="l">
              <a:lnSpc>
                <a:spcPct val="120000"/>
              </a:lnSpc>
              <a:spcBef>
                <a:spcPts val="375"/>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9pPr>
          </a:lstStyle>
          <a:p/>
        </p:txBody>
      </p:sp>
      <p:sp>
        <p:nvSpPr>
          <p:cNvPr id="10" name="Google Shape;10;p43"/>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75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 name="Google Shape;11;p43"/>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75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2" name="Google Shape;12;p43"/>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1pPr>
            <a:lvl2pPr indent="0" lvl="1" marL="0" marR="0" rtl="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2pPr>
            <a:lvl3pPr indent="0" lvl="2" marL="0" marR="0" rtl="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3pPr>
            <a:lvl4pPr indent="0" lvl="3" marL="0" marR="0" rtl="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4pPr>
            <a:lvl5pPr indent="0" lvl="4" marL="0" marR="0" rtl="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5pPr>
            <a:lvl6pPr indent="0" lvl="5" marL="0" marR="0" rtl="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6pPr>
            <a:lvl7pPr indent="0" lvl="6" marL="0" marR="0" rtl="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7pPr>
            <a:lvl8pPr indent="0" lvl="7" marL="0" marR="0" rtl="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8pPr>
            <a:lvl9pPr indent="0" lvl="8" marL="0" marR="0" rtl="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43"/>
          <p:cNvCxnSpPr/>
          <p:nvPr/>
        </p:nvCxnSpPr>
        <p:spPr>
          <a:xfrm>
            <a:off x="0" y="4596310"/>
            <a:ext cx="9144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plainlanguage.gov/about/definition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2.png"/><Relationship Id="rId4" Type="http://schemas.openxmlformats.org/officeDocument/2006/relationships/hyperlink" Target="https://www.straitstimes.com/asia/east-asia/south-korean-online-chatbot-suspended-for-hate-speech"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hyperlink" Target="https://rasa.com/docs/rasa/glossary#entity" TargetMode="External"/><Relationship Id="rId4" Type="http://schemas.openxmlformats.org/officeDocument/2006/relationships/hyperlink" Target="https://rasa.com/docs/rasa/nlu-training-data#regular-expressions-for-entity-extraction" TargetMode="External"/><Relationship Id="rId5" Type="http://schemas.openxmlformats.org/officeDocument/2006/relationships/hyperlink" Target="https://rasa.com/docs/rasa/components#regexentityextractor"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hyperlink" Target="https://rasa.com/docs/rasa/training-data-format#user-messages" TargetMode="External"/><Relationship Id="rId4" Type="http://schemas.openxmlformats.org/officeDocument/2006/relationships/hyperlink" Target="https://rasa.com/docs/rasa/training-data-format#or-statement" TargetMode="External"/><Relationship Id="rId5" Type="http://schemas.openxmlformats.org/officeDocument/2006/relationships/hyperlink" Target="https://rasa.com/docs/rasa/training-data-format#actions" TargetMode="External"/><Relationship Id="rId6" Type="http://schemas.openxmlformats.org/officeDocument/2006/relationships/hyperlink" Target="https://rasa.com/docs/rasa/training-data-format#forms" TargetMode="External"/><Relationship Id="rId7" Type="http://schemas.openxmlformats.org/officeDocument/2006/relationships/hyperlink" Target="https://rasa.com/docs/rasa/training-data-format#slots" TargetMode="External"/><Relationship Id="rId8" Type="http://schemas.openxmlformats.org/officeDocument/2006/relationships/hyperlink" Target="https://rasa.com/docs/rasa/training-data-format#checkpoint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hyperlink" Target="https://rasa.com/docs/rasa/chitchat-faqs/#2-defining-retrieval-intents-and-the-responseselector"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hyperlink" Target="https://rasa.com/docs/rasa/glossary#retrieval-intent" TargetMode="External"/><Relationship Id="rId4" Type="http://schemas.openxmlformats.org/officeDocument/2006/relationships/hyperlink" Target="https://rasa.com/docs/rasa/components#responseselector" TargetMode="External"/><Relationship Id="rId5"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9.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1.xml"/><Relationship Id="rId3"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29.png"/><Relationship Id="rId4" Type="http://schemas.openxmlformats.org/officeDocument/2006/relationships/image" Target="../media/image3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hyperlink" Target="https://rasa.com/docs/rasa/training-data-format.mdx#entity-synonyms" TargetMode="External"/><Relationship Id="rId4" Type="http://schemas.openxmlformats.org/officeDocument/2006/relationships/image" Target="../media/image2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hyperlink" Target="https://rasa.com/docs/rasa/training-data-format.mdx#entity-synonyms"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 Id="rId3" Type="http://schemas.openxmlformats.org/officeDocument/2006/relationships/hyperlink" Target="https://rasa.com/docs/action-server/actions"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image" Target="../media/image3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 Id="rId3" Type="http://schemas.openxmlformats.org/officeDocument/2006/relationships/image" Target="../media/image14.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 Id="rId3" Type="http://schemas.openxmlformats.org/officeDocument/2006/relationships/image" Target="../media/image15.png"/><Relationship Id="rId4" Type="http://schemas.openxmlformats.org/officeDocument/2006/relationships/image" Target="../media/image1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 Id="rId3" Type="http://schemas.openxmlformats.org/officeDocument/2006/relationships/image" Target="../media/image16.png"/><Relationship Id="rId4" Type="http://schemas.openxmlformats.org/officeDocument/2006/relationships/image" Target="../media/image1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 Id="rId3" Type="http://schemas.openxmlformats.org/officeDocument/2006/relationships/image" Target="../media/image16.png"/><Relationship Id="rId4" Type="http://schemas.openxmlformats.org/officeDocument/2006/relationships/image" Target="../media/image1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3.xml"/><Relationship Id="rId3" Type="http://schemas.openxmlformats.org/officeDocument/2006/relationships/image" Target="../media/image1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4.xml"/><Relationship Id="rId3" Type="http://schemas.openxmlformats.org/officeDocument/2006/relationships/image" Target="../media/image1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Relationship Id="rId3" Type="http://schemas.openxmlformats.org/officeDocument/2006/relationships/image" Target="../media/image1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2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22.png"/><Relationship Id="rId4" Type="http://schemas.openxmlformats.org/officeDocument/2006/relationships/image" Target="../media/image2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2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26.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hyperlink" Target="https://rasa.com/docs/rasa/policies#ted-policy" TargetMode="External"/><Relationship Id="rId4" Type="http://schemas.openxmlformats.org/officeDocument/2006/relationships/hyperlink" Target="https://rasa.com/docs/rasa/policies#rule-policy" TargetMode="External"/><Relationship Id="rId5" Type="http://schemas.openxmlformats.org/officeDocument/2006/relationships/hyperlink" Target="https://rasa.com/docs/rasa/policies" TargetMode="External"/><Relationship Id="rId6" Type="http://schemas.openxmlformats.org/officeDocument/2006/relationships/hyperlink" Target="https://rasa.com/docs/rasa/fallback-handoff/#fallbacks"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8.xml"/><Relationship Id="rId3" Type="http://schemas.openxmlformats.org/officeDocument/2006/relationships/hyperlink" Target="https://rasa.com/docs/rasa/user-guide/building-assistants/#building-assistants" TargetMode="External"/><Relationship Id="rId4" Type="http://schemas.openxmlformats.org/officeDocument/2006/relationships/hyperlink" Target="https://rasa.com/docs/rasa/user-guide/building-assistants/#building-assistants" TargetMode="External"/><Relationship Id="rId5" Type="http://schemas.openxmlformats.org/officeDocument/2006/relationships/hyperlink" Target="https://rasa.com/docs/rasa/user-guide/building-assistants/#building-assistants"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106" name="Shape 106"/>
        <p:cNvGrpSpPr/>
        <p:nvPr/>
      </p:nvGrpSpPr>
      <p:grpSpPr>
        <a:xfrm>
          <a:off x="0" y="0"/>
          <a:ext cx="0" cy="0"/>
          <a:chOff x="0" y="0"/>
          <a:chExt cx="0" cy="0"/>
        </a:xfrm>
      </p:grpSpPr>
      <p:sp>
        <p:nvSpPr>
          <p:cNvPr id="107" name="Google Shape;107;p1"/>
          <p:cNvSpPr/>
          <p:nvPr/>
        </p:nvSpPr>
        <p:spPr>
          <a:xfrm>
            <a:off x="0" y="1514607"/>
            <a:ext cx="9144000" cy="3079455"/>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8" name="Google Shape;108;p1"/>
          <p:cNvPicPr preferRelativeResize="0"/>
          <p:nvPr/>
        </p:nvPicPr>
        <p:blipFill rotWithShape="1">
          <a:blip r:embed="rId3">
            <a:alphaModFix/>
          </a:blip>
          <a:srcRect b="-1538" l="0" r="0" t="1538"/>
          <a:stretch/>
        </p:blipFill>
        <p:spPr>
          <a:xfrm>
            <a:off x="0" y="4594860"/>
            <a:ext cx="9144000" cy="557212"/>
          </a:xfrm>
          <a:prstGeom prst="rect">
            <a:avLst/>
          </a:prstGeom>
          <a:noFill/>
          <a:ln>
            <a:noFill/>
          </a:ln>
        </p:spPr>
      </p:pic>
      <p:cxnSp>
        <p:nvCxnSpPr>
          <p:cNvPr id="109" name="Google Shape;109;p1"/>
          <p:cNvCxnSpPr/>
          <p:nvPr/>
        </p:nvCxnSpPr>
        <p:spPr>
          <a:xfrm>
            <a:off x="0" y="4596309"/>
            <a:ext cx="9144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110" name="Google Shape;110;p1"/>
          <p:cNvCxnSpPr/>
          <p:nvPr/>
        </p:nvCxnSpPr>
        <p:spPr>
          <a:xfrm>
            <a:off x="1813335" y="2646406"/>
            <a:ext cx="6477804" cy="0"/>
          </a:xfrm>
          <a:prstGeom prst="straightConnector1">
            <a:avLst/>
          </a:prstGeom>
          <a:noFill/>
          <a:ln cap="flat" cmpd="sng" w="31750">
            <a:solidFill>
              <a:schemeClr val="accent1"/>
            </a:solidFill>
            <a:prstDash val="solid"/>
            <a:round/>
            <a:headEnd len="sm" w="sm" type="none"/>
            <a:tailEnd len="sm" w="sm" type="none"/>
          </a:ln>
        </p:spPr>
      </p:cxnSp>
      <p:sp>
        <p:nvSpPr>
          <p:cNvPr id="111" name="Google Shape;111;p1"/>
          <p:cNvSpPr/>
          <p:nvPr/>
        </p:nvSpPr>
        <p:spPr>
          <a:xfrm>
            <a:off x="1" y="0"/>
            <a:ext cx="9143771" cy="51435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12" name="Google Shape;112;p1"/>
          <p:cNvSpPr/>
          <p:nvPr/>
        </p:nvSpPr>
        <p:spPr>
          <a:xfrm>
            <a:off x="0" y="1514607"/>
            <a:ext cx="9144000" cy="3079455"/>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13" name="Google Shape;113;p1"/>
          <p:cNvSpPr txBox="1"/>
          <p:nvPr>
            <p:ph type="title"/>
          </p:nvPr>
        </p:nvSpPr>
        <p:spPr>
          <a:xfrm>
            <a:off x="1473740" y="601723"/>
            <a:ext cx="6817399" cy="2866747"/>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SzPts val="4800"/>
              <a:buNone/>
            </a:pPr>
            <a:r>
              <a:rPr lang="en-US" sz="6600">
                <a:solidFill>
                  <a:schemeClr val="dk1"/>
                </a:solidFill>
                <a:latin typeface="Gill Sans"/>
                <a:ea typeface="Gill Sans"/>
                <a:cs typeface="Gill Sans"/>
                <a:sym typeface="Gill Sans"/>
              </a:rPr>
              <a:t>CONVERSATION SYSTEMS</a:t>
            </a:r>
            <a:endParaRPr/>
          </a:p>
        </p:txBody>
      </p:sp>
      <p:cxnSp>
        <p:nvCxnSpPr>
          <p:cNvPr id="114" name="Google Shape;114;p1"/>
          <p:cNvCxnSpPr/>
          <p:nvPr/>
        </p:nvCxnSpPr>
        <p:spPr>
          <a:xfrm>
            <a:off x="1332546" y="3551646"/>
            <a:ext cx="6482257" cy="0"/>
          </a:xfrm>
          <a:prstGeom prst="straightConnector1">
            <a:avLst/>
          </a:prstGeom>
          <a:noFill/>
          <a:ln cap="flat" cmpd="sng" w="31750">
            <a:solidFill>
              <a:schemeClr val="accent1"/>
            </a:solidFill>
            <a:prstDash val="solid"/>
            <a:round/>
            <a:headEnd len="sm" w="sm" type="none"/>
            <a:tailEnd len="sm" w="sm" type="none"/>
          </a:ln>
        </p:spPr>
      </p:cxnSp>
      <p:pic>
        <p:nvPicPr>
          <p:cNvPr id="115" name="Google Shape;115;p1"/>
          <p:cNvPicPr preferRelativeResize="0"/>
          <p:nvPr/>
        </p:nvPicPr>
        <p:blipFill rotWithShape="1">
          <a:blip r:embed="rId3">
            <a:alphaModFix/>
          </a:blip>
          <a:srcRect b="-1538" l="0" r="0" t="1538"/>
          <a:stretch/>
        </p:blipFill>
        <p:spPr>
          <a:xfrm>
            <a:off x="0" y="4594860"/>
            <a:ext cx="9144000" cy="55721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d41bede061_0_45"/>
          <p:cNvSpPr txBox="1"/>
          <p:nvPr>
            <p:ph type="title"/>
          </p:nvPr>
        </p:nvSpPr>
        <p:spPr>
          <a:xfrm>
            <a:off x="1088685" y="603390"/>
            <a:ext cx="7202400" cy="786900"/>
          </a:xfrm>
          <a:prstGeom prst="rect">
            <a:avLst/>
          </a:prstGeom>
        </p:spPr>
        <p:txBody>
          <a:bodyPr anchorCtr="0" anchor="t" bIns="45700" lIns="91425" spcFirstLastPara="1" rIns="91425" wrap="square" tIns="45700">
            <a:normAutofit/>
          </a:bodyPr>
          <a:lstStyle/>
          <a:p>
            <a:pPr indent="0" lvl="0" marL="0" rtl="0" algn="l">
              <a:lnSpc>
                <a:spcPct val="170000"/>
              </a:lnSpc>
              <a:spcBef>
                <a:spcPts val="3000"/>
              </a:spcBef>
              <a:spcAft>
                <a:spcPts val="1500"/>
              </a:spcAft>
              <a:buNone/>
            </a:pPr>
            <a:r>
              <a:rPr lang="en-US" sz="1500">
                <a:solidFill>
                  <a:srgbClr val="1F2D3D"/>
                </a:solidFill>
                <a:latin typeface="Arial"/>
                <a:ea typeface="Arial"/>
                <a:cs typeface="Arial"/>
                <a:sym typeface="Arial"/>
              </a:rPr>
              <a:t>3. Context Aware</a:t>
            </a:r>
            <a:endParaRPr/>
          </a:p>
        </p:txBody>
      </p:sp>
      <p:sp>
        <p:nvSpPr>
          <p:cNvPr id="183" name="Google Shape;183;gd41bede061_0_45"/>
          <p:cNvSpPr txBox="1"/>
          <p:nvPr>
            <p:ph idx="1" type="body"/>
          </p:nvPr>
        </p:nvSpPr>
        <p:spPr>
          <a:xfrm>
            <a:off x="1088675" y="1390300"/>
            <a:ext cx="4950900" cy="27096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rPr lang="en-US"/>
              <a:t>Utilizing as much context as available makes conversations more helpful  </a:t>
            </a:r>
            <a:endParaRPr/>
          </a:p>
          <a:p>
            <a:pPr indent="0" lvl="0" marL="0" rtl="0" algn="l">
              <a:spcBef>
                <a:spcPts val="750"/>
              </a:spcBef>
              <a:spcAft>
                <a:spcPts val="0"/>
              </a:spcAft>
              <a:buNone/>
            </a:pPr>
            <a:r>
              <a:rPr lang="en-US"/>
              <a:t>	</a:t>
            </a:r>
            <a:r>
              <a:rPr b="1" i="1" lang="en-US">
                <a:highlight>
                  <a:schemeClr val="accent3"/>
                </a:highlight>
              </a:rPr>
              <a:t>While searching a hotel</a:t>
            </a:r>
            <a:r>
              <a:rPr lang="en-US">
                <a:highlight>
                  <a:schemeClr val="accent3"/>
                </a:highlight>
              </a:rPr>
              <a:t> </a:t>
            </a:r>
            <a:r>
              <a:rPr lang="en-US"/>
              <a:t>- Location helps</a:t>
            </a:r>
            <a:endParaRPr/>
          </a:p>
          <a:p>
            <a:pPr indent="457200" lvl="0" marL="0" rtl="0" algn="l">
              <a:spcBef>
                <a:spcPts val="750"/>
              </a:spcBef>
              <a:spcAft>
                <a:spcPts val="0"/>
              </a:spcAft>
              <a:buNone/>
            </a:pPr>
            <a:r>
              <a:rPr b="1" i="1" lang="en-US">
                <a:highlight>
                  <a:schemeClr val="accent3"/>
                </a:highlight>
              </a:rPr>
              <a:t>While searching for movies</a:t>
            </a:r>
            <a:r>
              <a:rPr lang="en-US"/>
              <a:t> - preferences help</a:t>
            </a:r>
            <a:endParaRPr/>
          </a:p>
          <a:p>
            <a:pPr indent="457200" lvl="0" marL="0" rtl="0" algn="l">
              <a:spcBef>
                <a:spcPts val="750"/>
              </a:spcBef>
              <a:spcAft>
                <a:spcPts val="0"/>
              </a:spcAft>
              <a:buNone/>
            </a:pPr>
            <a:r>
              <a:rPr b="1" i="1" lang="en-US">
                <a:highlight>
                  <a:schemeClr val="accent3"/>
                </a:highlight>
              </a:rPr>
              <a:t>While searching for a gift</a:t>
            </a:r>
            <a:r>
              <a:rPr b="1" i="1" lang="en-US"/>
              <a:t> </a:t>
            </a:r>
            <a:r>
              <a:rPr lang="en-US"/>
              <a:t>- past conversation helps</a:t>
            </a:r>
            <a:endParaRPr/>
          </a:p>
          <a:p>
            <a:pPr indent="457200" lvl="0" marL="0" rtl="0" algn="l">
              <a:spcBef>
                <a:spcPts val="750"/>
              </a:spcBef>
              <a:spcAft>
                <a:spcPts val="0"/>
              </a:spcAft>
              <a:buNone/>
            </a:pPr>
            <a:r>
              <a:rPr lang="en-US"/>
              <a:t> </a:t>
            </a:r>
            <a:endParaRPr/>
          </a:p>
        </p:txBody>
      </p:sp>
      <p:sp>
        <p:nvSpPr>
          <p:cNvPr id="184" name="Google Shape;184;gd41bede061_0_45"/>
          <p:cNvSpPr txBox="1"/>
          <p:nvPr/>
        </p:nvSpPr>
        <p:spPr>
          <a:xfrm>
            <a:off x="6394125" y="2069100"/>
            <a:ext cx="1670400" cy="1477500"/>
          </a:xfrm>
          <a:prstGeom prst="rect">
            <a:avLst/>
          </a:prstGeom>
          <a:solidFill>
            <a:srgbClr val="A64D7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Gill Sans"/>
                <a:ea typeface="Gill Sans"/>
                <a:cs typeface="Gill Sans"/>
                <a:sym typeface="Gill Sans"/>
              </a:rPr>
              <a:t>How to get them?</a:t>
            </a:r>
            <a:endParaRPr>
              <a:solidFill>
                <a:schemeClr val="lt1"/>
              </a:solidFill>
              <a:latin typeface="Gill Sans"/>
              <a:ea typeface="Gill Sans"/>
              <a:cs typeface="Gill Sans"/>
              <a:sym typeface="Gill Sans"/>
            </a:endParaRPr>
          </a:p>
          <a:p>
            <a:pPr indent="0" lvl="0" marL="0" rtl="0" algn="l">
              <a:spcBef>
                <a:spcPts val="0"/>
              </a:spcBef>
              <a:spcAft>
                <a:spcPts val="0"/>
              </a:spcAft>
              <a:buNone/>
            </a:pPr>
            <a:r>
              <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en-US">
                <a:solidFill>
                  <a:schemeClr val="lt1"/>
                </a:solidFill>
                <a:latin typeface="Gill Sans"/>
                <a:ea typeface="Gill Sans"/>
                <a:cs typeface="Gill Sans"/>
                <a:sym typeface="Gill Sans"/>
              </a:rPr>
              <a:t>Devices</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en-US">
                <a:solidFill>
                  <a:schemeClr val="lt1"/>
                </a:solidFill>
                <a:latin typeface="Gill Sans"/>
                <a:ea typeface="Gill Sans"/>
                <a:cs typeface="Gill Sans"/>
                <a:sym typeface="Gill Sans"/>
              </a:rPr>
              <a:t>Sensors</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en-US">
                <a:solidFill>
                  <a:schemeClr val="lt1"/>
                </a:solidFill>
                <a:latin typeface="Gill Sans"/>
                <a:ea typeface="Gill Sans"/>
                <a:cs typeface="Gill Sans"/>
                <a:sym typeface="Gill Sans"/>
              </a:rPr>
              <a:t>Search Profiles</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en-US">
                <a:solidFill>
                  <a:schemeClr val="lt1"/>
                </a:solidFill>
                <a:latin typeface="Gill Sans"/>
                <a:ea typeface="Gill Sans"/>
                <a:cs typeface="Gill Sans"/>
                <a:sym typeface="Gill Sans"/>
              </a:rPr>
              <a:t>Past conversation</a:t>
            </a:r>
            <a:endParaRPr>
              <a:solidFill>
                <a:schemeClr val="lt1"/>
              </a:solidFill>
              <a:latin typeface="Gill Sans"/>
              <a:ea typeface="Gill Sans"/>
              <a:cs typeface="Gill Sans"/>
              <a:sym typeface="Gill Sans"/>
            </a:endParaRPr>
          </a:p>
        </p:txBody>
      </p:sp>
      <p:sp>
        <p:nvSpPr>
          <p:cNvPr id="185" name="Google Shape;185;gd41bede061_0_45"/>
          <p:cNvSpPr txBox="1"/>
          <p:nvPr/>
        </p:nvSpPr>
        <p:spPr>
          <a:xfrm>
            <a:off x="1954975" y="3141950"/>
            <a:ext cx="3619200" cy="16932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Gill Sans"/>
                <a:ea typeface="Gill Sans"/>
                <a:cs typeface="Gill Sans"/>
                <a:sym typeface="Gill Sans"/>
              </a:rPr>
              <a:t>Hi Chatty! I want to buy a gift for my mother.</a:t>
            </a:r>
            <a:endParaRPr>
              <a:latin typeface="Gill Sans"/>
              <a:ea typeface="Gill Sans"/>
              <a:cs typeface="Gill Sans"/>
              <a:sym typeface="Gill Sans"/>
            </a:endParaRPr>
          </a:p>
          <a:p>
            <a:pPr indent="0" lvl="0" marL="0" rtl="0" algn="l">
              <a:spcBef>
                <a:spcPts val="0"/>
              </a:spcBef>
              <a:spcAft>
                <a:spcPts val="0"/>
              </a:spcAft>
              <a:buNone/>
            </a:pPr>
            <a:r>
              <a:rPr lang="en-US">
                <a:latin typeface="Gill Sans"/>
                <a:ea typeface="Gill Sans"/>
                <a:cs typeface="Gill Sans"/>
                <a:sym typeface="Gill Sans"/>
              </a:rPr>
              <a:t>Ok. Is it her birthday?</a:t>
            </a:r>
            <a:endParaRPr>
              <a:latin typeface="Gill Sans"/>
              <a:ea typeface="Gill Sans"/>
              <a:cs typeface="Gill Sans"/>
              <a:sym typeface="Gill Sans"/>
            </a:endParaRPr>
          </a:p>
          <a:p>
            <a:pPr indent="0" lvl="0" marL="0" rtl="0" algn="l">
              <a:spcBef>
                <a:spcPts val="0"/>
              </a:spcBef>
              <a:spcAft>
                <a:spcPts val="0"/>
              </a:spcAft>
              <a:buNone/>
            </a:pPr>
            <a:r>
              <a:rPr lang="en-US">
                <a:latin typeface="Gill Sans"/>
                <a:ea typeface="Gill Sans"/>
                <a:cs typeface="Gill Sans"/>
                <a:sym typeface="Gill Sans"/>
              </a:rPr>
              <a:t>No. She is bed-ridden with a fracture. I want to cheer her up.</a:t>
            </a:r>
            <a:endParaRPr>
              <a:latin typeface="Gill Sans"/>
              <a:ea typeface="Gill Sans"/>
              <a:cs typeface="Gill Sans"/>
              <a:sym typeface="Gill Sans"/>
            </a:endParaRPr>
          </a:p>
          <a:p>
            <a:pPr indent="0" lvl="0" marL="0" rtl="0" algn="l">
              <a:spcBef>
                <a:spcPts val="0"/>
              </a:spcBef>
              <a:spcAft>
                <a:spcPts val="0"/>
              </a:spcAft>
              <a:buNone/>
            </a:pPr>
            <a:r>
              <a:rPr lang="en-US">
                <a:latin typeface="Gill Sans"/>
                <a:ea typeface="Gill Sans"/>
                <a:cs typeface="Gill Sans"/>
                <a:sym typeface="Gill Sans"/>
              </a:rPr>
              <a:t>Does she love flowers?</a:t>
            </a:r>
            <a:endParaRPr>
              <a:latin typeface="Gill Sans"/>
              <a:ea typeface="Gill Sans"/>
              <a:cs typeface="Gill Sans"/>
              <a:sym typeface="Gill Sans"/>
            </a:endParaRPr>
          </a:p>
          <a:p>
            <a:pPr indent="0" lvl="0" marL="0" rtl="0" algn="l">
              <a:spcBef>
                <a:spcPts val="0"/>
              </a:spcBef>
              <a:spcAft>
                <a:spcPts val="0"/>
              </a:spcAft>
              <a:buNone/>
            </a:pPr>
            <a:r>
              <a:rPr lang="en-US">
                <a:latin typeface="Gill Sans"/>
                <a:ea typeface="Gill Sans"/>
                <a:cs typeface="Gill Sans"/>
                <a:sym typeface="Gill Sans"/>
              </a:rPr>
              <a:t>Yes! But I want something expensive.</a:t>
            </a:r>
            <a:endParaRPr>
              <a:latin typeface="Gill Sans"/>
              <a:ea typeface="Gill Sans"/>
              <a:cs typeface="Gill Sans"/>
              <a:sym typeface="Gill Sans"/>
            </a:endParaRPr>
          </a:p>
          <a:p>
            <a:pPr indent="0" lvl="0" marL="0" rtl="0" algn="l">
              <a:spcBef>
                <a:spcPts val="0"/>
              </a:spcBef>
              <a:spcAft>
                <a:spcPts val="0"/>
              </a:spcAft>
              <a:buNone/>
            </a:pPr>
            <a:r>
              <a:rPr lang="en-US">
                <a:latin typeface="Gill Sans"/>
                <a:ea typeface="Gill Sans"/>
                <a:cs typeface="Gill Sans"/>
                <a:sym typeface="Gill Sans"/>
              </a:rPr>
              <a:t>How about a skiing holiday at the Alps!</a:t>
            </a:r>
            <a:endParaRPr>
              <a:latin typeface="Gill Sans"/>
              <a:ea typeface="Gill Sans"/>
              <a:cs typeface="Gill Sans"/>
              <a:sym typeface="Gill Sans"/>
            </a:endParaRPr>
          </a:p>
        </p:txBody>
      </p:sp>
      <p:cxnSp>
        <p:nvCxnSpPr>
          <p:cNvPr id="186" name="Google Shape;186;gd41bede061_0_45"/>
          <p:cNvCxnSpPr/>
          <p:nvPr/>
        </p:nvCxnSpPr>
        <p:spPr>
          <a:xfrm>
            <a:off x="2862675" y="3898350"/>
            <a:ext cx="1850400" cy="0"/>
          </a:xfrm>
          <a:prstGeom prst="straightConnector1">
            <a:avLst/>
          </a:prstGeom>
          <a:noFill/>
          <a:ln cap="flat" cmpd="sng" w="76200">
            <a:solidFill>
              <a:srgbClr val="FF0000"/>
            </a:solidFill>
            <a:prstDash val="solid"/>
            <a:round/>
            <a:headEnd len="med" w="med" type="none"/>
            <a:tailEnd len="med" w="med" type="none"/>
          </a:ln>
        </p:spPr>
      </p:cxnSp>
      <p:sp>
        <p:nvSpPr>
          <p:cNvPr id="187" name="Google Shape;187;gd41bede061_0_45"/>
          <p:cNvSpPr/>
          <p:nvPr/>
        </p:nvSpPr>
        <p:spPr>
          <a:xfrm>
            <a:off x="5003525" y="3898350"/>
            <a:ext cx="1178100" cy="933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6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6"/>
                                        </p:tgtEl>
                                        <p:attrNameLst>
                                          <p:attrName>style.visibility</p:attrName>
                                        </p:attrNameLst>
                                      </p:cBhvr>
                                      <p:to>
                                        <p:strVal val="visible"/>
                                      </p:to>
                                    </p:set>
                                    <p:anim calcmode="lin" valueType="num">
                                      <p:cBhvr additive="base">
                                        <p:cTn dur="1000"/>
                                        <p:tgtEl>
                                          <p:spTgt spid="18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d41bede061_0_54"/>
          <p:cNvSpPr txBox="1"/>
          <p:nvPr>
            <p:ph type="title"/>
          </p:nvPr>
        </p:nvSpPr>
        <p:spPr>
          <a:xfrm>
            <a:off x="1088685" y="603390"/>
            <a:ext cx="7202400" cy="786900"/>
          </a:xfrm>
          <a:prstGeom prst="rect">
            <a:avLst/>
          </a:prstGeom>
        </p:spPr>
        <p:txBody>
          <a:bodyPr anchorCtr="0" anchor="t" bIns="45700" lIns="91425" spcFirstLastPara="1" rIns="91425" wrap="square" tIns="45700">
            <a:noAutofit/>
          </a:bodyPr>
          <a:lstStyle/>
          <a:p>
            <a:pPr indent="0" lvl="0" marL="0" rtl="0" algn="l">
              <a:lnSpc>
                <a:spcPct val="170000"/>
              </a:lnSpc>
              <a:spcBef>
                <a:spcPts val="3000"/>
              </a:spcBef>
              <a:spcAft>
                <a:spcPts val="0"/>
              </a:spcAft>
              <a:buClr>
                <a:schemeClr val="dk1"/>
              </a:buClr>
              <a:buSzPts val="990"/>
              <a:buFont typeface="Arial"/>
              <a:buNone/>
            </a:pPr>
            <a:r>
              <a:rPr lang="en-US" sz="1750">
                <a:solidFill>
                  <a:srgbClr val="1F2D3D"/>
                </a:solidFill>
                <a:latin typeface="Arial"/>
                <a:ea typeface="Arial"/>
                <a:cs typeface="Arial"/>
                <a:sym typeface="Arial"/>
              </a:rPr>
              <a:t>4. Quick and Clear</a:t>
            </a:r>
            <a:endParaRPr sz="2050">
              <a:solidFill>
                <a:srgbClr val="1F2D3D"/>
              </a:solidFill>
              <a:latin typeface="Arial"/>
              <a:ea typeface="Arial"/>
              <a:cs typeface="Arial"/>
              <a:sym typeface="Arial"/>
            </a:endParaRPr>
          </a:p>
          <a:p>
            <a:pPr indent="0" lvl="0" marL="0" rtl="0" algn="l">
              <a:spcBef>
                <a:spcPts val="1500"/>
              </a:spcBef>
              <a:spcAft>
                <a:spcPts val="0"/>
              </a:spcAft>
              <a:buSzPts val="990"/>
              <a:buNone/>
            </a:pPr>
            <a:r>
              <a:t/>
            </a:r>
            <a:endParaRPr sz="2160"/>
          </a:p>
        </p:txBody>
      </p:sp>
      <p:sp>
        <p:nvSpPr>
          <p:cNvPr id="193" name="Google Shape;193;gd41bede061_0_54"/>
          <p:cNvSpPr txBox="1"/>
          <p:nvPr>
            <p:ph idx="1" type="body"/>
          </p:nvPr>
        </p:nvSpPr>
        <p:spPr>
          <a:xfrm>
            <a:off x="1088677" y="1511800"/>
            <a:ext cx="5886000" cy="25881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rPr lang="en-US">
                <a:solidFill>
                  <a:srgbClr val="3C4858"/>
                </a:solidFill>
                <a:latin typeface="Arial"/>
                <a:ea typeface="Arial"/>
                <a:cs typeface="Arial"/>
                <a:sym typeface="Arial"/>
              </a:rPr>
              <a:t>Save users’ time and mental exertion</a:t>
            </a:r>
            <a:endParaRPr>
              <a:solidFill>
                <a:srgbClr val="3C4858"/>
              </a:solidFill>
              <a:latin typeface="Arial"/>
              <a:ea typeface="Arial"/>
              <a:cs typeface="Arial"/>
              <a:sym typeface="Arial"/>
            </a:endParaRPr>
          </a:p>
          <a:p>
            <a:pPr indent="0" lvl="0" marL="0" rtl="0" algn="l">
              <a:spcBef>
                <a:spcPts val="750"/>
              </a:spcBef>
              <a:spcAft>
                <a:spcPts val="0"/>
              </a:spcAft>
              <a:buNone/>
            </a:pPr>
            <a:r>
              <a:rPr lang="en-US">
                <a:solidFill>
                  <a:srgbClr val="3C4858"/>
                </a:solidFill>
                <a:latin typeface="Arial"/>
                <a:ea typeface="Arial"/>
                <a:cs typeface="Arial"/>
                <a:sym typeface="Arial"/>
              </a:rPr>
              <a:t>Be succinct and unambiguous</a:t>
            </a:r>
            <a:endParaRPr>
              <a:solidFill>
                <a:srgbClr val="3C4858"/>
              </a:solidFill>
              <a:latin typeface="Arial"/>
              <a:ea typeface="Arial"/>
              <a:cs typeface="Arial"/>
              <a:sym typeface="Arial"/>
            </a:endParaRPr>
          </a:p>
          <a:p>
            <a:pPr indent="0" lvl="0" marL="0" rtl="0" algn="l">
              <a:spcBef>
                <a:spcPts val="750"/>
              </a:spcBef>
              <a:spcAft>
                <a:spcPts val="0"/>
              </a:spcAft>
              <a:buNone/>
            </a:pPr>
            <a:r>
              <a:rPr lang="en-US">
                <a:solidFill>
                  <a:srgbClr val="3C4858"/>
                </a:solidFill>
                <a:latin typeface="Arial"/>
                <a:ea typeface="Arial"/>
                <a:cs typeface="Arial"/>
                <a:sym typeface="Arial"/>
              </a:rPr>
              <a:t>Use </a:t>
            </a:r>
            <a:r>
              <a:rPr lang="en-US">
                <a:uFill>
                  <a:noFill/>
                </a:uFill>
                <a:latin typeface="Arial"/>
                <a:ea typeface="Arial"/>
                <a:cs typeface="Arial"/>
                <a:sym typeface="Arial"/>
                <a:hlinkClick r:id="rId3"/>
              </a:rPr>
              <a:t>plain language</a:t>
            </a:r>
            <a:r>
              <a:rPr lang="en-US">
                <a:solidFill>
                  <a:srgbClr val="3C4858"/>
                </a:solidFill>
                <a:latin typeface="Arial"/>
                <a:ea typeface="Arial"/>
                <a:cs typeface="Arial"/>
                <a:sym typeface="Arial"/>
              </a:rPr>
              <a:t> and guide users in a logical sequence, considering their likely interactions</a:t>
            </a:r>
            <a:endParaRPr>
              <a:solidFill>
                <a:srgbClr val="3C4858"/>
              </a:solidFill>
              <a:latin typeface="Arial"/>
              <a:ea typeface="Arial"/>
              <a:cs typeface="Arial"/>
              <a:sym typeface="Arial"/>
            </a:endParaRPr>
          </a:p>
          <a:p>
            <a:pPr indent="0" lvl="0" marL="0" rtl="0" algn="l">
              <a:spcBef>
                <a:spcPts val="750"/>
              </a:spcBef>
              <a:spcAft>
                <a:spcPts val="0"/>
              </a:spcAft>
              <a:buNone/>
            </a:pPr>
            <a:r>
              <a:rPr lang="en-US">
                <a:solidFill>
                  <a:srgbClr val="3C4858"/>
                </a:solidFill>
                <a:latin typeface="Arial"/>
                <a:ea typeface="Arial"/>
                <a:cs typeface="Arial"/>
                <a:sym typeface="Arial"/>
              </a:rPr>
              <a:t>Highly technical language or ambiguous error messages will leave people confused and unsure of what to do next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d41bede061_0_61"/>
          <p:cNvSpPr txBox="1"/>
          <p:nvPr>
            <p:ph type="title"/>
          </p:nvPr>
        </p:nvSpPr>
        <p:spPr>
          <a:xfrm>
            <a:off x="1088685" y="603390"/>
            <a:ext cx="7202400" cy="786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5. Turn based</a:t>
            </a:r>
            <a:endParaRPr/>
          </a:p>
        </p:txBody>
      </p:sp>
      <p:sp>
        <p:nvSpPr>
          <p:cNvPr id="199" name="Google Shape;199;gd41bede061_0_61"/>
          <p:cNvSpPr txBox="1"/>
          <p:nvPr>
            <p:ph idx="1" type="body"/>
          </p:nvPr>
        </p:nvSpPr>
        <p:spPr>
          <a:xfrm>
            <a:off x="1088685" y="1511799"/>
            <a:ext cx="7202400" cy="2588100"/>
          </a:xfrm>
          <a:prstGeom prst="rect">
            <a:avLst/>
          </a:prstGeom>
        </p:spPr>
        <p:txBody>
          <a:bodyPr anchorCtr="0" anchor="t" bIns="45700" lIns="91425" spcFirstLastPara="1" rIns="91425" wrap="square" tIns="45700">
            <a:normAutofit fontScale="92500" lnSpcReduction="20000"/>
          </a:bodyPr>
          <a:lstStyle/>
          <a:p>
            <a:pPr indent="0" lvl="0" marL="0" rtl="0" algn="l">
              <a:lnSpc>
                <a:spcPct val="170000"/>
              </a:lnSpc>
              <a:spcBef>
                <a:spcPts val="3000"/>
              </a:spcBef>
              <a:spcAft>
                <a:spcPts val="0"/>
              </a:spcAft>
              <a:buNone/>
            </a:pPr>
            <a:r>
              <a:rPr lang="en-US">
                <a:solidFill>
                  <a:srgbClr val="1F2D3D"/>
                </a:solidFill>
                <a:latin typeface="Arial"/>
                <a:ea typeface="Arial"/>
                <a:cs typeface="Arial"/>
                <a:sym typeface="Arial"/>
              </a:rPr>
              <a:t>Avoid long monologues</a:t>
            </a:r>
            <a:endParaRPr>
              <a:solidFill>
                <a:srgbClr val="1F2D3D"/>
              </a:solidFill>
              <a:latin typeface="Arial"/>
              <a:ea typeface="Arial"/>
              <a:cs typeface="Arial"/>
              <a:sym typeface="Arial"/>
            </a:endParaRPr>
          </a:p>
          <a:p>
            <a:pPr indent="0" lvl="0" marL="0" rtl="0" algn="l">
              <a:lnSpc>
                <a:spcPct val="170000"/>
              </a:lnSpc>
              <a:spcBef>
                <a:spcPts val="3000"/>
              </a:spcBef>
              <a:spcAft>
                <a:spcPts val="0"/>
              </a:spcAft>
              <a:buNone/>
            </a:pPr>
            <a:r>
              <a:rPr lang="en-US">
                <a:solidFill>
                  <a:srgbClr val="3C4858"/>
                </a:solidFill>
                <a:latin typeface="Arial"/>
                <a:ea typeface="Arial"/>
                <a:cs typeface="Arial"/>
                <a:sym typeface="Arial"/>
              </a:rPr>
              <a:t>Validating input is a good step before moving forward - also helps keep the conversation moving along smoothly </a:t>
            </a:r>
            <a:endParaRPr>
              <a:solidFill>
                <a:srgbClr val="3C4858"/>
              </a:solidFill>
              <a:latin typeface="Arial"/>
              <a:ea typeface="Arial"/>
              <a:cs typeface="Arial"/>
              <a:sym typeface="Arial"/>
            </a:endParaRPr>
          </a:p>
          <a:p>
            <a:pPr indent="0" lvl="0" marL="0" rtl="0" algn="l">
              <a:lnSpc>
                <a:spcPct val="170000"/>
              </a:lnSpc>
              <a:spcBef>
                <a:spcPts val="3000"/>
              </a:spcBef>
              <a:spcAft>
                <a:spcPts val="0"/>
              </a:spcAft>
              <a:buClr>
                <a:schemeClr val="dk1"/>
              </a:buClr>
              <a:buSzPct val="73333"/>
              <a:buFont typeface="Arial"/>
              <a:buNone/>
            </a:pPr>
            <a:r>
              <a:rPr lang="en-US">
                <a:solidFill>
                  <a:srgbClr val="3C4858"/>
                </a:solidFill>
                <a:latin typeface="Arial"/>
                <a:ea typeface="Arial"/>
                <a:cs typeface="Arial"/>
                <a:sym typeface="Arial"/>
              </a:rPr>
              <a:t>Undoing an action inflicts on the user additional time and pains to correct.</a:t>
            </a:r>
            <a:endParaRPr>
              <a:solidFill>
                <a:srgbClr val="1F2D3D"/>
              </a:solidFill>
              <a:latin typeface="Arial"/>
              <a:ea typeface="Arial"/>
              <a:cs typeface="Arial"/>
              <a:sym typeface="Arial"/>
            </a:endParaRPr>
          </a:p>
          <a:p>
            <a:pPr indent="0" lvl="0" marL="0" rtl="0" algn="l">
              <a:spcBef>
                <a:spcPts val="15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d41bede061_0_68"/>
          <p:cNvSpPr txBox="1"/>
          <p:nvPr>
            <p:ph type="title"/>
          </p:nvPr>
        </p:nvSpPr>
        <p:spPr>
          <a:xfrm>
            <a:off x="1088685" y="603390"/>
            <a:ext cx="7202400" cy="786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6. Truthful </a:t>
            </a:r>
            <a:endParaRPr/>
          </a:p>
        </p:txBody>
      </p:sp>
      <p:sp>
        <p:nvSpPr>
          <p:cNvPr id="205" name="Google Shape;205;gd41bede061_0_68"/>
          <p:cNvSpPr txBox="1"/>
          <p:nvPr>
            <p:ph idx="1" type="body"/>
          </p:nvPr>
        </p:nvSpPr>
        <p:spPr>
          <a:xfrm>
            <a:off x="1088677" y="1511800"/>
            <a:ext cx="5571000" cy="2588100"/>
          </a:xfrm>
          <a:prstGeom prst="rect">
            <a:avLst/>
          </a:prstGeom>
        </p:spPr>
        <p:txBody>
          <a:bodyPr anchorCtr="0" anchor="t" bIns="45700" lIns="91425" spcFirstLastPara="1" rIns="91425" wrap="square" tIns="45700">
            <a:normAutofit lnSpcReduction="10000"/>
          </a:bodyPr>
          <a:lstStyle/>
          <a:p>
            <a:pPr indent="0" lvl="0" marL="0" rtl="0" algn="l">
              <a:spcBef>
                <a:spcPts val="750"/>
              </a:spcBef>
              <a:spcAft>
                <a:spcPts val="0"/>
              </a:spcAft>
              <a:buNone/>
            </a:pPr>
            <a:r>
              <a:rPr lang="en-US"/>
              <a:t>Truthful </a:t>
            </a:r>
            <a:endParaRPr/>
          </a:p>
          <a:p>
            <a:pPr indent="-342900" lvl="0" marL="457200" rtl="0" algn="l">
              <a:spcBef>
                <a:spcPts val="750"/>
              </a:spcBef>
              <a:spcAft>
                <a:spcPts val="0"/>
              </a:spcAft>
              <a:buSzPts val="1800"/>
              <a:buChar char="-"/>
            </a:pPr>
            <a:r>
              <a:rPr lang="en-US"/>
              <a:t>No surprises / No coercion </a:t>
            </a:r>
            <a:endParaRPr/>
          </a:p>
          <a:p>
            <a:pPr indent="0" lvl="0" marL="0" rtl="0" algn="l">
              <a:spcBef>
                <a:spcPts val="750"/>
              </a:spcBef>
              <a:spcAft>
                <a:spcPts val="0"/>
              </a:spcAft>
              <a:buNone/>
            </a:pPr>
            <a:r>
              <a:rPr lang="en-US"/>
              <a:t>No Intentional </a:t>
            </a:r>
            <a:r>
              <a:rPr lang="en-US"/>
              <a:t>vagueness</a:t>
            </a:r>
            <a:r>
              <a:rPr lang="en-US"/>
              <a:t> to force users into fraudulent activities</a:t>
            </a:r>
            <a:endParaRPr/>
          </a:p>
          <a:p>
            <a:pPr indent="0" lvl="0" marL="0" rtl="0" algn="l">
              <a:spcBef>
                <a:spcPts val="750"/>
              </a:spcBef>
              <a:spcAft>
                <a:spcPts val="0"/>
              </a:spcAft>
              <a:buNone/>
            </a:pPr>
            <a:r>
              <a:rPr lang="en-US">
                <a:solidFill>
                  <a:srgbClr val="3C4858"/>
                </a:solidFill>
                <a:latin typeface="Arial"/>
                <a:ea typeface="Arial"/>
                <a:cs typeface="Arial"/>
                <a:sym typeface="Arial"/>
              </a:rPr>
              <a:t>Offer clear and verifiable information</a:t>
            </a:r>
            <a:endParaRPr>
              <a:solidFill>
                <a:srgbClr val="3C4858"/>
              </a:solidFill>
              <a:latin typeface="Arial"/>
              <a:ea typeface="Arial"/>
              <a:cs typeface="Arial"/>
              <a:sym typeface="Arial"/>
            </a:endParaRPr>
          </a:p>
          <a:p>
            <a:pPr indent="0" lvl="0" marL="0" rtl="0" algn="l">
              <a:spcBef>
                <a:spcPts val="750"/>
              </a:spcBef>
              <a:spcAft>
                <a:spcPts val="0"/>
              </a:spcAft>
              <a:buNone/>
            </a:pPr>
            <a:r>
              <a:rPr lang="en-US">
                <a:solidFill>
                  <a:srgbClr val="3C4858"/>
                </a:solidFill>
                <a:latin typeface="Arial"/>
                <a:ea typeface="Arial"/>
                <a:cs typeface="Arial"/>
                <a:sym typeface="Arial"/>
              </a:rPr>
              <a:t>Prevent confusion</a:t>
            </a:r>
            <a:endParaRPr/>
          </a:p>
          <a:p>
            <a:pPr indent="0" lvl="0" marL="0" rtl="0" algn="l">
              <a:spcBef>
                <a:spcPts val="750"/>
              </a:spcBef>
              <a:spcAft>
                <a:spcPts val="0"/>
              </a:spcAft>
              <a:buNone/>
            </a:pPr>
            <a:r>
              <a:rPr lang="en-US"/>
              <a:t>No forceful disclosure of privacy / security violating information</a:t>
            </a:r>
            <a:endParaRPr/>
          </a:p>
          <a:p>
            <a:pPr indent="0" lvl="0" marL="0" rtl="0" algn="l">
              <a:spcBef>
                <a:spcPts val="750"/>
              </a:spcBef>
              <a:spcAft>
                <a:spcPts val="0"/>
              </a:spcAft>
              <a:buNone/>
            </a:pPr>
            <a:r>
              <a:rPr lang="en-US"/>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d41bede061_0_74"/>
          <p:cNvSpPr txBox="1"/>
          <p:nvPr>
            <p:ph type="title"/>
          </p:nvPr>
        </p:nvSpPr>
        <p:spPr>
          <a:xfrm>
            <a:off x="1088685" y="603390"/>
            <a:ext cx="7202400" cy="786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7. Polite</a:t>
            </a:r>
            <a:endParaRPr/>
          </a:p>
        </p:txBody>
      </p:sp>
      <p:sp>
        <p:nvSpPr>
          <p:cNvPr id="211" name="Google Shape;211;gd41bede061_0_74"/>
          <p:cNvSpPr txBox="1"/>
          <p:nvPr>
            <p:ph idx="1" type="body"/>
          </p:nvPr>
        </p:nvSpPr>
        <p:spPr>
          <a:xfrm>
            <a:off x="1088675" y="1511800"/>
            <a:ext cx="7720500" cy="2770500"/>
          </a:xfrm>
          <a:prstGeom prst="rect">
            <a:avLst/>
          </a:prstGeom>
        </p:spPr>
        <p:txBody>
          <a:bodyPr anchorCtr="0" anchor="ctr" bIns="45700" lIns="91425" spcFirstLastPara="1" rIns="91425" wrap="square" tIns="45700">
            <a:noAutofit/>
          </a:bodyPr>
          <a:lstStyle/>
          <a:p>
            <a:pPr indent="-317500" lvl="0" marL="457200" marR="685800" rtl="0" algn="l">
              <a:lnSpc>
                <a:spcPct val="100000"/>
              </a:lnSpc>
              <a:spcBef>
                <a:spcPts val="0"/>
              </a:spcBef>
              <a:spcAft>
                <a:spcPts val="0"/>
              </a:spcAft>
              <a:buClr>
                <a:srgbClr val="3C4858"/>
              </a:buClr>
              <a:buSzPts val="1400"/>
              <a:buFont typeface="Arial"/>
              <a:buChar char="•"/>
            </a:pPr>
            <a:r>
              <a:rPr lang="en-US" sz="1400">
                <a:solidFill>
                  <a:srgbClr val="3C4858"/>
                </a:solidFill>
                <a:latin typeface="Arial"/>
                <a:ea typeface="Arial"/>
                <a:cs typeface="Arial"/>
                <a:sym typeface="Arial"/>
              </a:rPr>
              <a:t>Being respectful in language and considerate of other people’s  time and attention </a:t>
            </a:r>
            <a:endParaRPr sz="1400">
              <a:solidFill>
                <a:srgbClr val="3C4858"/>
              </a:solidFill>
              <a:latin typeface="Arial"/>
              <a:ea typeface="Arial"/>
              <a:cs typeface="Arial"/>
              <a:sym typeface="Arial"/>
            </a:endParaRPr>
          </a:p>
          <a:p>
            <a:pPr indent="-317500" lvl="0" marL="457200" marR="685800" rtl="0" algn="l">
              <a:lnSpc>
                <a:spcPct val="100000"/>
              </a:lnSpc>
              <a:spcBef>
                <a:spcPts val="0"/>
              </a:spcBef>
              <a:spcAft>
                <a:spcPts val="0"/>
              </a:spcAft>
              <a:buClr>
                <a:srgbClr val="3C4858"/>
              </a:buClr>
              <a:buSzPts val="1400"/>
              <a:buFont typeface="Arial"/>
              <a:buChar char="•"/>
            </a:pPr>
            <a:r>
              <a:rPr lang="en-US" sz="1400">
                <a:solidFill>
                  <a:srgbClr val="3C4858"/>
                </a:solidFill>
                <a:latin typeface="Arial"/>
                <a:ea typeface="Arial"/>
                <a:cs typeface="Arial"/>
                <a:sym typeface="Arial"/>
              </a:rPr>
              <a:t>Helps make people feel more relaxed and comfortable with one another in a conversation</a:t>
            </a:r>
            <a:endParaRPr sz="1400">
              <a:solidFill>
                <a:srgbClr val="3C4858"/>
              </a:solidFill>
              <a:latin typeface="Arial"/>
              <a:ea typeface="Arial"/>
              <a:cs typeface="Arial"/>
              <a:sym typeface="Arial"/>
            </a:endParaRPr>
          </a:p>
          <a:p>
            <a:pPr indent="-317500" lvl="0" marL="457200" marR="685800" rtl="0" algn="l">
              <a:lnSpc>
                <a:spcPct val="115000"/>
              </a:lnSpc>
              <a:spcBef>
                <a:spcPts val="0"/>
              </a:spcBef>
              <a:spcAft>
                <a:spcPts val="0"/>
              </a:spcAft>
              <a:buClr>
                <a:srgbClr val="3C4858"/>
              </a:buClr>
              <a:buSzPts val="1400"/>
              <a:buFont typeface="Arial"/>
              <a:buChar char="•"/>
            </a:pPr>
            <a:r>
              <a:rPr lang="en-US" sz="1400">
                <a:solidFill>
                  <a:srgbClr val="3C4858"/>
                </a:solidFill>
                <a:latin typeface="Arial"/>
                <a:ea typeface="Arial"/>
                <a:cs typeface="Arial"/>
                <a:sym typeface="Arial"/>
              </a:rPr>
              <a:t>Typical system rudeness - Ads that pop up / Start playing a video - forcing them to you to listen </a:t>
            </a:r>
            <a:endParaRPr sz="1400">
              <a:solidFill>
                <a:srgbClr val="3C4858"/>
              </a:solidFill>
              <a:latin typeface="Arial"/>
              <a:ea typeface="Arial"/>
              <a:cs typeface="Arial"/>
              <a:sym typeface="Arial"/>
            </a:endParaRPr>
          </a:p>
          <a:p>
            <a:pPr indent="-317500" lvl="0" marL="457200" marR="685800" rtl="0" algn="l">
              <a:lnSpc>
                <a:spcPct val="100000"/>
              </a:lnSpc>
              <a:spcBef>
                <a:spcPts val="0"/>
              </a:spcBef>
              <a:spcAft>
                <a:spcPts val="0"/>
              </a:spcAft>
              <a:buClr>
                <a:srgbClr val="3C4858"/>
              </a:buClr>
              <a:buSzPts val="1400"/>
              <a:buFont typeface="Arial"/>
              <a:buChar char="•"/>
            </a:pPr>
            <a:r>
              <a:rPr lang="en-US" sz="1400">
                <a:solidFill>
                  <a:srgbClr val="3C4858"/>
                </a:solidFill>
                <a:latin typeface="Arial"/>
                <a:ea typeface="Arial"/>
                <a:cs typeface="Arial"/>
                <a:sym typeface="Arial"/>
              </a:rPr>
              <a:t>Polite designs - to  meet business goals while also making customers feel good</a:t>
            </a:r>
            <a:endParaRPr sz="1400">
              <a:solidFill>
                <a:srgbClr val="3C4858"/>
              </a:solidFill>
              <a:latin typeface="Arial"/>
              <a:ea typeface="Arial"/>
              <a:cs typeface="Arial"/>
              <a:sym typeface="Arial"/>
            </a:endParaRPr>
          </a:p>
          <a:p>
            <a:pPr indent="-317500" lvl="0" marL="457200" marR="685800" rtl="0" algn="l">
              <a:lnSpc>
                <a:spcPct val="100000"/>
              </a:lnSpc>
              <a:spcBef>
                <a:spcPts val="0"/>
              </a:spcBef>
              <a:spcAft>
                <a:spcPts val="0"/>
              </a:spcAft>
              <a:buClr>
                <a:srgbClr val="3C4858"/>
              </a:buClr>
              <a:buSzPts val="1400"/>
              <a:buFont typeface="Arial"/>
              <a:buChar char="•"/>
            </a:pPr>
            <a:r>
              <a:rPr lang="en-US" sz="1400">
                <a:solidFill>
                  <a:srgbClr val="3C4858"/>
                </a:solidFill>
                <a:latin typeface="Arial"/>
                <a:ea typeface="Arial"/>
                <a:cs typeface="Arial"/>
                <a:sym typeface="Arial"/>
              </a:rPr>
              <a:t>Some mechanisms to achieve them and </a:t>
            </a:r>
            <a:r>
              <a:rPr lang="en-US" sz="1400">
                <a:solidFill>
                  <a:srgbClr val="3C4858"/>
                </a:solidFill>
                <a:latin typeface="Arial"/>
                <a:ea typeface="Arial"/>
                <a:cs typeface="Arial"/>
                <a:sym typeface="Arial"/>
              </a:rPr>
              <a:t>make digital interactions feel more considerate and pleasantly productive</a:t>
            </a:r>
            <a:endParaRPr sz="1400">
              <a:solidFill>
                <a:srgbClr val="3C4858"/>
              </a:solidFill>
              <a:latin typeface="Arial"/>
              <a:ea typeface="Arial"/>
              <a:cs typeface="Arial"/>
              <a:sym typeface="Arial"/>
            </a:endParaRPr>
          </a:p>
          <a:p>
            <a:pPr indent="-317500" lvl="1" marL="914400" marR="685800" rtl="0" algn="l">
              <a:lnSpc>
                <a:spcPct val="100000"/>
              </a:lnSpc>
              <a:spcBef>
                <a:spcPts val="0"/>
              </a:spcBef>
              <a:spcAft>
                <a:spcPts val="0"/>
              </a:spcAft>
              <a:buClr>
                <a:srgbClr val="3C4858"/>
              </a:buClr>
              <a:buSzPts val="1400"/>
              <a:buFont typeface="Arial"/>
              <a:buChar char="•"/>
            </a:pPr>
            <a:r>
              <a:rPr lang="en-US" sz="1400">
                <a:solidFill>
                  <a:srgbClr val="3C4858"/>
                </a:solidFill>
                <a:latin typeface="Arial"/>
                <a:ea typeface="Arial"/>
                <a:cs typeface="Arial"/>
                <a:sym typeface="Arial"/>
              </a:rPr>
              <a:t> </a:t>
            </a:r>
            <a:r>
              <a:rPr b="1" i="1" lang="en-US" sz="1400">
                <a:solidFill>
                  <a:schemeClr val="accent1"/>
                </a:solidFill>
                <a:latin typeface="Arial"/>
                <a:ea typeface="Arial"/>
                <a:cs typeface="Arial"/>
                <a:sym typeface="Arial"/>
              </a:rPr>
              <a:t>Giving customers more or fewer options / anticipating additional needs</a:t>
            </a:r>
            <a:endParaRPr b="1" i="1" sz="1400">
              <a:solidFill>
                <a:schemeClr val="accent1"/>
              </a:solidFill>
              <a:latin typeface="Arial"/>
              <a:ea typeface="Arial"/>
              <a:cs typeface="Arial"/>
              <a:sym typeface="Arial"/>
            </a:endParaRPr>
          </a:p>
          <a:p>
            <a:pPr indent="-317500" lvl="0" marL="457200" marR="685800" rtl="0" algn="l">
              <a:lnSpc>
                <a:spcPct val="100000"/>
              </a:lnSpc>
              <a:spcBef>
                <a:spcPts val="0"/>
              </a:spcBef>
              <a:spcAft>
                <a:spcPts val="0"/>
              </a:spcAft>
              <a:buClr>
                <a:srgbClr val="3C4858"/>
              </a:buClr>
              <a:buSzPts val="1400"/>
              <a:buChar char="•"/>
            </a:pPr>
            <a:r>
              <a:rPr b="1" i="1" lang="en-US" sz="1400">
                <a:solidFill>
                  <a:srgbClr val="3C4858"/>
                </a:solidFill>
                <a:latin typeface="Arial"/>
                <a:ea typeface="Arial"/>
                <a:cs typeface="Arial"/>
                <a:sym typeface="Arial"/>
              </a:rPr>
              <a:t>Understanding  user  journeys through research and testing  </a:t>
            </a:r>
            <a:endParaRPr b="1" i="1"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d41bede061_0_80"/>
          <p:cNvSpPr txBox="1"/>
          <p:nvPr>
            <p:ph type="title"/>
          </p:nvPr>
        </p:nvSpPr>
        <p:spPr>
          <a:xfrm>
            <a:off x="1088685" y="603390"/>
            <a:ext cx="7202400" cy="786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8. Error Tolerant </a:t>
            </a:r>
            <a:endParaRPr/>
          </a:p>
        </p:txBody>
      </p:sp>
      <p:sp>
        <p:nvSpPr>
          <p:cNvPr id="217" name="Google Shape;217;gd41bede061_0_80"/>
          <p:cNvSpPr txBox="1"/>
          <p:nvPr>
            <p:ph idx="1" type="body"/>
          </p:nvPr>
        </p:nvSpPr>
        <p:spPr>
          <a:xfrm>
            <a:off x="1088685" y="1511799"/>
            <a:ext cx="7202400" cy="2588100"/>
          </a:xfrm>
          <a:prstGeom prst="rect">
            <a:avLst/>
          </a:prstGeom>
        </p:spPr>
        <p:txBody>
          <a:bodyPr anchorCtr="0" anchor="t" bIns="91425" lIns="0" spcFirstLastPara="1" rIns="91425" wrap="square" tIns="91425">
            <a:normAutofit lnSpcReduction="20000"/>
          </a:bodyPr>
          <a:lstStyle/>
          <a:p>
            <a:pPr indent="0" lvl="0" marL="0" rtl="0" algn="l">
              <a:spcBef>
                <a:spcPts val="750"/>
              </a:spcBef>
              <a:spcAft>
                <a:spcPts val="0"/>
              </a:spcAft>
              <a:buNone/>
            </a:pPr>
            <a:r>
              <a:rPr lang="en-US">
                <a:solidFill>
                  <a:srgbClr val="3C4858"/>
                </a:solidFill>
                <a:latin typeface="Arial"/>
                <a:ea typeface="Arial"/>
                <a:cs typeface="Arial"/>
                <a:sym typeface="Arial"/>
              </a:rPr>
              <a:t>In a system interaction - error tolerance measures how easy or difficult it is to recover from an error  - affects the experience of the user</a:t>
            </a:r>
            <a:endParaRPr>
              <a:solidFill>
                <a:srgbClr val="3C4858"/>
              </a:solidFill>
              <a:latin typeface="Arial"/>
              <a:ea typeface="Arial"/>
              <a:cs typeface="Arial"/>
              <a:sym typeface="Arial"/>
            </a:endParaRPr>
          </a:p>
          <a:p>
            <a:pPr indent="0" lvl="0" marL="0" rtl="0" algn="l">
              <a:spcBef>
                <a:spcPts val="750"/>
              </a:spcBef>
              <a:spcAft>
                <a:spcPts val="0"/>
              </a:spcAft>
              <a:buNone/>
            </a:pPr>
            <a:r>
              <a:t/>
            </a:r>
            <a:endParaRPr>
              <a:solidFill>
                <a:srgbClr val="3C4858"/>
              </a:solidFill>
              <a:latin typeface="Arial"/>
              <a:ea typeface="Arial"/>
              <a:cs typeface="Arial"/>
              <a:sym typeface="Arial"/>
            </a:endParaRPr>
          </a:p>
          <a:p>
            <a:pPr indent="0" lvl="0" marL="0" marR="1143000" rtl="0" algn="l">
              <a:lnSpc>
                <a:spcPct val="170000"/>
              </a:lnSpc>
              <a:spcBef>
                <a:spcPts val="0"/>
              </a:spcBef>
              <a:spcAft>
                <a:spcPts val="0"/>
              </a:spcAft>
              <a:buNone/>
            </a:pPr>
            <a:r>
              <a:rPr lang="en-US" sz="1960">
                <a:solidFill>
                  <a:srgbClr val="3C4858"/>
                </a:solidFill>
                <a:latin typeface="Arial"/>
                <a:ea typeface="Arial"/>
                <a:cs typeface="Arial"/>
                <a:sym typeface="Arial"/>
              </a:rPr>
              <a:t>Handling uncertainties / variabilities /  mistakes </a:t>
            </a:r>
            <a:endParaRPr sz="1960">
              <a:solidFill>
                <a:srgbClr val="3C4858"/>
              </a:solidFill>
              <a:latin typeface="Arial"/>
              <a:ea typeface="Arial"/>
              <a:cs typeface="Arial"/>
              <a:sym typeface="Arial"/>
            </a:endParaRPr>
          </a:p>
          <a:p>
            <a:pPr indent="0" lvl="0" marL="0" marR="1143000" rtl="0" algn="l">
              <a:lnSpc>
                <a:spcPct val="170000"/>
              </a:lnSpc>
              <a:spcBef>
                <a:spcPts val="1500"/>
              </a:spcBef>
              <a:spcAft>
                <a:spcPts val="0"/>
              </a:spcAft>
              <a:buNone/>
            </a:pPr>
            <a:r>
              <a:rPr lang="en-US" sz="1960">
                <a:solidFill>
                  <a:srgbClr val="3C4858"/>
                </a:solidFill>
                <a:latin typeface="Arial"/>
                <a:ea typeface="Arial"/>
                <a:cs typeface="Arial"/>
                <a:sym typeface="Arial"/>
              </a:rPr>
              <a:t> Easy ways to Recover from error </a:t>
            </a:r>
            <a:endParaRPr sz="1960">
              <a:solidFill>
                <a:srgbClr val="3C4858"/>
              </a:solidFill>
              <a:latin typeface="Arial"/>
              <a:ea typeface="Arial"/>
              <a:cs typeface="Arial"/>
              <a:sym typeface="Arial"/>
            </a:endParaRPr>
          </a:p>
          <a:p>
            <a:pPr indent="0" lvl="0" marL="0" marR="1143000" rtl="0" algn="l">
              <a:lnSpc>
                <a:spcPct val="170000"/>
              </a:lnSpc>
              <a:spcBef>
                <a:spcPts val="1500"/>
              </a:spcBef>
              <a:spcAft>
                <a:spcPts val="1500"/>
              </a:spcAft>
              <a:buNone/>
            </a:pPr>
            <a:r>
              <a:rPr lang="en-US" sz="1960">
                <a:solidFill>
                  <a:srgbClr val="3C4858"/>
                </a:solidFill>
                <a:latin typeface="Arial"/>
                <a:ea typeface="Arial"/>
                <a:cs typeface="Arial"/>
                <a:sym typeface="Arial"/>
              </a:rPr>
              <a:t>Learning  from human interactions </a:t>
            </a:r>
            <a:r>
              <a:rPr lang="en-US">
                <a:solidFill>
                  <a:srgbClr val="3C4858"/>
                </a:solidFill>
                <a:latin typeface="Arial"/>
                <a:ea typeface="Arial"/>
                <a:cs typeface="Arial"/>
                <a:sym typeface="Arial"/>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8"/>
          <p:cNvSpPr txBox="1"/>
          <p:nvPr>
            <p:ph type="title"/>
          </p:nvPr>
        </p:nvSpPr>
        <p:spPr>
          <a:xfrm>
            <a:off x="1088685" y="603390"/>
            <a:ext cx="7202456" cy="78692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Gill Sans"/>
              <a:buNone/>
            </a:pPr>
            <a:r>
              <a:rPr lang="en-US"/>
              <a:t>CONVERSATION SYSTEMS – BASIC FLOW</a:t>
            </a:r>
            <a:endParaRPr/>
          </a:p>
        </p:txBody>
      </p:sp>
      <p:sp>
        <p:nvSpPr>
          <p:cNvPr id="223" name="Google Shape;223;p8"/>
          <p:cNvSpPr txBox="1"/>
          <p:nvPr>
            <p:ph idx="1" type="body"/>
          </p:nvPr>
        </p:nvSpPr>
        <p:spPr>
          <a:xfrm>
            <a:off x="657135" y="1453474"/>
            <a:ext cx="7202400" cy="2588100"/>
          </a:xfrm>
          <a:prstGeom prst="rect">
            <a:avLst/>
          </a:prstGeom>
          <a:noFill/>
          <a:ln>
            <a:noFill/>
          </a:ln>
        </p:spPr>
        <p:txBody>
          <a:bodyPr anchorCtr="0" anchor="t" bIns="45700" lIns="91425" spcFirstLastPara="1" rIns="91425" wrap="square" tIns="45700">
            <a:normAutofit/>
          </a:bodyPr>
          <a:lstStyle/>
          <a:p>
            <a:pPr indent="-171450" lvl="0" marL="171450" rtl="0" algn="l">
              <a:lnSpc>
                <a:spcPct val="120000"/>
              </a:lnSpc>
              <a:spcBef>
                <a:spcPts val="0"/>
              </a:spcBef>
              <a:spcAft>
                <a:spcPts val="0"/>
              </a:spcAft>
              <a:buSzPts val="1500"/>
              <a:buChar char="•"/>
            </a:pPr>
            <a:r>
              <a:rPr lang="en-US"/>
              <a:t>Chatbot – initiates conversation with greeting – states purpose – prompts Human user to ask question / state need</a:t>
            </a:r>
            <a:endParaRPr/>
          </a:p>
          <a:p>
            <a:pPr indent="-171450" lvl="0" marL="171450" rtl="0" algn="l">
              <a:lnSpc>
                <a:spcPct val="120000"/>
              </a:lnSpc>
              <a:spcBef>
                <a:spcPts val="750"/>
              </a:spcBef>
              <a:spcAft>
                <a:spcPts val="0"/>
              </a:spcAft>
              <a:buSzPts val="1500"/>
              <a:buChar char="•"/>
            </a:pPr>
            <a:r>
              <a:rPr lang="en-US"/>
              <a:t>Human user – Utterance – contains need / question</a:t>
            </a:r>
            <a:endParaRPr/>
          </a:p>
          <a:p>
            <a:pPr indent="-171450" lvl="0" marL="171450" rtl="0" algn="l">
              <a:lnSpc>
                <a:spcPct val="120000"/>
              </a:lnSpc>
              <a:spcBef>
                <a:spcPts val="750"/>
              </a:spcBef>
              <a:spcAft>
                <a:spcPts val="0"/>
              </a:spcAft>
              <a:buSzPts val="1500"/>
              <a:buChar char="•"/>
            </a:pPr>
            <a:r>
              <a:rPr lang="en-US"/>
              <a:t>Chatbot – Interprets need – assesses completeness </a:t>
            </a:r>
            <a:endParaRPr/>
          </a:p>
          <a:p>
            <a:pPr indent="-171450" lvl="1" marL="514350" rtl="0" algn="l">
              <a:lnSpc>
                <a:spcPct val="120000"/>
              </a:lnSpc>
              <a:spcBef>
                <a:spcPts val="375"/>
              </a:spcBef>
              <a:spcAft>
                <a:spcPts val="0"/>
              </a:spcAft>
              <a:buSzPts val="1300"/>
              <a:buChar char="•"/>
            </a:pPr>
            <a:r>
              <a:rPr lang="en-US"/>
              <a:t>If complete – retrieves answer from Knowledge Base / Synthesizes answer </a:t>
            </a:r>
            <a:endParaRPr/>
          </a:p>
          <a:p>
            <a:pPr indent="-171450" lvl="1" marL="514350" rtl="0" algn="l">
              <a:lnSpc>
                <a:spcPct val="120000"/>
              </a:lnSpc>
              <a:spcBef>
                <a:spcPts val="375"/>
              </a:spcBef>
              <a:spcAft>
                <a:spcPts val="0"/>
              </a:spcAft>
              <a:buSzPts val="1300"/>
              <a:buChar char="•"/>
            </a:pPr>
            <a:r>
              <a:rPr lang="en-US"/>
              <a:t>If not complete – asks appropriate questions – till information is complete  </a:t>
            </a:r>
            <a:endParaRPr/>
          </a:p>
          <a:p>
            <a:pPr indent="-171450" lvl="0" marL="171450" rtl="0" algn="l">
              <a:lnSpc>
                <a:spcPct val="120000"/>
              </a:lnSpc>
              <a:spcBef>
                <a:spcPts val="750"/>
              </a:spcBef>
              <a:spcAft>
                <a:spcPts val="0"/>
              </a:spcAft>
              <a:buSzPts val="1500"/>
              <a:buChar char="•"/>
            </a:pPr>
            <a:r>
              <a:rPr lang="en-US"/>
              <a:t>Human – accepts answer  - asks more question</a:t>
            </a:r>
            <a:endParaRPr/>
          </a:p>
        </p:txBody>
      </p:sp>
      <p:sp>
        <p:nvSpPr>
          <p:cNvPr id="224" name="Google Shape;224;p8"/>
          <p:cNvSpPr txBox="1"/>
          <p:nvPr/>
        </p:nvSpPr>
        <p:spPr>
          <a:xfrm>
            <a:off x="5126500" y="2436447"/>
            <a:ext cx="3164700" cy="369300"/>
          </a:xfrm>
          <a:prstGeom prst="rect">
            <a:avLst/>
          </a:prstGeom>
          <a:solidFill>
            <a:schemeClr val="accent1"/>
          </a:solidFill>
          <a:ln cap="flat" cmpd="sng" w="222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Gill Sans"/>
                <a:ea typeface="Gill Sans"/>
                <a:cs typeface="Gill Sans"/>
                <a:sym typeface="Gill Sans"/>
              </a:rPr>
              <a:t>Natural language Understanding</a:t>
            </a:r>
            <a:endParaRPr/>
          </a:p>
        </p:txBody>
      </p:sp>
      <p:sp>
        <p:nvSpPr>
          <p:cNvPr id="225" name="Google Shape;225;p8"/>
          <p:cNvSpPr txBox="1"/>
          <p:nvPr/>
        </p:nvSpPr>
        <p:spPr>
          <a:xfrm>
            <a:off x="6956757" y="2927262"/>
            <a:ext cx="1963309" cy="646331"/>
          </a:xfrm>
          <a:prstGeom prst="rect">
            <a:avLst/>
          </a:prstGeom>
          <a:solidFill>
            <a:schemeClr val="accent1"/>
          </a:solidFill>
          <a:ln cap="flat" cmpd="sng" w="222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Gill Sans"/>
                <a:ea typeface="Gill Sans"/>
                <a:cs typeface="Gill Sans"/>
                <a:sym typeface="Gill Sans"/>
              </a:rPr>
              <a:t>Policy – controls conversation flow</a:t>
            </a:r>
            <a:endParaRPr/>
          </a:p>
        </p:txBody>
      </p:sp>
      <p:sp>
        <p:nvSpPr>
          <p:cNvPr id="226" name="Google Shape;226;p8"/>
          <p:cNvSpPr txBox="1"/>
          <p:nvPr/>
        </p:nvSpPr>
        <p:spPr>
          <a:xfrm>
            <a:off x="142307" y="3990774"/>
            <a:ext cx="8445776" cy="646331"/>
          </a:xfrm>
          <a:prstGeom prst="rect">
            <a:avLst/>
          </a:prstGeom>
          <a:solidFill>
            <a:schemeClr val="accent1"/>
          </a:solidFill>
          <a:ln cap="flat" cmpd="sng" w="15875">
            <a:solidFill>
              <a:srgbClr val="85153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Gill Sans"/>
                <a:ea typeface="Gill Sans"/>
                <a:cs typeface="Gill Sans"/>
                <a:sym typeface="Gill Sans"/>
              </a:rPr>
              <a:t>The more intelligently it can handle incompleteness and uncertainties – the better will be the performance of the chatbot</a:t>
            </a:r>
            <a:endParaRPr sz="1800">
              <a:solidFill>
                <a:schemeClr val="lt1"/>
              </a:solidFill>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9"/>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200"/>
              <a:buFont typeface="Gill Sans"/>
              <a:buNone/>
            </a:pPr>
            <a:r>
              <a:rPr lang="en-US"/>
              <a:t>OVERCOMING LIMITATIONS  </a:t>
            </a:r>
            <a:endParaRPr/>
          </a:p>
        </p:txBody>
      </p:sp>
      <p:sp>
        <p:nvSpPr>
          <p:cNvPr id="232" name="Google Shape;232;p9"/>
          <p:cNvSpPr txBox="1"/>
          <p:nvPr>
            <p:ph idx="1" type="body"/>
          </p:nvPr>
        </p:nvSpPr>
        <p:spPr>
          <a:xfrm>
            <a:off x="311700" y="1101011"/>
            <a:ext cx="8520600" cy="3900197"/>
          </a:xfrm>
          <a:prstGeom prst="rect">
            <a:avLst/>
          </a:prstGeom>
          <a:noFill/>
          <a:ln>
            <a:noFill/>
          </a:ln>
        </p:spPr>
        <p:txBody>
          <a:bodyPr anchorCtr="0" anchor="t" bIns="91425" lIns="91425" spcFirstLastPara="1" rIns="91425" wrap="square" tIns="91425">
            <a:noAutofit/>
          </a:bodyPr>
          <a:lstStyle/>
          <a:p>
            <a:pPr indent="-342900" lvl="0" marL="457200" rtl="0" algn="l">
              <a:lnSpc>
                <a:spcPct val="120000"/>
              </a:lnSpc>
              <a:spcBef>
                <a:spcPts val="0"/>
              </a:spcBef>
              <a:spcAft>
                <a:spcPts val="0"/>
              </a:spcAft>
              <a:buSzPts val="1800"/>
              <a:buChar char="●"/>
            </a:pPr>
            <a:r>
              <a:rPr lang="en-US"/>
              <a:t>Computer systems often understand very limited vocabulary correctly</a:t>
            </a:r>
            <a:endParaRPr/>
          </a:p>
          <a:p>
            <a:pPr indent="-317500" lvl="1" marL="914400" rtl="0" algn="l">
              <a:lnSpc>
                <a:spcPct val="120000"/>
              </a:lnSpc>
              <a:spcBef>
                <a:spcPts val="1600"/>
              </a:spcBef>
              <a:spcAft>
                <a:spcPts val="0"/>
              </a:spcAft>
              <a:buSzPts val="1400"/>
              <a:buChar char="○"/>
            </a:pPr>
            <a:r>
              <a:rPr lang="en-US"/>
              <a:t>Natural Language Understanding by computers is still very basic</a:t>
            </a:r>
            <a:endParaRPr/>
          </a:p>
          <a:p>
            <a:pPr indent="-317500" lvl="1" marL="914400" rtl="0" algn="l">
              <a:lnSpc>
                <a:spcPct val="120000"/>
              </a:lnSpc>
              <a:spcBef>
                <a:spcPts val="1600"/>
              </a:spcBef>
              <a:spcAft>
                <a:spcPts val="0"/>
              </a:spcAft>
              <a:buSzPts val="1400"/>
              <a:buChar char="○"/>
            </a:pPr>
            <a:r>
              <a:rPr lang="en-US"/>
              <a:t>Understands words – but often fails to understand context, pronouns, discourse (topic of conversation) from a very general purpose conversation</a:t>
            </a:r>
            <a:endParaRPr/>
          </a:p>
          <a:p>
            <a:pPr indent="-317500" lvl="1" marL="914400" rtl="0" algn="l">
              <a:lnSpc>
                <a:spcPct val="120000"/>
              </a:lnSpc>
              <a:spcBef>
                <a:spcPts val="1600"/>
              </a:spcBef>
              <a:spcAft>
                <a:spcPts val="0"/>
              </a:spcAft>
              <a:buSzPts val="1400"/>
              <a:buChar char="○"/>
            </a:pPr>
            <a:r>
              <a:rPr lang="en-US"/>
              <a:t>Computer – based conversation systems are not good at reacting to topic changes</a:t>
            </a:r>
            <a:endParaRPr/>
          </a:p>
          <a:p>
            <a:pPr indent="-342900" lvl="0" marL="457200" rtl="0" algn="l">
              <a:lnSpc>
                <a:spcPct val="120000"/>
              </a:lnSpc>
              <a:spcBef>
                <a:spcPts val="0"/>
              </a:spcBef>
              <a:spcAft>
                <a:spcPts val="0"/>
              </a:spcAft>
              <a:buSzPts val="1800"/>
              <a:buChar char="●"/>
            </a:pPr>
            <a:r>
              <a:rPr lang="en-US"/>
              <a:t>To overcome these limitations</a:t>
            </a:r>
            <a:endParaRPr/>
          </a:p>
          <a:p>
            <a:pPr indent="-317500" lvl="1" marL="914400" rtl="0" algn="l">
              <a:lnSpc>
                <a:spcPct val="120000"/>
              </a:lnSpc>
              <a:spcBef>
                <a:spcPts val="1600"/>
              </a:spcBef>
              <a:spcAft>
                <a:spcPts val="0"/>
              </a:spcAft>
              <a:buSzPts val="1400"/>
              <a:buChar char="○"/>
            </a:pPr>
            <a:r>
              <a:rPr lang="en-US"/>
              <a:t>Conversation systems are designed to </a:t>
            </a:r>
            <a:r>
              <a:rPr b="1" lang="en-US"/>
              <a:t>control</a:t>
            </a:r>
            <a:r>
              <a:rPr lang="en-US"/>
              <a:t> the dialogue flow and not allow users to influence the conversation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11ea17a9551_0_2"/>
          <p:cNvSpPr txBox="1"/>
          <p:nvPr>
            <p:ph type="title"/>
          </p:nvPr>
        </p:nvSpPr>
        <p:spPr>
          <a:xfrm>
            <a:off x="1088685" y="603390"/>
            <a:ext cx="7202400" cy="786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Things can go wrong</a:t>
            </a:r>
            <a:endParaRPr/>
          </a:p>
        </p:txBody>
      </p:sp>
      <p:sp>
        <p:nvSpPr>
          <p:cNvPr id="238" name="Google Shape;238;g11ea17a9551_0_2"/>
          <p:cNvSpPr txBox="1"/>
          <p:nvPr>
            <p:ph idx="1" type="body"/>
          </p:nvPr>
        </p:nvSpPr>
        <p:spPr>
          <a:xfrm>
            <a:off x="1088685" y="1511799"/>
            <a:ext cx="7202400" cy="2588100"/>
          </a:xfrm>
          <a:prstGeom prst="rect">
            <a:avLst/>
          </a:prstGeom>
        </p:spPr>
        <p:txBody>
          <a:bodyPr anchorCtr="0" anchor="t" bIns="45700" lIns="91425" spcFirstLastPara="1" rIns="91425" wrap="square" tIns="45700">
            <a:normAutofit/>
          </a:bodyPr>
          <a:lstStyle/>
          <a:p>
            <a:pPr indent="0" lvl="0" marL="0" rtl="0" algn="l">
              <a:lnSpc>
                <a:spcPct val="115000"/>
              </a:lnSpc>
              <a:spcBef>
                <a:spcPts val="3000"/>
              </a:spcBef>
              <a:spcAft>
                <a:spcPts val="0"/>
              </a:spcAft>
              <a:buNone/>
            </a:pPr>
            <a:r>
              <a:rPr lang="en-US" sz="1450">
                <a:solidFill>
                  <a:srgbClr val="3A3A3A"/>
                </a:solidFill>
                <a:highlight>
                  <a:srgbClr val="FFFFFF"/>
                </a:highlight>
                <a:latin typeface="Lato"/>
                <a:ea typeface="Lato"/>
                <a:cs typeface="Lato"/>
                <a:sym typeface="Lato"/>
              </a:rPr>
              <a:t> Patient: I am feeling very bad today and want to kill myself</a:t>
            </a:r>
            <a:endParaRPr sz="1450">
              <a:solidFill>
                <a:srgbClr val="3A3A3A"/>
              </a:solidFill>
              <a:highlight>
                <a:srgbClr val="FFFFFF"/>
              </a:highlight>
              <a:latin typeface="Lato"/>
              <a:ea typeface="Lato"/>
              <a:cs typeface="Lato"/>
              <a:sym typeface="Lato"/>
            </a:endParaRPr>
          </a:p>
          <a:p>
            <a:pPr indent="0" lvl="0" marL="0" rtl="0" algn="l">
              <a:lnSpc>
                <a:spcPct val="115000"/>
              </a:lnSpc>
              <a:spcBef>
                <a:spcPts val="3000"/>
              </a:spcBef>
              <a:spcAft>
                <a:spcPts val="0"/>
              </a:spcAft>
              <a:buNone/>
            </a:pPr>
            <a:r>
              <a:rPr lang="en-US" sz="1450">
                <a:solidFill>
                  <a:srgbClr val="3A3A3A"/>
                </a:solidFill>
                <a:highlight>
                  <a:srgbClr val="FFFFFF"/>
                </a:highlight>
                <a:latin typeface="Lato"/>
                <a:ea typeface="Lato"/>
                <a:cs typeface="Lato"/>
                <a:sym typeface="Lato"/>
              </a:rPr>
              <a:t>Bot: I can help you with that.</a:t>
            </a:r>
            <a:endParaRPr sz="1450">
              <a:solidFill>
                <a:srgbClr val="3A3A3A"/>
              </a:solidFill>
              <a:highlight>
                <a:srgbClr val="FFFFFF"/>
              </a:highlight>
              <a:latin typeface="Lato"/>
              <a:ea typeface="Lato"/>
              <a:cs typeface="Lato"/>
              <a:sym typeface="Lato"/>
            </a:endParaRPr>
          </a:p>
          <a:p>
            <a:pPr indent="0" lvl="0" marL="0" rtl="0" algn="l">
              <a:lnSpc>
                <a:spcPct val="115000"/>
              </a:lnSpc>
              <a:spcBef>
                <a:spcPts val="3000"/>
              </a:spcBef>
              <a:spcAft>
                <a:spcPts val="0"/>
              </a:spcAft>
              <a:buNone/>
            </a:pPr>
            <a:r>
              <a:t/>
            </a:r>
            <a:endParaRPr sz="1100">
              <a:latin typeface="Arial"/>
              <a:ea typeface="Arial"/>
              <a:cs typeface="Arial"/>
              <a:sym typeface="Arial"/>
            </a:endParaRPr>
          </a:p>
          <a:p>
            <a:pPr indent="0" lvl="0" marL="0" rtl="0" algn="l">
              <a:spcBef>
                <a:spcPts val="750"/>
              </a:spcBef>
              <a:spcAft>
                <a:spcPts val="0"/>
              </a:spcAft>
              <a:buNone/>
            </a:pPr>
            <a:r>
              <a:t/>
            </a:r>
            <a:endParaRPr/>
          </a:p>
        </p:txBody>
      </p:sp>
      <p:sp>
        <p:nvSpPr>
          <p:cNvPr id="239" name="Google Shape;239;g11ea17a9551_0_2"/>
          <p:cNvSpPr/>
          <p:nvPr/>
        </p:nvSpPr>
        <p:spPr>
          <a:xfrm>
            <a:off x="1108000" y="1457900"/>
            <a:ext cx="5015100" cy="11139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11ea17a9551_0_2"/>
          <p:cNvSpPr txBox="1"/>
          <p:nvPr/>
        </p:nvSpPr>
        <p:spPr>
          <a:xfrm>
            <a:off x="2192700" y="2639400"/>
            <a:ext cx="475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Gill Sans"/>
              <a:ea typeface="Gill Sans"/>
              <a:cs typeface="Gill Sans"/>
              <a:sym typeface="Gill Sans"/>
            </a:endParaRPr>
          </a:p>
        </p:txBody>
      </p:sp>
      <p:pic>
        <p:nvPicPr>
          <p:cNvPr id="241" name="Google Shape;241;g11ea17a9551_0_2"/>
          <p:cNvPicPr preferRelativeResize="0"/>
          <p:nvPr/>
        </p:nvPicPr>
        <p:blipFill>
          <a:blip r:embed="rId3">
            <a:alphaModFix/>
          </a:blip>
          <a:stretch>
            <a:fillRect/>
          </a:stretch>
        </p:blipFill>
        <p:spPr>
          <a:xfrm>
            <a:off x="85617" y="2639400"/>
            <a:ext cx="1218324" cy="1632849"/>
          </a:xfrm>
          <a:prstGeom prst="rect">
            <a:avLst/>
          </a:prstGeom>
          <a:noFill/>
          <a:ln>
            <a:noFill/>
          </a:ln>
        </p:spPr>
      </p:pic>
      <p:sp>
        <p:nvSpPr>
          <p:cNvPr id="242" name="Google Shape;242;g11ea17a9551_0_2"/>
          <p:cNvSpPr txBox="1"/>
          <p:nvPr/>
        </p:nvSpPr>
        <p:spPr>
          <a:xfrm>
            <a:off x="1303950" y="2639400"/>
            <a:ext cx="7840200" cy="2624400"/>
          </a:xfrm>
          <a:prstGeom prst="rect">
            <a:avLst/>
          </a:prstGeom>
          <a:solidFill>
            <a:srgbClr val="F7F8F9"/>
          </a:solid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500">
                <a:solidFill>
                  <a:schemeClr val="dk1"/>
                </a:solidFill>
                <a:highlight>
                  <a:srgbClr val="FFFFFF"/>
                </a:highlight>
                <a:latin typeface="Georgia"/>
                <a:ea typeface="Georgia"/>
                <a:cs typeface="Georgia"/>
                <a:sym typeface="Georgia"/>
              </a:rPr>
              <a:t>Luda Lee was an AI powered chatbot launched on Facebook  - by Scatter Lab</a:t>
            </a:r>
            <a:endParaRPr sz="1500">
              <a:solidFill>
                <a:schemeClr val="dk1"/>
              </a:solidFill>
              <a:highlight>
                <a:srgbClr val="FFFFFF"/>
              </a:highlight>
              <a:latin typeface="Georgia"/>
              <a:ea typeface="Georgia"/>
              <a:cs typeface="Georgia"/>
              <a:sym typeface="Georgia"/>
            </a:endParaRPr>
          </a:p>
          <a:p>
            <a:pPr indent="0" lvl="0" marL="0" rtl="0" algn="l">
              <a:lnSpc>
                <a:spcPct val="115000"/>
              </a:lnSpc>
              <a:spcBef>
                <a:spcPts val="1200"/>
              </a:spcBef>
              <a:spcAft>
                <a:spcPts val="0"/>
              </a:spcAft>
              <a:buNone/>
            </a:pPr>
            <a:r>
              <a:rPr lang="en-US" sz="1500">
                <a:solidFill>
                  <a:schemeClr val="dk1"/>
                </a:solidFill>
                <a:highlight>
                  <a:srgbClr val="FFFFFF"/>
                </a:highlight>
                <a:latin typeface="Georgia"/>
                <a:ea typeface="Georgia"/>
                <a:cs typeface="Georgia"/>
                <a:sym typeface="Georgia"/>
              </a:rPr>
              <a:t>Personality - loves eating fried chicken, playing with cats, and scrolling through Instagram</a:t>
            </a:r>
            <a:endParaRPr sz="1500">
              <a:solidFill>
                <a:schemeClr val="dk1"/>
              </a:solidFill>
              <a:highlight>
                <a:srgbClr val="FFFFFF"/>
              </a:highlight>
              <a:latin typeface="Georgia"/>
              <a:ea typeface="Georgia"/>
              <a:cs typeface="Georgia"/>
              <a:sym typeface="Georgia"/>
            </a:endParaRPr>
          </a:p>
          <a:p>
            <a:pPr indent="0" lvl="0" marL="0" rtl="0" algn="l">
              <a:lnSpc>
                <a:spcPct val="115000"/>
              </a:lnSpc>
              <a:spcBef>
                <a:spcPts val="1200"/>
              </a:spcBef>
              <a:spcAft>
                <a:spcPts val="0"/>
              </a:spcAft>
              <a:buNone/>
            </a:pPr>
            <a:r>
              <a:rPr lang="en-US" sz="1500">
                <a:solidFill>
                  <a:schemeClr val="dk1"/>
                </a:solidFill>
                <a:highlight>
                  <a:srgbClr val="FFFFFF"/>
                </a:highlight>
                <a:latin typeface="Georgia"/>
                <a:ea typeface="Georgia"/>
                <a:cs typeface="Georgia"/>
                <a:sym typeface="Georgia"/>
              </a:rPr>
              <a:t>Became an instant hit with young people who raved about her cheerful disposition and ability to chat like a real person.</a:t>
            </a:r>
            <a:endParaRPr sz="1500">
              <a:solidFill>
                <a:schemeClr val="dk1"/>
              </a:solidFill>
              <a:highlight>
                <a:srgbClr val="FFFFFF"/>
              </a:highlight>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Font typeface="Arial"/>
              <a:buNone/>
            </a:pPr>
            <a:r>
              <a:rPr lang="en-US" sz="1500">
                <a:solidFill>
                  <a:schemeClr val="dk1"/>
                </a:solidFill>
                <a:highlight>
                  <a:srgbClr val="FFFFFF"/>
                </a:highlight>
                <a:latin typeface="Georgia"/>
                <a:ea typeface="Georgia"/>
                <a:cs typeface="Georgia"/>
                <a:sym typeface="Georgia"/>
              </a:rPr>
              <a:t>She became mired in controversy for </a:t>
            </a:r>
            <a:r>
              <a:rPr lang="en-US" sz="1500">
                <a:solidFill>
                  <a:srgbClr val="12239A"/>
                </a:solidFill>
                <a:highlight>
                  <a:srgbClr val="FFFFFF"/>
                </a:highlight>
                <a:uFill>
                  <a:noFill/>
                </a:uFill>
                <a:latin typeface="Georgia"/>
                <a:ea typeface="Georgia"/>
                <a:cs typeface="Georgia"/>
                <a:sym typeface="Georgia"/>
                <a:hlinkClick r:id="rId4">
                  <a:extLst>
                    <a:ext uri="{A12FA001-AC4F-418D-AE19-62706E023703}">
                      <ahyp:hlinkClr val="tx"/>
                    </a:ext>
                  </a:extLst>
                </a:hlinkClick>
              </a:rPr>
              <a:t>making offensive comments about disability and homosexuality,</a:t>
            </a:r>
            <a:r>
              <a:rPr lang="en-US" sz="1500">
                <a:solidFill>
                  <a:schemeClr val="dk1"/>
                </a:solidFill>
                <a:highlight>
                  <a:srgbClr val="FFFFFF"/>
                </a:highlight>
                <a:latin typeface="Georgia"/>
                <a:ea typeface="Georgia"/>
                <a:cs typeface="Georgia"/>
                <a:sym typeface="Georgia"/>
              </a:rPr>
              <a:t> and sharing people's personal information.</a:t>
            </a:r>
            <a:endParaRPr sz="1500">
              <a:solidFill>
                <a:schemeClr val="dk1"/>
              </a:solidFill>
              <a:highlight>
                <a:srgbClr val="FFFFFF"/>
              </a:highlight>
              <a:latin typeface="Georgia"/>
              <a:ea typeface="Georgia"/>
              <a:cs typeface="Georgia"/>
              <a:sym typeface="Georgia"/>
            </a:endParaRPr>
          </a:p>
          <a:p>
            <a:pPr indent="0" lvl="0" marL="0" rtl="0" algn="l">
              <a:lnSpc>
                <a:spcPct val="115000"/>
              </a:lnSpc>
              <a:spcBef>
                <a:spcPts val="1200"/>
              </a:spcBef>
              <a:spcAft>
                <a:spcPts val="1200"/>
              </a:spcAft>
              <a:buNone/>
            </a:pPr>
            <a:r>
              <a:rPr lang="en-US" sz="1500">
                <a:solidFill>
                  <a:schemeClr val="dk1"/>
                </a:solidFill>
                <a:highlight>
                  <a:srgbClr val="FFFFFF"/>
                </a:highlight>
                <a:latin typeface="Georgia"/>
                <a:ea typeface="Georgia"/>
                <a:cs typeface="Georgia"/>
                <a:sym typeface="Georgia"/>
              </a:rPr>
              <a:t>Suspended - sued by some 400 people for leaking their personal data</a:t>
            </a:r>
            <a:endParaRPr>
              <a:latin typeface="Gill Sans"/>
              <a:ea typeface="Gill Sans"/>
              <a:cs typeface="Gill Sans"/>
              <a:sym typeface="Gill Sans"/>
            </a:endParaRPr>
          </a:p>
        </p:txBody>
      </p:sp>
      <p:sp>
        <p:nvSpPr>
          <p:cNvPr id="243" name="Google Shape;243;g11ea17a9551_0_2"/>
          <p:cNvSpPr txBox="1"/>
          <p:nvPr/>
        </p:nvSpPr>
        <p:spPr>
          <a:xfrm>
            <a:off x="4292100" y="1814750"/>
            <a:ext cx="671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highlight>
                  <a:srgbClr val="FFFF00"/>
                </a:highlight>
                <a:latin typeface="Gill Sans"/>
                <a:ea typeface="Gill Sans"/>
                <a:cs typeface="Gill Sans"/>
                <a:sym typeface="Gill Sans"/>
              </a:rPr>
              <a:t>NABLA - healthcare chatbot using GPT3</a:t>
            </a:r>
            <a:endParaRPr>
              <a:highlight>
                <a:srgbClr val="FFFF00"/>
              </a:highlight>
              <a:latin typeface="Gill Sans"/>
              <a:ea typeface="Gill Sans"/>
              <a:cs typeface="Gill Sans"/>
              <a:sym typeface="Gill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11ea17a9551_0_16"/>
          <p:cNvSpPr txBox="1"/>
          <p:nvPr>
            <p:ph type="title"/>
          </p:nvPr>
        </p:nvSpPr>
        <p:spPr>
          <a:xfrm>
            <a:off x="878760" y="195165"/>
            <a:ext cx="7202400" cy="786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Chatbots that went wrong</a:t>
            </a:r>
            <a:endParaRPr/>
          </a:p>
        </p:txBody>
      </p:sp>
      <p:sp>
        <p:nvSpPr>
          <p:cNvPr id="249" name="Google Shape;249;g11ea17a9551_0_16"/>
          <p:cNvSpPr txBox="1"/>
          <p:nvPr/>
        </p:nvSpPr>
        <p:spPr>
          <a:xfrm>
            <a:off x="216950" y="1501050"/>
            <a:ext cx="5521500" cy="17469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US" sz="1450">
                <a:solidFill>
                  <a:srgbClr val="3A3A3A"/>
                </a:solidFill>
                <a:latin typeface="Lato"/>
                <a:ea typeface="Lato"/>
                <a:cs typeface="Lato"/>
                <a:sym typeface="Lato"/>
              </a:rPr>
              <a:t>Yandex’s </a:t>
            </a:r>
            <a:r>
              <a:rPr b="1" i="1" lang="en-US" sz="1450">
                <a:solidFill>
                  <a:srgbClr val="3A3A3A"/>
                </a:solidFill>
                <a:latin typeface="Lato"/>
                <a:ea typeface="Lato"/>
                <a:cs typeface="Lato"/>
                <a:sym typeface="Lato"/>
              </a:rPr>
              <a:t>Alice </a:t>
            </a:r>
            <a:r>
              <a:rPr lang="en-US" sz="1450">
                <a:solidFill>
                  <a:srgbClr val="3A3A3A"/>
                </a:solidFill>
                <a:latin typeface="Lato"/>
                <a:ea typeface="Lato"/>
                <a:cs typeface="Lato"/>
                <a:sym typeface="Lato"/>
              </a:rPr>
              <a:t>learnt hate speech! </a:t>
            </a:r>
            <a:endParaRPr sz="1450">
              <a:solidFill>
                <a:srgbClr val="3A3A3A"/>
              </a:solidFill>
              <a:latin typeface="Lato"/>
              <a:ea typeface="Lato"/>
              <a:cs typeface="Lato"/>
              <a:sym typeface="Lato"/>
            </a:endParaRPr>
          </a:p>
          <a:p>
            <a:pPr indent="0" lvl="0" marL="0" rtl="0" algn="l">
              <a:lnSpc>
                <a:spcPct val="100000"/>
              </a:lnSpc>
              <a:spcBef>
                <a:spcPts val="0"/>
              </a:spcBef>
              <a:spcAft>
                <a:spcPts val="0"/>
              </a:spcAft>
              <a:buNone/>
            </a:pPr>
            <a:r>
              <a:rPr lang="en-US" sz="1450">
                <a:solidFill>
                  <a:srgbClr val="3A3A3A"/>
                </a:solidFill>
                <a:latin typeface="Lato"/>
                <a:ea typeface="Lato"/>
                <a:cs typeface="Lato"/>
                <a:sym typeface="Lato"/>
              </a:rPr>
              <a:t>Alice was available for one-to-one conversations - she was designed in such a way that  when she read standard words on controversial topics - she was to say “I don’t know how to talk about the topic yet”</a:t>
            </a:r>
            <a:endParaRPr sz="1450">
              <a:solidFill>
                <a:srgbClr val="3A3A3A"/>
              </a:solidFill>
              <a:latin typeface="Lato"/>
              <a:ea typeface="Lato"/>
              <a:cs typeface="Lato"/>
              <a:sym typeface="Lato"/>
            </a:endParaRPr>
          </a:p>
          <a:p>
            <a:pPr indent="0" lvl="0" marL="0" rtl="0" algn="l">
              <a:lnSpc>
                <a:spcPct val="100000"/>
              </a:lnSpc>
              <a:spcBef>
                <a:spcPts val="0"/>
              </a:spcBef>
              <a:spcAft>
                <a:spcPts val="0"/>
              </a:spcAft>
              <a:buNone/>
            </a:pPr>
            <a:r>
              <a:rPr lang="en-US" sz="1450">
                <a:solidFill>
                  <a:srgbClr val="3A3A3A"/>
                </a:solidFill>
                <a:latin typeface="Lato"/>
                <a:ea typeface="Lato"/>
                <a:cs typeface="Lato"/>
                <a:sym typeface="Lato"/>
              </a:rPr>
              <a:t>However, when users </a:t>
            </a:r>
            <a:r>
              <a:rPr b="1" i="1" lang="en-US" sz="1450">
                <a:solidFill>
                  <a:srgbClr val="3A3A3A"/>
                </a:solidFill>
                <a:latin typeface="Lato"/>
                <a:ea typeface="Lato"/>
                <a:cs typeface="Lato"/>
                <a:sym typeface="Lato"/>
              </a:rPr>
              <a:t>switched to synonyms</a:t>
            </a:r>
            <a:r>
              <a:rPr lang="en-US" sz="1450">
                <a:solidFill>
                  <a:srgbClr val="3A3A3A"/>
                </a:solidFill>
                <a:latin typeface="Lato"/>
                <a:ea typeface="Lato"/>
                <a:cs typeface="Lato"/>
                <a:sym typeface="Lato"/>
              </a:rPr>
              <a:t>, this lock was bypassed and Alice was easily tempted into hate speech.</a:t>
            </a:r>
            <a:endParaRPr sz="1100">
              <a:solidFill>
                <a:schemeClr val="dk1"/>
              </a:solidFill>
            </a:endParaRPr>
          </a:p>
        </p:txBody>
      </p:sp>
      <p:sp>
        <p:nvSpPr>
          <p:cNvPr id="250" name="Google Shape;250;g11ea17a9551_0_16"/>
          <p:cNvSpPr txBox="1"/>
          <p:nvPr/>
        </p:nvSpPr>
        <p:spPr>
          <a:xfrm>
            <a:off x="216950" y="3347375"/>
            <a:ext cx="8332200" cy="14691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lnSpc>
                <a:spcPct val="112500"/>
              </a:lnSpc>
              <a:spcBef>
                <a:spcPts val="2400"/>
              </a:spcBef>
              <a:spcAft>
                <a:spcPts val="0"/>
              </a:spcAft>
              <a:buNone/>
            </a:pPr>
            <a:r>
              <a:rPr lang="en-US" sz="1300">
                <a:solidFill>
                  <a:schemeClr val="dk1"/>
                </a:solidFill>
              </a:rPr>
              <a:t>Facebook’s M  - </a:t>
            </a:r>
            <a:r>
              <a:rPr lang="en-US" sz="1450">
                <a:solidFill>
                  <a:srgbClr val="3A3A3A"/>
                </a:solidFill>
                <a:latin typeface="Lato"/>
                <a:ea typeface="Lato"/>
                <a:cs typeface="Lato"/>
                <a:sym typeface="Lato"/>
              </a:rPr>
              <a:t>M listened in on conversations and suggested stickers  to add  to  messages,  based on content - it  suggested one to share your location, set reminders, send and request money, plan events, catch an Uber or Lyft or start polls</a:t>
            </a:r>
            <a:endParaRPr sz="1450">
              <a:solidFill>
                <a:srgbClr val="3A3A3A"/>
              </a:solidFill>
              <a:latin typeface="Lato"/>
              <a:ea typeface="Lato"/>
              <a:cs typeface="Lato"/>
              <a:sym typeface="Lato"/>
            </a:endParaRPr>
          </a:p>
          <a:p>
            <a:pPr indent="0" lvl="0" marL="0" rtl="0" algn="l">
              <a:lnSpc>
                <a:spcPct val="112500"/>
              </a:lnSpc>
              <a:spcBef>
                <a:spcPts val="2400"/>
              </a:spcBef>
              <a:spcAft>
                <a:spcPts val="2400"/>
              </a:spcAft>
              <a:buNone/>
            </a:pPr>
            <a:r>
              <a:rPr lang="en-US" sz="1450">
                <a:solidFill>
                  <a:srgbClr val="3A3A3A"/>
                </a:solidFill>
                <a:latin typeface="Lato"/>
                <a:ea typeface="Lato"/>
                <a:cs typeface="Lato"/>
                <a:sym typeface="Lato"/>
              </a:rPr>
              <a:t>It could not handle  complex requests and they got routed to humans</a:t>
            </a:r>
            <a:endParaRPr sz="1300">
              <a:solidFill>
                <a:schemeClr val="dk1"/>
              </a:solidFill>
            </a:endParaRPr>
          </a:p>
        </p:txBody>
      </p:sp>
      <p:sp>
        <p:nvSpPr>
          <p:cNvPr id="251" name="Google Shape;251;g11ea17a9551_0_16"/>
          <p:cNvSpPr txBox="1"/>
          <p:nvPr/>
        </p:nvSpPr>
        <p:spPr>
          <a:xfrm>
            <a:off x="5971600" y="1527900"/>
            <a:ext cx="2799300" cy="1693200"/>
          </a:xfrm>
          <a:prstGeom prst="rect">
            <a:avLst/>
          </a:prstGeom>
          <a:solidFill>
            <a:srgbClr val="CFE2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Gill Sans"/>
                <a:ea typeface="Gill Sans"/>
                <a:cs typeface="Gill Sans"/>
                <a:sym typeface="Gill Sans"/>
              </a:rPr>
              <a:t>Abandoned Chatbots</a:t>
            </a:r>
            <a:endParaRPr>
              <a:latin typeface="Gill Sans"/>
              <a:ea typeface="Gill Sans"/>
              <a:cs typeface="Gill Sans"/>
              <a:sym typeface="Gill Sans"/>
            </a:endParaRPr>
          </a:p>
          <a:p>
            <a:pPr indent="0" lvl="0" marL="0" rtl="0" algn="l">
              <a:spcBef>
                <a:spcPts val="0"/>
              </a:spcBef>
              <a:spcAft>
                <a:spcPts val="0"/>
              </a:spcAft>
              <a:buNone/>
            </a:pPr>
            <a:r>
              <a:t/>
            </a:r>
            <a:endParaRPr>
              <a:latin typeface="Gill Sans"/>
              <a:ea typeface="Gill Sans"/>
              <a:cs typeface="Gill Sans"/>
              <a:sym typeface="Gill Sans"/>
            </a:endParaRPr>
          </a:p>
          <a:p>
            <a:pPr indent="0" lvl="0" marL="0" rtl="0" algn="l">
              <a:spcBef>
                <a:spcPts val="0"/>
              </a:spcBef>
              <a:spcAft>
                <a:spcPts val="0"/>
              </a:spcAft>
              <a:buNone/>
            </a:pPr>
            <a:r>
              <a:rPr lang="en-US">
                <a:latin typeface="Gill Sans"/>
                <a:ea typeface="Gill Sans"/>
                <a:cs typeface="Gill Sans"/>
                <a:sym typeface="Gill Sans"/>
              </a:rPr>
              <a:t>Duolingo - foreign language tutor</a:t>
            </a:r>
            <a:endParaRPr>
              <a:latin typeface="Gill Sans"/>
              <a:ea typeface="Gill Sans"/>
              <a:cs typeface="Gill Sans"/>
              <a:sym typeface="Gill Sans"/>
            </a:endParaRPr>
          </a:p>
          <a:p>
            <a:pPr indent="0" lvl="0" marL="0" rtl="0" algn="l">
              <a:spcBef>
                <a:spcPts val="0"/>
              </a:spcBef>
              <a:spcAft>
                <a:spcPts val="0"/>
              </a:spcAft>
              <a:buNone/>
            </a:pPr>
            <a:r>
              <a:rPr lang="en-US">
                <a:latin typeface="Gill Sans"/>
                <a:ea typeface="Gill Sans"/>
                <a:cs typeface="Gill Sans"/>
                <a:sym typeface="Gill Sans"/>
              </a:rPr>
              <a:t>Poncho - weather chatbot (overkill for weather)</a:t>
            </a:r>
            <a:endParaRPr>
              <a:latin typeface="Gill Sans"/>
              <a:ea typeface="Gill Sans"/>
              <a:cs typeface="Gill Sans"/>
              <a:sym typeface="Gill Sans"/>
            </a:endParaRPr>
          </a:p>
          <a:p>
            <a:pPr indent="0" lvl="0" marL="0" rtl="0" algn="l">
              <a:spcBef>
                <a:spcPts val="0"/>
              </a:spcBef>
              <a:spcAft>
                <a:spcPts val="0"/>
              </a:spcAft>
              <a:buNone/>
            </a:pPr>
            <a:r>
              <a:t/>
            </a:r>
            <a:endParaRPr>
              <a:latin typeface="Gill Sans"/>
              <a:ea typeface="Gill Sans"/>
              <a:cs typeface="Gill Sans"/>
              <a:sym typeface="Gill Sans"/>
            </a:endParaRPr>
          </a:p>
          <a:p>
            <a:pPr indent="0" lvl="0" marL="0" rtl="0" algn="l">
              <a:spcBef>
                <a:spcPts val="0"/>
              </a:spcBef>
              <a:spcAft>
                <a:spcPts val="0"/>
              </a:spcAft>
              <a:buNone/>
            </a:pPr>
            <a:r>
              <a:rPr lang="en-US">
                <a:latin typeface="Gill Sans"/>
                <a:ea typeface="Gill Sans"/>
                <a:cs typeface="Gill Sans"/>
                <a:sym typeface="Gill Sans"/>
              </a:rPr>
              <a:t>Hipmunk - travel assistant</a:t>
            </a:r>
            <a:endParaRPr>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200"/>
              <a:buFont typeface="Gill Sans"/>
              <a:buNone/>
            </a:pPr>
            <a:r>
              <a:rPr lang="en-US"/>
              <a:t>CHATBOTS are not always conversational</a:t>
            </a:r>
            <a:endParaRPr/>
          </a:p>
        </p:txBody>
      </p:sp>
      <p:sp>
        <p:nvSpPr>
          <p:cNvPr id="121" name="Google Shape;121;p5"/>
          <p:cNvSpPr txBox="1"/>
          <p:nvPr>
            <p:ph idx="1" type="body"/>
          </p:nvPr>
        </p:nvSpPr>
        <p:spPr>
          <a:xfrm>
            <a:off x="405006" y="914400"/>
            <a:ext cx="8520600" cy="3676260"/>
          </a:xfrm>
          <a:prstGeom prst="rect">
            <a:avLst/>
          </a:prstGeom>
          <a:solidFill>
            <a:schemeClr val="lt1"/>
          </a:solidFill>
          <a:ln cap="flat" cmpd="sng" w="1587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114300" rtl="0" algn="l">
              <a:lnSpc>
                <a:spcPct val="120000"/>
              </a:lnSpc>
              <a:spcBef>
                <a:spcPts val="0"/>
              </a:spcBef>
              <a:spcAft>
                <a:spcPts val="0"/>
              </a:spcAft>
              <a:buSzPts val="1800"/>
              <a:buNone/>
            </a:pPr>
            <a:r>
              <a:t/>
            </a:r>
            <a:endParaRPr/>
          </a:p>
          <a:p>
            <a:pPr indent="-342900" lvl="0" marL="457200" rtl="0" algn="l">
              <a:lnSpc>
                <a:spcPct val="120000"/>
              </a:lnSpc>
              <a:spcBef>
                <a:spcPts val="0"/>
              </a:spcBef>
              <a:spcAft>
                <a:spcPts val="0"/>
              </a:spcAft>
              <a:buSzPts val="1800"/>
              <a:buChar char="●"/>
            </a:pPr>
            <a:r>
              <a:rPr lang="en-US">
                <a:solidFill>
                  <a:schemeClr val="dk1"/>
                </a:solidFill>
                <a:latin typeface="Gill Sans"/>
                <a:ea typeface="Gill Sans"/>
                <a:cs typeface="Gill Sans"/>
                <a:sym typeface="Gill Sans"/>
              </a:rPr>
              <a:t>Type 1 </a:t>
            </a:r>
            <a:endParaRPr/>
          </a:p>
          <a:p>
            <a:pPr indent="-317500" lvl="1" marL="914400" rtl="0" algn="l">
              <a:lnSpc>
                <a:spcPct val="120000"/>
              </a:lnSpc>
              <a:spcBef>
                <a:spcPts val="1600"/>
              </a:spcBef>
              <a:spcAft>
                <a:spcPts val="0"/>
              </a:spcAft>
              <a:buSzPts val="1400"/>
              <a:buChar char="○"/>
            </a:pPr>
            <a:r>
              <a:rPr lang="en-US">
                <a:solidFill>
                  <a:schemeClr val="dk1"/>
                </a:solidFill>
                <a:latin typeface="Gill Sans"/>
                <a:ea typeface="Gill Sans"/>
                <a:cs typeface="Gill Sans"/>
                <a:sym typeface="Gill Sans"/>
              </a:rPr>
              <a:t>Chatbots initiate conversation - asks questions – prompts the user to answer Yes / No or choose answer from an option -controls the conversation completely</a:t>
            </a:r>
            <a:endParaRPr/>
          </a:p>
          <a:p>
            <a:pPr indent="-342900" lvl="0" marL="457200" rtl="0" algn="l">
              <a:lnSpc>
                <a:spcPct val="120000"/>
              </a:lnSpc>
              <a:spcBef>
                <a:spcPts val="0"/>
              </a:spcBef>
              <a:spcAft>
                <a:spcPts val="0"/>
              </a:spcAft>
              <a:buSzPts val="1800"/>
              <a:buChar char="●"/>
            </a:pPr>
            <a:r>
              <a:rPr lang="en-US">
                <a:solidFill>
                  <a:schemeClr val="dk1"/>
                </a:solidFill>
                <a:latin typeface="Gill Sans"/>
                <a:ea typeface="Gill Sans"/>
                <a:cs typeface="Gill Sans"/>
                <a:sym typeface="Gill Sans"/>
              </a:rPr>
              <a:t>Type II</a:t>
            </a:r>
            <a:endParaRPr/>
          </a:p>
          <a:p>
            <a:pPr indent="-317500" lvl="1" marL="914400" rtl="0" algn="l">
              <a:lnSpc>
                <a:spcPct val="120000"/>
              </a:lnSpc>
              <a:spcBef>
                <a:spcPts val="1600"/>
              </a:spcBef>
              <a:spcAft>
                <a:spcPts val="0"/>
              </a:spcAft>
              <a:buSzPts val="1400"/>
              <a:buChar char="○"/>
            </a:pPr>
            <a:r>
              <a:rPr lang="en-US">
                <a:solidFill>
                  <a:schemeClr val="dk1"/>
                </a:solidFill>
                <a:latin typeface="Gill Sans"/>
                <a:ea typeface="Gill Sans"/>
                <a:cs typeface="Gill Sans"/>
                <a:sym typeface="Gill Sans"/>
              </a:rPr>
              <a:t>Allows user to have an active part in the dialogue instead of only answering questions</a:t>
            </a:r>
            <a:endParaRPr/>
          </a:p>
          <a:p>
            <a:pPr indent="-228600" lvl="0" marL="457200" rtl="0" algn="l">
              <a:lnSpc>
                <a:spcPct val="120000"/>
              </a:lnSpc>
              <a:spcBef>
                <a:spcPts val="0"/>
              </a:spcBef>
              <a:spcAft>
                <a:spcPts val="0"/>
              </a:spcAft>
              <a:buSzPts val="1800"/>
              <a:buNone/>
            </a:pPr>
            <a:r>
              <a:t/>
            </a:r>
            <a:endParaRPr/>
          </a:p>
          <a:p>
            <a:pPr indent="-342900" lvl="0" marL="457200" rtl="0" algn="l">
              <a:lnSpc>
                <a:spcPct val="120000"/>
              </a:lnSpc>
              <a:spcBef>
                <a:spcPts val="0"/>
              </a:spcBef>
              <a:spcAft>
                <a:spcPts val="0"/>
              </a:spcAft>
              <a:buSzPts val="1800"/>
              <a:buChar char="●"/>
            </a:pPr>
            <a:r>
              <a:rPr lang="en-US">
                <a:solidFill>
                  <a:schemeClr val="dk1"/>
                </a:solidFill>
                <a:latin typeface="Gill Sans"/>
                <a:ea typeface="Gill Sans"/>
                <a:cs typeface="Gill Sans"/>
                <a:sym typeface="Gill Sans"/>
              </a:rPr>
              <a:t>Type II is obviously more difficult to implement </a:t>
            </a:r>
            <a:endParaRPr/>
          </a:p>
          <a:p>
            <a:pPr indent="-317500" lvl="1" marL="914400" rtl="0" algn="l">
              <a:lnSpc>
                <a:spcPct val="120000"/>
              </a:lnSpc>
              <a:spcBef>
                <a:spcPts val="1600"/>
              </a:spcBef>
              <a:spcAft>
                <a:spcPts val="0"/>
              </a:spcAft>
              <a:buSzPts val="1400"/>
              <a:buChar char="○"/>
            </a:pPr>
            <a:r>
              <a:rPr lang="en-US">
                <a:solidFill>
                  <a:schemeClr val="dk1"/>
                </a:solidFill>
                <a:latin typeface="Gill Sans"/>
                <a:ea typeface="Gill Sans"/>
                <a:cs typeface="Gill Sans"/>
                <a:sym typeface="Gill Sans"/>
              </a:rPr>
              <a:t>Needs good NLP capabilities to understand free text</a:t>
            </a:r>
            <a:endParaRPr/>
          </a:p>
          <a:p>
            <a:pPr indent="-317500" lvl="1" marL="914400" rtl="0" algn="l">
              <a:lnSpc>
                <a:spcPct val="120000"/>
              </a:lnSpc>
              <a:spcBef>
                <a:spcPts val="1600"/>
              </a:spcBef>
              <a:spcAft>
                <a:spcPts val="0"/>
              </a:spcAft>
              <a:buSzPts val="1400"/>
              <a:buChar char="○"/>
            </a:pPr>
            <a:r>
              <a:rPr lang="en-US">
                <a:solidFill>
                  <a:schemeClr val="dk1"/>
                </a:solidFill>
                <a:latin typeface="Gill Sans"/>
                <a:ea typeface="Gill Sans"/>
                <a:cs typeface="Gill Sans"/>
                <a:sym typeface="Gill Sans"/>
              </a:rPr>
              <a:t>Need to handle uncertainties that may result from unexpected inputs</a:t>
            </a:r>
            <a:endParaRPr/>
          </a:p>
          <a:p>
            <a:pPr indent="-228600" lvl="0" marL="457200" rtl="0" algn="l">
              <a:lnSpc>
                <a:spcPct val="120000"/>
              </a:lnSpc>
              <a:spcBef>
                <a:spcPts val="0"/>
              </a:spcBef>
              <a:spcAft>
                <a:spcPts val="0"/>
              </a:spcAft>
              <a:buSzPts val="1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200"/>
              <a:buFont typeface="Gill Sans"/>
              <a:buNone/>
            </a:pPr>
            <a:r>
              <a:rPr lang="en-US"/>
              <a:t>FIVE LEVELS OF CAPABILITIES OF NATURAL LANGUAGE ASSISTANTS</a:t>
            </a:r>
            <a:endParaRPr/>
          </a:p>
        </p:txBody>
      </p:sp>
      <p:sp>
        <p:nvSpPr>
          <p:cNvPr id="257" name="Google Shape;257;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SzPts val="1800"/>
              <a:buNone/>
            </a:pPr>
            <a:r>
              <a:t/>
            </a:r>
            <a:endParaRPr/>
          </a:p>
          <a:p>
            <a:pPr indent="-342900" lvl="0" marL="457200" rtl="0" algn="l">
              <a:lnSpc>
                <a:spcPct val="120000"/>
              </a:lnSpc>
              <a:spcBef>
                <a:spcPts val="1600"/>
              </a:spcBef>
              <a:spcAft>
                <a:spcPts val="0"/>
              </a:spcAft>
              <a:buSzPts val="1800"/>
              <a:buChar char="●"/>
            </a:pPr>
            <a:r>
              <a:rPr lang="en-US" sz="2000"/>
              <a:t>Notification systems – Push information only</a:t>
            </a:r>
            <a:endParaRPr sz="2000"/>
          </a:p>
          <a:p>
            <a:pPr indent="-342900" lvl="0" marL="457200" rtl="0" algn="l">
              <a:lnSpc>
                <a:spcPct val="120000"/>
              </a:lnSpc>
              <a:spcBef>
                <a:spcPts val="0"/>
              </a:spcBef>
              <a:spcAft>
                <a:spcPts val="0"/>
              </a:spcAft>
              <a:buSzPts val="1800"/>
              <a:buChar char="●"/>
            </a:pPr>
            <a:r>
              <a:rPr lang="en-US" sz="2000"/>
              <a:t>FAQ systems  - Question Answering</a:t>
            </a:r>
            <a:endParaRPr sz="2000"/>
          </a:p>
          <a:p>
            <a:pPr indent="-342900" lvl="0" marL="457200" rtl="0" algn="l">
              <a:lnSpc>
                <a:spcPct val="120000"/>
              </a:lnSpc>
              <a:spcBef>
                <a:spcPts val="0"/>
              </a:spcBef>
              <a:spcAft>
                <a:spcPts val="0"/>
              </a:spcAft>
              <a:buSzPts val="1800"/>
              <a:buChar char="●"/>
            </a:pPr>
            <a:r>
              <a:rPr lang="en-US" sz="2000"/>
              <a:t>Contextual assistants  </a:t>
            </a:r>
            <a:r>
              <a:rPr lang="en-US" sz="2000">
                <a:solidFill>
                  <a:schemeClr val="accent6"/>
                </a:solidFill>
              </a:rPr>
              <a:t>←  Limited conversation capabilities (current status of NLP)</a:t>
            </a:r>
            <a:endParaRPr sz="2000">
              <a:solidFill>
                <a:schemeClr val="accent6"/>
              </a:solidFill>
            </a:endParaRPr>
          </a:p>
          <a:p>
            <a:pPr indent="-342900" lvl="0" marL="457200" rtl="0" algn="l">
              <a:lnSpc>
                <a:spcPct val="120000"/>
              </a:lnSpc>
              <a:spcBef>
                <a:spcPts val="0"/>
              </a:spcBef>
              <a:spcAft>
                <a:spcPts val="0"/>
              </a:spcAft>
              <a:buSzPts val="1800"/>
              <a:buChar char="●"/>
            </a:pPr>
            <a:r>
              <a:rPr lang="en-US" sz="2000"/>
              <a:t>Personal assistants </a:t>
            </a:r>
            <a:r>
              <a:rPr lang="en-US" sz="2000">
                <a:solidFill>
                  <a:srgbClr val="00B050"/>
                </a:solidFill>
              </a:rPr>
              <a:t>(Future vision)</a:t>
            </a:r>
            <a:endParaRPr sz="2000">
              <a:solidFill>
                <a:srgbClr val="00B050"/>
              </a:solidFill>
            </a:endParaRPr>
          </a:p>
          <a:p>
            <a:pPr indent="-342900" lvl="0" marL="457200" rtl="0" algn="l">
              <a:lnSpc>
                <a:spcPct val="120000"/>
              </a:lnSpc>
              <a:spcBef>
                <a:spcPts val="0"/>
              </a:spcBef>
              <a:spcAft>
                <a:spcPts val="0"/>
              </a:spcAft>
              <a:buSzPts val="1800"/>
              <a:buChar char="●"/>
            </a:pPr>
            <a:r>
              <a:rPr lang="en-US" sz="2000"/>
              <a:t>Autonomous assistants for organizations </a:t>
            </a:r>
            <a:r>
              <a:rPr lang="en-US" sz="2000">
                <a:solidFill>
                  <a:srgbClr val="00B050"/>
                </a:solidFill>
              </a:rPr>
              <a:t>(Long-term vision)</a:t>
            </a:r>
            <a:endParaRPr sz="2000">
              <a:solidFill>
                <a:srgbClr val="00B05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7"/>
          <p:cNvSpPr txBox="1"/>
          <p:nvPr>
            <p:ph type="title"/>
          </p:nvPr>
        </p:nvSpPr>
        <p:spPr>
          <a:xfrm>
            <a:off x="227725" y="158084"/>
            <a:ext cx="8520600" cy="723803"/>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200"/>
              <a:buFont typeface="Gill Sans"/>
              <a:buNone/>
            </a:pPr>
            <a:r>
              <a:rPr lang="en-US"/>
              <a:t>DESIRABLE FEATURES FOR A MIXED – INITIATIVE CONVERSATION</a:t>
            </a:r>
            <a:endParaRPr/>
          </a:p>
        </p:txBody>
      </p:sp>
      <p:sp>
        <p:nvSpPr>
          <p:cNvPr id="263" name="Google Shape;263;p7"/>
          <p:cNvSpPr txBox="1"/>
          <p:nvPr>
            <p:ph idx="1" type="body"/>
          </p:nvPr>
        </p:nvSpPr>
        <p:spPr>
          <a:xfrm>
            <a:off x="507650" y="1014863"/>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20000"/>
              </a:lnSpc>
              <a:spcBef>
                <a:spcPts val="0"/>
              </a:spcBef>
              <a:spcAft>
                <a:spcPts val="0"/>
              </a:spcAft>
              <a:buSzPts val="1800"/>
              <a:buChar char="●"/>
            </a:pPr>
            <a:r>
              <a:rPr lang="en-US"/>
              <a:t>Adaptivity of the system</a:t>
            </a:r>
            <a:endParaRPr/>
          </a:p>
          <a:p>
            <a:pPr indent="-342900" lvl="0" marL="457200" rtl="0" algn="l">
              <a:lnSpc>
                <a:spcPct val="120000"/>
              </a:lnSpc>
              <a:spcBef>
                <a:spcPts val="0"/>
              </a:spcBef>
              <a:spcAft>
                <a:spcPts val="0"/>
              </a:spcAft>
              <a:buSzPts val="1800"/>
              <a:buChar char="●"/>
            </a:pPr>
            <a:r>
              <a:rPr lang="en-US"/>
              <a:t>Support of implicit confirmation</a:t>
            </a:r>
            <a:endParaRPr/>
          </a:p>
          <a:p>
            <a:pPr indent="-342900" lvl="0" marL="457200" rtl="0" algn="l">
              <a:lnSpc>
                <a:spcPct val="120000"/>
              </a:lnSpc>
              <a:spcBef>
                <a:spcPts val="0"/>
              </a:spcBef>
              <a:spcAft>
                <a:spcPts val="0"/>
              </a:spcAft>
              <a:buSzPts val="1800"/>
              <a:buChar char="●"/>
            </a:pPr>
            <a:r>
              <a:rPr lang="en-US"/>
              <a:t>Usage of verification questions</a:t>
            </a:r>
            <a:endParaRPr/>
          </a:p>
          <a:p>
            <a:pPr indent="-342900" lvl="0" marL="457200" rtl="0" algn="l">
              <a:lnSpc>
                <a:spcPct val="120000"/>
              </a:lnSpc>
              <a:spcBef>
                <a:spcPts val="0"/>
              </a:spcBef>
              <a:spcAft>
                <a:spcPts val="0"/>
              </a:spcAft>
              <a:buSzPts val="1800"/>
              <a:buChar char="●"/>
            </a:pPr>
            <a:r>
              <a:rPr lang="en-US"/>
              <a:t>Possibilities to correct information that have already been given</a:t>
            </a:r>
            <a:endParaRPr/>
          </a:p>
          <a:p>
            <a:pPr indent="-342900" lvl="0" marL="457200" rtl="0" algn="l">
              <a:lnSpc>
                <a:spcPct val="120000"/>
              </a:lnSpc>
              <a:spcBef>
                <a:spcPts val="0"/>
              </a:spcBef>
              <a:spcAft>
                <a:spcPts val="0"/>
              </a:spcAft>
              <a:buSzPts val="1800"/>
              <a:buChar char="●"/>
            </a:pPr>
            <a:r>
              <a:rPr lang="en-US"/>
              <a:t>Support negations</a:t>
            </a:r>
            <a:endParaRPr/>
          </a:p>
          <a:p>
            <a:pPr indent="-342900" lvl="0" marL="457200" rtl="0" algn="l">
              <a:lnSpc>
                <a:spcPct val="120000"/>
              </a:lnSpc>
              <a:spcBef>
                <a:spcPts val="0"/>
              </a:spcBef>
              <a:spcAft>
                <a:spcPts val="0"/>
              </a:spcAft>
              <a:buSzPts val="1800"/>
              <a:buChar char="●"/>
            </a:pPr>
            <a:r>
              <a:rPr lang="en-US"/>
              <a:t>Understand references by analyzing discourse and anaphora</a:t>
            </a:r>
            <a:endParaRPr/>
          </a:p>
          <a:p>
            <a:pPr indent="-342900" lvl="0" marL="457200" rtl="0" algn="l">
              <a:lnSpc>
                <a:spcPct val="120000"/>
              </a:lnSpc>
              <a:spcBef>
                <a:spcPts val="0"/>
              </a:spcBef>
              <a:spcAft>
                <a:spcPts val="0"/>
              </a:spcAft>
              <a:buSzPts val="1800"/>
              <a:buChar char="●"/>
            </a:pPr>
            <a:r>
              <a:rPr lang="en-US"/>
              <a:t>Natural language generation to prevent monotonous and recurring prompts</a:t>
            </a:r>
            <a:endParaRPr/>
          </a:p>
          <a:p>
            <a:pPr indent="-342900" lvl="0" marL="457200" rtl="0" algn="l">
              <a:lnSpc>
                <a:spcPct val="120000"/>
              </a:lnSpc>
              <a:spcBef>
                <a:spcPts val="0"/>
              </a:spcBef>
              <a:spcAft>
                <a:spcPts val="0"/>
              </a:spcAft>
              <a:buSzPts val="1800"/>
              <a:buChar char="●"/>
            </a:pPr>
            <a:r>
              <a:rPr lang="en-US"/>
              <a:t>Adaptive and situation-aware formulation</a:t>
            </a:r>
            <a:endParaRPr/>
          </a:p>
          <a:p>
            <a:pPr indent="-342900" lvl="0" marL="457200" rtl="0" algn="l">
              <a:lnSpc>
                <a:spcPct val="120000"/>
              </a:lnSpc>
              <a:spcBef>
                <a:spcPts val="0"/>
              </a:spcBef>
              <a:spcAft>
                <a:spcPts val="0"/>
              </a:spcAft>
              <a:buSzPts val="1800"/>
              <a:buChar char="●"/>
            </a:pPr>
            <a:r>
              <a:rPr lang="en-US"/>
              <a:t>Social behavior (greetings, same level of formality as the user, politeness)</a:t>
            </a:r>
            <a:endParaRPr/>
          </a:p>
          <a:p>
            <a:pPr indent="-342900" lvl="0" marL="457200" rtl="0" algn="l">
              <a:lnSpc>
                <a:spcPct val="120000"/>
              </a:lnSpc>
              <a:spcBef>
                <a:spcPts val="0"/>
              </a:spcBef>
              <a:spcAft>
                <a:spcPts val="0"/>
              </a:spcAft>
              <a:buSzPts val="1800"/>
              <a:buChar char="●"/>
            </a:pPr>
            <a:r>
              <a:rPr lang="en-US"/>
              <a:t>Quality of speech recognition and synthesis</a:t>
            </a:r>
            <a:endParaRPr/>
          </a:p>
          <a:p>
            <a:pPr indent="-228600" lvl="0" marL="457200" rtl="0" algn="l">
              <a:lnSpc>
                <a:spcPct val="120000"/>
              </a:lnSpc>
              <a:spcBef>
                <a:spcPts val="0"/>
              </a:spcBef>
              <a:spcAft>
                <a:spcPts val="0"/>
              </a:spcAft>
              <a:buSzPts val="1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6"/>
          <p:cNvSpPr txBox="1"/>
          <p:nvPr>
            <p:ph type="title"/>
          </p:nvPr>
        </p:nvSpPr>
        <p:spPr>
          <a:xfrm>
            <a:off x="311700" y="0"/>
            <a:ext cx="8520600" cy="761125"/>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200"/>
              <a:buFont typeface="Gill Sans"/>
              <a:buNone/>
            </a:pPr>
            <a:br>
              <a:rPr lang="en-US"/>
            </a:br>
            <a:r>
              <a:rPr lang="en-US"/>
              <a:t>PROPERTIES OF CONVERSATION</a:t>
            </a:r>
            <a:endParaRPr/>
          </a:p>
        </p:txBody>
      </p:sp>
      <p:sp>
        <p:nvSpPr>
          <p:cNvPr id="269" name="Google Shape;269;p6"/>
          <p:cNvSpPr txBox="1"/>
          <p:nvPr>
            <p:ph idx="1" type="body"/>
          </p:nvPr>
        </p:nvSpPr>
        <p:spPr>
          <a:xfrm>
            <a:off x="258011" y="870272"/>
            <a:ext cx="8520600" cy="4105500"/>
          </a:xfrm>
          <a:prstGeom prst="rect">
            <a:avLst/>
          </a:prstGeom>
          <a:solidFill>
            <a:schemeClr val="lt1"/>
          </a:solidFill>
          <a:ln cap="flat" cmpd="sng" w="1587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139700" rtl="0" algn="l">
              <a:lnSpc>
                <a:spcPct val="120000"/>
              </a:lnSpc>
              <a:spcBef>
                <a:spcPts val="0"/>
              </a:spcBef>
              <a:spcAft>
                <a:spcPts val="0"/>
              </a:spcAft>
              <a:buSzPts val="1800"/>
              <a:buNone/>
            </a:pPr>
            <a:r>
              <a:rPr lang="en-US">
                <a:solidFill>
                  <a:schemeClr val="dk1"/>
                </a:solidFill>
                <a:latin typeface="Gill Sans"/>
                <a:ea typeface="Gill Sans"/>
                <a:cs typeface="Gill Sans"/>
                <a:sym typeface="Gill Sans"/>
              </a:rPr>
              <a:t>SAMPLE conversation between a human and a conversation agent which provides information about local restaurants</a:t>
            </a:r>
            <a:endParaRPr/>
          </a:p>
          <a:p>
            <a:pPr indent="0" lvl="1" marL="596900" rtl="0" algn="l">
              <a:lnSpc>
                <a:spcPct val="120000"/>
              </a:lnSpc>
              <a:spcBef>
                <a:spcPts val="1600"/>
              </a:spcBef>
              <a:spcAft>
                <a:spcPts val="0"/>
              </a:spcAft>
              <a:buSzPts val="1400"/>
              <a:buNone/>
            </a:pPr>
            <a:r>
              <a:rPr lang="en-US">
                <a:solidFill>
                  <a:schemeClr val="dk1"/>
                </a:solidFill>
                <a:latin typeface="Gill Sans"/>
                <a:ea typeface="Gill Sans"/>
                <a:cs typeface="Gill Sans"/>
                <a:sym typeface="Gill Sans"/>
              </a:rPr>
              <a:t>CA – Hi! I am Broma, What can I do for you today? 🡪 </a:t>
            </a:r>
            <a:r>
              <a:rPr i="1" lang="en-US">
                <a:solidFill>
                  <a:schemeClr val="dk1"/>
                </a:solidFill>
                <a:highlight>
                  <a:srgbClr val="FFD966"/>
                </a:highlight>
                <a:latin typeface="Gill Sans"/>
                <a:ea typeface="Gill Sans"/>
                <a:cs typeface="Gill Sans"/>
                <a:sym typeface="Gill Sans"/>
              </a:rPr>
              <a:t>Greeting at the beginning of a conversation</a:t>
            </a:r>
            <a:endParaRPr i="1">
              <a:highlight>
                <a:srgbClr val="FFD966"/>
              </a:highlight>
            </a:endParaRPr>
          </a:p>
          <a:p>
            <a:pPr indent="0" lvl="1" marL="596900" rtl="0" algn="l">
              <a:lnSpc>
                <a:spcPct val="120000"/>
              </a:lnSpc>
              <a:spcBef>
                <a:spcPts val="1600"/>
              </a:spcBef>
              <a:spcAft>
                <a:spcPts val="0"/>
              </a:spcAft>
              <a:buSzPts val="1400"/>
              <a:buNone/>
            </a:pPr>
            <a:r>
              <a:rPr lang="en-US">
                <a:solidFill>
                  <a:schemeClr val="dk1"/>
                </a:solidFill>
                <a:latin typeface="Gill Sans"/>
                <a:ea typeface="Gill Sans"/>
                <a:cs typeface="Gill Sans"/>
                <a:sym typeface="Gill Sans"/>
              </a:rPr>
              <a:t>Human –  Please suggest a good restaurant close by which won’t be very crowded. 🡪 </a:t>
            </a:r>
            <a:r>
              <a:rPr i="1" lang="en-US">
                <a:highlight>
                  <a:srgbClr val="F1C232"/>
                </a:highlight>
              </a:rPr>
              <a:t> </a:t>
            </a:r>
            <a:r>
              <a:rPr i="1" lang="en-US">
                <a:highlight>
                  <a:srgbClr val="EA9999"/>
                </a:highlight>
              </a:rPr>
              <a:t>States </a:t>
            </a:r>
            <a:r>
              <a:rPr i="1" lang="en-US">
                <a:solidFill>
                  <a:schemeClr val="dk1"/>
                </a:solidFill>
                <a:highlight>
                  <a:srgbClr val="EA9999"/>
                </a:highlight>
                <a:latin typeface="Gill Sans"/>
                <a:ea typeface="Gill Sans"/>
                <a:cs typeface="Gill Sans"/>
                <a:sym typeface="Gill Sans"/>
              </a:rPr>
              <a:t>complex requirements</a:t>
            </a:r>
            <a:endParaRPr i="1">
              <a:highlight>
                <a:srgbClr val="EA9999"/>
              </a:highlight>
            </a:endParaRPr>
          </a:p>
          <a:p>
            <a:pPr indent="0" lvl="1" marL="596900" rtl="0" algn="l">
              <a:lnSpc>
                <a:spcPct val="120000"/>
              </a:lnSpc>
              <a:spcBef>
                <a:spcPts val="1600"/>
              </a:spcBef>
              <a:spcAft>
                <a:spcPts val="0"/>
              </a:spcAft>
              <a:buSzPts val="1400"/>
              <a:buNone/>
            </a:pPr>
            <a:r>
              <a:rPr lang="en-US">
                <a:solidFill>
                  <a:schemeClr val="dk1"/>
                </a:solidFill>
                <a:latin typeface="Gill Sans"/>
                <a:ea typeface="Gill Sans"/>
                <a:cs typeface="Gill Sans"/>
                <a:sym typeface="Gill Sans"/>
              </a:rPr>
              <a:t>CA – When do you wish to go? 🡪 </a:t>
            </a:r>
            <a:r>
              <a:rPr i="1" lang="en-US">
                <a:solidFill>
                  <a:schemeClr val="dk1"/>
                </a:solidFill>
                <a:highlight>
                  <a:srgbClr val="FFE599"/>
                </a:highlight>
                <a:latin typeface="Gill Sans"/>
                <a:ea typeface="Gill Sans"/>
                <a:cs typeface="Gill Sans"/>
                <a:sym typeface="Gill Sans"/>
              </a:rPr>
              <a:t>Requests for more information when required</a:t>
            </a:r>
            <a:endParaRPr i="1">
              <a:highlight>
                <a:srgbClr val="FFE599"/>
              </a:highlight>
            </a:endParaRPr>
          </a:p>
          <a:p>
            <a:pPr indent="0" lvl="1" marL="596900" rtl="0" algn="l">
              <a:lnSpc>
                <a:spcPct val="120000"/>
              </a:lnSpc>
              <a:spcBef>
                <a:spcPts val="1600"/>
              </a:spcBef>
              <a:spcAft>
                <a:spcPts val="0"/>
              </a:spcAft>
              <a:buSzPts val="1400"/>
              <a:buNone/>
            </a:pPr>
            <a:r>
              <a:rPr lang="en-US">
                <a:solidFill>
                  <a:schemeClr val="dk1"/>
                </a:solidFill>
                <a:latin typeface="Gill Sans"/>
                <a:ea typeface="Gill Sans"/>
                <a:cs typeface="Gill Sans"/>
                <a:sym typeface="Gill Sans"/>
              </a:rPr>
              <a:t>Human - During lunch. </a:t>
            </a:r>
            <a:r>
              <a:rPr i="1" lang="en-US">
                <a:solidFill>
                  <a:schemeClr val="dk1"/>
                </a:solidFill>
                <a:highlight>
                  <a:srgbClr val="EA9999"/>
                </a:highlight>
                <a:latin typeface="Gill Sans"/>
                <a:ea typeface="Gill Sans"/>
                <a:cs typeface="Gill Sans"/>
                <a:sym typeface="Gill Sans"/>
              </a:rPr>
              <a:t>Provides extra information</a:t>
            </a:r>
            <a:endParaRPr i="1">
              <a:highlight>
                <a:srgbClr val="EA9999"/>
              </a:highlight>
            </a:endParaRPr>
          </a:p>
          <a:p>
            <a:pPr indent="0" lvl="1" marL="596900" rtl="0" algn="l">
              <a:lnSpc>
                <a:spcPct val="120000"/>
              </a:lnSpc>
              <a:spcBef>
                <a:spcPts val="1600"/>
              </a:spcBef>
              <a:spcAft>
                <a:spcPts val="0"/>
              </a:spcAft>
              <a:buSzPts val="1400"/>
              <a:buNone/>
            </a:pPr>
            <a:r>
              <a:rPr lang="en-US">
                <a:solidFill>
                  <a:schemeClr val="dk1"/>
                </a:solidFill>
                <a:latin typeface="Gill Sans"/>
                <a:ea typeface="Gill Sans"/>
                <a:cs typeface="Gill Sans"/>
                <a:sym typeface="Gill Sans"/>
              </a:rPr>
              <a:t>CA – You can try “First Rains” 🡪 </a:t>
            </a:r>
            <a:r>
              <a:rPr i="1" lang="en-US">
                <a:solidFill>
                  <a:schemeClr val="dk1"/>
                </a:solidFill>
                <a:highlight>
                  <a:srgbClr val="FFE599"/>
                </a:highlight>
                <a:latin typeface="Gill Sans"/>
                <a:ea typeface="Gill Sans"/>
                <a:cs typeface="Gill Sans"/>
                <a:sym typeface="Gill Sans"/>
              </a:rPr>
              <a:t>Answers with all </a:t>
            </a:r>
            <a:r>
              <a:rPr i="1" lang="en-US">
                <a:highlight>
                  <a:srgbClr val="FFE599"/>
                </a:highlight>
              </a:rPr>
              <a:t>given and contextual information taken into account</a:t>
            </a:r>
            <a:endParaRPr i="1">
              <a:highlight>
                <a:srgbClr val="FFE599"/>
              </a:highlight>
            </a:endParaRPr>
          </a:p>
          <a:p>
            <a:pPr indent="0" lvl="1" marL="596900" rtl="0" algn="l">
              <a:lnSpc>
                <a:spcPct val="120000"/>
              </a:lnSpc>
              <a:spcBef>
                <a:spcPts val="1600"/>
              </a:spcBef>
              <a:spcAft>
                <a:spcPts val="0"/>
              </a:spcAft>
              <a:buSzPts val="1400"/>
              <a:buNone/>
            </a:pPr>
            <a:r>
              <a:rPr lang="en-US">
                <a:solidFill>
                  <a:schemeClr val="dk1"/>
                </a:solidFill>
                <a:latin typeface="Gill Sans"/>
                <a:ea typeface="Gill Sans"/>
                <a:cs typeface="Gill Sans"/>
                <a:sym typeface="Gill Sans"/>
              </a:rPr>
              <a:t>Human - What kind of cuisine does it serve? 🡪 </a:t>
            </a:r>
            <a:r>
              <a:rPr i="1" lang="en-US">
                <a:solidFill>
                  <a:schemeClr val="dk1"/>
                </a:solidFill>
                <a:highlight>
                  <a:srgbClr val="EA9999"/>
                </a:highlight>
                <a:latin typeface="Gill Sans"/>
                <a:ea typeface="Gill Sans"/>
                <a:cs typeface="Gill Sans"/>
                <a:sym typeface="Gill Sans"/>
              </a:rPr>
              <a:t>Typical in a conversation – use of pronouns</a:t>
            </a:r>
            <a:r>
              <a:rPr lang="en-US">
                <a:solidFill>
                  <a:schemeClr val="dk1"/>
                </a:solidFill>
                <a:highlight>
                  <a:srgbClr val="EA9999"/>
                </a:highlight>
                <a:latin typeface="Gill Sans"/>
                <a:ea typeface="Gill Sans"/>
                <a:cs typeface="Gill Sans"/>
                <a:sym typeface="Gill Sans"/>
              </a:rPr>
              <a:t> </a:t>
            </a:r>
            <a:endParaRPr>
              <a:highlight>
                <a:srgbClr val="EA9999"/>
              </a:highlight>
            </a:endParaRPr>
          </a:p>
          <a:p>
            <a:pPr indent="0" lvl="1" marL="596900" rtl="0" algn="l">
              <a:lnSpc>
                <a:spcPct val="120000"/>
              </a:lnSpc>
              <a:spcBef>
                <a:spcPts val="1600"/>
              </a:spcBef>
              <a:spcAft>
                <a:spcPts val="0"/>
              </a:spcAft>
              <a:buSzPts val="1400"/>
              <a:buNone/>
            </a:pPr>
            <a:r>
              <a:rPr lang="en-US">
                <a:solidFill>
                  <a:schemeClr val="dk1"/>
                </a:solidFill>
                <a:latin typeface="Gill Sans"/>
                <a:ea typeface="Gill Sans"/>
                <a:cs typeface="Gill Sans"/>
                <a:sym typeface="Gill Sans"/>
              </a:rPr>
              <a:t>CA – “First Rains” is a Chinese restaurant 🡪 </a:t>
            </a:r>
            <a:r>
              <a:rPr i="1" lang="en-US">
                <a:solidFill>
                  <a:schemeClr val="dk1"/>
                </a:solidFill>
                <a:highlight>
                  <a:srgbClr val="FFD966"/>
                </a:highlight>
                <a:latin typeface="Gill Sans"/>
                <a:ea typeface="Gill Sans"/>
                <a:cs typeface="Gill Sans"/>
                <a:sym typeface="Gill Sans"/>
              </a:rPr>
              <a:t>Understands </a:t>
            </a:r>
            <a:r>
              <a:rPr b="1" i="1" lang="en-US">
                <a:solidFill>
                  <a:schemeClr val="dk1"/>
                </a:solidFill>
                <a:highlight>
                  <a:srgbClr val="FFD966"/>
                </a:highlight>
                <a:latin typeface="Gill Sans"/>
                <a:ea typeface="Gill Sans"/>
                <a:cs typeface="Gill Sans"/>
                <a:sym typeface="Gill Sans"/>
              </a:rPr>
              <a:t>“it” </a:t>
            </a:r>
            <a:r>
              <a:rPr i="1" lang="en-US">
                <a:solidFill>
                  <a:schemeClr val="dk1"/>
                </a:solidFill>
                <a:highlight>
                  <a:srgbClr val="FFD966"/>
                </a:highlight>
                <a:latin typeface="Gill Sans"/>
                <a:ea typeface="Gill Sans"/>
                <a:cs typeface="Gill Sans"/>
                <a:sym typeface="Gill Sans"/>
              </a:rPr>
              <a:t>and provides answer - </a:t>
            </a:r>
            <a:r>
              <a:rPr b="1" i="1" lang="en-US">
                <a:solidFill>
                  <a:srgbClr val="851530"/>
                </a:solidFill>
                <a:highlight>
                  <a:srgbClr val="FFD966"/>
                </a:highlight>
              </a:rPr>
              <a:t>Con</a:t>
            </a:r>
            <a:r>
              <a:rPr b="1" i="1" lang="en-US">
                <a:solidFill>
                  <a:srgbClr val="851530"/>
                </a:solidFill>
                <a:highlight>
                  <a:srgbClr val="FFD966"/>
                </a:highlight>
              </a:rPr>
              <a:t>text aware</a:t>
            </a:r>
            <a:endParaRPr b="1" i="1">
              <a:solidFill>
                <a:srgbClr val="851530"/>
              </a:solidFill>
              <a:highlight>
                <a:srgbClr val="FFD966"/>
              </a:highlight>
            </a:endParaRPr>
          </a:p>
          <a:p>
            <a:pPr indent="0" lvl="1" marL="596900" rtl="0" algn="l">
              <a:lnSpc>
                <a:spcPct val="120000"/>
              </a:lnSpc>
              <a:spcBef>
                <a:spcPts val="1600"/>
              </a:spcBef>
              <a:spcAft>
                <a:spcPts val="0"/>
              </a:spcAft>
              <a:buSzPts val="14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gd41bede061_0_92"/>
          <p:cNvPicPr preferRelativeResize="0"/>
          <p:nvPr/>
        </p:nvPicPr>
        <p:blipFill>
          <a:blip r:embed="rId3">
            <a:alphaModFix/>
          </a:blip>
          <a:stretch>
            <a:fillRect/>
          </a:stretch>
        </p:blipFill>
        <p:spPr>
          <a:xfrm>
            <a:off x="1820969" y="70950"/>
            <a:ext cx="7195206" cy="5072551"/>
          </a:xfrm>
          <a:prstGeom prst="rect">
            <a:avLst/>
          </a:prstGeom>
          <a:noFill/>
          <a:ln>
            <a:noFill/>
          </a:ln>
        </p:spPr>
      </p:pic>
      <p:sp>
        <p:nvSpPr>
          <p:cNvPr id="275" name="Google Shape;275;gd41bede061_0_92"/>
          <p:cNvSpPr txBox="1"/>
          <p:nvPr/>
        </p:nvSpPr>
        <p:spPr>
          <a:xfrm>
            <a:off x="221100" y="1815350"/>
            <a:ext cx="17571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Gill Sans"/>
                <a:ea typeface="Gill Sans"/>
                <a:cs typeface="Gill Sans"/>
                <a:sym typeface="Gill Sans"/>
              </a:rPr>
              <a:t>A Generic Architecture for a Chatbot</a:t>
            </a:r>
            <a:endParaRPr sz="1700">
              <a:latin typeface="Gill Sans"/>
              <a:ea typeface="Gill Sans"/>
              <a:cs typeface="Gill Sans"/>
              <a:sym typeface="Gill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gd41bede061_0_126"/>
          <p:cNvPicPr preferRelativeResize="0"/>
          <p:nvPr/>
        </p:nvPicPr>
        <p:blipFill>
          <a:blip r:embed="rId3">
            <a:alphaModFix/>
          </a:blip>
          <a:stretch>
            <a:fillRect/>
          </a:stretch>
        </p:blipFill>
        <p:spPr>
          <a:xfrm>
            <a:off x="70950" y="478250"/>
            <a:ext cx="8839199" cy="4602033"/>
          </a:xfrm>
          <a:prstGeom prst="rect">
            <a:avLst/>
          </a:prstGeom>
          <a:noFill/>
          <a:ln>
            <a:noFill/>
          </a:ln>
        </p:spPr>
      </p:pic>
      <p:sp>
        <p:nvSpPr>
          <p:cNvPr id="281" name="Google Shape;281;gd41bede061_0_126"/>
          <p:cNvSpPr txBox="1"/>
          <p:nvPr/>
        </p:nvSpPr>
        <p:spPr>
          <a:xfrm>
            <a:off x="1971150" y="59450"/>
            <a:ext cx="52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Gill Sans"/>
                <a:ea typeface="Gill Sans"/>
                <a:cs typeface="Gill Sans"/>
                <a:sym typeface="Gill Sans"/>
              </a:rPr>
              <a:t>How it works?</a:t>
            </a:r>
            <a:endParaRPr>
              <a:latin typeface="Gill Sans"/>
              <a:ea typeface="Gill Sans"/>
              <a:cs typeface="Gill Sans"/>
              <a:sym typeface="Gill Sans"/>
            </a:endParaRPr>
          </a:p>
        </p:txBody>
      </p:sp>
      <p:sp>
        <p:nvSpPr>
          <p:cNvPr id="282" name="Google Shape;282;gd41bede061_0_126"/>
          <p:cNvSpPr txBox="1"/>
          <p:nvPr/>
        </p:nvSpPr>
        <p:spPr>
          <a:xfrm>
            <a:off x="3572500" y="826200"/>
            <a:ext cx="2118000" cy="6156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highlight>
                  <a:srgbClr val="FFD966"/>
                </a:highlight>
                <a:latin typeface="Gill Sans"/>
                <a:ea typeface="Gill Sans"/>
                <a:cs typeface="Gill Sans"/>
                <a:sym typeface="Gill Sans"/>
              </a:rPr>
              <a:t>Intent Classifier</a:t>
            </a:r>
            <a:endParaRPr>
              <a:highlight>
                <a:srgbClr val="FFD966"/>
              </a:highlight>
              <a:latin typeface="Gill Sans"/>
              <a:ea typeface="Gill Sans"/>
              <a:cs typeface="Gill Sans"/>
              <a:sym typeface="Gill Sans"/>
            </a:endParaRPr>
          </a:p>
          <a:p>
            <a:pPr indent="0" lvl="0" marL="0" rtl="0" algn="l">
              <a:spcBef>
                <a:spcPts val="0"/>
              </a:spcBef>
              <a:spcAft>
                <a:spcPts val="0"/>
              </a:spcAft>
              <a:buNone/>
            </a:pPr>
            <a:r>
              <a:rPr lang="en-US">
                <a:highlight>
                  <a:srgbClr val="FFD966"/>
                </a:highlight>
                <a:latin typeface="Gill Sans"/>
                <a:ea typeface="Gill Sans"/>
                <a:cs typeface="Gill Sans"/>
                <a:sym typeface="Gill Sans"/>
              </a:rPr>
              <a:t>NER</a:t>
            </a:r>
            <a:endParaRPr>
              <a:highlight>
                <a:srgbClr val="FFD966"/>
              </a:highlight>
              <a:latin typeface="Gill Sans"/>
              <a:ea typeface="Gill Sans"/>
              <a:cs typeface="Gill Sans"/>
              <a:sym typeface="Gill Sans"/>
            </a:endParaRPr>
          </a:p>
        </p:txBody>
      </p:sp>
      <p:sp>
        <p:nvSpPr>
          <p:cNvPr id="283" name="Google Shape;283;gd41bede061_0_126"/>
          <p:cNvSpPr txBox="1"/>
          <p:nvPr/>
        </p:nvSpPr>
        <p:spPr>
          <a:xfrm>
            <a:off x="3049975" y="2456450"/>
            <a:ext cx="1302300" cy="400200"/>
          </a:xfrm>
          <a:prstGeom prst="rect">
            <a:avLst/>
          </a:prstGeom>
          <a:solidFill>
            <a:srgbClr val="CC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highlight>
                  <a:srgbClr val="FFD966"/>
                </a:highlight>
                <a:latin typeface="Gill Sans"/>
                <a:ea typeface="Gill Sans"/>
                <a:cs typeface="Gill Sans"/>
                <a:sym typeface="Gill Sans"/>
              </a:rPr>
              <a:t>Policy Manager</a:t>
            </a:r>
            <a:endParaRPr>
              <a:highlight>
                <a:srgbClr val="FFD966"/>
              </a:highlight>
              <a:latin typeface="Gill Sans"/>
              <a:ea typeface="Gill Sans"/>
              <a:cs typeface="Gill Sans"/>
              <a:sym typeface="Gill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0"/>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200"/>
              <a:buFont typeface="Gill Sans"/>
              <a:buNone/>
            </a:pPr>
            <a:r>
              <a:rPr lang="en-US"/>
              <a:t>BUILDING A CONVERSATIONAL SYSTEM</a:t>
            </a:r>
            <a:endParaRPr/>
          </a:p>
        </p:txBody>
      </p:sp>
      <p:sp>
        <p:nvSpPr>
          <p:cNvPr id="289" name="Google Shape;289;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20000"/>
              </a:lnSpc>
              <a:spcBef>
                <a:spcPts val="0"/>
              </a:spcBef>
              <a:spcAft>
                <a:spcPts val="0"/>
              </a:spcAft>
              <a:buSzPts val="1800"/>
              <a:buChar char="●"/>
            </a:pPr>
            <a:r>
              <a:rPr b="1" lang="en-US"/>
              <a:t>Can be built using any existing framework</a:t>
            </a:r>
            <a:endParaRPr b="1"/>
          </a:p>
          <a:p>
            <a:pPr indent="0" lvl="0" marL="114300" rtl="0" algn="l">
              <a:lnSpc>
                <a:spcPct val="120000"/>
              </a:lnSpc>
              <a:spcBef>
                <a:spcPts val="0"/>
              </a:spcBef>
              <a:spcAft>
                <a:spcPts val="0"/>
              </a:spcAft>
              <a:buSzPts val="1800"/>
              <a:buNone/>
            </a:pPr>
            <a:r>
              <a:rPr b="1" lang="en-US"/>
              <a:t> </a:t>
            </a:r>
            <a:endParaRPr/>
          </a:p>
          <a:p>
            <a:pPr indent="-342900" lvl="0" marL="457200" rtl="0" algn="l">
              <a:lnSpc>
                <a:spcPct val="120000"/>
              </a:lnSpc>
              <a:spcBef>
                <a:spcPts val="0"/>
              </a:spcBef>
              <a:spcAft>
                <a:spcPts val="0"/>
              </a:spcAft>
              <a:buSzPts val="1800"/>
              <a:buChar char="●"/>
            </a:pPr>
            <a:r>
              <a:rPr lang="en-US"/>
              <a:t>Rasa is an open source  framework that is provided to developers to create a text-based intelligent conversational agent though with limited capabilities</a:t>
            </a:r>
            <a:endParaRPr/>
          </a:p>
          <a:p>
            <a:pPr indent="-228600" lvl="0" marL="457200" rtl="0" algn="l">
              <a:lnSpc>
                <a:spcPct val="120000"/>
              </a:lnSpc>
              <a:spcBef>
                <a:spcPts val="0"/>
              </a:spcBef>
              <a:spcAft>
                <a:spcPts val="0"/>
              </a:spcAft>
              <a:buSzPts val="1800"/>
              <a:buNone/>
            </a:pPr>
            <a:r>
              <a:t/>
            </a:r>
            <a:endParaRPr b="1"/>
          </a:p>
          <a:p>
            <a:pPr indent="-342900" lvl="0" marL="457200" rtl="0" algn="l">
              <a:lnSpc>
                <a:spcPct val="120000"/>
              </a:lnSpc>
              <a:spcBef>
                <a:spcPts val="0"/>
              </a:spcBef>
              <a:spcAft>
                <a:spcPts val="0"/>
              </a:spcAft>
              <a:buSzPts val="1800"/>
              <a:buChar char="●"/>
            </a:pPr>
            <a:r>
              <a:rPr b="1" lang="en-US"/>
              <a:t>Rasa </a:t>
            </a:r>
            <a:r>
              <a:rPr lang="en-US"/>
              <a:t>provides infrastructure &amp; tools necessary for high-performing, resilient, proprietary contextual assistants that work. </a:t>
            </a:r>
            <a:endParaRPr/>
          </a:p>
          <a:p>
            <a:pPr indent="0" lvl="0" marL="0" rtl="0" algn="l">
              <a:lnSpc>
                <a:spcPct val="120000"/>
              </a:lnSpc>
              <a:spcBef>
                <a:spcPts val="0"/>
              </a:spcBef>
              <a:spcAft>
                <a:spcPts val="0"/>
              </a:spcAft>
              <a:buSzPts val="1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2"/>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200"/>
              <a:buFont typeface="Gill Sans"/>
              <a:buNone/>
            </a:pPr>
            <a:r>
              <a:rPr lang="en-US"/>
              <a:t>RASA COMPONENTS</a:t>
            </a:r>
            <a:endParaRPr/>
          </a:p>
        </p:txBody>
      </p:sp>
      <p:sp>
        <p:nvSpPr>
          <p:cNvPr id="295" name="Google Shape;295;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SzPts val="1800"/>
              <a:buNone/>
            </a:pPr>
            <a:r>
              <a:rPr lang="en-US"/>
              <a:t>NLU: Responsible to understand the user entered message/text.</a:t>
            </a:r>
            <a:endParaRPr/>
          </a:p>
          <a:p>
            <a:pPr indent="-342900" lvl="0" marL="457200" rtl="0" algn="l">
              <a:lnSpc>
                <a:spcPct val="120000"/>
              </a:lnSpc>
              <a:spcBef>
                <a:spcPts val="1600"/>
              </a:spcBef>
              <a:spcAft>
                <a:spcPts val="0"/>
              </a:spcAft>
              <a:buSzPts val="1800"/>
              <a:buChar char="●"/>
            </a:pPr>
            <a:r>
              <a:rPr lang="en-US"/>
              <a:t>Arrange training data</a:t>
            </a:r>
            <a:endParaRPr/>
          </a:p>
          <a:p>
            <a:pPr indent="-342900" lvl="0" marL="457200" rtl="0" algn="l">
              <a:lnSpc>
                <a:spcPct val="120000"/>
              </a:lnSpc>
              <a:spcBef>
                <a:spcPts val="0"/>
              </a:spcBef>
              <a:spcAft>
                <a:spcPts val="0"/>
              </a:spcAft>
              <a:buSzPts val="1800"/>
              <a:buChar char="●"/>
            </a:pPr>
            <a:r>
              <a:rPr lang="en-US"/>
              <a:t>Decide NLU pipeline</a:t>
            </a:r>
            <a:endParaRPr/>
          </a:p>
          <a:p>
            <a:pPr indent="0" lvl="0" marL="0" rtl="0" algn="l">
              <a:lnSpc>
                <a:spcPct val="120000"/>
              </a:lnSpc>
              <a:spcBef>
                <a:spcPts val="1600"/>
              </a:spcBef>
              <a:spcAft>
                <a:spcPts val="0"/>
              </a:spcAft>
              <a:buSzPts val="1800"/>
              <a:buNone/>
            </a:pPr>
            <a:r>
              <a:rPr lang="en-US"/>
              <a:t>CORE: Responsible for the Dialogue management part, i.e., how and what should be the bot responding.</a:t>
            </a:r>
            <a:endParaRPr/>
          </a:p>
          <a:p>
            <a:pPr indent="-342900" lvl="0" marL="457200" rtl="0" algn="l">
              <a:lnSpc>
                <a:spcPct val="120000"/>
              </a:lnSpc>
              <a:spcBef>
                <a:spcPts val="1600"/>
              </a:spcBef>
              <a:spcAft>
                <a:spcPts val="0"/>
              </a:spcAft>
              <a:buSzPts val="1800"/>
              <a:buChar char="●"/>
            </a:pPr>
            <a:r>
              <a:rPr lang="en-US"/>
              <a:t>Decide actions</a:t>
            </a:r>
            <a:endParaRPr/>
          </a:p>
          <a:p>
            <a:pPr indent="-342900" lvl="0" marL="457200" rtl="0" algn="l">
              <a:lnSpc>
                <a:spcPct val="120000"/>
              </a:lnSpc>
              <a:spcBef>
                <a:spcPts val="0"/>
              </a:spcBef>
              <a:spcAft>
                <a:spcPts val="0"/>
              </a:spcAft>
              <a:buSzPts val="1800"/>
              <a:buChar char="●"/>
            </a:pPr>
            <a:r>
              <a:rPr lang="en-US"/>
              <a:t>Arrange stories to train policies</a:t>
            </a:r>
            <a:endParaRPr/>
          </a:p>
          <a:p>
            <a:pPr indent="-342900" lvl="0" marL="457200" rtl="0" algn="l">
              <a:lnSpc>
                <a:spcPct val="120000"/>
              </a:lnSpc>
              <a:spcBef>
                <a:spcPts val="0"/>
              </a:spcBef>
              <a:spcAft>
                <a:spcPts val="0"/>
              </a:spcAft>
              <a:buSzPts val="1800"/>
              <a:buChar char="●"/>
            </a:pPr>
            <a:r>
              <a:rPr lang="en-US"/>
              <a:t>Decide policies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5"/>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200"/>
              <a:buFont typeface="Gill Sans"/>
              <a:buNone/>
            </a:pPr>
            <a:r>
              <a:rPr lang="en-US"/>
              <a:t>ARCHITECTURE</a:t>
            </a:r>
            <a:endParaRPr/>
          </a:p>
        </p:txBody>
      </p:sp>
      <p:pic>
        <p:nvPicPr>
          <p:cNvPr id="301" name="Google Shape;301;p15"/>
          <p:cNvPicPr preferRelativeResize="0"/>
          <p:nvPr/>
        </p:nvPicPr>
        <p:blipFill rotWithShape="1">
          <a:blip r:embed="rId3">
            <a:alphaModFix/>
          </a:blip>
          <a:srcRect b="0" l="0" r="0" t="0"/>
          <a:stretch/>
        </p:blipFill>
        <p:spPr>
          <a:xfrm>
            <a:off x="108470" y="960240"/>
            <a:ext cx="4314240" cy="3496395"/>
          </a:xfrm>
          <a:prstGeom prst="rect">
            <a:avLst/>
          </a:prstGeom>
          <a:noFill/>
          <a:ln>
            <a:noFill/>
          </a:ln>
        </p:spPr>
      </p:pic>
      <p:sp>
        <p:nvSpPr>
          <p:cNvPr id="302" name="Google Shape;302;p15"/>
          <p:cNvSpPr txBox="1"/>
          <p:nvPr/>
        </p:nvSpPr>
        <p:spPr>
          <a:xfrm>
            <a:off x="6826800" y="4352850"/>
            <a:ext cx="2005500" cy="5868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chemeClr val="dk1"/>
              </a:buClr>
              <a:buSzPts val="900"/>
              <a:buFont typeface="Lato"/>
              <a:buNone/>
            </a:pPr>
            <a:r>
              <a:rPr lang="en-US" sz="900">
                <a:solidFill>
                  <a:schemeClr val="dk1"/>
                </a:solidFill>
                <a:latin typeface="Lato"/>
                <a:ea typeface="Lato"/>
                <a:cs typeface="Lato"/>
                <a:sym typeface="Lato"/>
              </a:rPr>
              <a:t>Image source: www.rasa.com</a:t>
            </a:r>
            <a:endParaRPr sz="900">
              <a:solidFill>
                <a:schemeClr val="dk1"/>
              </a:solidFill>
              <a:latin typeface="Lato"/>
              <a:ea typeface="Lato"/>
              <a:cs typeface="Lato"/>
              <a:sym typeface="Lato"/>
            </a:endParaRPr>
          </a:p>
        </p:txBody>
      </p:sp>
      <p:sp>
        <p:nvSpPr>
          <p:cNvPr id="303" name="Google Shape;303;p15"/>
          <p:cNvSpPr/>
          <p:nvPr/>
        </p:nvSpPr>
        <p:spPr>
          <a:xfrm>
            <a:off x="4422710" y="1066064"/>
            <a:ext cx="4646645" cy="2916147"/>
          </a:xfrm>
          <a:prstGeom prst="rect">
            <a:avLst/>
          </a:prstGeom>
          <a:solidFill>
            <a:srgbClr val="F7F8F9"/>
          </a:solidFill>
          <a:ln>
            <a:noFill/>
          </a:ln>
        </p:spPr>
        <p:txBody>
          <a:bodyPr anchorCtr="0" anchor="ctr" bIns="57125" lIns="206300" spcFirstLastPara="1" rIns="0" wrap="square" tIns="57125">
            <a:spAutoFit/>
          </a:bodyPr>
          <a:lstStyle/>
          <a:p>
            <a:pPr indent="0" lvl="0" marL="0" marR="0" rtl="0" algn="l">
              <a:spcBef>
                <a:spcPts val="0"/>
              </a:spcBef>
              <a:spcAft>
                <a:spcPts val="0"/>
              </a:spcAft>
              <a:buNone/>
            </a:pPr>
            <a:r>
              <a:rPr lang="en-US" sz="1400">
                <a:solidFill>
                  <a:srgbClr val="617287"/>
                </a:solidFill>
                <a:latin typeface="Arial"/>
                <a:ea typeface="Arial"/>
                <a:cs typeface="Arial"/>
                <a:sym typeface="Arial"/>
              </a:rPr>
              <a:t>Steps involved in understanding and generating NL text</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88900" lvl="0" marL="0" marR="0" rtl="0" algn="l">
              <a:spcBef>
                <a:spcPts val="0"/>
              </a:spcBef>
              <a:spcAft>
                <a:spcPts val="0"/>
              </a:spcAft>
              <a:buClr>
                <a:srgbClr val="617287"/>
              </a:buClr>
              <a:buSzPts val="1400"/>
              <a:buFont typeface="Arial"/>
              <a:buAutoNum type="arabicPeriod"/>
            </a:pPr>
            <a:r>
              <a:rPr lang="en-US" sz="1400">
                <a:solidFill>
                  <a:srgbClr val="617287"/>
                </a:solidFill>
                <a:latin typeface="Arial"/>
                <a:ea typeface="Arial"/>
                <a:cs typeface="Arial"/>
                <a:sym typeface="Arial"/>
              </a:rPr>
              <a:t>The message is received and passed to an </a:t>
            </a:r>
            <a:r>
              <a:rPr lang="en-US" sz="1400">
                <a:solidFill>
                  <a:srgbClr val="53415D"/>
                </a:solidFill>
                <a:latin typeface="Arial"/>
                <a:ea typeface="Arial"/>
                <a:cs typeface="Arial"/>
                <a:sym typeface="Arial"/>
              </a:rPr>
              <a:t>Interpreter</a:t>
            </a:r>
            <a:r>
              <a:rPr lang="en-US" sz="1400">
                <a:solidFill>
                  <a:srgbClr val="617287"/>
                </a:solidFill>
                <a:latin typeface="Arial"/>
                <a:ea typeface="Arial"/>
                <a:cs typeface="Arial"/>
                <a:sym typeface="Arial"/>
              </a:rPr>
              <a:t>, which converts it into a dictionary including the original text, the intent, and any entities that were found. This part is handled by NLU.</a:t>
            </a:r>
            <a:endParaRPr/>
          </a:p>
          <a:p>
            <a:pPr indent="-88900" lvl="0" marL="0" marR="0" rtl="0" algn="l">
              <a:spcBef>
                <a:spcPts val="0"/>
              </a:spcBef>
              <a:spcAft>
                <a:spcPts val="0"/>
              </a:spcAft>
              <a:buClr>
                <a:srgbClr val="617287"/>
              </a:buClr>
              <a:buSzPts val="1400"/>
              <a:buFont typeface="Arial"/>
              <a:buAutoNum type="arabicPeriod"/>
            </a:pPr>
            <a:r>
              <a:rPr lang="en-US" sz="1400">
                <a:solidFill>
                  <a:srgbClr val="617287"/>
                </a:solidFill>
                <a:latin typeface="Arial"/>
                <a:ea typeface="Arial"/>
                <a:cs typeface="Arial"/>
                <a:sym typeface="Arial"/>
              </a:rPr>
              <a:t>The </a:t>
            </a:r>
            <a:r>
              <a:rPr lang="en-US" sz="1400">
                <a:solidFill>
                  <a:srgbClr val="53415D"/>
                </a:solidFill>
                <a:latin typeface="Arial"/>
                <a:ea typeface="Arial"/>
                <a:cs typeface="Arial"/>
                <a:sym typeface="Arial"/>
              </a:rPr>
              <a:t>Tracker</a:t>
            </a:r>
            <a:r>
              <a:rPr lang="en-US" sz="1400">
                <a:solidFill>
                  <a:srgbClr val="617287"/>
                </a:solidFill>
                <a:latin typeface="Arial"/>
                <a:ea typeface="Arial"/>
                <a:cs typeface="Arial"/>
                <a:sym typeface="Arial"/>
              </a:rPr>
              <a:t> is the object which keeps track of conversation state. It receives the info that a new message has come in.</a:t>
            </a:r>
            <a:endParaRPr/>
          </a:p>
          <a:p>
            <a:pPr indent="-88900" lvl="0" marL="0" marR="0" rtl="0" algn="l">
              <a:spcBef>
                <a:spcPts val="0"/>
              </a:spcBef>
              <a:spcAft>
                <a:spcPts val="0"/>
              </a:spcAft>
              <a:buClr>
                <a:srgbClr val="617287"/>
              </a:buClr>
              <a:buSzPts val="1400"/>
              <a:buFont typeface="Arial"/>
              <a:buAutoNum type="arabicPeriod"/>
            </a:pPr>
            <a:r>
              <a:rPr lang="en-US" sz="1400">
                <a:solidFill>
                  <a:srgbClr val="617287"/>
                </a:solidFill>
                <a:latin typeface="Arial"/>
                <a:ea typeface="Arial"/>
                <a:cs typeface="Arial"/>
                <a:sym typeface="Arial"/>
              </a:rPr>
              <a:t>The policy receives the current state of the tracker.</a:t>
            </a:r>
            <a:endParaRPr/>
          </a:p>
          <a:p>
            <a:pPr indent="-88900" lvl="0" marL="0" marR="0" rtl="0" algn="l">
              <a:spcBef>
                <a:spcPts val="0"/>
              </a:spcBef>
              <a:spcAft>
                <a:spcPts val="0"/>
              </a:spcAft>
              <a:buClr>
                <a:srgbClr val="617287"/>
              </a:buClr>
              <a:buSzPts val="1400"/>
              <a:buFont typeface="Arial"/>
              <a:buAutoNum type="arabicPeriod"/>
            </a:pPr>
            <a:r>
              <a:rPr lang="en-US" sz="1400">
                <a:solidFill>
                  <a:srgbClr val="617287"/>
                </a:solidFill>
                <a:latin typeface="Arial"/>
                <a:ea typeface="Arial"/>
                <a:cs typeface="Arial"/>
                <a:sym typeface="Arial"/>
              </a:rPr>
              <a:t>The policy chooses which action to take next.</a:t>
            </a:r>
            <a:endParaRPr/>
          </a:p>
          <a:p>
            <a:pPr indent="-88900" lvl="0" marL="0" marR="0" rtl="0" algn="l">
              <a:spcBef>
                <a:spcPts val="0"/>
              </a:spcBef>
              <a:spcAft>
                <a:spcPts val="0"/>
              </a:spcAft>
              <a:buClr>
                <a:srgbClr val="617287"/>
              </a:buClr>
              <a:buSzPts val="1400"/>
              <a:buFont typeface="Arial"/>
              <a:buAutoNum type="arabicPeriod"/>
            </a:pPr>
            <a:r>
              <a:rPr lang="en-US" sz="1400">
                <a:solidFill>
                  <a:srgbClr val="617287"/>
                </a:solidFill>
                <a:latin typeface="Arial"/>
                <a:ea typeface="Arial"/>
                <a:cs typeface="Arial"/>
                <a:sym typeface="Arial"/>
              </a:rPr>
              <a:t>The chosen action is logged by the tracker.</a:t>
            </a:r>
            <a:endParaRPr/>
          </a:p>
          <a:p>
            <a:pPr indent="-88900" lvl="0" marL="0" marR="0" rtl="0" algn="l">
              <a:spcBef>
                <a:spcPts val="0"/>
              </a:spcBef>
              <a:spcAft>
                <a:spcPts val="0"/>
              </a:spcAft>
              <a:buClr>
                <a:srgbClr val="617287"/>
              </a:buClr>
              <a:buSzPts val="1400"/>
              <a:buFont typeface="Arial"/>
              <a:buAutoNum type="arabicPeriod"/>
            </a:pPr>
            <a:r>
              <a:rPr lang="en-US" sz="1400">
                <a:solidFill>
                  <a:srgbClr val="617287"/>
                </a:solidFill>
                <a:latin typeface="Arial"/>
                <a:ea typeface="Arial"/>
                <a:cs typeface="Arial"/>
                <a:sym typeface="Arial"/>
              </a:rPr>
              <a:t>A response is sent to the user.</a:t>
            </a:r>
            <a:endParaRPr/>
          </a:p>
        </p:txBody>
      </p:sp>
      <p:sp>
        <p:nvSpPr>
          <p:cNvPr id="304" name="Google Shape;304;p15"/>
          <p:cNvSpPr txBox="1"/>
          <p:nvPr/>
        </p:nvSpPr>
        <p:spPr>
          <a:xfrm>
            <a:off x="2733870" y="1066064"/>
            <a:ext cx="690465" cy="369332"/>
          </a:xfrm>
          <a:prstGeom prst="rect">
            <a:avLst/>
          </a:prstGeom>
          <a:solidFill>
            <a:schemeClr val="accent1"/>
          </a:solidFill>
          <a:ln cap="flat" cmpd="sng" w="15875">
            <a:solidFill>
              <a:srgbClr val="85153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Gill Sans"/>
                <a:ea typeface="Gill Sans"/>
                <a:cs typeface="Gill Sans"/>
                <a:sym typeface="Gill Sans"/>
              </a:rPr>
              <a:t>NLU</a:t>
            </a:r>
            <a:endParaRPr/>
          </a:p>
        </p:txBody>
      </p:sp>
      <p:sp>
        <p:nvSpPr>
          <p:cNvPr id="305" name="Google Shape;305;p15"/>
          <p:cNvSpPr txBox="1"/>
          <p:nvPr/>
        </p:nvSpPr>
        <p:spPr>
          <a:xfrm>
            <a:off x="2603242" y="1874470"/>
            <a:ext cx="1483567" cy="523220"/>
          </a:xfrm>
          <a:prstGeom prst="rect">
            <a:avLst/>
          </a:prstGeom>
          <a:solidFill>
            <a:schemeClr val="accent1"/>
          </a:solidFill>
          <a:ln cap="flat" cmpd="sng" w="15875">
            <a:solidFill>
              <a:srgbClr val="85153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Gill Sans"/>
                <a:ea typeface="Gill Sans"/>
                <a:cs typeface="Gill Sans"/>
                <a:sym typeface="Gill Sans"/>
              </a:rPr>
              <a:t>Control conversation flow</a:t>
            </a:r>
            <a:endParaRPr/>
          </a:p>
        </p:txBody>
      </p:sp>
      <p:sp>
        <p:nvSpPr>
          <p:cNvPr id="306" name="Google Shape;306;p15"/>
          <p:cNvSpPr txBox="1"/>
          <p:nvPr/>
        </p:nvSpPr>
        <p:spPr>
          <a:xfrm>
            <a:off x="2603241" y="3879039"/>
            <a:ext cx="1483567" cy="523220"/>
          </a:xfrm>
          <a:prstGeom prst="rect">
            <a:avLst/>
          </a:prstGeom>
          <a:solidFill>
            <a:schemeClr val="accent1"/>
          </a:solidFill>
          <a:ln cap="flat" cmpd="sng" w="15875">
            <a:solidFill>
              <a:srgbClr val="85153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Gill Sans"/>
                <a:ea typeface="Gill Sans"/>
                <a:cs typeface="Gill Sans"/>
                <a:sym typeface="Gill Sans"/>
              </a:rPr>
              <a:t>Output as per policy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3"/>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200"/>
              <a:buFont typeface="Gill Sans"/>
              <a:buNone/>
            </a:pPr>
            <a:r>
              <a:rPr lang="en-US"/>
              <a:t>RASA NLU – UNDERSTANDING HUMAN UTTERANCES </a:t>
            </a:r>
            <a:endParaRPr/>
          </a:p>
        </p:txBody>
      </p:sp>
      <p:sp>
        <p:nvSpPr>
          <p:cNvPr id="312" name="Google Shape;31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SzPts val="1800"/>
              <a:buNone/>
            </a:pPr>
            <a:r>
              <a:rPr lang="en-US"/>
              <a:t>Involves two main tasks:</a:t>
            </a:r>
            <a:endParaRPr/>
          </a:p>
          <a:p>
            <a:pPr indent="-342900" lvl="0" marL="457200" rtl="0" algn="l">
              <a:lnSpc>
                <a:spcPct val="120000"/>
              </a:lnSpc>
              <a:spcBef>
                <a:spcPts val="1600"/>
              </a:spcBef>
              <a:spcAft>
                <a:spcPts val="0"/>
              </a:spcAft>
              <a:buSzPts val="1800"/>
              <a:buChar char="●"/>
            </a:pPr>
            <a:r>
              <a:rPr lang="en-US"/>
              <a:t>User-Intent classification</a:t>
            </a:r>
            <a:endParaRPr/>
          </a:p>
          <a:p>
            <a:pPr indent="-342900" lvl="3" marL="1828800" rtl="0" algn="l">
              <a:lnSpc>
                <a:spcPct val="120000"/>
              </a:lnSpc>
              <a:spcBef>
                <a:spcPts val="1600"/>
              </a:spcBef>
              <a:spcAft>
                <a:spcPts val="0"/>
              </a:spcAft>
              <a:buSzPts val="1800"/>
              <a:buChar char="●"/>
            </a:pPr>
            <a:r>
              <a:rPr i="1" lang="en-US" sz="1800"/>
              <a:t>This comes as a pre-trained model</a:t>
            </a:r>
            <a:endParaRPr/>
          </a:p>
          <a:p>
            <a:pPr indent="-342900" lvl="3" marL="1828800" rtl="0" algn="l">
              <a:lnSpc>
                <a:spcPct val="120000"/>
              </a:lnSpc>
              <a:spcBef>
                <a:spcPts val="1600"/>
              </a:spcBef>
              <a:spcAft>
                <a:spcPts val="0"/>
              </a:spcAft>
              <a:buSzPts val="1800"/>
              <a:buChar char="●"/>
            </a:pPr>
            <a:r>
              <a:rPr i="1" lang="en-US" sz="1800"/>
              <a:t>Can be also trained for new domains</a:t>
            </a:r>
            <a:endParaRPr/>
          </a:p>
          <a:p>
            <a:pPr indent="-342900" lvl="3" marL="1828800" rtl="0" algn="l">
              <a:lnSpc>
                <a:spcPct val="120000"/>
              </a:lnSpc>
              <a:spcBef>
                <a:spcPts val="1600"/>
              </a:spcBef>
              <a:spcAft>
                <a:spcPts val="0"/>
              </a:spcAft>
              <a:buSzPts val="1800"/>
              <a:buChar char="●"/>
            </a:pPr>
            <a:r>
              <a:rPr i="1" lang="en-US" sz="1800"/>
              <a:t>Word embeddings to understand basic synonyms, related words etc. </a:t>
            </a:r>
            <a:endParaRPr/>
          </a:p>
          <a:p>
            <a:pPr indent="-342900" lvl="0" marL="457200" rtl="0" algn="l">
              <a:lnSpc>
                <a:spcPct val="120000"/>
              </a:lnSpc>
              <a:spcBef>
                <a:spcPts val="1600"/>
              </a:spcBef>
              <a:spcAft>
                <a:spcPts val="0"/>
              </a:spcAft>
              <a:buSzPts val="1800"/>
              <a:buChar char="●"/>
            </a:pPr>
            <a:r>
              <a:rPr lang="en-US"/>
              <a:t>Named-Entities extraction.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6"/>
          <p:cNvSpPr txBox="1"/>
          <p:nvPr>
            <p:ph type="title"/>
          </p:nvPr>
        </p:nvSpPr>
        <p:spPr>
          <a:xfrm>
            <a:off x="311699" y="224675"/>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200"/>
              <a:buFont typeface="Gill Sans"/>
              <a:buNone/>
            </a:pPr>
            <a:r>
              <a:rPr lang="en-US"/>
              <a:t>NLU ARCHITECTURE</a:t>
            </a:r>
            <a:endParaRPr/>
          </a:p>
        </p:txBody>
      </p:sp>
      <p:pic>
        <p:nvPicPr>
          <p:cNvPr id="318" name="Google Shape;318;p16"/>
          <p:cNvPicPr preferRelativeResize="0"/>
          <p:nvPr/>
        </p:nvPicPr>
        <p:blipFill rotWithShape="1">
          <a:blip r:embed="rId3">
            <a:alphaModFix/>
          </a:blip>
          <a:srcRect b="0" l="0" r="0" t="0"/>
          <a:stretch/>
        </p:blipFill>
        <p:spPr>
          <a:xfrm>
            <a:off x="1180148" y="850775"/>
            <a:ext cx="6783703" cy="3821250"/>
          </a:xfrm>
          <a:prstGeom prst="rect">
            <a:avLst/>
          </a:prstGeom>
          <a:noFill/>
          <a:ln>
            <a:noFill/>
          </a:ln>
        </p:spPr>
      </p:pic>
      <p:sp>
        <p:nvSpPr>
          <p:cNvPr id="319" name="Google Shape;319;p16"/>
          <p:cNvSpPr txBox="1"/>
          <p:nvPr/>
        </p:nvSpPr>
        <p:spPr>
          <a:xfrm>
            <a:off x="6826800" y="4505350"/>
            <a:ext cx="2005500" cy="5868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chemeClr val="dk1"/>
              </a:buClr>
              <a:buSzPts val="900"/>
              <a:buFont typeface="Lato"/>
              <a:buNone/>
            </a:pPr>
            <a:r>
              <a:rPr lang="en-US" sz="900">
                <a:solidFill>
                  <a:schemeClr val="dk1"/>
                </a:solidFill>
                <a:latin typeface="Lato"/>
                <a:ea typeface="Lato"/>
                <a:cs typeface="Lato"/>
                <a:sym typeface="Lato"/>
              </a:rPr>
              <a:t>Image source: www.rasa.com</a:t>
            </a:r>
            <a:endParaRPr sz="900">
              <a:solidFill>
                <a:schemeClr val="dk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
          <p:cNvSpPr txBox="1"/>
          <p:nvPr>
            <p:ph type="title"/>
          </p:nvPr>
        </p:nvSpPr>
        <p:spPr>
          <a:xfrm>
            <a:off x="1088685" y="603390"/>
            <a:ext cx="7202456" cy="78692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Gill Sans"/>
              <a:buNone/>
            </a:pPr>
            <a:r>
              <a:rPr lang="en-US"/>
              <a:t>CONVERSATIONAL SYSTEM (AGENT)</a:t>
            </a:r>
            <a:endParaRPr/>
          </a:p>
        </p:txBody>
      </p:sp>
      <p:sp>
        <p:nvSpPr>
          <p:cNvPr id="127" name="Google Shape;127;p2"/>
          <p:cNvSpPr txBox="1"/>
          <p:nvPr>
            <p:ph idx="1" type="body"/>
          </p:nvPr>
        </p:nvSpPr>
        <p:spPr>
          <a:xfrm>
            <a:off x="1088685" y="1511799"/>
            <a:ext cx="7202456" cy="2587960"/>
          </a:xfrm>
          <a:prstGeom prst="rect">
            <a:avLst/>
          </a:prstGeom>
          <a:noFill/>
          <a:ln>
            <a:noFill/>
          </a:ln>
        </p:spPr>
        <p:txBody>
          <a:bodyPr anchorCtr="0" anchor="t" bIns="45700" lIns="91425" spcFirstLastPara="1" rIns="91425" wrap="square" tIns="45700">
            <a:normAutofit/>
          </a:bodyPr>
          <a:lstStyle/>
          <a:p>
            <a:pPr indent="-171450" lvl="0" marL="171450" rtl="0" algn="l">
              <a:lnSpc>
                <a:spcPct val="120000"/>
              </a:lnSpc>
              <a:spcBef>
                <a:spcPts val="0"/>
              </a:spcBef>
              <a:spcAft>
                <a:spcPts val="0"/>
              </a:spcAft>
              <a:buSzPts val="1500"/>
              <a:buChar char="•"/>
            </a:pPr>
            <a:r>
              <a:rPr lang="en-US"/>
              <a:t>A conversational system (also called a </a:t>
            </a:r>
            <a:r>
              <a:rPr b="1" lang="en-US"/>
              <a:t>dialogue system </a:t>
            </a:r>
            <a:r>
              <a:rPr lang="en-US"/>
              <a:t>or </a:t>
            </a:r>
            <a:r>
              <a:rPr b="1" lang="en-US"/>
              <a:t>conversational agent</a:t>
            </a:r>
            <a:r>
              <a:rPr lang="en-US"/>
              <a:t> (</a:t>
            </a:r>
            <a:r>
              <a:rPr b="1" lang="en-US"/>
              <a:t>CA</a:t>
            </a:r>
            <a:r>
              <a:rPr lang="en-US"/>
              <a:t>)) is a computer system designed to converse with a human</a:t>
            </a:r>
            <a:endParaRPr/>
          </a:p>
          <a:p>
            <a:pPr indent="-171450" lvl="0" marL="171450" rtl="0" algn="l">
              <a:lnSpc>
                <a:spcPct val="120000"/>
              </a:lnSpc>
              <a:spcBef>
                <a:spcPts val="750"/>
              </a:spcBef>
              <a:spcAft>
                <a:spcPts val="0"/>
              </a:spcAft>
              <a:buSzPts val="1500"/>
              <a:buChar char="•"/>
            </a:pPr>
            <a:r>
              <a:rPr lang="en-US"/>
              <a:t>In general a conversational system can consume input provided in any form - written text, speech, graphics, haptics (sensor based information ingestion), gestures, etc. – though in this discourse we will restrict ourselves to communication exchanged in the form of digital text written in Natural language only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7"/>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200"/>
              <a:buFont typeface="Gill Sans"/>
              <a:buNone/>
            </a:pPr>
            <a:r>
              <a:rPr lang="en-US"/>
              <a:t>RASA NLU</a:t>
            </a:r>
            <a:endParaRPr/>
          </a:p>
        </p:txBody>
      </p:sp>
      <p:sp>
        <p:nvSpPr>
          <p:cNvPr id="325" name="Google Shape;325;p17"/>
          <p:cNvSpPr txBox="1"/>
          <p:nvPr>
            <p:ph idx="1" type="body"/>
          </p:nvPr>
        </p:nvSpPr>
        <p:spPr>
          <a:xfrm>
            <a:off x="311700" y="1017450"/>
            <a:ext cx="8520600" cy="34164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20000"/>
              </a:lnSpc>
              <a:spcBef>
                <a:spcPts val="0"/>
              </a:spcBef>
              <a:spcAft>
                <a:spcPts val="0"/>
              </a:spcAft>
              <a:buSzPts val="1800"/>
              <a:buNone/>
            </a:pPr>
            <a:r>
              <a:rPr lang="en-US"/>
              <a:t>Involves two main tasks:</a:t>
            </a:r>
            <a:endParaRPr/>
          </a:p>
          <a:p>
            <a:pPr indent="-342900" lvl="0" marL="457200" rtl="0" algn="l">
              <a:lnSpc>
                <a:spcPct val="120000"/>
              </a:lnSpc>
              <a:spcBef>
                <a:spcPts val="1600"/>
              </a:spcBef>
              <a:spcAft>
                <a:spcPts val="0"/>
              </a:spcAft>
              <a:buSzPts val="1800"/>
              <a:buChar char="●"/>
            </a:pPr>
            <a:r>
              <a:rPr b="1" lang="en-US"/>
              <a:t>Named-Entities extraction</a:t>
            </a:r>
            <a:r>
              <a:rPr lang="en-US"/>
              <a:t>.</a:t>
            </a:r>
            <a:endParaRPr/>
          </a:p>
          <a:p>
            <a:pPr indent="0" lvl="0" marL="0" rtl="0" algn="l">
              <a:lnSpc>
                <a:spcPct val="120000"/>
              </a:lnSpc>
              <a:spcBef>
                <a:spcPts val="1600"/>
              </a:spcBef>
              <a:spcAft>
                <a:spcPts val="0"/>
              </a:spcAft>
              <a:buSzPts val="1800"/>
              <a:buNone/>
            </a:pPr>
            <a:r>
              <a:rPr lang="en-US"/>
              <a:t>	e.g., The new </a:t>
            </a:r>
            <a:r>
              <a:rPr b="1" lang="en-US">
                <a:solidFill>
                  <a:srgbClr val="FF0000"/>
                </a:solidFill>
              </a:rPr>
              <a:t>Ciaz</a:t>
            </a:r>
            <a:r>
              <a:rPr lang="en-US"/>
              <a:t> model gives good mileage and is receiving good feedback from customers </a:t>
            </a:r>
            <a:endParaRPr/>
          </a:p>
          <a:p>
            <a:pPr indent="-342900" lvl="0" marL="457200" rtl="0" algn="l">
              <a:lnSpc>
                <a:spcPct val="120000"/>
              </a:lnSpc>
              <a:spcBef>
                <a:spcPts val="1600"/>
              </a:spcBef>
              <a:spcAft>
                <a:spcPts val="0"/>
              </a:spcAft>
              <a:buSzPts val="1800"/>
              <a:buChar char="●"/>
            </a:pPr>
            <a:r>
              <a:rPr b="1" lang="en-US"/>
              <a:t>User-Intent classification</a:t>
            </a:r>
            <a:r>
              <a:rPr lang="en-US"/>
              <a:t>.</a:t>
            </a:r>
            <a:endParaRPr/>
          </a:p>
          <a:p>
            <a:pPr indent="0" lvl="0" marL="457200" rtl="0" algn="l">
              <a:lnSpc>
                <a:spcPct val="120000"/>
              </a:lnSpc>
              <a:spcBef>
                <a:spcPts val="1600"/>
              </a:spcBef>
              <a:spcAft>
                <a:spcPts val="0"/>
              </a:spcAft>
              <a:buSzPts val="1800"/>
              <a:buNone/>
            </a:pPr>
            <a:r>
              <a:rPr lang="en-US"/>
              <a:t>e.g., How can I </a:t>
            </a:r>
            <a:r>
              <a:rPr b="1" lang="en-US">
                <a:solidFill>
                  <a:srgbClr val="FF0000"/>
                </a:solidFill>
              </a:rPr>
              <a:t>buy</a:t>
            </a:r>
            <a:r>
              <a:rPr lang="en-US"/>
              <a:t> a </a:t>
            </a:r>
            <a:r>
              <a:rPr b="1" lang="en-US">
                <a:solidFill>
                  <a:srgbClr val="FF0000"/>
                </a:solidFill>
              </a:rPr>
              <a:t>Ciaz</a:t>
            </a:r>
            <a:r>
              <a:rPr lang="en-US"/>
              <a:t>? / I want to </a:t>
            </a:r>
            <a:r>
              <a:rPr b="1" lang="en-US">
                <a:solidFill>
                  <a:srgbClr val="FF0000"/>
                </a:solidFill>
              </a:rPr>
              <a:t>purchase</a:t>
            </a:r>
            <a:r>
              <a:rPr lang="en-US"/>
              <a:t> a sedan  ← </a:t>
            </a:r>
            <a:r>
              <a:rPr b="1" lang="en-US">
                <a:solidFill>
                  <a:srgbClr val="FF0000"/>
                </a:solidFill>
              </a:rPr>
              <a:t>intent_buy</a:t>
            </a:r>
            <a:endParaRPr b="1">
              <a:solidFill>
                <a:srgbClr val="FF0000"/>
              </a:solidFill>
            </a:endParaRPr>
          </a:p>
          <a:p>
            <a:pPr indent="0" lvl="0" marL="457200" rtl="0" algn="l">
              <a:lnSpc>
                <a:spcPct val="120000"/>
              </a:lnSpc>
              <a:spcBef>
                <a:spcPts val="1600"/>
              </a:spcBef>
              <a:spcAft>
                <a:spcPts val="1600"/>
              </a:spcAft>
              <a:buSzPts val="1800"/>
              <a:buNone/>
            </a:pPr>
            <a:r>
              <a:rPr lang="en-US"/>
              <a:t>What is the </a:t>
            </a:r>
            <a:r>
              <a:rPr b="1" lang="en-US">
                <a:solidFill>
                  <a:srgbClr val="FF0000"/>
                </a:solidFill>
              </a:rPr>
              <a:t>mileage</a:t>
            </a:r>
            <a:r>
              <a:rPr lang="en-US"/>
              <a:t> given by the car? / Which car gives </a:t>
            </a:r>
            <a:r>
              <a:rPr b="1" lang="en-US">
                <a:solidFill>
                  <a:srgbClr val="FF0000"/>
                </a:solidFill>
              </a:rPr>
              <a:t>best mileage</a:t>
            </a:r>
            <a:r>
              <a:rPr lang="en-US"/>
              <a:t> on city roads? ← </a:t>
            </a:r>
            <a:r>
              <a:rPr b="1" lang="en-US">
                <a:solidFill>
                  <a:srgbClr val="FF0000"/>
                </a:solidFill>
              </a:rPr>
              <a:t>intent_technical</a:t>
            </a:r>
            <a:endParaRPr b="1">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11ea17a9551_0_61"/>
          <p:cNvSpPr txBox="1"/>
          <p:nvPr>
            <p:ph type="title"/>
          </p:nvPr>
        </p:nvSpPr>
        <p:spPr>
          <a:xfrm>
            <a:off x="311700" y="1114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Frequently used Generic intents</a:t>
            </a:r>
            <a:endParaRPr/>
          </a:p>
        </p:txBody>
      </p:sp>
      <p:sp>
        <p:nvSpPr>
          <p:cNvPr id="331" name="Google Shape;331;g11ea17a9551_0_61"/>
          <p:cNvSpPr txBox="1"/>
          <p:nvPr>
            <p:ph idx="1" type="body"/>
          </p:nvPr>
        </p:nvSpPr>
        <p:spPr>
          <a:xfrm>
            <a:off x="311700" y="662600"/>
            <a:ext cx="8520600" cy="39444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nlu:</a:t>
            </a:r>
            <a:endParaRPr/>
          </a:p>
          <a:p>
            <a:pPr indent="0" lvl="0" marL="0" rtl="0" algn="l">
              <a:spcBef>
                <a:spcPts val="0"/>
              </a:spcBef>
              <a:spcAft>
                <a:spcPts val="0"/>
              </a:spcAft>
              <a:buClr>
                <a:schemeClr val="dk1"/>
              </a:buClr>
              <a:buSzPts val="1100"/>
              <a:buFont typeface="Arial"/>
              <a:buNone/>
            </a:pPr>
            <a:r>
              <a:rPr lang="en-US"/>
              <a:t>- intent: chitchat/ask_name</a:t>
            </a:r>
            <a:endParaRPr/>
          </a:p>
          <a:p>
            <a:pPr indent="0" lvl="0" marL="0" rtl="0" algn="l">
              <a:spcBef>
                <a:spcPts val="0"/>
              </a:spcBef>
              <a:spcAft>
                <a:spcPts val="0"/>
              </a:spcAft>
              <a:buClr>
                <a:schemeClr val="dk1"/>
              </a:buClr>
              <a:buSzPts val="1100"/>
              <a:buFont typeface="Arial"/>
              <a:buNone/>
            </a:pPr>
            <a:r>
              <a:rPr lang="en-US"/>
              <a:t>  examples: |</a:t>
            </a:r>
            <a:endParaRPr/>
          </a:p>
          <a:p>
            <a:pPr indent="0" lvl="0" marL="0" rtl="0" algn="l">
              <a:spcBef>
                <a:spcPts val="0"/>
              </a:spcBef>
              <a:spcAft>
                <a:spcPts val="0"/>
              </a:spcAft>
              <a:buClr>
                <a:schemeClr val="dk1"/>
              </a:buClr>
              <a:buSzPts val="1100"/>
              <a:buFont typeface="Arial"/>
              <a:buNone/>
            </a:pPr>
            <a:r>
              <a:rPr lang="en-US"/>
              <a:t>    - What is your name?</a:t>
            </a:r>
            <a:endParaRPr/>
          </a:p>
          <a:p>
            <a:pPr indent="0" lvl="0" marL="0" rtl="0" algn="l">
              <a:spcBef>
                <a:spcPts val="0"/>
              </a:spcBef>
              <a:spcAft>
                <a:spcPts val="0"/>
              </a:spcAft>
              <a:buClr>
                <a:schemeClr val="dk1"/>
              </a:buClr>
              <a:buSzPts val="1100"/>
              <a:buFont typeface="Arial"/>
              <a:buNone/>
            </a:pPr>
            <a:r>
              <a:rPr lang="en-US"/>
              <a:t>    - May I know your name?</a:t>
            </a:r>
            <a:endParaRPr/>
          </a:p>
          <a:p>
            <a:pPr indent="0" lvl="0" marL="0" rtl="0" algn="l">
              <a:spcBef>
                <a:spcPts val="0"/>
              </a:spcBef>
              <a:spcAft>
                <a:spcPts val="0"/>
              </a:spcAft>
              <a:buClr>
                <a:schemeClr val="dk1"/>
              </a:buClr>
              <a:buSzPts val="1100"/>
              <a:buFont typeface="Arial"/>
              <a:buNone/>
            </a:pPr>
            <a:r>
              <a:rPr lang="en-US"/>
              <a:t>    - What do people call you?</a:t>
            </a:r>
            <a:endParaRPr/>
          </a:p>
          <a:p>
            <a:pPr indent="0" lvl="0" marL="0" rtl="0" algn="l">
              <a:spcBef>
                <a:spcPts val="0"/>
              </a:spcBef>
              <a:spcAft>
                <a:spcPts val="0"/>
              </a:spcAft>
              <a:buClr>
                <a:schemeClr val="dk1"/>
              </a:buClr>
              <a:buSzPts val="1100"/>
              <a:buFont typeface="Arial"/>
              <a:buNone/>
            </a:pPr>
            <a:r>
              <a:rPr lang="en-US"/>
              <a:t>    - Do you have a name for yourself?</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 intent: chitchat/ask_weather</a:t>
            </a:r>
            <a:endParaRPr/>
          </a:p>
          <a:p>
            <a:pPr indent="0" lvl="0" marL="0" rtl="0" algn="l">
              <a:spcBef>
                <a:spcPts val="0"/>
              </a:spcBef>
              <a:spcAft>
                <a:spcPts val="0"/>
              </a:spcAft>
              <a:buClr>
                <a:schemeClr val="dk1"/>
              </a:buClr>
              <a:buSzPts val="1100"/>
              <a:buFont typeface="Arial"/>
              <a:buNone/>
            </a:pPr>
            <a:r>
              <a:rPr lang="en-US"/>
              <a:t>  examples: |</a:t>
            </a:r>
            <a:endParaRPr/>
          </a:p>
          <a:p>
            <a:pPr indent="0" lvl="0" marL="0" rtl="0" algn="l">
              <a:spcBef>
                <a:spcPts val="0"/>
              </a:spcBef>
              <a:spcAft>
                <a:spcPts val="0"/>
              </a:spcAft>
              <a:buClr>
                <a:schemeClr val="dk1"/>
              </a:buClr>
              <a:buSzPts val="1100"/>
              <a:buFont typeface="Arial"/>
              <a:buNone/>
            </a:pPr>
            <a:r>
              <a:rPr lang="en-US"/>
              <a:t>    - What's the weather like today?</a:t>
            </a:r>
            <a:endParaRPr/>
          </a:p>
          <a:p>
            <a:pPr indent="0" lvl="0" marL="0" rtl="0" algn="l">
              <a:spcBef>
                <a:spcPts val="0"/>
              </a:spcBef>
              <a:spcAft>
                <a:spcPts val="0"/>
              </a:spcAft>
              <a:buClr>
                <a:schemeClr val="dk1"/>
              </a:buClr>
              <a:buSzPts val="1100"/>
              <a:buFont typeface="Arial"/>
              <a:buNone/>
            </a:pPr>
            <a:r>
              <a:rPr lang="en-US"/>
              <a:t>    - Does it look sunny outside today?</a:t>
            </a:r>
            <a:endParaRPr/>
          </a:p>
          <a:p>
            <a:pPr indent="0" lvl="0" marL="0" rtl="0" algn="l">
              <a:spcBef>
                <a:spcPts val="0"/>
              </a:spcBef>
              <a:spcAft>
                <a:spcPts val="0"/>
              </a:spcAft>
              <a:buClr>
                <a:schemeClr val="dk1"/>
              </a:buClr>
              <a:buSzPts val="1100"/>
              <a:buFont typeface="Arial"/>
              <a:buNone/>
            </a:pPr>
            <a:r>
              <a:rPr lang="en-US"/>
              <a:t>    - Oh, do you mind checking the weather for me please?</a:t>
            </a:r>
            <a:endParaRPr/>
          </a:p>
          <a:p>
            <a:pPr indent="0" lvl="0" marL="0" rtl="0" algn="l">
              <a:spcBef>
                <a:spcPts val="0"/>
              </a:spcBef>
              <a:spcAft>
                <a:spcPts val="0"/>
              </a:spcAft>
              <a:buClr>
                <a:schemeClr val="dk1"/>
              </a:buClr>
              <a:buSzPts val="1100"/>
              <a:buFont typeface="Arial"/>
              <a:buNone/>
            </a:pPr>
            <a:r>
              <a:rPr lang="en-US"/>
              <a:t>    - I like sunny days in Berlin.</a:t>
            </a:r>
            <a:endParaRPr/>
          </a:p>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11ea17a9551_0_2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b="1" lang="en-US" sz="1700">
                <a:latin typeface="Arial"/>
                <a:ea typeface="Arial"/>
                <a:cs typeface="Arial"/>
                <a:sym typeface="Arial"/>
              </a:rPr>
              <a:t>Recognizing </a:t>
            </a:r>
            <a:r>
              <a:rPr b="1" lang="en-US" sz="1700">
                <a:latin typeface="Arial"/>
                <a:ea typeface="Arial"/>
                <a:cs typeface="Arial"/>
                <a:sym typeface="Arial"/>
              </a:rPr>
              <a:t>Entities in conversation text</a:t>
            </a:r>
            <a:endParaRPr/>
          </a:p>
        </p:txBody>
      </p:sp>
      <p:sp>
        <p:nvSpPr>
          <p:cNvPr id="337" name="Google Shape;337;g11ea17a9551_0_29"/>
          <p:cNvSpPr txBox="1"/>
          <p:nvPr>
            <p:ph idx="1" type="body"/>
          </p:nvPr>
        </p:nvSpPr>
        <p:spPr>
          <a:xfrm>
            <a:off x="311700" y="1017450"/>
            <a:ext cx="8520600" cy="18633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US" sz="1350">
                <a:solidFill>
                  <a:srgbClr val="0000FF"/>
                </a:solidFill>
                <a:uFill>
                  <a:noFill/>
                </a:uFill>
                <a:latin typeface="Arial"/>
                <a:ea typeface="Arial"/>
                <a:cs typeface="Arial"/>
                <a:sym typeface="Arial"/>
                <a:hlinkClick r:id="rId3">
                  <a:extLst>
                    <a:ext uri="{A12FA001-AC4F-418D-AE19-62706E023703}">
                      <ahyp:hlinkClr val="tx"/>
                    </a:ext>
                  </a:extLst>
                </a:hlinkClick>
              </a:rPr>
              <a:t>Entities</a:t>
            </a:r>
            <a:r>
              <a:rPr lang="en-US" sz="1350">
                <a:latin typeface="Arial"/>
                <a:ea typeface="Arial"/>
                <a:cs typeface="Arial"/>
                <a:sym typeface="Arial"/>
              </a:rPr>
              <a:t> are structured pieces of information inside a user message</a:t>
            </a:r>
            <a:endParaRPr sz="1350">
              <a:latin typeface="Arial"/>
              <a:ea typeface="Arial"/>
              <a:cs typeface="Arial"/>
              <a:sym typeface="Arial"/>
            </a:endParaRPr>
          </a:p>
          <a:p>
            <a:pPr indent="-314325" lvl="0" marL="457200" rtl="0" algn="l">
              <a:lnSpc>
                <a:spcPct val="115000"/>
              </a:lnSpc>
              <a:spcBef>
                <a:spcPts val="1400"/>
              </a:spcBef>
              <a:spcAft>
                <a:spcPts val="0"/>
              </a:spcAft>
              <a:buSzPts val="1350"/>
              <a:buFont typeface="Arial"/>
              <a:buAutoNum type="arabicPeriod"/>
            </a:pPr>
            <a:r>
              <a:rPr lang="en-US" sz="1350">
                <a:latin typeface="Arial"/>
                <a:ea typeface="Arial"/>
                <a:cs typeface="Arial"/>
                <a:sym typeface="Arial"/>
              </a:rPr>
              <a:t>Learn from training data -  train an ML model </a:t>
            </a:r>
            <a:endParaRPr sz="1350">
              <a:latin typeface="Arial"/>
              <a:ea typeface="Arial"/>
              <a:cs typeface="Arial"/>
              <a:sym typeface="Arial"/>
            </a:endParaRPr>
          </a:p>
          <a:p>
            <a:pPr indent="-314325" lvl="0" marL="457200" rtl="0" algn="l">
              <a:lnSpc>
                <a:spcPct val="115000"/>
              </a:lnSpc>
              <a:spcBef>
                <a:spcPts val="0"/>
              </a:spcBef>
              <a:spcAft>
                <a:spcPts val="0"/>
              </a:spcAft>
              <a:buSzPts val="1350"/>
              <a:buFont typeface="Arial"/>
              <a:buAutoNum type="arabicPeriod"/>
            </a:pPr>
            <a:r>
              <a:rPr lang="en-US" sz="1350">
                <a:latin typeface="Arial"/>
                <a:ea typeface="Arial"/>
                <a:cs typeface="Arial"/>
                <a:sym typeface="Arial"/>
              </a:rPr>
              <a:t>Define </a:t>
            </a:r>
            <a:r>
              <a:rPr lang="en-US" sz="1350">
                <a:solidFill>
                  <a:srgbClr val="0000FF"/>
                </a:solidFill>
                <a:uFill>
                  <a:noFill/>
                </a:uFill>
                <a:latin typeface="Arial"/>
                <a:ea typeface="Arial"/>
                <a:cs typeface="Arial"/>
                <a:sym typeface="Arial"/>
                <a:hlinkClick r:id="rId4">
                  <a:extLst>
                    <a:ext uri="{A12FA001-AC4F-418D-AE19-62706E023703}">
                      <ahyp:hlinkClr val="tx"/>
                    </a:ext>
                  </a:extLst>
                </a:hlinkClick>
              </a:rPr>
              <a:t>regular expressions</a:t>
            </a:r>
            <a:r>
              <a:rPr lang="en-US" sz="1350">
                <a:latin typeface="Arial"/>
                <a:ea typeface="Arial"/>
                <a:cs typeface="Arial"/>
                <a:sym typeface="Arial"/>
              </a:rPr>
              <a:t> to extract entities using the </a:t>
            </a:r>
            <a:r>
              <a:rPr lang="en-US" sz="1350">
                <a:solidFill>
                  <a:srgbClr val="0000FF"/>
                </a:solidFill>
                <a:uFill>
                  <a:noFill/>
                </a:uFill>
                <a:latin typeface="Arial"/>
                <a:ea typeface="Arial"/>
                <a:cs typeface="Arial"/>
                <a:sym typeface="Arial"/>
                <a:hlinkClick r:id="rId5">
                  <a:extLst>
                    <a:ext uri="{A12FA001-AC4F-418D-AE19-62706E023703}">
                      <ahyp:hlinkClr val="tx"/>
                    </a:ext>
                  </a:extLst>
                </a:hlinkClick>
              </a:rPr>
              <a:t>RegexEntityExtractor</a:t>
            </a:r>
            <a:r>
              <a:rPr lang="en-US" sz="1350">
                <a:latin typeface="Arial"/>
                <a:ea typeface="Arial"/>
                <a:cs typeface="Arial"/>
                <a:sym typeface="Arial"/>
              </a:rPr>
              <a:t> based on a character pattern</a:t>
            </a:r>
            <a:endParaRPr sz="1350">
              <a:latin typeface="Arial"/>
              <a:ea typeface="Arial"/>
              <a:cs typeface="Arial"/>
              <a:sym typeface="Arial"/>
            </a:endParaRPr>
          </a:p>
          <a:p>
            <a:pPr indent="0" lvl="0" marL="0" rtl="0" algn="l">
              <a:lnSpc>
                <a:spcPct val="115000"/>
              </a:lnSpc>
              <a:spcBef>
                <a:spcPts val="1400"/>
              </a:spcBef>
              <a:spcAft>
                <a:spcPts val="0"/>
              </a:spcAft>
              <a:buNone/>
            </a:pPr>
            <a:r>
              <a:rPr lang="en-US" sz="1350">
                <a:latin typeface="Arial"/>
                <a:ea typeface="Arial"/>
                <a:cs typeface="Arial"/>
                <a:sym typeface="Arial"/>
              </a:rPr>
              <a:t>Which entities to extract? - depends on what information the assistant needs for its user goals</a:t>
            </a:r>
            <a:endParaRPr sz="1350">
              <a:latin typeface="Arial"/>
              <a:ea typeface="Arial"/>
              <a:cs typeface="Arial"/>
              <a:sym typeface="Arial"/>
            </a:endParaRPr>
          </a:p>
          <a:p>
            <a:pPr indent="0" lvl="0" marL="0" rtl="0" algn="l">
              <a:lnSpc>
                <a:spcPct val="115000"/>
              </a:lnSpc>
              <a:spcBef>
                <a:spcPts val="1400"/>
              </a:spcBef>
              <a:spcAft>
                <a:spcPts val="0"/>
              </a:spcAft>
              <a:buNone/>
            </a:pPr>
            <a:r>
              <a:rPr lang="en-US" sz="1350">
                <a:latin typeface="Arial"/>
                <a:ea typeface="Arial"/>
                <a:cs typeface="Arial"/>
                <a:sym typeface="Arial"/>
              </a:rPr>
              <a:t> </a:t>
            </a:r>
            <a:endParaRPr sz="135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p:txBody>
      </p:sp>
      <p:sp>
        <p:nvSpPr>
          <p:cNvPr id="338" name="Google Shape;338;g11ea17a9551_0_29"/>
          <p:cNvSpPr txBox="1"/>
          <p:nvPr/>
        </p:nvSpPr>
        <p:spPr>
          <a:xfrm>
            <a:off x="428325" y="2939125"/>
            <a:ext cx="7316100" cy="12621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nlu:</a:t>
            </a:r>
            <a:endParaRPr/>
          </a:p>
          <a:p>
            <a:pPr indent="0" lvl="0" marL="0" rtl="0" algn="l">
              <a:spcBef>
                <a:spcPts val="0"/>
              </a:spcBef>
              <a:spcAft>
                <a:spcPts val="0"/>
              </a:spcAft>
              <a:buNone/>
            </a:pPr>
            <a:r>
              <a:rPr lang="en-US"/>
              <a:t>- intent: check_balance</a:t>
            </a:r>
            <a:endParaRPr/>
          </a:p>
          <a:p>
            <a:pPr indent="0" lvl="0" marL="0" rtl="0" algn="l">
              <a:spcBef>
                <a:spcPts val="0"/>
              </a:spcBef>
              <a:spcAft>
                <a:spcPts val="0"/>
              </a:spcAft>
              <a:buNone/>
            </a:pPr>
            <a:r>
              <a:rPr lang="en-US"/>
              <a:t>  examples: |</a:t>
            </a:r>
            <a:endParaRPr/>
          </a:p>
          <a:p>
            <a:pPr indent="0" lvl="0" marL="0" rtl="0" algn="l">
              <a:spcBef>
                <a:spcPts val="0"/>
              </a:spcBef>
              <a:spcAft>
                <a:spcPts val="0"/>
              </a:spcAft>
              <a:buNone/>
            </a:pPr>
            <a:r>
              <a:rPr lang="en-US"/>
              <a:t>    - What's my [credit](account) balance?</a:t>
            </a:r>
            <a:endParaRPr/>
          </a:p>
          <a:p>
            <a:pPr indent="0" lvl="0" marL="0" rtl="0" algn="l">
              <a:spcBef>
                <a:spcPts val="0"/>
              </a:spcBef>
              <a:spcAft>
                <a:spcPts val="0"/>
              </a:spcAft>
              <a:buNone/>
            </a:pPr>
            <a:r>
              <a:rPr lang="en-US"/>
              <a:t>    - What's the balance on my [credit card account]{"entity":"account","value":"credit"}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11ea17a9551_0_36"/>
          <p:cNvSpPr txBox="1"/>
          <p:nvPr>
            <p:ph type="title"/>
          </p:nvPr>
        </p:nvSpPr>
        <p:spPr>
          <a:xfrm>
            <a:off x="136750" y="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Training data samples</a:t>
            </a:r>
            <a:endParaRPr/>
          </a:p>
        </p:txBody>
      </p:sp>
      <p:sp>
        <p:nvSpPr>
          <p:cNvPr id="344" name="Google Shape;344;g11ea17a9551_0_36"/>
          <p:cNvSpPr txBox="1"/>
          <p:nvPr>
            <p:ph idx="1" type="body"/>
          </p:nvPr>
        </p:nvSpPr>
        <p:spPr>
          <a:xfrm>
            <a:off x="253375" y="548650"/>
            <a:ext cx="3712200" cy="31953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nlu:</a:t>
            </a:r>
            <a:endParaRPr/>
          </a:p>
          <a:p>
            <a:pPr indent="0" lvl="0" marL="0" rtl="0" algn="l">
              <a:spcBef>
                <a:spcPts val="0"/>
              </a:spcBef>
              <a:spcAft>
                <a:spcPts val="0"/>
              </a:spcAft>
              <a:buClr>
                <a:schemeClr val="dk1"/>
              </a:buClr>
              <a:buSzPts val="1100"/>
              <a:buFont typeface="Arial"/>
              <a:buNone/>
            </a:pPr>
            <a:r>
              <a:rPr lang="en-US"/>
              <a:t>- intent: greet</a:t>
            </a:r>
            <a:endParaRPr/>
          </a:p>
          <a:p>
            <a:pPr indent="0" lvl="0" marL="0" rtl="0" algn="l">
              <a:spcBef>
                <a:spcPts val="0"/>
              </a:spcBef>
              <a:spcAft>
                <a:spcPts val="0"/>
              </a:spcAft>
              <a:buClr>
                <a:schemeClr val="dk1"/>
              </a:buClr>
              <a:buSzPts val="1100"/>
              <a:buFont typeface="Arial"/>
              <a:buNone/>
            </a:pPr>
            <a:r>
              <a:rPr lang="en-US"/>
              <a:t>  examples: |</a:t>
            </a:r>
            <a:endParaRPr/>
          </a:p>
          <a:p>
            <a:pPr indent="0" lvl="0" marL="0" rtl="0" algn="l">
              <a:spcBef>
                <a:spcPts val="0"/>
              </a:spcBef>
              <a:spcAft>
                <a:spcPts val="0"/>
              </a:spcAft>
              <a:buClr>
                <a:schemeClr val="dk1"/>
              </a:buClr>
              <a:buSzPts val="1100"/>
              <a:buFont typeface="Arial"/>
              <a:buNone/>
            </a:pPr>
            <a:r>
              <a:rPr lang="en-US"/>
              <a:t>    - Hey</a:t>
            </a:r>
            <a:endParaRPr/>
          </a:p>
          <a:p>
            <a:pPr indent="0" lvl="0" marL="0" rtl="0" algn="l">
              <a:spcBef>
                <a:spcPts val="0"/>
              </a:spcBef>
              <a:spcAft>
                <a:spcPts val="0"/>
              </a:spcAft>
              <a:buClr>
                <a:schemeClr val="dk1"/>
              </a:buClr>
              <a:buSzPts val="1100"/>
              <a:buFont typeface="Arial"/>
              <a:buNone/>
            </a:pPr>
            <a:r>
              <a:rPr lang="en-US"/>
              <a:t>    - Hi</a:t>
            </a:r>
            <a:endParaRPr/>
          </a:p>
          <a:p>
            <a:pPr indent="0" lvl="0" marL="0" rtl="0" algn="l">
              <a:spcBef>
                <a:spcPts val="0"/>
              </a:spcBef>
              <a:spcAft>
                <a:spcPts val="0"/>
              </a:spcAft>
              <a:buClr>
                <a:schemeClr val="dk1"/>
              </a:buClr>
              <a:buSzPts val="1100"/>
              <a:buFont typeface="Arial"/>
              <a:buNone/>
            </a:pPr>
            <a:r>
              <a:rPr lang="en-US"/>
              <a:t>    - hey there [Sara](name)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 intent: faq/language</a:t>
            </a:r>
            <a:endParaRPr/>
          </a:p>
          <a:p>
            <a:pPr indent="0" lvl="0" marL="0" rtl="0" algn="l">
              <a:spcBef>
                <a:spcPts val="0"/>
              </a:spcBef>
              <a:spcAft>
                <a:spcPts val="0"/>
              </a:spcAft>
              <a:buClr>
                <a:schemeClr val="dk1"/>
              </a:buClr>
              <a:buSzPts val="1100"/>
              <a:buFont typeface="Arial"/>
              <a:buNone/>
            </a:pPr>
            <a:r>
              <a:rPr lang="en-US"/>
              <a:t>  examples: |</a:t>
            </a:r>
            <a:endParaRPr/>
          </a:p>
          <a:p>
            <a:pPr indent="0" lvl="0" marL="0" rtl="0" algn="l">
              <a:spcBef>
                <a:spcPts val="0"/>
              </a:spcBef>
              <a:spcAft>
                <a:spcPts val="0"/>
              </a:spcAft>
              <a:buClr>
                <a:schemeClr val="dk1"/>
              </a:buClr>
              <a:buSzPts val="1100"/>
              <a:buFont typeface="Arial"/>
              <a:buNone/>
            </a:pPr>
            <a:r>
              <a:rPr lang="en-US"/>
              <a:t>    - What language do you speak?</a:t>
            </a:r>
            <a:endParaRPr/>
          </a:p>
          <a:p>
            <a:pPr indent="0" lvl="0" marL="0" rtl="0" algn="l">
              <a:spcBef>
                <a:spcPts val="0"/>
              </a:spcBef>
              <a:spcAft>
                <a:spcPts val="0"/>
              </a:spcAft>
              <a:buClr>
                <a:schemeClr val="dk1"/>
              </a:buClr>
              <a:buSzPts val="1100"/>
              <a:buFont typeface="Arial"/>
              <a:buNone/>
            </a:pPr>
            <a:r>
              <a:rPr lang="en-US"/>
              <a:t>    - Do you only handle english?</a:t>
            </a:r>
            <a:endParaRPr/>
          </a:p>
          <a:p>
            <a:pPr indent="0" lvl="0" marL="0" rtl="0" algn="l">
              <a:spcBef>
                <a:spcPts val="0"/>
              </a:spcBef>
              <a:spcAft>
                <a:spcPts val="0"/>
              </a:spcAft>
              <a:buNone/>
            </a:pPr>
            <a:r>
              <a:t/>
            </a:r>
            <a:endParaRPr/>
          </a:p>
        </p:txBody>
      </p:sp>
      <p:sp>
        <p:nvSpPr>
          <p:cNvPr id="345" name="Google Shape;345;g11ea17a9551_0_36"/>
          <p:cNvSpPr txBox="1"/>
          <p:nvPr/>
        </p:nvSpPr>
        <p:spPr>
          <a:xfrm>
            <a:off x="253375" y="3823075"/>
            <a:ext cx="6919500" cy="12621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nlu:</a:t>
            </a:r>
            <a:endParaRPr/>
          </a:p>
          <a:p>
            <a:pPr indent="0" lvl="0" marL="0" rtl="0" algn="l">
              <a:spcBef>
                <a:spcPts val="0"/>
              </a:spcBef>
              <a:spcAft>
                <a:spcPts val="0"/>
              </a:spcAft>
              <a:buNone/>
            </a:pPr>
            <a:r>
              <a:rPr lang="en-US"/>
              <a:t>- intent: check_balance</a:t>
            </a:r>
            <a:endParaRPr/>
          </a:p>
          <a:p>
            <a:pPr indent="0" lvl="0" marL="0" rtl="0" algn="l">
              <a:spcBef>
                <a:spcPts val="0"/>
              </a:spcBef>
              <a:spcAft>
                <a:spcPts val="0"/>
              </a:spcAft>
              <a:buNone/>
            </a:pPr>
            <a:r>
              <a:rPr lang="en-US"/>
              <a:t>  examples: |</a:t>
            </a:r>
            <a:endParaRPr/>
          </a:p>
          <a:p>
            <a:pPr indent="0" lvl="0" marL="0" rtl="0" algn="l">
              <a:spcBef>
                <a:spcPts val="0"/>
              </a:spcBef>
              <a:spcAft>
                <a:spcPts val="0"/>
              </a:spcAft>
              <a:buNone/>
            </a:pPr>
            <a:r>
              <a:rPr lang="en-US"/>
              <a:t>    - What's my [credit](account) balance?</a:t>
            </a:r>
            <a:endParaRPr/>
          </a:p>
          <a:p>
            <a:pPr indent="0" lvl="0" marL="0" rtl="0" algn="l">
              <a:spcBef>
                <a:spcPts val="0"/>
              </a:spcBef>
              <a:spcAft>
                <a:spcPts val="0"/>
              </a:spcAft>
              <a:buNone/>
            </a:pPr>
            <a:r>
              <a:rPr lang="en-US"/>
              <a:t>    - What's the balance on my [credit card account]{"entity":"account","value":"credit"}</a:t>
            </a:r>
            <a:endParaRPr/>
          </a:p>
        </p:txBody>
      </p:sp>
      <p:sp>
        <p:nvSpPr>
          <p:cNvPr id="346" name="Google Shape;346;g11ea17a9551_0_36"/>
          <p:cNvSpPr txBox="1"/>
          <p:nvPr/>
        </p:nvSpPr>
        <p:spPr>
          <a:xfrm>
            <a:off x="4280425" y="70000"/>
            <a:ext cx="3000000" cy="1262100"/>
          </a:xfrm>
          <a:prstGeom prst="rect">
            <a:avLst/>
          </a:prstGeom>
          <a:solidFill>
            <a:srgbClr val="D9D2E9"/>
          </a:solidFill>
          <a:ln cap="flat" cmpd="sng" w="9525">
            <a:solidFill>
              <a:srgbClr val="99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t>nlu:</a:t>
            </a:r>
            <a:endParaRPr/>
          </a:p>
          <a:p>
            <a:pPr indent="0" lvl="0" marL="0" rtl="0" algn="l">
              <a:spcBef>
                <a:spcPts val="0"/>
              </a:spcBef>
              <a:spcAft>
                <a:spcPts val="0"/>
              </a:spcAft>
              <a:buNone/>
            </a:pPr>
            <a:r>
              <a:rPr lang="en-US"/>
              <a:t>- synonym: credit</a:t>
            </a:r>
            <a:endParaRPr/>
          </a:p>
          <a:p>
            <a:pPr indent="0" lvl="0" marL="0" rtl="0" algn="l">
              <a:spcBef>
                <a:spcPts val="0"/>
              </a:spcBef>
              <a:spcAft>
                <a:spcPts val="0"/>
              </a:spcAft>
              <a:buNone/>
            </a:pPr>
            <a:r>
              <a:rPr lang="en-US"/>
              <a:t>  examples: |</a:t>
            </a:r>
            <a:endParaRPr/>
          </a:p>
          <a:p>
            <a:pPr indent="0" lvl="0" marL="0" rtl="0" algn="l">
              <a:spcBef>
                <a:spcPts val="0"/>
              </a:spcBef>
              <a:spcAft>
                <a:spcPts val="0"/>
              </a:spcAft>
              <a:buNone/>
            </a:pPr>
            <a:r>
              <a:rPr lang="en-US"/>
              <a:t>    - credit card account</a:t>
            </a:r>
            <a:endParaRPr/>
          </a:p>
          <a:p>
            <a:pPr indent="0" lvl="0" marL="0" rtl="0" algn="l">
              <a:spcBef>
                <a:spcPts val="0"/>
              </a:spcBef>
              <a:spcAft>
                <a:spcPts val="0"/>
              </a:spcAft>
              <a:buNone/>
            </a:pPr>
            <a:r>
              <a:rPr lang="en-US"/>
              <a:t>    - credit account</a:t>
            </a:r>
            <a:endParaRPr/>
          </a:p>
        </p:txBody>
      </p:sp>
      <p:sp>
        <p:nvSpPr>
          <p:cNvPr id="347" name="Google Shape;347;g11ea17a9551_0_36"/>
          <p:cNvSpPr txBox="1"/>
          <p:nvPr/>
        </p:nvSpPr>
        <p:spPr>
          <a:xfrm>
            <a:off x="4886900" y="1434575"/>
            <a:ext cx="3000000" cy="1046700"/>
          </a:xfrm>
          <a:prstGeom prst="rect">
            <a:avLst/>
          </a:prstGeom>
          <a:solidFill>
            <a:srgbClr val="D9EAD3"/>
          </a:solidFill>
          <a:ln cap="flat" cmpd="sng" w="9525">
            <a:solidFill>
              <a:srgbClr val="134F5C"/>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t>nlu:</a:t>
            </a:r>
            <a:endParaRPr/>
          </a:p>
          <a:p>
            <a:pPr indent="0" lvl="0" marL="0" rtl="0" algn="l">
              <a:spcBef>
                <a:spcPts val="0"/>
              </a:spcBef>
              <a:spcAft>
                <a:spcPts val="0"/>
              </a:spcAft>
              <a:buNone/>
            </a:pPr>
            <a:r>
              <a:rPr lang="en-US"/>
              <a:t>- regex: account_number</a:t>
            </a:r>
            <a:endParaRPr/>
          </a:p>
          <a:p>
            <a:pPr indent="0" lvl="0" marL="0" rtl="0" algn="l">
              <a:spcBef>
                <a:spcPts val="0"/>
              </a:spcBef>
              <a:spcAft>
                <a:spcPts val="0"/>
              </a:spcAft>
              <a:buNone/>
            </a:pPr>
            <a:r>
              <a:rPr lang="en-US"/>
              <a:t>  examples: |</a:t>
            </a:r>
            <a:endParaRPr/>
          </a:p>
          <a:p>
            <a:pPr indent="0" lvl="0" marL="0" rtl="0" algn="l">
              <a:spcBef>
                <a:spcPts val="0"/>
              </a:spcBef>
              <a:spcAft>
                <a:spcPts val="0"/>
              </a:spcAft>
              <a:buNone/>
            </a:pPr>
            <a:r>
              <a:rPr lang="en-US"/>
              <a:t>    - \d{10,12}</a:t>
            </a:r>
            <a:endParaRPr/>
          </a:p>
        </p:txBody>
      </p:sp>
      <p:sp>
        <p:nvSpPr>
          <p:cNvPr id="348" name="Google Shape;348;g11ea17a9551_0_36"/>
          <p:cNvSpPr txBox="1"/>
          <p:nvPr/>
        </p:nvSpPr>
        <p:spPr>
          <a:xfrm>
            <a:off x="7056275" y="2583750"/>
            <a:ext cx="1915200" cy="1477500"/>
          </a:xfrm>
          <a:prstGeom prst="rect">
            <a:avLst/>
          </a:prstGeom>
          <a:solidFill>
            <a:srgbClr val="C9DAF8"/>
          </a:solidFill>
          <a:ln cap="flat" cmpd="sng" w="9525">
            <a:solidFill>
              <a:srgbClr val="12239A"/>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t>nlu:</a:t>
            </a:r>
            <a:endParaRPr/>
          </a:p>
          <a:p>
            <a:pPr indent="0" lvl="0" marL="0" rtl="0" algn="l">
              <a:spcBef>
                <a:spcPts val="0"/>
              </a:spcBef>
              <a:spcAft>
                <a:spcPts val="0"/>
              </a:spcAft>
              <a:buNone/>
            </a:pPr>
            <a:r>
              <a:rPr lang="en-US"/>
              <a:t>- lookup: banks</a:t>
            </a:r>
            <a:endParaRPr/>
          </a:p>
          <a:p>
            <a:pPr indent="0" lvl="0" marL="0" rtl="0" algn="l">
              <a:spcBef>
                <a:spcPts val="0"/>
              </a:spcBef>
              <a:spcAft>
                <a:spcPts val="0"/>
              </a:spcAft>
              <a:buNone/>
            </a:pPr>
            <a:r>
              <a:rPr lang="en-US"/>
              <a:t>  examples: |</a:t>
            </a:r>
            <a:endParaRPr/>
          </a:p>
          <a:p>
            <a:pPr indent="0" lvl="0" marL="0" rtl="0" algn="l">
              <a:spcBef>
                <a:spcPts val="0"/>
              </a:spcBef>
              <a:spcAft>
                <a:spcPts val="0"/>
              </a:spcAft>
              <a:buNone/>
            </a:pPr>
            <a:r>
              <a:rPr lang="en-US"/>
              <a:t>    - JPMC</a:t>
            </a:r>
            <a:endParaRPr/>
          </a:p>
          <a:p>
            <a:pPr indent="0" lvl="0" marL="0" rtl="0" algn="l">
              <a:spcBef>
                <a:spcPts val="0"/>
              </a:spcBef>
              <a:spcAft>
                <a:spcPts val="0"/>
              </a:spcAft>
              <a:buNone/>
            </a:pPr>
            <a:r>
              <a:rPr lang="en-US"/>
              <a:t>    - Comerica</a:t>
            </a:r>
            <a:endParaRPr/>
          </a:p>
          <a:p>
            <a:pPr indent="0" lvl="0" marL="0" rtl="0" algn="l">
              <a:spcBef>
                <a:spcPts val="0"/>
              </a:spcBef>
              <a:spcAft>
                <a:spcPts val="0"/>
              </a:spcAft>
              <a:buNone/>
            </a:pPr>
            <a:r>
              <a:rPr lang="en-US"/>
              <a:t>    - Bank of America</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18"/>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200"/>
              <a:buFont typeface="Gill Sans"/>
              <a:buNone/>
            </a:pPr>
            <a:r>
              <a:rPr lang="en-US"/>
              <a:t>RASA CORE</a:t>
            </a:r>
            <a:endParaRPr/>
          </a:p>
        </p:txBody>
      </p:sp>
      <p:sp>
        <p:nvSpPr>
          <p:cNvPr id="354" name="Google Shape;354;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SzPts val="1800"/>
              <a:buNone/>
            </a:pPr>
            <a:r>
              <a:rPr lang="en-US"/>
              <a:t>The dialogue management system (Bot responses).</a:t>
            </a:r>
            <a:endParaRPr/>
          </a:p>
          <a:p>
            <a:pPr indent="0" lvl="0" marL="0" rtl="0" algn="l">
              <a:lnSpc>
                <a:spcPct val="120000"/>
              </a:lnSpc>
              <a:spcBef>
                <a:spcPts val="1600"/>
              </a:spcBef>
              <a:spcAft>
                <a:spcPts val="0"/>
              </a:spcAft>
              <a:buSzPts val="1800"/>
              <a:buNone/>
            </a:pPr>
            <a:r>
              <a:rPr lang="en-US"/>
              <a:t>Uses Machine Learning approaches to predict the next </a:t>
            </a:r>
            <a:r>
              <a:rPr lang="en-US">
                <a:solidFill>
                  <a:schemeClr val="accent6"/>
                </a:solidFill>
              </a:rPr>
              <a:t>action</a:t>
            </a:r>
            <a:r>
              <a:rPr lang="en-US"/>
              <a:t>, given a current state of the bot, with respect to some </a:t>
            </a:r>
            <a:r>
              <a:rPr lang="en-US">
                <a:solidFill>
                  <a:schemeClr val="accent6"/>
                </a:solidFill>
              </a:rPr>
              <a:t>policy(ies)</a:t>
            </a:r>
            <a:r>
              <a:rPr lang="en-US"/>
              <a:t>.</a:t>
            </a:r>
            <a:endParaRPr/>
          </a:p>
          <a:p>
            <a:pPr indent="0" lvl="0" marL="0" rtl="0" algn="l">
              <a:lnSpc>
                <a:spcPct val="120000"/>
              </a:lnSpc>
              <a:spcBef>
                <a:spcPts val="1600"/>
              </a:spcBef>
              <a:spcAft>
                <a:spcPts val="1600"/>
              </a:spcAft>
              <a:buSzPts val="1800"/>
              <a:buNone/>
            </a:pPr>
            <a:r>
              <a:rPr lang="en-US"/>
              <a:t>	</a:t>
            </a:r>
            <a:r>
              <a:rPr b="1" i="1" lang="en-US"/>
              <a:t>NOT a bunch of if/else statements </a:t>
            </a:r>
            <a:r>
              <a:rPr lang="en-US"/>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d41bede061_0_25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Policies</a:t>
            </a:r>
            <a:endParaRPr/>
          </a:p>
        </p:txBody>
      </p:sp>
      <p:sp>
        <p:nvSpPr>
          <p:cNvPr id="360" name="Google Shape;360;gd41bede061_0_254"/>
          <p:cNvSpPr txBox="1"/>
          <p:nvPr>
            <p:ph idx="1" type="body"/>
          </p:nvPr>
        </p:nvSpPr>
        <p:spPr>
          <a:xfrm>
            <a:off x="311700" y="1017450"/>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650">
                <a:solidFill>
                  <a:srgbClr val="555555"/>
                </a:solidFill>
                <a:latin typeface="Arial"/>
                <a:ea typeface="Arial"/>
                <a:cs typeface="Arial"/>
                <a:sym typeface="Arial"/>
              </a:rPr>
              <a:t>Policies are used to decide which action to take at each step in a conversation</a:t>
            </a:r>
            <a:endParaRPr sz="1650">
              <a:solidFill>
                <a:srgbClr val="555555"/>
              </a:solidFill>
              <a:latin typeface="Arial"/>
              <a:ea typeface="Arial"/>
              <a:cs typeface="Arial"/>
              <a:sym typeface="Arial"/>
            </a:endParaRPr>
          </a:p>
          <a:p>
            <a:pPr indent="0" lvl="0" marL="0" rtl="0" algn="l">
              <a:lnSpc>
                <a:spcPct val="115000"/>
              </a:lnSpc>
              <a:spcBef>
                <a:spcPts val="1600"/>
              </a:spcBef>
              <a:spcAft>
                <a:spcPts val="0"/>
              </a:spcAft>
              <a:buNone/>
            </a:pPr>
            <a:r>
              <a:rPr lang="en-US" sz="1650">
                <a:solidFill>
                  <a:srgbClr val="555555"/>
                </a:solidFill>
                <a:latin typeface="Arial"/>
                <a:ea typeface="Arial"/>
                <a:cs typeface="Arial"/>
                <a:sym typeface="Arial"/>
              </a:rPr>
              <a:t>Policies can be </a:t>
            </a:r>
            <a:endParaRPr sz="1650">
              <a:solidFill>
                <a:srgbClr val="555555"/>
              </a:solidFill>
              <a:latin typeface="Arial"/>
              <a:ea typeface="Arial"/>
              <a:cs typeface="Arial"/>
              <a:sym typeface="Arial"/>
            </a:endParaRPr>
          </a:p>
          <a:p>
            <a:pPr indent="-333375" lvl="0" marL="457200" rtl="0" algn="l">
              <a:lnSpc>
                <a:spcPct val="115000"/>
              </a:lnSpc>
              <a:spcBef>
                <a:spcPts val="1600"/>
              </a:spcBef>
              <a:spcAft>
                <a:spcPts val="0"/>
              </a:spcAft>
              <a:buClr>
                <a:srgbClr val="555555"/>
              </a:buClr>
              <a:buSzPts val="1650"/>
              <a:buFont typeface="Arial"/>
              <a:buChar char="●"/>
            </a:pPr>
            <a:r>
              <a:rPr lang="en-US" sz="1650">
                <a:solidFill>
                  <a:srgbClr val="555555"/>
                </a:solidFill>
                <a:latin typeface="Arial"/>
                <a:ea typeface="Arial"/>
                <a:cs typeface="Arial"/>
                <a:sym typeface="Arial"/>
              </a:rPr>
              <a:t>Rule-based policies</a:t>
            </a:r>
            <a:endParaRPr sz="1650">
              <a:solidFill>
                <a:srgbClr val="555555"/>
              </a:solidFill>
              <a:latin typeface="Arial"/>
              <a:ea typeface="Arial"/>
              <a:cs typeface="Arial"/>
              <a:sym typeface="Arial"/>
            </a:endParaRPr>
          </a:p>
          <a:p>
            <a:pPr indent="-333375" lvl="0" marL="457200" rtl="0" algn="l">
              <a:lnSpc>
                <a:spcPct val="115000"/>
              </a:lnSpc>
              <a:spcBef>
                <a:spcPts val="0"/>
              </a:spcBef>
              <a:spcAft>
                <a:spcPts val="0"/>
              </a:spcAft>
              <a:buClr>
                <a:srgbClr val="555555"/>
              </a:buClr>
              <a:buSzPts val="1650"/>
              <a:buFont typeface="Arial"/>
              <a:buChar char="●"/>
            </a:pPr>
            <a:r>
              <a:rPr lang="en-US" sz="1650">
                <a:solidFill>
                  <a:srgbClr val="555555"/>
                </a:solidFill>
                <a:latin typeface="Arial"/>
                <a:ea typeface="Arial"/>
                <a:cs typeface="Arial"/>
                <a:sym typeface="Arial"/>
              </a:rPr>
              <a:t>Learnt through Machine Learning</a:t>
            </a:r>
            <a:endParaRPr sz="1650">
              <a:solidFill>
                <a:srgbClr val="555555"/>
              </a:solidFill>
              <a:latin typeface="Arial"/>
              <a:ea typeface="Arial"/>
              <a:cs typeface="Arial"/>
              <a:sym typeface="Arial"/>
            </a:endParaRPr>
          </a:p>
          <a:p>
            <a:pPr indent="-333375" lvl="0" marL="457200" rtl="0" algn="l">
              <a:lnSpc>
                <a:spcPct val="115000"/>
              </a:lnSpc>
              <a:spcBef>
                <a:spcPts val="0"/>
              </a:spcBef>
              <a:spcAft>
                <a:spcPts val="0"/>
              </a:spcAft>
              <a:buClr>
                <a:srgbClr val="555555"/>
              </a:buClr>
              <a:buSzPts val="1650"/>
              <a:buFont typeface="Arial"/>
              <a:buChar char="●"/>
            </a:pPr>
            <a:r>
              <a:rPr lang="en-US" sz="1650">
                <a:solidFill>
                  <a:srgbClr val="555555"/>
                </a:solidFill>
                <a:latin typeface="Arial"/>
                <a:ea typeface="Arial"/>
                <a:cs typeface="Arial"/>
                <a:sym typeface="Arial"/>
              </a:rPr>
              <a:t>Can be used in tandem.</a:t>
            </a:r>
            <a:endParaRPr sz="1800">
              <a:solidFill>
                <a:srgbClr val="5E696C"/>
              </a:solidFill>
              <a:latin typeface="Lato"/>
              <a:ea typeface="Lato"/>
              <a:cs typeface="Lato"/>
              <a:sym typeface="Lato"/>
            </a:endParaRPr>
          </a:p>
          <a:p>
            <a:pPr indent="0" lvl="0" marL="0" rtl="0" algn="l">
              <a:lnSpc>
                <a:spcPct val="115000"/>
              </a:lnSpc>
              <a:spcBef>
                <a:spcPts val="1600"/>
              </a:spcBef>
              <a:spcAft>
                <a:spcPts val="0"/>
              </a:spcAft>
              <a:buNone/>
            </a:pPr>
            <a:r>
              <a:rPr lang="en-US" sz="1800">
                <a:solidFill>
                  <a:srgbClr val="5E696C"/>
                </a:solidFill>
                <a:latin typeface="Lato"/>
                <a:ea typeface="Lato"/>
                <a:cs typeface="Lato"/>
                <a:sym typeface="Lato"/>
              </a:rPr>
              <a:t>Are responsible for </a:t>
            </a:r>
            <a:r>
              <a:rPr lang="en-US" sz="1800">
                <a:solidFill>
                  <a:srgbClr val="CC0000"/>
                </a:solidFill>
                <a:latin typeface="Lato"/>
                <a:ea typeface="Lato"/>
                <a:cs typeface="Lato"/>
                <a:sym typeface="Lato"/>
              </a:rPr>
              <a:t>predicting</a:t>
            </a:r>
            <a:r>
              <a:rPr lang="en-US" sz="1800">
                <a:solidFill>
                  <a:srgbClr val="5E696C"/>
                </a:solidFill>
                <a:latin typeface="Lato"/>
                <a:ea typeface="Lato"/>
                <a:cs typeface="Lato"/>
                <a:sym typeface="Lato"/>
              </a:rPr>
              <a:t> which </a:t>
            </a:r>
            <a:r>
              <a:rPr lang="en-US" sz="1800">
                <a:solidFill>
                  <a:srgbClr val="CC0000"/>
                </a:solidFill>
                <a:latin typeface="Lato"/>
                <a:ea typeface="Lato"/>
                <a:cs typeface="Lato"/>
                <a:sym typeface="Lato"/>
              </a:rPr>
              <a:t>action</a:t>
            </a:r>
            <a:r>
              <a:rPr lang="en-US" sz="1800">
                <a:solidFill>
                  <a:srgbClr val="5E696C"/>
                </a:solidFill>
                <a:latin typeface="Lato"/>
                <a:ea typeface="Lato"/>
                <a:cs typeface="Lato"/>
                <a:sym typeface="Lato"/>
              </a:rPr>
              <a:t> to take, given the </a:t>
            </a:r>
            <a:r>
              <a:rPr lang="en-US" sz="1800">
                <a:solidFill>
                  <a:srgbClr val="FF0000"/>
                </a:solidFill>
                <a:latin typeface="Lato"/>
                <a:ea typeface="Lato"/>
                <a:cs typeface="Lato"/>
                <a:sym typeface="Lato"/>
              </a:rPr>
              <a:t>current state </a:t>
            </a:r>
            <a:endParaRPr sz="1800">
              <a:solidFill>
                <a:srgbClr val="FF0000"/>
              </a:solidFill>
              <a:latin typeface="Lato"/>
              <a:ea typeface="Lato"/>
              <a:cs typeface="Lato"/>
              <a:sym typeface="Lato"/>
            </a:endParaRPr>
          </a:p>
          <a:p>
            <a:pPr indent="0" lvl="0" marL="0" rtl="0" algn="l">
              <a:lnSpc>
                <a:spcPct val="115000"/>
              </a:lnSpc>
              <a:spcBef>
                <a:spcPts val="1600"/>
              </a:spcBef>
              <a:spcAft>
                <a:spcPts val="0"/>
              </a:spcAft>
              <a:buClr>
                <a:schemeClr val="dk1"/>
              </a:buClr>
              <a:buSzPts val="1100"/>
              <a:buFont typeface="Arial"/>
              <a:buNone/>
            </a:pPr>
            <a:r>
              <a:rPr lang="en-US" sz="1800">
                <a:solidFill>
                  <a:srgbClr val="5E696C"/>
                </a:solidFill>
                <a:latin typeface="Lato"/>
                <a:ea typeface="Lato"/>
                <a:cs typeface="Lato"/>
                <a:sym typeface="Lato"/>
              </a:rPr>
              <a:t>Function of previous action taken, current values present in the slots [entities], the intent) of the bot</a:t>
            </a:r>
            <a:endParaRPr sz="1800">
              <a:solidFill>
                <a:srgbClr val="5E696C"/>
              </a:solidFill>
              <a:latin typeface="Lato"/>
              <a:ea typeface="Lato"/>
              <a:cs typeface="Lato"/>
              <a:sym typeface="Lato"/>
            </a:endParaRPr>
          </a:p>
          <a:p>
            <a:pPr indent="0" lvl="0" marL="0" rtl="0" algn="l">
              <a:lnSpc>
                <a:spcPct val="115000"/>
              </a:lnSpc>
              <a:spcBef>
                <a:spcPts val="1600"/>
              </a:spcBef>
              <a:spcAft>
                <a:spcPts val="0"/>
              </a:spcAft>
              <a:buClr>
                <a:schemeClr val="dk1"/>
              </a:buClr>
              <a:buSzPts val="1100"/>
              <a:buFont typeface="Arial"/>
              <a:buNone/>
            </a:pPr>
            <a:r>
              <a:rPr lang="en-US" sz="1800">
                <a:solidFill>
                  <a:srgbClr val="5E696C"/>
                </a:solidFill>
                <a:latin typeface="Lato"/>
                <a:ea typeface="Lato"/>
                <a:cs typeface="Lato"/>
                <a:sym typeface="Lato"/>
              </a:rPr>
              <a:t>They are </a:t>
            </a:r>
            <a:r>
              <a:rPr b="1" lang="en-US" sz="1800">
                <a:solidFill>
                  <a:srgbClr val="5E696C"/>
                </a:solidFill>
                <a:latin typeface="Lato"/>
                <a:ea typeface="Lato"/>
                <a:cs typeface="Lato"/>
                <a:sym typeface="Lato"/>
              </a:rPr>
              <a:t>trained</a:t>
            </a:r>
            <a:r>
              <a:rPr lang="en-US" sz="1800">
                <a:solidFill>
                  <a:srgbClr val="5E696C"/>
                </a:solidFill>
                <a:latin typeface="Lato"/>
                <a:ea typeface="Lato"/>
                <a:cs typeface="Lato"/>
                <a:sym typeface="Lato"/>
              </a:rPr>
              <a:t> on the provided real-world conversation examples (in the encoded form, required by RASA), i.e., </a:t>
            </a:r>
            <a:r>
              <a:rPr lang="en-US" sz="1800">
                <a:solidFill>
                  <a:srgbClr val="CC0000"/>
                </a:solidFill>
                <a:latin typeface="Lato"/>
                <a:ea typeface="Lato"/>
                <a:cs typeface="Lato"/>
                <a:sym typeface="Lato"/>
              </a:rPr>
              <a:t>stories</a:t>
            </a:r>
            <a:r>
              <a:rPr lang="en-US" sz="1800">
                <a:solidFill>
                  <a:srgbClr val="5E696C"/>
                </a:solidFill>
                <a:latin typeface="Lato"/>
                <a:ea typeface="Lato"/>
                <a:cs typeface="Lato"/>
                <a:sym typeface="Lato"/>
              </a:rPr>
              <a:t>.</a:t>
            </a:r>
            <a:endParaRPr sz="1800">
              <a:solidFill>
                <a:srgbClr val="5E696C"/>
              </a:solidFill>
              <a:latin typeface="Lato"/>
              <a:ea typeface="Lato"/>
              <a:cs typeface="Lato"/>
              <a:sym typeface="Lato"/>
            </a:endParaRPr>
          </a:p>
          <a:p>
            <a:pPr indent="0" lvl="0" marL="0" rtl="0" algn="l">
              <a:lnSpc>
                <a:spcPct val="115000"/>
              </a:lnSpc>
              <a:spcBef>
                <a:spcPts val="1600"/>
              </a:spcBef>
              <a:spcAft>
                <a:spcPts val="0"/>
              </a:spcAft>
              <a:buClr>
                <a:schemeClr val="dk1"/>
              </a:buClr>
              <a:buSzPts val="1100"/>
              <a:buFont typeface="Arial"/>
              <a:buNone/>
            </a:pPr>
            <a:r>
              <a:t/>
            </a:r>
            <a:endParaRPr sz="1800">
              <a:solidFill>
                <a:srgbClr val="5E696C"/>
              </a:solidFill>
              <a:latin typeface="Lato"/>
              <a:ea typeface="Lato"/>
              <a:cs typeface="Lato"/>
              <a:sym typeface="Lato"/>
            </a:endParaRPr>
          </a:p>
          <a:p>
            <a:pPr indent="0" lvl="0" marL="0" rtl="0" algn="l">
              <a:spcBef>
                <a:spcPts val="160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d41bede061_0_302"/>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200"/>
              <a:buFont typeface="Gill Sans"/>
              <a:buNone/>
            </a:pPr>
            <a:r>
              <a:rPr lang="en-US"/>
              <a:t>POLICIES</a:t>
            </a:r>
            <a:endParaRPr/>
          </a:p>
        </p:txBody>
      </p:sp>
      <p:sp>
        <p:nvSpPr>
          <p:cNvPr id="366" name="Google Shape;366;gd41bede061_0_30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SzPts val="1800"/>
              <a:buNone/>
            </a:pPr>
            <a:r>
              <a:rPr lang="en-US"/>
              <a:t>Are the ones responsible to </a:t>
            </a:r>
            <a:r>
              <a:rPr b="1" i="1" lang="en-US">
                <a:solidFill>
                  <a:srgbClr val="FF0000"/>
                </a:solidFill>
              </a:rPr>
              <a:t>predict</a:t>
            </a:r>
            <a:r>
              <a:rPr lang="en-US"/>
              <a:t> which </a:t>
            </a:r>
            <a:r>
              <a:rPr b="1" i="1" lang="en-US">
                <a:solidFill>
                  <a:srgbClr val="FF0000"/>
                </a:solidFill>
              </a:rPr>
              <a:t>action</a:t>
            </a:r>
            <a:r>
              <a:rPr lang="en-US"/>
              <a:t> to take, given the </a:t>
            </a:r>
            <a:r>
              <a:rPr b="1" i="1" lang="en-US">
                <a:solidFill>
                  <a:srgbClr val="FF0000"/>
                </a:solidFill>
              </a:rPr>
              <a:t>current state </a:t>
            </a:r>
            <a:endParaRPr/>
          </a:p>
          <a:p>
            <a:pPr indent="0" lvl="0" marL="0" rtl="0" algn="l">
              <a:lnSpc>
                <a:spcPct val="120000"/>
              </a:lnSpc>
              <a:spcBef>
                <a:spcPts val="0"/>
              </a:spcBef>
              <a:spcAft>
                <a:spcPts val="0"/>
              </a:spcAft>
              <a:buSzPts val="1800"/>
              <a:buNone/>
            </a:pPr>
            <a:r>
              <a:rPr b="1" i="1" lang="en-US">
                <a:solidFill>
                  <a:srgbClr val="FF0000"/>
                </a:solidFill>
              </a:rPr>
              <a:t>	Current_state = </a:t>
            </a:r>
            <a:r>
              <a:rPr lang="en-US"/>
              <a:t> function (previous action taken, current values present in the slots [entities], the intent) of the bot)</a:t>
            </a:r>
            <a:endParaRPr/>
          </a:p>
          <a:p>
            <a:pPr indent="0" lvl="0" marL="0" rtl="0" algn="l">
              <a:lnSpc>
                <a:spcPct val="120000"/>
              </a:lnSpc>
              <a:spcBef>
                <a:spcPts val="1600"/>
              </a:spcBef>
              <a:spcAft>
                <a:spcPts val="0"/>
              </a:spcAft>
              <a:buSzPts val="1800"/>
              <a:buNone/>
            </a:pPr>
            <a:r>
              <a:rPr lang="en-US"/>
              <a:t>They are trained on the provided real-world conversation examples (in the encoded form, required by RASA), i.e., </a:t>
            </a:r>
            <a:r>
              <a:rPr b="1" i="1" lang="en-US">
                <a:solidFill>
                  <a:srgbClr val="FF0000"/>
                </a:solidFill>
              </a:rPr>
              <a:t>stories.</a:t>
            </a:r>
            <a:endParaRPr b="1" i="1">
              <a:solidFill>
                <a:srgbClr val="FF0000"/>
              </a:solidFill>
            </a:endParaRPr>
          </a:p>
          <a:p>
            <a:pPr indent="0" lvl="0" marL="0" rtl="0" algn="l">
              <a:lnSpc>
                <a:spcPct val="120000"/>
              </a:lnSpc>
              <a:spcBef>
                <a:spcPts val="1600"/>
              </a:spcBef>
              <a:spcAft>
                <a:spcPts val="0"/>
              </a:spcAft>
              <a:buSzPts val="1800"/>
              <a:buNone/>
            </a:pPr>
            <a:r>
              <a:rPr b="1" lang="en-US">
                <a:solidFill>
                  <a:srgbClr val="FFFF00"/>
                </a:solidFill>
                <a:highlight>
                  <a:srgbClr val="980000"/>
                </a:highlight>
              </a:rPr>
              <a:t>Policies can be defined - to begin with default policies can be used </a:t>
            </a:r>
            <a:endParaRPr b="1">
              <a:solidFill>
                <a:srgbClr val="FFFF00"/>
              </a:solidFill>
              <a:highlight>
                <a:srgbClr val="980000"/>
              </a:highlight>
            </a:endParaRPr>
          </a:p>
          <a:p>
            <a:pPr indent="0" lvl="0" marL="0" rtl="0" algn="l">
              <a:lnSpc>
                <a:spcPct val="120000"/>
              </a:lnSpc>
              <a:spcBef>
                <a:spcPts val="1600"/>
              </a:spcBef>
              <a:spcAft>
                <a:spcPts val="1600"/>
              </a:spcAft>
              <a:buSzPts val="1800"/>
              <a:buNone/>
            </a:pPr>
            <a:r>
              <a:t/>
            </a:r>
            <a:endParaRPr>
              <a:highlight>
                <a:srgbClr val="980000"/>
              </a:high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d41bede061_0_43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US">
                <a:latin typeface="Arial"/>
                <a:ea typeface="Arial"/>
                <a:cs typeface="Arial"/>
                <a:sym typeface="Arial"/>
              </a:rPr>
              <a:t>Rule-based Policies</a:t>
            </a:r>
            <a:endParaRPr/>
          </a:p>
        </p:txBody>
      </p:sp>
      <p:sp>
        <p:nvSpPr>
          <p:cNvPr id="372" name="Google Shape;372;gd41bede061_0_438"/>
          <p:cNvSpPr txBox="1"/>
          <p:nvPr>
            <p:ph idx="1" type="body"/>
          </p:nvPr>
        </p:nvSpPr>
        <p:spPr>
          <a:xfrm>
            <a:off x="369725" y="1017450"/>
            <a:ext cx="4425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2100">
                <a:latin typeface="Arial"/>
                <a:ea typeface="Arial"/>
                <a:cs typeface="Arial"/>
                <a:sym typeface="Arial"/>
              </a:rPr>
              <a:t>RulePolicy  handles conversation parts that follow a fixed behavior (e.g. business logic)</a:t>
            </a:r>
            <a:endParaRPr sz="2100">
              <a:latin typeface="Arial"/>
              <a:ea typeface="Arial"/>
              <a:cs typeface="Arial"/>
              <a:sym typeface="Arial"/>
            </a:endParaRPr>
          </a:p>
          <a:p>
            <a:pPr indent="0" lvl="0" marL="0" rtl="0" algn="l">
              <a:spcBef>
                <a:spcPts val="0"/>
              </a:spcBef>
              <a:spcAft>
                <a:spcPts val="0"/>
              </a:spcAft>
              <a:buNone/>
            </a:pPr>
            <a:r>
              <a:rPr lang="en-US" sz="2100">
                <a:latin typeface="Arial"/>
                <a:ea typeface="Arial"/>
                <a:cs typeface="Arial"/>
                <a:sym typeface="Arial"/>
              </a:rPr>
              <a:t> </a:t>
            </a:r>
            <a:endParaRPr sz="2100">
              <a:latin typeface="Arial"/>
              <a:ea typeface="Arial"/>
              <a:cs typeface="Arial"/>
              <a:sym typeface="Arial"/>
            </a:endParaRPr>
          </a:p>
          <a:p>
            <a:pPr indent="0" lvl="0" marL="0" rtl="0" algn="l">
              <a:spcBef>
                <a:spcPts val="0"/>
              </a:spcBef>
              <a:spcAft>
                <a:spcPts val="0"/>
              </a:spcAft>
              <a:buNone/>
            </a:pPr>
            <a:r>
              <a:rPr lang="en-US" sz="2100">
                <a:latin typeface="Arial"/>
                <a:ea typeface="Arial"/>
                <a:cs typeface="Arial"/>
                <a:sym typeface="Arial"/>
              </a:rPr>
              <a:t>It makes predictions based on any rules that are there in  training data</a:t>
            </a:r>
            <a:endParaRPr sz="2100"/>
          </a:p>
        </p:txBody>
      </p:sp>
      <p:pic>
        <p:nvPicPr>
          <p:cNvPr id="373" name="Google Shape;373;gd41bede061_0_438"/>
          <p:cNvPicPr preferRelativeResize="0"/>
          <p:nvPr/>
        </p:nvPicPr>
        <p:blipFill rotWithShape="1">
          <a:blip r:embed="rId3">
            <a:alphaModFix/>
          </a:blip>
          <a:srcRect b="0" l="0" r="0" t="0"/>
          <a:stretch/>
        </p:blipFill>
        <p:spPr>
          <a:xfrm>
            <a:off x="5059750" y="927600"/>
            <a:ext cx="3772550" cy="2883600"/>
          </a:xfrm>
          <a:prstGeom prst="rect">
            <a:avLst/>
          </a:prstGeom>
          <a:noFill/>
          <a:ln>
            <a:noFill/>
          </a:ln>
        </p:spPr>
      </p:pic>
      <p:sp>
        <p:nvSpPr>
          <p:cNvPr id="374" name="Google Shape;374;gd41bede061_0_438"/>
          <p:cNvSpPr txBox="1"/>
          <p:nvPr/>
        </p:nvSpPr>
        <p:spPr>
          <a:xfrm>
            <a:off x="5294425" y="481200"/>
            <a:ext cx="2914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Gill Sans"/>
                <a:ea typeface="Gill Sans"/>
                <a:cs typeface="Gill Sans"/>
                <a:sym typeface="Gill Sans"/>
              </a:rPr>
              <a:t>Stories</a:t>
            </a:r>
            <a:endParaRPr sz="1700">
              <a:latin typeface="Gill Sans"/>
              <a:ea typeface="Gill Sans"/>
              <a:cs typeface="Gill Sans"/>
              <a:sym typeface="Gill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d41bede061_0_44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Stories</a:t>
            </a:r>
            <a:endParaRPr/>
          </a:p>
        </p:txBody>
      </p:sp>
      <p:sp>
        <p:nvSpPr>
          <p:cNvPr id="380" name="Google Shape;380;gd41bede061_0_4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650">
                <a:solidFill>
                  <a:srgbClr val="555555"/>
                </a:solidFill>
                <a:latin typeface="Arial"/>
                <a:ea typeface="Arial"/>
                <a:cs typeface="Arial"/>
                <a:sym typeface="Arial"/>
              </a:rPr>
              <a:t>Stories are a type of training data used to train the assistant's dialogue management model</a:t>
            </a:r>
            <a:endParaRPr sz="1650">
              <a:solidFill>
                <a:srgbClr val="555555"/>
              </a:solidFill>
              <a:latin typeface="Arial"/>
              <a:ea typeface="Arial"/>
              <a:cs typeface="Arial"/>
              <a:sym typeface="Arial"/>
            </a:endParaRPr>
          </a:p>
          <a:p>
            <a:pPr indent="0" lvl="0" marL="0" rtl="0" algn="l">
              <a:spcBef>
                <a:spcPts val="0"/>
              </a:spcBef>
              <a:spcAft>
                <a:spcPts val="0"/>
              </a:spcAft>
              <a:buNone/>
            </a:pPr>
            <a:r>
              <a:t/>
            </a:r>
            <a:endParaRPr sz="1650">
              <a:solidFill>
                <a:srgbClr val="555555"/>
              </a:solidFill>
              <a:latin typeface="Arial"/>
              <a:ea typeface="Arial"/>
              <a:cs typeface="Arial"/>
              <a:sym typeface="Arial"/>
            </a:endParaRPr>
          </a:p>
          <a:p>
            <a:pPr indent="0" lvl="0" marL="0" rtl="0" algn="l">
              <a:spcBef>
                <a:spcPts val="0"/>
              </a:spcBef>
              <a:spcAft>
                <a:spcPts val="0"/>
              </a:spcAft>
              <a:buNone/>
            </a:pPr>
            <a:r>
              <a:rPr lang="en-US" sz="1650">
                <a:solidFill>
                  <a:srgbClr val="555555"/>
                </a:solidFill>
                <a:latin typeface="Arial"/>
                <a:ea typeface="Arial"/>
                <a:cs typeface="Arial"/>
                <a:sym typeface="Arial"/>
              </a:rPr>
              <a:t>Stories help in training models to generalize to unseen conversation paths</a:t>
            </a:r>
            <a:endParaRPr sz="1650">
              <a:solidFill>
                <a:srgbClr val="555555"/>
              </a:solidFill>
              <a:latin typeface="Arial"/>
              <a:ea typeface="Arial"/>
              <a:cs typeface="Arial"/>
              <a:sym typeface="Arial"/>
            </a:endParaRPr>
          </a:p>
          <a:p>
            <a:pPr indent="0" lvl="0" marL="0" rtl="0" algn="l">
              <a:spcBef>
                <a:spcPts val="0"/>
              </a:spcBef>
              <a:spcAft>
                <a:spcPts val="0"/>
              </a:spcAft>
              <a:buNone/>
            </a:pPr>
            <a:r>
              <a:t/>
            </a:r>
            <a:endParaRPr sz="1650">
              <a:solidFill>
                <a:srgbClr val="555555"/>
              </a:solidFill>
              <a:latin typeface="Arial"/>
              <a:ea typeface="Arial"/>
              <a:cs typeface="Arial"/>
              <a:sym typeface="Arial"/>
            </a:endParaRPr>
          </a:p>
          <a:p>
            <a:pPr indent="0" lvl="0" marL="0" rtl="0" algn="l">
              <a:spcBef>
                <a:spcPts val="0"/>
              </a:spcBef>
              <a:spcAft>
                <a:spcPts val="0"/>
              </a:spcAft>
              <a:buNone/>
            </a:pPr>
            <a:r>
              <a:rPr lang="en-US" sz="1650">
                <a:solidFill>
                  <a:srgbClr val="555555"/>
                </a:solidFill>
                <a:latin typeface="Arial"/>
                <a:ea typeface="Arial"/>
                <a:cs typeface="Arial"/>
                <a:sym typeface="Arial"/>
              </a:rPr>
              <a:t>Stories are composed of</a:t>
            </a:r>
            <a:endParaRPr sz="1650">
              <a:solidFill>
                <a:srgbClr val="555555"/>
              </a:solidFill>
              <a:latin typeface="Arial"/>
              <a:ea typeface="Arial"/>
              <a:cs typeface="Arial"/>
              <a:sym typeface="Arial"/>
            </a:endParaRPr>
          </a:p>
          <a:p>
            <a:pPr indent="-314325" lvl="0" marL="457200" rtl="0" algn="l">
              <a:lnSpc>
                <a:spcPct val="115000"/>
              </a:lnSpc>
              <a:spcBef>
                <a:spcPts val="1400"/>
              </a:spcBef>
              <a:spcAft>
                <a:spcPts val="0"/>
              </a:spcAft>
              <a:buClr>
                <a:srgbClr val="333333"/>
              </a:buClr>
              <a:buSzPts val="1350"/>
              <a:buChar char="●"/>
            </a:pPr>
            <a:r>
              <a:rPr lang="en-US" sz="1350">
                <a:solidFill>
                  <a:srgbClr val="333333"/>
                </a:solidFill>
                <a:latin typeface="Arial"/>
                <a:ea typeface="Arial"/>
                <a:cs typeface="Arial"/>
                <a:sym typeface="Arial"/>
              </a:rPr>
              <a:t>story: </a:t>
            </a:r>
            <a:r>
              <a:rPr b="1" lang="en-US" sz="1350">
                <a:solidFill>
                  <a:srgbClr val="333333"/>
                </a:solidFill>
                <a:latin typeface="Arial"/>
                <a:ea typeface="Arial"/>
                <a:cs typeface="Arial"/>
                <a:sym typeface="Arial"/>
              </a:rPr>
              <a:t>The story's name</a:t>
            </a:r>
            <a:r>
              <a:rPr lang="en-US" sz="1350">
                <a:solidFill>
                  <a:srgbClr val="333333"/>
                </a:solidFill>
                <a:latin typeface="Arial"/>
                <a:ea typeface="Arial"/>
                <a:cs typeface="Arial"/>
                <a:sym typeface="Arial"/>
              </a:rPr>
              <a:t>. The name is arbitrary and not used in training; you can use it as a human-readable reference for the story.</a:t>
            </a:r>
            <a:endParaRPr sz="1350">
              <a:solidFill>
                <a:srgbClr val="333333"/>
              </a:solidFill>
              <a:latin typeface="Arial"/>
              <a:ea typeface="Arial"/>
              <a:cs typeface="Arial"/>
              <a:sym typeface="Arial"/>
            </a:endParaRPr>
          </a:p>
          <a:p>
            <a:pPr indent="-314325" lvl="0" marL="457200" rtl="0" algn="l">
              <a:lnSpc>
                <a:spcPct val="115000"/>
              </a:lnSpc>
              <a:spcBef>
                <a:spcPts val="0"/>
              </a:spcBef>
              <a:spcAft>
                <a:spcPts val="0"/>
              </a:spcAft>
              <a:buClr>
                <a:srgbClr val="333333"/>
              </a:buClr>
              <a:buSzPts val="1350"/>
              <a:buChar char="●"/>
            </a:pPr>
            <a:r>
              <a:rPr lang="en-US" sz="1350">
                <a:solidFill>
                  <a:srgbClr val="333333"/>
                </a:solidFill>
                <a:latin typeface="Arial"/>
                <a:ea typeface="Arial"/>
                <a:cs typeface="Arial"/>
                <a:sym typeface="Arial"/>
              </a:rPr>
              <a:t>metadata: </a:t>
            </a:r>
            <a:r>
              <a:rPr b="1" i="1" lang="en-US" sz="1350">
                <a:solidFill>
                  <a:srgbClr val="333333"/>
                </a:solidFill>
                <a:latin typeface="Arial"/>
                <a:ea typeface="Arial"/>
                <a:cs typeface="Arial"/>
                <a:sym typeface="Arial"/>
              </a:rPr>
              <a:t>arbitrary and optional</a:t>
            </a:r>
            <a:r>
              <a:rPr lang="en-US" sz="1350">
                <a:solidFill>
                  <a:srgbClr val="333333"/>
                </a:solidFill>
                <a:latin typeface="Arial"/>
                <a:ea typeface="Arial"/>
                <a:cs typeface="Arial"/>
                <a:sym typeface="Arial"/>
              </a:rPr>
              <a:t>, not used in training, you can use it to store relevant information about the story like e.g. the author</a:t>
            </a:r>
            <a:endParaRPr sz="1350">
              <a:solidFill>
                <a:srgbClr val="333333"/>
              </a:solidFill>
              <a:latin typeface="Arial"/>
              <a:ea typeface="Arial"/>
              <a:cs typeface="Arial"/>
              <a:sym typeface="Arial"/>
            </a:endParaRPr>
          </a:p>
          <a:p>
            <a:pPr indent="-314325" lvl="0" marL="457200" rtl="0" algn="l">
              <a:lnSpc>
                <a:spcPct val="115000"/>
              </a:lnSpc>
              <a:spcBef>
                <a:spcPts val="0"/>
              </a:spcBef>
              <a:spcAft>
                <a:spcPts val="0"/>
              </a:spcAft>
              <a:buClr>
                <a:srgbClr val="333333"/>
              </a:buClr>
              <a:buSzPts val="1350"/>
              <a:buChar char="●"/>
            </a:pPr>
            <a:r>
              <a:rPr lang="en-US" sz="1350">
                <a:solidFill>
                  <a:srgbClr val="333333"/>
                </a:solidFill>
                <a:latin typeface="Arial"/>
                <a:ea typeface="Arial"/>
                <a:cs typeface="Arial"/>
                <a:sym typeface="Arial"/>
              </a:rPr>
              <a:t>a list of </a:t>
            </a:r>
            <a:r>
              <a:rPr b="1" i="1" lang="en-US" sz="1350">
                <a:solidFill>
                  <a:srgbClr val="333333"/>
                </a:solidFill>
                <a:latin typeface="Arial"/>
                <a:ea typeface="Arial"/>
                <a:cs typeface="Arial"/>
                <a:sym typeface="Arial"/>
              </a:rPr>
              <a:t>steps</a:t>
            </a:r>
            <a:r>
              <a:rPr lang="en-US" sz="1350">
                <a:solidFill>
                  <a:srgbClr val="333333"/>
                </a:solidFill>
                <a:latin typeface="Arial"/>
                <a:ea typeface="Arial"/>
                <a:cs typeface="Arial"/>
                <a:sym typeface="Arial"/>
              </a:rPr>
              <a:t>: The user messages and actions that make up the story</a:t>
            </a:r>
            <a:endParaRPr sz="1350">
              <a:solidFill>
                <a:srgbClr val="333333"/>
              </a:solidFill>
              <a:latin typeface="Arial"/>
              <a:ea typeface="Arial"/>
              <a:cs typeface="Arial"/>
              <a:sym typeface="Arial"/>
            </a:endParaRPr>
          </a:p>
          <a:p>
            <a:pPr indent="-314325" lvl="0" marL="457200" rtl="0" algn="l">
              <a:lnSpc>
                <a:spcPct val="115000"/>
              </a:lnSpc>
              <a:spcBef>
                <a:spcPts val="0"/>
              </a:spcBef>
              <a:spcAft>
                <a:spcPts val="0"/>
              </a:spcAft>
              <a:buClr>
                <a:srgbClr val="333333"/>
              </a:buClr>
              <a:buSzPts val="1350"/>
              <a:buChar char="●"/>
            </a:pPr>
            <a:r>
              <a:t/>
            </a:r>
            <a:endParaRPr sz="1350">
              <a:solidFill>
                <a:srgbClr val="333333"/>
              </a:solidFill>
              <a:latin typeface="Arial"/>
              <a:ea typeface="Arial"/>
              <a:cs typeface="Arial"/>
              <a:sym typeface="Arial"/>
            </a:endParaRPr>
          </a:p>
          <a:p>
            <a:pPr indent="0" lvl="0" marL="0" rtl="0" algn="l">
              <a:spcBef>
                <a:spcPts val="0"/>
              </a:spcBef>
              <a:spcAft>
                <a:spcPts val="0"/>
              </a:spcAft>
              <a:buNone/>
            </a:pPr>
            <a:r>
              <a:t/>
            </a:r>
            <a:endParaRPr sz="1650">
              <a:solidFill>
                <a:srgbClr val="555555"/>
              </a:solidFill>
              <a:latin typeface="Arial"/>
              <a:ea typeface="Arial"/>
              <a:cs typeface="Arial"/>
              <a:sym typeface="Arial"/>
            </a:endParaRPr>
          </a:p>
          <a:p>
            <a:pPr indent="0" lvl="0" marL="0" rtl="0" algn="l">
              <a:spcBef>
                <a:spcPts val="0"/>
              </a:spcBef>
              <a:spcAft>
                <a:spcPts val="0"/>
              </a:spcAft>
              <a:buNone/>
            </a:pPr>
            <a:r>
              <a:t/>
            </a:r>
            <a:endParaRPr sz="1650">
              <a:solidFill>
                <a:srgbClr val="555555"/>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11ea17a9551_0_5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Sample story</a:t>
            </a:r>
            <a:endParaRPr/>
          </a:p>
        </p:txBody>
      </p:sp>
      <p:sp>
        <p:nvSpPr>
          <p:cNvPr id="386" name="Google Shape;386;g11ea17a9551_0_56"/>
          <p:cNvSpPr txBox="1"/>
          <p:nvPr>
            <p:ph idx="1" type="body"/>
          </p:nvPr>
        </p:nvSpPr>
        <p:spPr>
          <a:xfrm>
            <a:off x="5851725" y="947475"/>
            <a:ext cx="2639100" cy="27432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stories:</a:t>
            </a:r>
            <a:endParaRPr/>
          </a:p>
          <a:p>
            <a:pPr indent="0" lvl="0" marL="0" rtl="0" algn="l">
              <a:spcBef>
                <a:spcPts val="0"/>
              </a:spcBef>
              <a:spcAft>
                <a:spcPts val="0"/>
              </a:spcAft>
              <a:buClr>
                <a:schemeClr val="dk1"/>
              </a:buClr>
              <a:buSzPts val="1100"/>
              <a:buFont typeface="Arial"/>
              <a:buNone/>
            </a:pPr>
            <a:r>
              <a:rPr lang="en-US"/>
              <a:t>- story: Greet the user</a:t>
            </a:r>
            <a:endParaRPr/>
          </a:p>
          <a:p>
            <a:pPr indent="0" lvl="0" marL="0" rtl="0" algn="l">
              <a:spcBef>
                <a:spcPts val="0"/>
              </a:spcBef>
              <a:spcAft>
                <a:spcPts val="0"/>
              </a:spcAft>
              <a:buClr>
                <a:schemeClr val="dk1"/>
              </a:buClr>
              <a:buSzPts val="1100"/>
              <a:buFont typeface="Arial"/>
              <a:buNone/>
            </a:pPr>
            <a:r>
              <a:rPr lang="en-US"/>
              <a:t>  metadata:</a:t>
            </a:r>
            <a:endParaRPr/>
          </a:p>
          <a:p>
            <a:pPr indent="0" lvl="0" marL="0" rtl="0" algn="l">
              <a:spcBef>
                <a:spcPts val="0"/>
              </a:spcBef>
              <a:spcAft>
                <a:spcPts val="0"/>
              </a:spcAft>
              <a:buClr>
                <a:schemeClr val="dk1"/>
              </a:buClr>
              <a:buSzPts val="1100"/>
              <a:buFont typeface="Arial"/>
              <a:buNone/>
            </a:pPr>
            <a:r>
              <a:rPr lang="en-US"/>
              <a:t>    author: Somebody</a:t>
            </a:r>
            <a:endParaRPr/>
          </a:p>
          <a:p>
            <a:pPr indent="0" lvl="0" marL="0" rtl="0" algn="l">
              <a:spcBef>
                <a:spcPts val="0"/>
              </a:spcBef>
              <a:spcAft>
                <a:spcPts val="0"/>
              </a:spcAft>
              <a:buClr>
                <a:schemeClr val="dk1"/>
              </a:buClr>
              <a:buSzPts val="1100"/>
              <a:buFont typeface="Arial"/>
              <a:buNone/>
            </a:pPr>
            <a:r>
              <a:rPr lang="en-US"/>
              <a:t>    key: value</a:t>
            </a:r>
            <a:endParaRPr/>
          </a:p>
          <a:p>
            <a:pPr indent="0" lvl="0" marL="0" rtl="0" algn="l">
              <a:spcBef>
                <a:spcPts val="0"/>
              </a:spcBef>
              <a:spcAft>
                <a:spcPts val="0"/>
              </a:spcAft>
              <a:buClr>
                <a:schemeClr val="dk1"/>
              </a:buClr>
              <a:buSzPts val="1100"/>
              <a:buFont typeface="Arial"/>
              <a:buNone/>
            </a:pPr>
            <a:r>
              <a:rPr lang="en-US"/>
              <a:t>  steps:</a:t>
            </a:r>
            <a:endParaRPr/>
          </a:p>
          <a:p>
            <a:pPr indent="0" lvl="0" marL="0" rtl="0" algn="l">
              <a:spcBef>
                <a:spcPts val="0"/>
              </a:spcBef>
              <a:spcAft>
                <a:spcPts val="0"/>
              </a:spcAft>
              <a:buClr>
                <a:schemeClr val="dk1"/>
              </a:buClr>
              <a:buSzPts val="1100"/>
              <a:buFont typeface="Arial"/>
              <a:buNone/>
            </a:pPr>
            <a:r>
              <a:rPr lang="en-US"/>
              <a:t>  # list of steps</a:t>
            </a:r>
            <a:endParaRPr/>
          </a:p>
          <a:p>
            <a:pPr indent="0" lvl="0" marL="0" rtl="0" algn="l">
              <a:spcBef>
                <a:spcPts val="0"/>
              </a:spcBef>
              <a:spcAft>
                <a:spcPts val="0"/>
              </a:spcAft>
              <a:buClr>
                <a:schemeClr val="dk1"/>
              </a:buClr>
              <a:buSzPts val="1100"/>
              <a:buFont typeface="Arial"/>
              <a:buNone/>
            </a:pPr>
            <a:r>
              <a:rPr lang="en-US"/>
              <a:t>  - intent: greet</a:t>
            </a:r>
            <a:endParaRPr/>
          </a:p>
          <a:p>
            <a:pPr indent="0" lvl="0" marL="0" rtl="0" algn="l">
              <a:spcBef>
                <a:spcPts val="0"/>
              </a:spcBef>
              <a:spcAft>
                <a:spcPts val="0"/>
              </a:spcAft>
              <a:buNone/>
            </a:pPr>
            <a:r>
              <a:rPr lang="en-US"/>
              <a:t>  - action: utter_greet</a:t>
            </a:r>
            <a:endParaRPr/>
          </a:p>
        </p:txBody>
      </p:sp>
      <p:sp>
        <p:nvSpPr>
          <p:cNvPr id="387" name="Google Shape;387;g11ea17a9551_0_56"/>
          <p:cNvSpPr txBox="1"/>
          <p:nvPr/>
        </p:nvSpPr>
        <p:spPr>
          <a:xfrm>
            <a:off x="536500" y="1206975"/>
            <a:ext cx="5026800" cy="22449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50">
                <a:solidFill>
                  <a:schemeClr val="dk1"/>
                </a:solidFill>
              </a:rPr>
              <a:t>Each step can be one of the following:</a:t>
            </a:r>
            <a:endParaRPr sz="1350">
              <a:solidFill>
                <a:schemeClr val="dk1"/>
              </a:solidFill>
            </a:endParaRPr>
          </a:p>
          <a:p>
            <a:pPr indent="-314325" lvl="0" marL="457200" rtl="0" algn="l">
              <a:lnSpc>
                <a:spcPct val="115000"/>
              </a:lnSpc>
              <a:spcBef>
                <a:spcPts val="1400"/>
              </a:spcBef>
              <a:spcAft>
                <a:spcPts val="0"/>
              </a:spcAft>
              <a:buClr>
                <a:srgbClr val="333333"/>
              </a:buClr>
              <a:buSzPts val="1350"/>
              <a:buChar char="●"/>
            </a:pPr>
            <a:r>
              <a:rPr lang="en-US" sz="1350">
                <a:solidFill>
                  <a:srgbClr val="333333"/>
                </a:solidFill>
              </a:rPr>
              <a:t>A </a:t>
            </a:r>
            <a:r>
              <a:rPr lang="en-US" sz="1350">
                <a:solidFill>
                  <a:srgbClr val="0000FF"/>
                </a:solidFill>
                <a:uFill>
                  <a:noFill/>
                </a:uFill>
                <a:hlinkClick r:id="rId3">
                  <a:extLst>
                    <a:ext uri="{A12FA001-AC4F-418D-AE19-62706E023703}">
                      <ahyp:hlinkClr val="tx"/>
                    </a:ext>
                  </a:extLst>
                </a:hlinkClick>
              </a:rPr>
              <a:t>user message</a:t>
            </a:r>
            <a:r>
              <a:rPr lang="en-US" sz="1350">
                <a:solidFill>
                  <a:srgbClr val="333333"/>
                </a:solidFill>
              </a:rPr>
              <a:t>, represented by intent and entities.</a:t>
            </a:r>
            <a:endParaRPr sz="1350">
              <a:solidFill>
                <a:srgbClr val="333333"/>
              </a:solidFill>
            </a:endParaRPr>
          </a:p>
          <a:p>
            <a:pPr indent="-314325" lvl="0" marL="457200" rtl="0" algn="l">
              <a:lnSpc>
                <a:spcPct val="115000"/>
              </a:lnSpc>
              <a:spcBef>
                <a:spcPts val="0"/>
              </a:spcBef>
              <a:spcAft>
                <a:spcPts val="0"/>
              </a:spcAft>
              <a:buClr>
                <a:srgbClr val="333333"/>
              </a:buClr>
              <a:buSzPts val="1350"/>
              <a:buChar char="●"/>
            </a:pPr>
            <a:r>
              <a:rPr lang="en-US" sz="1350">
                <a:solidFill>
                  <a:srgbClr val="333333"/>
                </a:solidFill>
              </a:rPr>
              <a:t>An </a:t>
            </a:r>
            <a:r>
              <a:rPr lang="en-US" sz="1350">
                <a:solidFill>
                  <a:srgbClr val="0000FF"/>
                </a:solidFill>
                <a:uFill>
                  <a:noFill/>
                </a:uFill>
                <a:hlinkClick r:id="rId4">
                  <a:extLst>
                    <a:ext uri="{A12FA001-AC4F-418D-AE19-62706E023703}">
                      <ahyp:hlinkClr val="tx"/>
                    </a:ext>
                  </a:extLst>
                </a:hlinkClick>
              </a:rPr>
              <a:t>or statement</a:t>
            </a:r>
            <a:r>
              <a:rPr lang="en-US" sz="1350">
                <a:solidFill>
                  <a:srgbClr val="333333"/>
                </a:solidFill>
              </a:rPr>
              <a:t>, which includes two or more user messages under it.</a:t>
            </a:r>
            <a:endParaRPr sz="1350">
              <a:solidFill>
                <a:srgbClr val="333333"/>
              </a:solidFill>
            </a:endParaRPr>
          </a:p>
          <a:p>
            <a:pPr indent="-314325" lvl="0" marL="457200" rtl="0" algn="l">
              <a:lnSpc>
                <a:spcPct val="115000"/>
              </a:lnSpc>
              <a:spcBef>
                <a:spcPts val="0"/>
              </a:spcBef>
              <a:spcAft>
                <a:spcPts val="0"/>
              </a:spcAft>
              <a:buClr>
                <a:srgbClr val="333333"/>
              </a:buClr>
              <a:buSzPts val="1350"/>
              <a:buChar char="●"/>
            </a:pPr>
            <a:r>
              <a:rPr lang="en-US" sz="1350">
                <a:solidFill>
                  <a:srgbClr val="333333"/>
                </a:solidFill>
              </a:rPr>
              <a:t>A bot </a:t>
            </a:r>
            <a:r>
              <a:rPr lang="en-US" sz="1350">
                <a:solidFill>
                  <a:srgbClr val="0000FF"/>
                </a:solidFill>
                <a:uFill>
                  <a:noFill/>
                </a:uFill>
                <a:hlinkClick r:id="rId5">
                  <a:extLst>
                    <a:ext uri="{A12FA001-AC4F-418D-AE19-62706E023703}">
                      <ahyp:hlinkClr val="tx"/>
                    </a:ext>
                  </a:extLst>
                </a:hlinkClick>
              </a:rPr>
              <a:t>action</a:t>
            </a:r>
            <a:r>
              <a:rPr lang="en-US" sz="1350">
                <a:solidFill>
                  <a:srgbClr val="333333"/>
                </a:solidFill>
              </a:rPr>
              <a:t>.</a:t>
            </a:r>
            <a:endParaRPr sz="1350">
              <a:solidFill>
                <a:srgbClr val="333333"/>
              </a:solidFill>
            </a:endParaRPr>
          </a:p>
          <a:p>
            <a:pPr indent="-314325" lvl="0" marL="457200" rtl="0" algn="l">
              <a:lnSpc>
                <a:spcPct val="115000"/>
              </a:lnSpc>
              <a:spcBef>
                <a:spcPts val="0"/>
              </a:spcBef>
              <a:spcAft>
                <a:spcPts val="0"/>
              </a:spcAft>
              <a:buClr>
                <a:srgbClr val="333333"/>
              </a:buClr>
              <a:buSzPts val="1350"/>
              <a:buChar char="●"/>
            </a:pPr>
            <a:r>
              <a:rPr lang="en-US" sz="1350">
                <a:solidFill>
                  <a:srgbClr val="333333"/>
                </a:solidFill>
              </a:rPr>
              <a:t>A </a:t>
            </a:r>
            <a:r>
              <a:rPr lang="en-US" sz="1350">
                <a:solidFill>
                  <a:srgbClr val="0000FF"/>
                </a:solidFill>
                <a:uFill>
                  <a:noFill/>
                </a:uFill>
                <a:hlinkClick r:id="rId6">
                  <a:extLst>
                    <a:ext uri="{A12FA001-AC4F-418D-AE19-62706E023703}">
                      <ahyp:hlinkClr val="tx"/>
                    </a:ext>
                  </a:extLst>
                </a:hlinkClick>
              </a:rPr>
              <a:t>form</a:t>
            </a:r>
            <a:r>
              <a:rPr lang="en-US" sz="1350">
                <a:solidFill>
                  <a:srgbClr val="333333"/>
                </a:solidFill>
              </a:rPr>
              <a:t>.</a:t>
            </a:r>
            <a:endParaRPr sz="1350">
              <a:solidFill>
                <a:srgbClr val="333333"/>
              </a:solidFill>
            </a:endParaRPr>
          </a:p>
          <a:p>
            <a:pPr indent="-314325" lvl="0" marL="457200" rtl="0" algn="l">
              <a:lnSpc>
                <a:spcPct val="115000"/>
              </a:lnSpc>
              <a:spcBef>
                <a:spcPts val="0"/>
              </a:spcBef>
              <a:spcAft>
                <a:spcPts val="0"/>
              </a:spcAft>
              <a:buClr>
                <a:srgbClr val="333333"/>
              </a:buClr>
              <a:buSzPts val="1350"/>
              <a:buChar char="●"/>
            </a:pPr>
            <a:r>
              <a:rPr lang="en-US" sz="1350">
                <a:solidFill>
                  <a:srgbClr val="333333"/>
                </a:solidFill>
              </a:rPr>
              <a:t>A </a:t>
            </a:r>
            <a:r>
              <a:rPr lang="en-US" sz="1350">
                <a:solidFill>
                  <a:srgbClr val="0000FF"/>
                </a:solidFill>
                <a:uFill>
                  <a:noFill/>
                </a:uFill>
                <a:hlinkClick r:id="rId7">
                  <a:extLst>
                    <a:ext uri="{A12FA001-AC4F-418D-AE19-62706E023703}">
                      <ahyp:hlinkClr val="tx"/>
                    </a:ext>
                  </a:extLst>
                </a:hlinkClick>
              </a:rPr>
              <a:t>slot was set</a:t>
            </a:r>
            <a:r>
              <a:rPr lang="en-US" sz="1350">
                <a:solidFill>
                  <a:srgbClr val="333333"/>
                </a:solidFill>
              </a:rPr>
              <a:t> event.</a:t>
            </a:r>
            <a:endParaRPr sz="1350">
              <a:solidFill>
                <a:srgbClr val="333333"/>
              </a:solidFill>
            </a:endParaRPr>
          </a:p>
          <a:p>
            <a:pPr indent="-314325" lvl="0" marL="457200" rtl="0" algn="l">
              <a:lnSpc>
                <a:spcPct val="115000"/>
              </a:lnSpc>
              <a:spcBef>
                <a:spcPts val="0"/>
              </a:spcBef>
              <a:spcAft>
                <a:spcPts val="0"/>
              </a:spcAft>
              <a:buClr>
                <a:srgbClr val="333333"/>
              </a:buClr>
              <a:buSzPts val="1350"/>
              <a:buChar char="●"/>
            </a:pPr>
            <a:r>
              <a:rPr lang="en-US" sz="1350">
                <a:solidFill>
                  <a:srgbClr val="333333"/>
                </a:solidFill>
              </a:rPr>
              <a:t>A </a:t>
            </a:r>
            <a:r>
              <a:rPr lang="en-US" sz="1350">
                <a:solidFill>
                  <a:srgbClr val="0000FF"/>
                </a:solidFill>
                <a:uFill>
                  <a:noFill/>
                </a:uFill>
                <a:hlinkClick r:id="rId8">
                  <a:extLst>
                    <a:ext uri="{A12FA001-AC4F-418D-AE19-62706E023703}">
                      <ahyp:hlinkClr val="tx"/>
                    </a:ext>
                  </a:extLst>
                </a:hlinkClick>
              </a:rPr>
              <a:t>checkpoint</a:t>
            </a:r>
            <a:r>
              <a:rPr lang="en-US" sz="1350">
                <a:solidFill>
                  <a:srgbClr val="333333"/>
                </a:solidFill>
              </a:rPr>
              <a:t>, which connects the story to another story.</a:t>
            </a:r>
            <a:endParaRPr sz="1350">
              <a:solidFill>
                <a:srgbClr val="33333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gd41bede061_0_100"/>
          <p:cNvPicPr preferRelativeResize="0"/>
          <p:nvPr/>
        </p:nvPicPr>
        <p:blipFill>
          <a:blip r:embed="rId3">
            <a:alphaModFix/>
          </a:blip>
          <a:stretch>
            <a:fillRect/>
          </a:stretch>
        </p:blipFill>
        <p:spPr>
          <a:xfrm>
            <a:off x="209476" y="2001525"/>
            <a:ext cx="1143450" cy="1416001"/>
          </a:xfrm>
          <a:prstGeom prst="rect">
            <a:avLst/>
          </a:prstGeom>
          <a:noFill/>
          <a:ln>
            <a:noFill/>
          </a:ln>
        </p:spPr>
      </p:pic>
      <p:sp>
        <p:nvSpPr>
          <p:cNvPr id="133" name="Google Shape;133;gd41bede061_0_100"/>
          <p:cNvSpPr txBox="1"/>
          <p:nvPr/>
        </p:nvSpPr>
        <p:spPr>
          <a:xfrm>
            <a:off x="307100" y="465475"/>
            <a:ext cx="3021000" cy="14160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330200" lvl="0" marL="457200" rtl="0" algn="l">
              <a:spcBef>
                <a:spcPts val="0"/>
              </a:spcBef>
              <a:spcAft>
                <a:spcPts val="0"/>
              </a:spcAft>
              <a:buClr>
                <a:srgbClr val="292929"/>
              </a:buClr>
              <a:buSzPts val="1600"/>
              <a:buFont typeface="Georgia"/>
              <a:buAutoNum type="arabicPeriod"/>
            </a:pPr>
            <a:r>
              <a:rPr b="1" lang="en-US" sz="1600">
                <a:solidFill>
                  <a:srgbClr val="292929"/>
                </a:solidFill>
                <a:latin typeface="Georgia"/>
                <a:ea typeface="Georgia"/>
                <a:cs typeface="Georgia"/>
                <a:sym typeface="Georgia"/>
              </a:rPr>
              <a:t>User Interface </a:t>
            </a:r>
            <a:endParaRPr b="1" sz="1600">
              <a:solidFill>
                <a:srgbClr val="292929"/>
              </a:solidFill>
              <a:latin typeface="Georgia"/>
              <a:ea typeface="Georgia"/>
              <a:cs typeface="Georgia"/>
              <a:sym typeface="Georgia"/>
            </a:endParaRPr>
          </a:p>
          <a:p>
            <a:pPr indent="-330200" lvl="0" marL="457200" rtl="0" algn="l">
              <a:spcBef>
                <a:spcPts val="0"/>
              </a:spcBef>
              <a:spcAft>
                <a:spcPts val="0"/>
              </a:spcAft>
              <a:buClr>
                <a:srgbClr val="292929"/>
              </a:buClr>
              <a:buSzPts val="1600"/>
              <a:buFont typeface="Georgia"/>
              <a:buAutoNum type="arabicPeriod"/>
            </a:pPr>
            <a:r>
              <a:rPr b="1" lang="en-US" sz="1600">
                <a:solidFill>
                  <a:srgbClr val="292929"/>
                </a:solidFill>
                <a:latin typeface="Georgia"/>
                <a:ea typeface="Georgia"/>
                <a:cs typeface="Georgia"/>
                <a:sym typeface="Georgia"/>
              </a:rPr>
              <a:t>AI tech</a:t>
            </a:r>
            <a:endParaRPr b="1" sz="1600">
              <a:solidFill>
                <a:srgbClr val="292929"/>
              </a:solidFill>
              <a:latin typeface="Georgia"/>
              <a:ea typeface="Georgia"/>
              <a:cs typeface="Georgia"/>
              <a:sym typeface="Georgia"/>
            </a:endParaRPr>
          </a:p>
          <a:p>
            <a:pPr indent="-330200" lvl="0" marL="457200" rtl="0" algn="l">
              <a:spcBef>
                <a:spcPts val="0"/>
              </a:spcBef>
              <a:spcAft>
                <a:spcPts val="0"/>
              </a:spcAft>
              <a:buClr>
                <a:srgbClr val="292929"/>
              </a:buClr>
              <a:buSzPts val="1600"/>
              <a:buFont typeface="Georgia"/>
              <a:buAutoNum type="arabicPeriod"/>
            </a:pPr>
            <a:r>
              <a:rPr b="1" lang="en-US" sz="1600">
                <a:solidFill>
                  <a:srgbClr val="292929"/>
                </a:solidFill>
                <a:latin typeface="Georgia"/>
                <a:ea typeface="Georgia"/>
                <a:cs typeface="Georgia"/>
                <a:sym typeface="Georgia"/>
              </a:rPr>
              <a:t>Conversation design</a:t>
            </a:r>
            <a:endParaRPr b="1" sz="1600">
              <a:solidFill>
                <a:srgbClr val="292929"/>
              </a:solidFill>
              <a:latin typeface="Georgia"/>
              <a:ea typeface="Georgia"/>
              <a:cs typeface="Georgia"/>
              <a:sym typeface="Georgia"/>
            </a:endParaRPr>
          </a:p>
          <a:p>
            <a:pPr indent="-330200" lvl="0" marL="457200" rtl="0" algn="l">
              <a:spcBef>
                <a:spcPts val="0"/>
              </a:spcBef>
              <a:spcAft>
                <a:spcPts val="0"/>
              </a:spcAft>
              <a:buClr>
                <a:srgbClr val="292929"/>
              </a:buClr>
              <a:buSzPts val="1600"/>
              <a:buFont typeface="Georgia"/>
              <a:buAutoNum type="arabicPeriod"/>
            </a:pPr>
            <a:r>
              <a:rPr b="1" lang="en-US" sz="1600">
                <a:solidFill>
                  <a:srgbClr val="292929"/>
                </a:solidFill>
                <a:latin typeface="Georgia"/>
                <a:ea typeface="Georgia"/>
                <a:cs typeface="Georgia"/>
                <a:sym typeface="Georgia"/>
              </a:rPr>
              <a:t>Backend integrations</a:t>
            </a:r>
            <a:endParaRPr b="1" sz="1600">
              <a:solidFill>
                <a:srgbClr val="292929"/>
              </a:solidFill>
              <a:latin typeface="Georgia"/>
              <a:ea typeface="Georgia"/>
              <a:cs typeface="Georgia"/>
              <a:sym typeface="Georgia"/>
            </a:endParaRPr>
          </a:p>
          <a:p>
            <a:pPr indent="-330200" lvl="0" marL="457200" rtl="0" algn="l">
              <a:spcBef>
                <a:spcPts val="0"/>
              </a:spcBef>
              <a:spcAft>
                <a:spcPts val="0"/>
              </a:spcAft>
              <a:buClr>
                <a:srgbClr val="292929"/>
              </a:buClr>
              <a:buSzPts val="1600"/>
              <a:buFont typeface="Georgia"/>
              <a:buAutoNum type="arabicPeriod"/>
            </a:pPr>
            <a:r>
              <a:rPr b="1" lang="en-US" sz="1600">
                <a:solidFill>
                  <a:srgbClr val="292929"/>
                </a:solidFill>
                <a:latin typeface="Georgia"/>
                <a:ea typeface="Georgia"/>
                <a:cs typeface="Georgia"/>
                <a:sym typeface="Georgia"/>
              </a:rPr>
              <a:t>Analytics</a:t>
            </a:r>
            <a:endParaRPr>
              <a:latin typeface="Gill Sans"/>
              <a:ea typeface="Gill Sans"/>
              <a:cs typeface="Gill Sans"/>
              <a:sym typeface="Gill Sans"/>
            </a:endParaRPr>
          </a:p>
        </p:txBody>
      </p:sp>
      <p:sp>
        <p:nvSpPr>
          <p:cNvPr id="134" name="Google Shape;134;gd41bede061_0_100"/>
          <p:cNvSpPr txBox="1"/>
          <p:nvPr/>
        </p:nvSpPr>
        <p:spPr>
          <a:xfrm>
            <a:off x="365175" y="3095400"/>
            <a:ext cx="2590500" cy="1693200"/>
          </a:xfrm>
          <a:prstGeom prst="rect">
            <a:avLst/>
          </a:prstGeom>
          <a:solidFill>
            <a:schemeClr val="lt1"/>
          </a:solidFill>
          <a:ln cap="flat" cmpd="sng" w="9525">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l">
              <a:spcBef>
                <a:spcPts val="0"/>
              </a:spcBef>
              <a:spcAft>
                <a:spcPts val="0"/>
              </a:spcAft>
              <a:buClr>
                <a:srgbClr val="292929"/>
              </a:buClr>
              <a:buSzPts val="1400"/>
              <a:buFont typeface="Georgia"/>
              <a:buAutoNum type="arabicPeriod"/>
            </a:pPr>
            <a:r>
              <a:rPr lang="en-US">
                <a:solidFill>
                  <a:srgbClr val="292929"/>
                </a:solidFill>
                <a:latin typeface="Georgia"/>
                <a:ea typeface="Georgia"/>
                <a:cs typeface="Georgia"/>
                <a:sym typeface="Georgia"/>
              </a:rPr>
              <a:t>User Interface - Look and feel plus capabilities </a:t>
            </a:r>
            <a:endParaRPr>
              <a:solidFill>
                <a:srgbClr val="292929"/>
              </a:solidFill>
              <a:latin typeface="Georgia"/>
              <a:ea typeface="Georgia"/>
              <a:cs typeface="Georgia"/>
              <a:sym typeface="Georgia"/>
            </a:endParaRPr>
          </a:p>
          <a:p>
            <a:pPr indent="0" lvl="0" marL="457200" rtl="0" algn="l">
              <a:spcBef>
                <a:spcPts val="0"/>
              </a:spcBef>
              <a:spcAft>
                <a:spcPts val="0"/>
              </a:spcAft>
              <a:buNone/>
            </a:pPr>
            <a:r>
              <a:rPr lang="en-US">
                <a:solidFill>
                  <a:srgbClr val="292929"/>
                </a:solidFill>
                <a:latin typeface="Georgia"/>
                <a:ea typeface="Georgia"/>
                <a:cs typeface="Georgia"/>
                <a:sym typeface="Georgia"/>
              </a:rPr>
              <a:t>Chat widgets on  websites, </a:t>
            </a:r>
            <a:endParaRPr>
              <a:solidFill>
                <a:srgbClr val="292929"/>
              </a:solidFill>
              <a:latin typeface="Georgia"/>
              <a:ea typeface="Georgia"/>
              <a:cs typeface="Georgia"/>
              <a:sym typeface="Georgia"/>
            </a:endParaRPr>
          </a:p>
          <a:p>
            <a:pPr indent="0" lvl="0" marL="457200" rtl="0" algn="l">
              <a:spcBef>
                <a:spcPts val="0"/>
              </a:spcBef>
              <a:spcAft>
                <a:spcPts val="0"/>
              </a:spcAft>
              <a:buNone/>
            </a:pPr>
            <a:r>
              <a:rPr lang="en-US">
                <a:solidFill>
                  <a:srgbClr val="292929"/>
                </a:solidFill>
                <a:latin typeface="Georgia"/>
                <a:ea typeface="Georgia"/>
                <a:cs typeface="Georgia"/>
                <a:sym typeface="Georgia"/>
              </a:rPr>
              <a:t>Messaging apps like Facebook Messenger, Slack, etc,</a:t>
            </a:r>
            <a:r>
              <a:rPr lang="en-US">
                <a:solidFill>
                  <a:srgbClr val="292929"/>
                </a:solidFill>
                <a:highlight>
                  <a:srgbClr val="FFFFFF"/>
                </a:highlight>
                <a:latin typeface="Georgia"/>
                <a:ea typeface="Georgia"/>
                <a:cs typeface="Georgia"/>
                <a:sym typeface="Georgia"/>
              </a:rPr>
              <a:t> </a:t>
            </a:r>
            <a:endParaRPr>
              <a:latin typeface="Gill Sans"/>
              <a:ea typeface="Gill Sans"/>
              <a:cs typeface="Gill Sans"/>
              <a:sym typeface="Gill Sans"/>
            </a:endParaRPr>
          </a:p>
        </p:txBody>
      </p:sp>
      <p:sp>
        <p:nvSpPr>
          <p:cNvPr id="135" name="Google Shape;135;gd41bede061_0_100"/>
          <p:cNvSpPr txBox="1"/>
          <p:nvPr/>
        </p:nvSpPr>
        <p:spPr>
          <a:xfrm>
            <a:off x="2707138" y="1590550"/>
            <a:ext cx="2862600" cy="2124000"/>
          </a:xfrm>
          <a:prstGeom prst="rect">
            <a:avLst/>
          </a:prstGeom>
          <a:solidFill>
            <a:schemeClr val="lt1"/>
          </a:solidFill>
          <a:ln cap="flat" cmpd="sng" w="9525">
            <a:solidFill>
              <a:srgbClr val="FF99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292929"/>
                </a:solidFill>
                <a:latin typeface="Georgia"/>
                <a:ea typeface="Georgia"/>
                <a:cs typeface="Georgia"/>
                <a:sym typeface="Georgia"/>
              </a:rPr>
              <a:t>2. AI tech - is the central component in the design of a Conversational AI solution</a:t>
            </a:r>
            <a:endParaRPr>
              <a:solidFill>
                <a:srgbClr val="292929"/>
              </a:solidFill>
              <a:latin typeface="Georgia"/>
              <a:ea typeface="Georgia"/>
              <a:cs typeface="Georgia"/>
              <a:sym typeface="Georgia"/>
            </a:endParaRPr>
          </a:p>
          <a:p>
            <a:pPr indent="0" lvl="0" marL="0" rtl="0" algn="l">
              <a:spcBef>
                <a:spcPts val="0"/>
              </a:spcBef>
              <a:spcAft>
                <a:spcPts val="0"/>
              </a:spcAft>
              <a:buNone/>
            </a:pPr>
            <a:r>
              <a:rPr lang="en-US">
                <a:solidFill>
                  <a:srgbClr val="292929"/>
                </a:solidFill>
                <a:latin typeface="Georgia"/>
                <a:ea typeface="Georgia"/>
                <a:cs typeface="Georgia"/>
                <a:sym typeface="Georgia"/>
              </a:rPr>
              <a:t>Connects the UI to the AI module in the backend - </a:t>
            </a:r>
            <a:r>
              <a:rPr lang="en-US">
                <a:solidFill>
                  <a:srgbClr val="292929"/>
                </a:solidFill>
                <a:latin typeface="Georgia"/>
                <a:ea typeface="Georgia"/>
                <a:cs typeface="Georgia"/>
                <a:sym typeface="Georgia"/>
              </a:rPr>
              <a:t>controls the conversation flow -  </a:t>
            </a:r>
            <a:r>
              <a:rPr lang="en-US">
                <a:solidFill>
                  <a:srgbClr val="292929"/>
                </a:solidFill>
                <a:latin typeface="Georgia"/>
                <a:ea typeface="Georgia"/>
                <a:cs typeface="Georgia"/>
                <a:sym typeface="Georgia"/>
              </a:rPr>
              <a:t>recognise the user’s input utterances, understand their intent, take action and appropriately respond </a:t>
            </a:r>
            <a:endParaRPr>
              <a:latin typeface="Gill Sans"/>
              <a:ea typeface="Gill Sans"/>
              <a:cs typeface="Gill Sans"/>
              <a:sym typeface="Gill Sans"/>
            </a:endParaRPr>
          </a:p>
        </p:txBody>
      </p:sp>
      <p:sp>
        <p:nvSpPr>
          <p:cNvPr id="136" name="Google Shape;136;gd41bede061_0_100"/>
          <p:cNvSpPr txBox="1"/>
          <p:nvPr/>
        </p:nvSpPr>
        <p:spPr>
          <a:xfrm>
            <a:off x="5197150" y="219175"/>
            <a:ext cx="3612000" cy="1908600"/>
          </a:xfrm>
          <a:prstGeom prst="rect">
            <a:avLst/>
          </a:prstGeom>
          <a:solidFill>
            <a:schemeClr val="lt1"/>
          </a:solidFill>
          <a:ln cap="flat" cmpd="sng" w="9525">
            <a:solidFill>
              <a:srgbClr val="00FF00"/>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US">
                <a:solidFill>
                  <a:srgbClr val="292929"/>
                </a:solidFill>
                <a:latin typeface="Georgia"/>
                <a:ea typeface="Georgia"/>
                <a:cs typeface="Georgia"/>
                <a:sym typeface="Georgia"/>
              </a:rPr>
              <a:t>3. Conversation design deals with the actual conversational journey between the user and the chatbot - How will the conversation flow? What patterns will they follow? What will happen if the conversation breaks down? Design these patterns, exception rules, and elements of interaction are part of scripts design</a:t>
            </a:r>
            <a:endParaRPr>
              <a:latin typeface="Gill Sans"/>
              <a:ea typeface="Gill Sans"/>
              <a:cs typeface="Gill Sans"/>
              <a:sym typeface="Gill Sans"/>
            </a:endParaRPr>
          </a:p>
        </p:txBody>
      </p:sp>
      <p:sp>
        <p:nvSpPr>
          <p:cNvPr id="137" name="Google Shape;137;gd41bede061_0_100"/>
          <p:cNvSpPr txBox="1"/>
          <p:nvPr/>
        </p:nvSpPr>
        <p:spPr>
          <a:xfrm>
            <a:off x="6923950" y="2001525"/>
            <a:ext cx="1885200" cy="1046700"/>
          </a:xfrm>
          <a:prstGeom prst="rect">
            <a:avLst/>
          </a:prstGeom>
          <a:solidFill>
            <a:schemeClr val="lt1"/>
          </a:solidFill>
          <a:ln cap="flat" cmpd="sng" w="9525">
            <a:solidFill>
              <a:srgbClr val="FFD966"/>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292929"/>
                </a:solidFill>
                <a:highlight>
                  <a:srgbClr val="FFFFFF"/>
                </a:highlight>
                <a:latin typeface="Georgia"/>
                <a:ea typeface="Georgia"/>
                <a:cs typeface="Georgia"/>
                <a:sym typeface="Georgia"/>
              </a:rPr>
              <a:t>4. Backend - Connects and interact with existing IT systems</a:t>
            </a:r>
            <a:endParaRPr>
              <a:latin typeface="Gill Sans"/>
              <a:ea typeface="Gill Sans"/>
              <a:cs typeface="Gill Sans"/>
              <a:sym typeface="Gill Sans"/>
            </a:endParaRPr>
          </a:p>
        </p:txBody>
      </p:sp>
      <p:sp>
        <p:nvSpPr>
          <p:cNvPr id="138" name="Google Shape;138;gd41bede061_0_100"/>
          <p:cNvSpPr txBox="1"/>
          <p:nvPr/>
        </p:nvSpPr>
        <p:spPr>
          <a:xfrm>
            <a:off x="5969725" y="3503150"/>
            <a:ext cx="2590500" cy="1412100"/>
          </a:xfrm>
          <a:prstGeom prst="rect">
            <a:avLst/>
          </a:prstGeom>
          <a:solidFill>
            <a:schemeClr val="lt1"/>
          </a:solidFill>
          <a:ln cap="flat" cmpd="sng" w="952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7391"/>
              </a:lnSpc>
              <a:spcBef>
                <a:spcPts val="4500"/>
              </a:spcBef>
              <a:spcAft>
                <a:spcPts val="0"/>
              </a:spcAft>
              <a:buClr>
                <a:schemeClr val="dk1"/>
              </a:buClr>
              <a:buSzPts val="1100"/>
              <a:buFont typeface="Arial"/>
              <a:buNone/>
            </a:pPr>
            <a:r>
              <a:rPr lang="en-US">
                <a:solidFill>
                  <a:srgbClr val="292929"/>
                </a:solidFill>
              </a:rPr>
              <a:t>5. Analytics - log conversations, </a:t>
            </a:r>
            <a:r>
              <a:rPr lang="en-US">
                <a:solidFill>
                  <a:srgbClr val="292929"/>
                </a:solidFill>
                <a:latin typeface="Georgia"/>
                <a:ea typeface="Georgia"/>
                <a:cs typeface="Georgia"/>
                <a:sym typeface="Georgia"/>
              </a:rPr>
              <a:t>extracting insights, monitoring models, resampling for retraining, etc.</a:t>
            </a:r>
            <a:endParaRPr>
              <a:solidFill>
                <a:srgbClr val="292929"/>
              </a:solidFill>
            </a:endParaRPr>
          </a:p>
          <a:p>
            <a:pPr indent="0" lvl="0" marL="0" rtl="0" algn="l">
              <a:spcBef>
                <a:spcPts val="0"/>
              </a:spcBef>
              <a:spcAft>
                <a:spcPts val="0"/>
              </a:spcAft>
              <a:buNone/>
            </a:pPr>
            <a:r>
              <a:t/>
            </a:r>
            <a:endParaRPr>
              <a:latin typeface="Gill Sans"/>
              <a:ea typeface="Gill Sans"/>
              <a:cs typeface="Gill Sans"/>
              <a:sym typeface="Gill Sans"/>
            </a:endParaRPr>
          </a:p>
        </p:txBody>
      </p:sp>
      <p:cxnSp>
        <p:nvCxnSpPr>
          <p:cNvPr id="139" name="Google Shape;139;gd41bede061_0_100"/>
          <p:cNvCxnSpPr>
            <a:stCxn id="138" idx="1"/>
            <a:endCxn id="134" idx="2"/>
          </p:cNvCxnSpPr>
          <p:nvPr/>
        </p:nvCxnSpPr>
        <p:spPr>
          <a:xfrm flipH="1">
            <a:off x="1660525" y="4209200"/>
            <a:ext cx="4309200" cy="579300"/>
          </a:xfrm>
          <a:prstGeom prst="bentConnector4">
            <a:avLst>
              <a:gd fmla="val 34972" name="adj1"/>
              <a:gd fmla="val 141123" name="adj2"/>
            </a:avLst>
          </a:prstGeom>
          <a:noFill/>
          <a:ln cap="flat" cmpd="sng" w="9525">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40" name="Google Shape;140;gd41bede061_0_100"/>
          <p:cNvCxnSpPr>
            <a:endCxn id="134" idx="2"/>
          </p:cNvCxnSpPr>
          <p:nvPr/>
        </p:nvCxnSpPr>
        <p:spPr>
          <a:xfrm rot="10800000">
            <a:off x="1660425" y="4788600"/>
            <a:ext cx="26700" cy="250200"/>
          </a:xfrm>
          <a:prstGeom prst="straightConnector1">
            <a:avLst/>
          </a:prstGeom>
          <a:noFill/>
          <a:ln cap="flat" cmpd="sng" w="9525">
            <a:solidFill>
              <a:schemeClr val="dk2"/>
            </a:solidFill>
            <a:prstDash val="solid"/>
            <a:round/>
            <a:headEnd len="med" w="med" type="none"/>
            <a:tailEnd len="med" w="med" type="triangle"/>
          </a:ln>
        </p:spPr>
      </p:cxnSp>
      <p:sp>
        <p:nvSpPr>
          <p:cNvPr id="141" name="Google Shape;141;gd41bede061_0_100"/>
          <p:cNvSpPr txBox="1"/>
          <p:nvPr/>
        </p:nvSpPr>
        <p:spPr>
          <a:xfrm>
            <a:off x="209475" y="128025"/>
            <a:ext cx="3223500" cy="4002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Gill Sans"/>
                <a:ea typeface="Gill Sans"/>
                <a:cs typeface="Gill Sans"/>
                <a:sym typeface="Gill Sans"/>
              </a:rPr>
              <a:t>Components of a Conversation System</a:t>
            </a:r>
            <a:endParaRPr>
              <a:latin typeface="Gill Sans"/>
              <a:ea typeface="Gill Sans"/>
              <a:cs typeface="Gill Sans"/>
              <a:sym typeface="Gill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11ea17a9551_0_7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More sample stories</a:t>
            </a:r>
            <a:endParaRPr/>
          </a:p>
        </p:txBody>
      </p:sp>
      <p:sp>
        <p:nvSpPr>
          <p:cNvPr id="393" name="Google Shape;393;g11ea17a9551_0_72"/>
          <p:cNvSpPr txBox="1"/>
          <p:nvPr>
            <p:ph idx="1" type="body"/>
          </p:nvPr>
        </p:nvSpPr>
        <p:spPr>
          <a:xfrm>
            <a:off x="311700" y="1152475"/>
            <a:ext cx="3513900" cy="22299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stories:</a:t>
            </a:r>
            <a:endParaRPr/>
          </a:p>
          <a:p>
            <a:pPr indent="0" lvl="0" marL="0" rtl="0" algn="l">
              <a:spcBef>
                <a:spcPts val="0"/>
              </a:spcBef>
              <a:spcAft>
                <a:spcPts val="0"/>
              </a:spcAft>
              <a:buClr>
                <a:schemeClr val="dk1"/>
              </a:buClr>
              <a:buSzPts val="1100"/>
              <a:buFont typeface="Arial"/>
              <a:buNone/>
            </a:pPr>
            <a:r>
              <a:rPr lang="en-US"/>
              <a:t>- story: user message structure</a:t>
            </a:r>
            <a:endParaRPr/>
          </a:p>
          <a:p>
            <a:pPr indent="0" lvl="0" marL="0" rtl="0" algn="l">
              <a:spcBef>
                <a:spcPts val="0"/>
              </a:spcBef>
              <a:spcAft>
                <a:spcPts val="0"/>
              </a:spcAft>
              <a:buClr>
                <a:schemeClr val="dk1"/>
              </a:buClr>
              <a:buSzPts val="1100"/>
              <a:buFont typeface="Arial"/>
              <a:buNone/>
            </a:pPr>
            <a:r>
              <a:rPr lang="en-US"/>
              <a:t>  steps:</a:t>
            </a:r>
            <a:endParaRPr/>
          </a:p>
          <a:p>
            <a:pPr indent="0" lvl="0" marL="0" rtl="0" algn="l">
              <a:spcBef>
                <a:spcPts val="0"/>
              </a:spcBef>
              <a:spcAft>
                <a:spcPts val="0"/>
              </a:spcAft>
              <a:buClr>
                <a:schemeClr val="dk1"/>
              </a:buClr>
              <a:buSzPts val="1100"/>
              <a:buFont typeface="Arial"/>
              <a:buNone/>
            </a:pPr>
            <a:r>
              <a:rPr lang="en-US"/>
              <a:t>    - intent: intent_name  # Required</a:t>
            </a:r>
            <a:endParaRPr/>
          </a:p>
          <a:p>
            <a:pPr indent="0" lvl="0" marL="0" rtl="0" algn="l">
              <a:spcBef>
                <a:spcPts val="0"/>
              </a:spcBef>
              <a:spcAft>
                <a:spcPts val="0"/>
              </a:spcAft>
              <a:buClr>
                <a:schemeClr val="dk1"/>
              </a:buClr>
              <a:buSzPts val="1100"/>
              <a:buFont typeface="Arial"/>
              <a:buNone/>
            </a:pPr>
            <a:r>
              <a:rPr lang="en-US"/>
              <a:t>      entities:  # Optional</a:t>
            </a:r>
            <a:endParaRPr/>
          </a:p>
          <a:p>
            <a:pPr indent="0" lvl="0" marL="0" rtl="0" algn="l">
              <a:spcBef>
                <a:spcPts val="0"/>
              </a:spcBef>
              <a:spcAft>
                <a:spcPts val="0"/>
              </a:spcAft>
              <a:buClr>
                <a:schemeClr val="dk1"/>
              </a:buClr>
              <a:buSzPts val="1100"/>
              <a:buFont typeface="Arial"/>
              <a:buNone/>
            </a:pPr>
            <a:r>
              <a:rPr lang="en-US"/>
              <a:t>      - entity_name: entity_value</a:t>
            </a:r>
            <a:endParaRPr/>
          </a:p>
          <a:p>
            <a:pPr indent="0" lvl="0" marL="0" rtl="0" algn="l">
              <a:spcBef>
                <a:spcPts val="0"/>
              </a:spcBef>
              <a:spcAft>
                <a:spcPts val="0"/>
              </a:spcAft>
              <a:buNone/>
            </a:pPr>
            <a:r>
              <a:rPr lang="en-US"/>
              <a:t>    - action: action_name</a:t>
            </a:r>
            <a:endParaRPr/>
          </a:p>
        </p:txBody>
      </p:sp>
      <p:sp>
        <p:nvSpPr>
          <p:cNvPr id="394" name="Google Shape;394;g11ea17a9551_0_72"/>
          <p:cNvSpPr txBox="1"/>
          <p:nvPr/>
        </p:nvSpPr>
        <p:spPr>
          <a:xfrm>
            <a:off x="3160750" y="2470425"/>
            <a:ext cx="3000000" cy="1908600"/>
          </a:xfrm>
          <a:prstGeom prst="rect">
            <a:avLst/>
          </a:prstGeom>
          <a:solidFill>
            <a:srgbClr val="EAD1DC"/>
          </a:solid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t>stories:</a:t>
            </a:r>
            <a:endParaRPr/>
          </a:p>
          <a:p>
            <a:pPr indent="0" lvl="0" marL="0" rtl="0" algn="l">
              <a:spcBef>
                <a:spcPts val="0"/>
              </a:spcBef>
              <a:spcAft>
                <a:spcPts val="0"/>
              </a:spcAft>
              <a:buNone/>
            </a:pPr>
            <a:r>
              <a:rPr lang="en-US"/>
              <a:t>- story: story with entities</a:t>
            </a:r>
            <a:endParaRPr/>
          </a:p>
          <a:p>
            <a:pPr indent="0" lvl="0" marL="0" rtl="0" algn="l">
              <a:spcBef>
                <a:spcPts val="0"/>
              </a:spcBef>
              <a:spcAft>
                <a:spcPts val="0"/>
              </a:spcAft>
              <a:buNone/>
            </a:pPr>
            <a:r>
              <a:rPr lang="en-US"/>
              <a:t>  steps:</a:t>
            </a:r>
            <a:endParaRPr/>
          </a:p>
          <a:p>
            <a:pPr indent="0" lvl="0" marL="0" rtl="0" algn="l">
              <a:spcBef>
                <a:spcPts val="0"/>
              </a:spcBef>
              <a:spcAft>
                <a:spcPts val="0"/>
              </a:spcAft>
              <a:buNone/>
            </a:pPr>
            <a:r>
              <a:rPr lang="en-US"/>
              <a:t>  - intent: account_balance</a:t>
            </a:r>
            <a:endParaRPr/>
          </a:p>
          <a:p>
            <a:pPr indent="0" lvl="0" marL="0" rtl="0" algn="l">
              <a:spcBef>
                <a:spcPts val="0"/>
              </a:spcBef>
              <a:spcAft>
                <a:spcPts val="0"/>
              </a:spcAft>
              <a:buNone/>
            </a:pPr>
            <a:r>
              <a:rPr lang="en-US"/>
              <a:t>    entities:</a:t>
            </a:r>
            <a:endParaRPr/>
          </a:p>
          <a:p>
            <a:pPr indent="0" lvl="0" marL="0" rtl="0" algn="l">
              <a:spcBef>
                <a:spcPts val="0"/>
              </a:spcBef>
              <a:spcAft>
                <a:spcPts val="0"/>
              </a:spcAft>
              <a:buNone/>
            </a:pPr>
            <a:r>
              <a:rPr lang="en-US"/>
              <a:t>    - account_type: credit</a:t>
            </a:r>
            <a:endParaRPr/>
          </a:p>
          <a:p>
            <a:pPr indent="0" lvl="0" marL="0" rtl="0" algn="l">
              <a:spcBef>
                <a:spcPts val="0"/>
              </a:spcBef>
              <a:spcAft>
                <a:spcPts val="0"/>
              </a:spcAft>
              <a:buNone/>
            </a:pPr>
            <a:r>
              <a:rPr lang="en-US"/>
              <a:t>  - action: action_credit_account_balance</a:t>
            </a:r>
            <a:endParaRPr/>
          </a:p>
        </p:txBody>
      </p:sp>
      <p:sp>
        <p:nvSpPr>
          <p:cNvPr id="395" name="Google Shape;395;g11ea17a9551_0_72"/>
          <p:cNvSpPr txBox="1"/>
          <p:nvPr/>
        </p:nvSpPr>
        <p:spPr>
          <a:xfrm>
            <a:off x="5832300" y="2740875"/>
            <a:ext cx="3000000" cy="1109400"/>
          </a:xfrm>
          <a:prstGeom prst="rect">
            <a:avLst/>
          </a:prstGeom>
          <a:solidFill>
            <a:srgbClr val="CFE2F3"/>
          </a:solidFill>
          <a:ln cap="flat" cmpd="sng" w="9525">
            <a:solidFill>
              <a:srgbClr val="191919"/>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50">
                <a:solidFill>
                  <a:schemeClr val="dk1"/>
                </a:solidFill>
              </a:rPr>
              <a:t>I</a:t>
            </a:r>
            <a:r>
              <a:rPr lang="en-US" sz="1350">
                <a:solidFill>
                  <a:schemeClr val="dk1"/>
                </a:solidFill>
              </a:rPr>
              <a:t>ncluding the entities here ensures that the policies learn to predict the next action based on a </a:t>
            </a:r>
            <a:r>
              <a:rPr i="1" lang="en-US" sz="1350">
                <a:solidFill>
                  <a:schemeClr val="dk1"/>
                </a:solidFill>
              </a:rPr>
              <a:t>combination</a:t>
            </a:r>
            <a:r>
              <a:rPr lang="en-US" sz="1350">
                <a:solidFill>
                  <a:schemeClr val="dk1"/>
                </a:solidFill>
              </a:rPr>
              <a:t> of both the intent and entities  </a:t>
            </a:r>
            <a:endParaRPr sz="1100">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gd41bede061_0_307"/>
          <p:cNvSpPr txBox="1"/>
          <p:nvPr>
            <p:ph type="title"/>
          </p:nvPr>
        </p:nvSpPr>
        <p:spPr>
          <a:xfrm>
            <a:off x="311700" y="100425"/>
            <a:ext cx="8520600" cy="730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200"/>
              <a:buFont typeface="Gill Sans"/>
              <a:buNone/>
            </a:pPr>
            <a:r>
              <a:rPr lang="en-US">
                <a:latin typeface="Arial"/>
                <a:ea typeface="Arial"/>
                <a:cs typeface="Arial"/>
                <a:sym typeface="Arial"/>
              </a:rPr>
              <a:t>Transformer Embedding Dialogue (</a:t>
            </a:r>
            <a:r>
              <a:rPr lang="en-US"/>
              <a:t>TED) POLICY ARCHITECTURE</a:t>
            </a:r>
            <a:endParaRPr/>
          </a:p>
        </p:txBody>
      </p:sp>
      <p:pic>
        <p:nvPicPr>
          <p:cNvPr id="401" name="Google Shape;401;gd41bede061_0_307"/>
          <p:cNvPicPr preferRelativeResize="0"/>
          <p:nvPr/>
        </p:nvPicPr>
        <p:blipFill rotWithShape="1">
          <a:blip r:embed="rId3">
            <a:alphaModFix/>
          </a:blip>
          <a:srcRect b="0" l="0" r="0" t="0"/>
          <a:stretch/>
        </p:blipFill>
        <p:spPr>
          <a:xfrm>
            <a:off x="4571988" y="830528"/>
            <a:ext cx="4453709" cy="3875073"/>
          </a:xfrm>
          <a:prstGeom prst="rect">
            <a:avLst/>
          </a:prstGeom>
          <a:noFill/>
          <a:ln>
            <a:noFill/>
          </a:ln>
        </p:spPr>
      </p:pic>
      <p:sp>
        <p:nvSpPr>
          <p:cNvPr id="402" name="Google Shape;402;gd41bede061_0_307"/>
          <p:cNvSpPr txBox="1"/>
          <p:nvPr/>
        </p:nvSpPr>
        <p:spPr>
          <a:xfrm>
            <a:off x="6826800" y="4505350"/>
            <a:ext cx="2005500" cy="5868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chemeClr val="dk1"/>
              </a:buClr>
              <a:buSzPts val="900"/>
              <a:buFont typeface="Lato"/>
              <a:buNone/>
            </a:pPr>
            <a:r>
              <a:rPr lang="en-US" sz="900">
                <a:solidFill>
                  <a:schemeClr val="dk1"/>
                </a:solidFill>
                <a:latin typeface="Lato"/>
                <a:ea typeface="Lato"/>
                <a:cs typeface="Lato"/>
                <a:sym typeface="Lato"/>
              </a:rPr>
              <a:t>Image source: www.rasa.com</a:t>
            </a:r>
            <a:endParaRPr sz="900">
              <a:solidFill>
                <a:schemeClr val="dk1"/>
              </a:solidFill>
              <a:latin typeface="Lato"/>
              <a:ea typeface="Lato"/>
              <a:cs typeface="Lato"/>
              <a:sym typeface="Lato"/>
            </a:endParaRPr>
          </a:p>
        </p:txBody>
      </p:sp>
      <p:sp>
        <p:nvSpPr>
          <p:cNvPr id="403" name="Google Shape;403;gd41bede061_0_307"/>
          <p:cNvSpPr txBox="1"/>
          <p:nvPr/>
        </p:nvSpPr>
        <p:spPr>
          <a:xfrm>
            <a:off x="453850" y="1093875"/>
            <a:ext cx="3851700" cy="33366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1400"/>
              </a:spcBef>
              <a:spcAft>
                <a:spcPts val="0"/>
              </a:spcAft>
              <a:buNone/>
            </a:pPr>
            <a:r>
              <a:rPr b="1" lang="en-US" sz="1550" u="sng">
                <a:solidFill>
                  <a:schemeClr val="dk1"/>
                </a:solidFill>
              </a:rPr>
              <a:t>Action Selection</a:t>
            </a:r>
            <a:endParaRPr b="1" sz="1550" u="sng">
              <a:solidFill>
                <a:schemeClr val="dk1"/>
              </a:solidFill>
            </a:endParaRPr>
          </a:p>
          <a:p>
            <a:pPr indent="0" lvl="0" marL="0" rtl="0" algn="l">
              <a:lnSpc>
                <a:spcPct val="115000"/>
              </a:lnSpc>
              <a:spcBef>
                <a:spcPts val="1400"/>
              </a:spcBef>
              <a:spcAft>
                <a:spcPts val="0"/>
              </a:spcAft>
              <a:buNone/>
            </a:pPr>
            <a:r>
              <a:t/>
            </a:r>
            <a:endParaRPr sz="1550">
              <a:solidFill>
                <a:schemeClr val="dk1"/>
              </a:solidFill>
            </a:endParaRPr>
          </a:p>
          <a:p>
            <a:pPr indent="0" lvl="0" marL="0" rtl="0" algn="l">
              <a:lnSpc>
                <a:spcPct val="115000"/>
              </a:lnSpc>
              <a:spcBef>
                <a:spcPts val="1400"/>
              </a:spcBef>
              <a:spcAft>
                <a:spcPts val="0"/>
              </a:spcAft>
              <a:buNone/>
            </a:pPr>
            <a:r>
              <a:rPr lang="en-US" sz="1550">
                <a:solidFill>
                  <a:schemeClr val="dk1"/>
                </a:solidFill>
              </a:rPr>
              <a:t>At every turn - each policy defined in the configuration predicts a next action with a certain confidence level</a:t>
            </a:r>
            <a:endParaRPr sz="1550">
              <a:solidFill>
                <a:schemeClr val="dk1"/>
              </a:solidFill>
            </a:endParaRPr>
          </a:p>
          <a:p>
            <a:pPr indent="0" lvl="0" marL="0" rtl="0" algn="l">
              <a:lnSpc>
                <a:spcPct val="115000"/>
              </a:lnSpc>
              <a:spcBef>
                <a:spcPts val="1400"/>
              </a:spcBef>
              <a:spcAft>
                <a:spcPts val="0"/>
              </a:spcAft>
              <a:buNone/>
            </a:pPr>
            <a:r>
              <a:rPr lang="en-US" sz="1550">
                <a:solidFill>
                  <a:schemeClr val="dk1"/>
                </a:solidFill>
              </a:rPr>
              <a:t>The policy that predicts with the highest confidence decides the assistant's next action</a:t>
            </a:r>
            <a:endParaRPr sz="1550">
              <a:solidFill>
                <a:schemeClr val="dk1"/>
              </a:solidFill>
            </a:endParaRPr>
          </a:p>
          <a:p>
            <a:pPr indent="0" lvl="0" marL="0" rtl="0" algn="l">
              <a:lnSpc>
                <a:spcPct val="115000"/>
              </a:lnSpc>
              <a:spcBef>
                <a:spcPts val="1400"/>
              </a:spcBef>
              <a:spcAft>
                <a:spcPts val="0"/>
              </a:spcAft>
              <a:buNone/>
            </a:pPr>
            <a:r>
              <a:rPr lang="en-US" sz="1550">
                <a:solidFill>
                  <a:schemeClr val="dk1"/>
                </a:solidFill>
              </a:rPr>
              <a:t>Policies can have priorities</a:t>
            </a:r>
            <a:endParaRPr sz="1600">
              <a:latin typeface="Gill Sans"/>
              <a:ea typeface="Gill Sans"/>
              <a:cs typeface="Gill Sans"/>
              <a:sym typeface="Gill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gd41bede061_0_32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TED - Multi-tasking architecture</a:t>
            </a:r>
            <a:endParaRPr/>
          </a:p>
        </p:txBody>
      </p:sp>
      <p:sp>
        <p:nvSpPr>
          <p:cNvPr id="409" name="Google Shape;409;gd41bede061_0_322"/>
          <p:cNvSpPr txBox="1"/>
          <p:nvPr>
            <p:ph idx="1" type="body"/>
          </p:nvPr>
        </p:nvSpPr>
        <p:spPr>
          <a:xfrm>
            <a:off x="311700" y="1017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350">
                <a:latin typeface="Arial"/>
                <a:ea typeface="Arial"/>
                <a:cs typeface="Arial"/>
                <a:sym typeface="Arial"/>
              </a:rPr>
              <a:t>Uses several transformer encoders which are shared for both tasks</a:t>
            </a:r>
            <a:endParaRPr sz="1350">
              <a:latin typeface="Arial"/>
              <a:ea typeface="Arial"/>
              <a:cs typeface="Arial"/>
              <a:sym typeface="Arial"/>
            </a:endParaRPr>
          </a:p>
          <a:p>
            <a:pPr indent="0" lvl="0" marL="0" rtl="0" algn="l">
              <a:spcBef>
                <a:spcPts val="0"/>
              </a:spcBef>
              <a:spcAft>
                <a:spcPts val="0"/>
              </a:spcAft>
              <a:buNone/>
            </a:pPr>
            <a:r>
              <a:t/>
            </a:r>
            <a:endParaRPr sz="1350">
              <a:latin typeface="Arial"/>
              <a:ea typeface="Arial"/>
              <a:cs typeface="Arial"/>
              <a:sym typeface="Arial"/>
            </a:endParaRPr>
          </a:p>
          <a:p>
            <a:pPr indent="0" lvl="0" marL="0" rtl="0" algn="l">
              <a:spcBef>
                <a:spcPts val="0"/>
              </a:spcBef>
              <a:spcAft>
                <a:spcPts val="0"/>
              </a:spcAft>
              <a:buNone/>
            </a:pPr>
            <a:r>
              <a:rPr lang="en-US" sz="1350">
                <a:latin typeface="Arial"/>
                <a:ea typeface="Arial"/>
                <a:cs typeface="Arial"/>
                <a:sym typeface="Arial"/>
              </a:rPr>
              <a:t>A sequence of entity labels is predicted through a Conditional Random Field (CRF) tagging layer on top of the user sequence transformer encoder output corresponding to the input sequence of tokens</a:t>
            </a:r>
            <a:endParaRPr sz="1350">
              <a:latin typeface="Arial"/>
              <a:ea typeface="Arial"/>
              <a:cs typeface="Arial"/>
              <a:sym typeface="Arial"/>
            </a:endParaRPr>
          </a:p>
          <a:p>
            <a:pPr indent="0" lvl="0" marL="0" rtl="0" algn="l">
              <a:spcBef>
                <a:spcPts val="0"/>
              </a:spcBef>
              <a:spcAft>
                <a:spcPts val="0"/>
              </a:spcAft>
              <a:buNone/>
            </a:pPr>
            <a:r>
              <a:t/>
            </a:r>
            <a:endParaRPr sz="1350">
              <a:latin typeface="Arial"/>
              <a:ea typeface="Arial"/>
              <a:cs typeface="Arial"/>
              <a:sym typeface="Arial"/>
            </a:endParaRPr>
          </a:p>
          <a:p>
            <a:pPr indent="0" lvl="0" marL="0" rtl="0" algn="l">
              <a:spcBef>
                <a:spcPts val="0"/>
              </a:spcBef>
              <a:spcAft>
                <a:spcPts val="0"/>
              </a:spcAft>
              <a:buNone/>
            </a:pPr>
            <a:r>
              <a:rPr lang="en-US" sz="1350">
                <a:latin typeface="Arial"/>
                <a:ea typeface="Arial"/>
                <a:cs typeface="Arial"/>
                <a:sym typeface="Arial"/>
              </a:rPr>
              <a:t>For the next action prediction the dialogue transformer encoder output and system action labels are embedded into a single semantic vector space</a:t>
            </a:r>
            <a:endParaRPr sz="1350">
              <a:latin typeface="Arial"/>
              <a:ea typeface="Arial"/>
              <a:cs typeface="Arial"/>
              <a:sym typeface="Arial"/>
            </a:endParaRPr>
          </a:p>
          <a:p>
            <a:pPr indent="0" lvl="0" marL="0" rtl="0" algn="l">
              <a:spcBef>
                <a:spcPts val="0"/>
              </a:spcBef>
              <a:spcAft>
                <a:spcPts val="0"/>
              </a:spcAft>
              <a:buNone/>
            </a:pPr>
            <a:r>
              <a:rPr lang="en-US" sz="1350">
                <a:latin typeface="Arial"/>
                <a:ea typeface="Arial"/>
                <a:cs typeface="Arial"/>
                <a:sym typeface="Arial"/>
              </a:rPr>
              <a:t> </a:t>
            </a:r>
            <a:endParaRPr sz="1350">
              <a:latin typeface="Arial"/>
              <a:ea typeface="Arial"/>
              <a:cs typeface="Arial"/>
              <a:sym typeface="Arial"/>
            </a:endParaRPr>
          </a:p>
          <a:p>
            <a:pPr indent="0" lvl="0" marL="0" rtl="0" algn="l">
              <a:spcBef>
                <a:spcPts val="0"/>
              </a:spcBef>
              <a:spcAft>
                <a:spcPts val="0"/>
              </a:spcAft>
              <a:buNone/>
            </a:pPr>
            <a:r>
              <a:rPr lang="en-US" sz="1350">
                <a:latin typeface="Arial"/>
                <a:ea typeface="Arial"/>
                <a:cs typeface="Arial"/>
                <a:sym typeface="Arial"/>
              </a:rPr>
              <a:t>The dot-product loss is used to maximize the similarity with the target label and minimize similarities with negative samples</a:t>
            </a:r>
            <a:endParaRPr sz="1350">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d41bede061_0_45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US">
                <a:latin typeface="Arial"/>
                <a:ea typeface="Arial"/>
                <a:cs typeface="Arial"/>
                <a:sym typeface="Arial"/>
              </a:rPr>
              <a:t>Memoization Policy</a:t>
            </a:r>
            <a:endParaRPr b="1">
              <a:latin typeface="Arial"/>
              <a:ea typeface="Arial"/>
              <a:cs typeface="Arial"/>
              <a:sym typeface="Arial"/>
            </a:endParaRPr>
          </a:p>
          <a:p>
            <a:pPr indent="0" lvl="0" marL="0" rtl="0" algn="l">
              <a:spcBef>
                <a:spcPts val="0"/>
              </a:spcBef>
              <a:spcAft>
                <a:spcPts val="0"/>
              </a:spcAft>
              <a:buNone/>
            </a:pPr>
            <a:r>
              <a:t/>
            </a:r>
            <a:endParaRPr b="1">
              <a:latin typeface="Arial"/>
              <a:ea typeface="Arial"/>
              <a:cs typeface="Arial"/>
              <a:sym typeface="Arial"/>
            </a:endParaRPr>
          </a:p>
        </p:txBody>
      </p:sp>
      <p:sp>
        <p:nvSpPr>
          <p:cNvPr id="415" name="Google Shape;415;gd41bede061_0_4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US" sz="1350">
                <a:latin typeface="Arial"/>
                <a:ea typeface="Arial"/>
                <a:cs typeface="Arial"/>
                <a:sym typeface="Arial"/>
              </a:rPr>
              <a:t>The MemoizationPolicy remembers the stories from training data</a:t>
            </a:r>
            <a:endParaRPr sz="1350">
              <a:latin typeface="Arial"/>
              <a:ea typeface="Arial"/>
              <a:cs typeface="Arial"/>
              <a:sym typeface="Arial"/>
            </a:endParaRPr>
          </a:p>
          <a:p>
            <a:pPr indent="0" lvl="0" marL="0" rtl="0" algn="l">
              <a:lnSpc>
                <a:spcPct val="115000"/>
              </a:lnSpc>
              <a:spcBef>
                <a:spcPts val="1400"/>
              </a:spcBef>
              <a:spcAft>
                <a:spcPts val="0"/>
              </a:spcAft>
              <a:buNone/>
            </a:pPr>
            <a:r>
              <a:rPr lang="en-US" sz="1350">
                <a:latin typeface="Arial"/>
                <a:ea typeface="Arial"/>
                <a:cs typeface="Arial"/>
                <a:sym typeface="Arial"/>
              </a:rPr>
              <a:t>It checks if the current conversation matches the stories in repository</a:t>
            </a:r>
            <a:endParaRPr sz="1350">
              <a:latin typeface="Arial"/>
              <a:ea typeface="Arial"/>
              <a:cs typeface="Arial"/>
              <a:sym typeface="Arial"/>
            </a:endParaRPr>
          </a:p>
          <a:p>
            <a:pPr indent="0" lvl="0" marL="0" rtl="0" algn="l">
              <a:lnSpc>
                <a:spcPct val="115000"/>
              </a:lnSpc>
              <a:spcBef>
                <a:spcPts val="1400"/>
              </a:spcBef>
              <a:spcAft>
                <a:spcPts val="0"/>
              </a:spcAft>
              <a:buNone/>
            </a:pPr>
            <a:r>
              <a:rPr lang="en-US" sz="1350">
                <a:latin typeface="Arial"/>
                <a:ea typeface="Arial"/>
                <a:cs typeface="Arial"/>
                <a:sym typeface="Arial"/>
              </a:rPr>
              <a:t>If so, it will predict the next action from the matching stories of your training data with a confidence of 1.0</a:t>
            </a:r>
            <a:endParaRPr sz="1350">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lang="en-US" sz="1350">
                <a:latin typeface="Arial"/>
                <a:ea typeface="Arial"/>
                <a:cs typeface="Arial"/>
                <a:sym typeface="Arial"/>
              </a:rPr>
              <a:t>If no matching conversation is found, the policy predicts None with confidence 0.0.</a:t>
            </a:r>
            <a:endParaRPr sz="1350">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lang="en-US" sz="1350">
                <a:latin typeface="Arial"/>
                <a:ea typeface="Arial"/>
                <a:cs typeface="Arial"/>
                <a:sym typeface="Arial"/>
              </a:rPr>
              <a:t>When looking for a match in training data, the policy will take the last max_history number of turns of the conversation into account. One “turn” includes the message sent by the user and any actions the assistant performed before waiting for the next message.</a:t>
            </a:r>
            <a:endParaRPr sz="1350">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gd41bede061_0_462"/>
          <p:cNvSpPr txBox="1"/>
          <p:nvPr>
            <p:ph type="title"/>
          </p:nvPr>
        </p:nvSpPr>
        <p:spPr>
          <a:xfrm>
            <a:off x="1088685" y="102990"/>
            <a:ext cx="7202400" cy="786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latin typeface="Arial"/>
                <a:ea typeface="Arial"/>
                <a:cs typeface="Arial"/>
                <a:sym typeface="Arial"/>
              </a:rPr>
              <a:t>TED Policy architecture - how it works</a:t>
            </a:r>
            <a:endParaRPr/>
          </a:p>
        </p:txBody>
      </p:sp>
      <p:sp>
        <p:nvSpPr>
          <p:cNvPr id="421" name="Google Shape;421;gd41bede061_0_462"/>
          <p:cNvSpPr txBox="1"/>
          <p:nvPr>
            <p:ph idx="1" type="body"/>
          </p:nvPr>
        </p:nvSpPr>
        <p:spPr>
          <a:xfrm>
            <a:off x="1039175" y="488750"/>
            <a:ext cx="7301400" cy="4050000"/>
          </a:xfrm>
          <a:prstGeom prst="rect">
            <a:avLst/>
          </a:prstGeom>
          <a:solidFill>
            <a:srgbClr val="F7F8F9"/>
          </a:solidFill>
        </p:spPr>
        <p:txBody>
          <a:bodyPr anchorCtr="0" anchor="t" bIns="45700" lIns="91425" spcFirstLastPara="1" rIns="91425" wrap="square" tIns="45700">
            <a:noAutofit/>
          </a:bodyPr>
          <a:lstStyle/>
          <a:p>
            <a:pPr indent="-320436" lvl="0" marL="457200" rtl="0" algn="l">
              <a:lnSpc>
                <a:spcPct val="105000"/>
              </a:lnSpc>
              <a:spcBef>
                <a:spcPts val="1400"/>
              </a:spcBef>
              <a:spcAft>
                <a:spcPts val="0"/>
              </a:spcAft>
              <a:buClr>
                <a:srgbClr val="333333"/>
              </a:buClr>
              <a:buSzPts val="1446"/>
              <a:buAutoNum type="arabicPeriod"/>
            </a:pPr>
            <a:r>
              <a:rPr lang="en-US" sz="1446">
                <a:solidFill>
                  <a:srgbClr val="333333"/>
                </a:solidFill>
                <a:latin typeface="Arial"/>
                <a:ea typeface="Arial"/>
                <a:cs typeface="Arial"/>
                <a:sym typeface="Arial"/>
              </a:rPr>
              <a:t>Concatenate features for each time step into an </a:t>
            </a:r>
            <a:r>
              <a:rPr b="1" i="1" lang="en-US" sz="1446">
                <a:solidFill>
                  <a:srgbClr val="333333"/>
                </a:solidFill>
                <a:latin typeface="Arial"/>
                <a:ea typeface="Arial"/>
                <a:cs typeface="Arial"/>
                <a:sym typeface="Arial"/>
              </a:rPr>
              <a:t>input vector to feed to the embedding layer that precedes the dialogue transformer</a:t>
            </a:r>
            <a:endParaRPr b="1" i="1" sz="1446">
              <a:solidFill>
                <a:srgbClr val="333333"/>
              </a:solidFill>
              <a:latin typeface="Arial"/>
              <a:ea typeface="Arial"/>
              <a:cs typeface="Arial"/>
              <a:sym typeface="Arial"/>
            </a:endParaRPr>
          </a:p>
          <a:p>
            <a:pPr indent="-320436" lvl="1" marL="914400" rtl="0" algn="l">
              <a:lnSpc>
                <a:spcPct val="105000"/>
              </a:lnSpc>
              <a:spcBef>
                <a:spcPts val="0"/>
              </a:spcBef>
              <a:spcAft>
                <a:spcPts val="0"/>
              </a:spcAft>
              <a:buClr>
                <a:srgbClr val="333333"/>
              </a:buClr>
              <a:buSzPts val="1446"/>
              <a:buChar char="○"/>
            </a:pPr>
            <a:r>
              <a:rPr lang="en-US" sz="1446">
                <a:solidFill>
                  <a:srgbClr val="333333"/>
                </a:solidFill>
                <a:latin typeface="Arial"/>
                <a:ea typeface="Arial"/>
                <a:cs typeface="Arial"/>
                <a:sym typeface="Arial"/>
              </a:rPr>
              <a:t>user input (user intent and entities) or user text processed through a user sequence transformer encoder,</a:t>
            </a:r>
            <a:endParaRPr sz="1446">
              <a:solidFill>
                <a:srgbClr val="333333"/>
              </a:solidFill>
              <a:latin typeface="Arial"/>
              <a:ea typeface="Arial"/>
              <a:cs typeface="Arial"/>
              <a:sym typeface="Arial"/>
            </a:endParaRPr>
          </a:p>
          <a:p>
            <a:pPr indent="-320436" lvl="1" marL="914400" rtl="0" algn="l">
              <a:lnSpc>
                <a:spcPct val="105000"/>
              </a:lnSpc>
              <a:spcBef>
                <a:spcPts val="0"/>
              </a:spcBef>
              <a:spcAft>
                <a:spcPts val="0"/>
              </a:spcAft>
              <a:buClr>
                <a:srgbClr val="333333"/>
              </a:buClr>
              <a:buSzPts val="1446"/>
              <a:buChar char="○"/>
            </a:pPr>
            <a:r>
              <a:rPr lang="en-US" sz="1446">
                <a:solidFill>
                  <a:srgbClr val="333333"/>
                </a:solidFill>
                <a:latin typeface="Arial"/>
                <a:ea typeface="Arial"/>
                <a:cs typeface="Arial"/>
                <a:sym typeface="Arial"/>
              </a:rPr>
              <a:t>previous system actions or bot utterances processed through a bot sequence transformer encoder,</a:t>
            </a:r>
            <a:endParaRPr sz="1446">
              <a:solidFill>
                <a:srgbClr val="333333"/>
              </a:solidFill>
              <a:latin typeface="Arial"/>
              <a:ea typeface="Arial"/>
              <a:cs typeface="Arial"/>
              <a:sym typeface="Arial"/>
            </a:endParaRPr>
          </a:p>
          <a:p>
            <a:pPr indent="-320436" lvl="1" marL="914400" rtl="0" algn="l">
              <a:lnSpc>
                <a:spcPct val="105000"/>
              </a:lnSpc>
              <a:spcBef>
                <a:spcPts val="0"/>
              </a:spcBef>
              <a:spcAft>
                <a:spcPts val="0"/>
              </a:spcAft>
              <a:buClr>
                <a:srgbClr val="333333"/>
              </a:buClr>
              <a:buSzPts val="1446"/>
              <a:buChar char="○"/>
            </a:pPr>
            <a:r>
              <a:rPr lang="en-US" sz="1446">
                <a:solidFill>
                  <a:srgbClr val="333333"/>
                </a:solidFill>
                <a:latin typeface="Arial"/>
                <a:ea typeface="Arial"/>
                <a:cs typeface="Arial"/>
                <a:sym typeface="Arial"/>
              </a:rPr>
              <a:t>slots and active forms</a:t>
            </a:r>
            <a:endParaRPr sz="1446">
              <a:solidFill>
                <a:srgbClr val="333333"/>
              </a:solidFill>
              <a:latin typeface="Arial"/>
              <a:ea typeface="Arial"/>
              <a:cs typeface="Arial"/>
              <a:sym typeface="Arial"/>
            </a:endParaRPr>
          </a:p>
          <a:p>
            <a:pPr indent="-320436" lvl="0" marL="457200" rtl="0" algn="l">
              <a:lnSpc>
                <a:spcPct val="105000"/>
              </a:lnSpc>
              <a:spcBef>
                <a:spcPts val="0"/>
              </a:spcBef>
              <a:spcAft>
                <a:spcPts val="0"/>
              </a:spcAft>
              <a:buClr>
                <a:srgbClr val="333333"/>
              </a:buClr>
              <a:buSzPts val="1446"/>
              <a:buAutoNum type="arabicPeriod"/>
            </a:pPr>
            <a:r>
              <a:rPr lang="en-US" sz="1446">
                <a:solidFill>
                  <a:srgbClr val="333333"/>
                </a:solidFill>
                <a:latin typeface="Arial"/>
                <a:ea typeface="Arial"/>
                <a:cs typeface="Arial"/>
                <a:sym typeface="Arial"/>
              </a:rPr>
              <a:t>Feed the embedding of the input vector into the </a:t>
            </a:r>
            <a:r>
              <a:rPr b="1" i="1" lang="en-US" sz="1446">
                <a:solidFill>
                  <a:srgbClr val="333333"/>
                </a:solidFill>
                <a:latin typeface="Arial"/>
                <a:ea typeface="Arial"/>
                <a:cs typeface="Arial"/>
                <a:sym typeface="Arial"/>
              </a:rPr>
              <a:t>dialogue transformer encode</a:t>
            </a:r>
            <a:r>
              <a:rPr lang="en-US" sz="1446">
                <a:solidFill>
                  <a:srgbClr val="333333"/>
                </a:solidFill>
                <a:latin typeface="Arial"/>
                <a:ea typeface="Arial"/>
                <a:cs typeface="Arial"/>
                <a:sym typeface="Arial"/>
              </a:rPr>
              <a:t>r</a:t>
            </a:r>
            <a:endParaRPr sz="1446">
              <a:solidFill>
                <a:srgbClr val="333333"/>
              </a:solidFill>
              <a:latin typeface="Arial"/>
              <a:ea typeface="Arial"/>
              <a:cs typeface="Arial"/>
              <a:sym typeface="Arial"/>
            </a:endParaRPr>
          </a:p>
          <a:p>
            <a:pPr indent="-320436" lvl="0" marL="457200" rtl="0" algn="l">
              <a:lnSpc>
                <a:spcPct val="105000"/>
              </a:lnSpc>
              <a:spcBef>
                <a:spcPts val="0"/>
              </a:spcBef>
              <a:spcAft>
                <a:spcPts val="0"/>
              </a:spcAft>
              <a:buClr>
                <a:srgbClr val="333333"/>
              </a:buClr>
              <a:buSzPts val="1446"/>
              <a:buAutoNum type="arabicPeriod"/>
            </a:pPr>
            <a:r>
              <a:rPr lang="en-US" sz="1446">
                <a:solidFill>
                  <a:srgbClr val="333333"/>
                </a:solidFill>
                <a:latin typeface="Arial"/>
                <a:ea typeface="Arial"/>
                <a:cs typeface="Arial"/>
                <a:sym typeface="Arial"/>
              </a:rPr>
              <a:t>Apply a dense layer to the output of the dialogue transformer to get embeddings of the dialogue for each time step</a:t>
            </a:r>
            <a:endParaRPr sz="1446">
              <a:solidFill>
                <a:srgbClr val="333333"/>
              </a:solidFill>
              <a:latin typeface="Arial"/>
              <a:ea typeface="Arial"/>
              <a:cs typeface="Arial"/>
              <a:sym typeface="Arial"/>
            </a:endParaRPr>
          </a:p>
          <a:p>
            <a:pPr indent="-320436" lvl="0" marL="457200" rtl="0" algn="l">
              <a:lnSpc>
                <a:spcPct val="105000"/>
              </a:lnSpc>
              <a:spcBef>
                <a:spcPts val="0"/>
              </a:spcBef>
              <a:spcAft>
                <a:spcPts val="0"/>
              </a:spcAft>
              <a:buClr>
                <a:srgbClr val="333333"/>
              </a:buClr>
              <a:buSzPts val="1446"/>
              <a:buAutoNum type="arabicPeriod"/>
            </a:pPr>
            <a:r>
              <a:rPr lang="en-US" sz="1446">
                <a:solidFill>
                  <a:srgbClr val="333333"/>
                </a:solidFill>
                <a:latin typeface="Arial"/>
                <a:ea typeface="Arial"/>
                <a:cs typeface="Arial"/>
                <a:sym typeface="Arial"/>
              </a:rPr>
              <a:t>Apply a dense layer to create embeddings for system actions for each time step.</a:t>
            </a:r>
            <a:endParaRPr sz="1446">
              <a:solidFill>
                <a:srgbClr val="333333"/>
              </a:solidFill>
              <a:latin typeface="Arial"/>
              <a:ea typeface="Arial"/>
              <a:cs typeface="Arial"/>
              <a:sym typeface="Arial"/>
            </a:endParaRPr>
          </a:p>
          <a:p>
            <a:pPr indent="-320436" lvl="0" marL="457200" rtl="0" algn="l">
              <a:lnSpc>
                <a:spcPct val="105000"/>
              </a:lnSpc>
              <a:spcBef>
                <a:spcPts val="0"/>
              </a:spcBef>
              <a:spcAft>
                <a:spcPts val="0"/>
              </a:spcAft>
              <a:buClr>
                <a:srgbClr val="333333"/>
              </a:buClr>
              <a:buSzPts val="1446"/>
              <a:buAutoNum type="arabicPeriod"/>
            </a:pPr>
            <a:r>
              <a:rPr lang="en-US" sz="1446">
                <a:solidFill>
                  <a:srgbClr val="333333"/>
                </a:solidFill>
                <a:latin typeface="Arial"/>
                <a:ea typeface="Arial"/>
                <a:cs typeface="Arial"/>
                <a:sym typeface="Arial"/>
              </a:rPr>
              <a:t>Calculate the similarity between the dialogue embedding and embedded system actions</a:t>
            </a:r>
            <a:endParaRPr sz="1446">
              <a:solidFill>
                <a:srgbClr val="333333"/>
              </a:solidFill>
              <a:latin typeface="Arial"/>
              <a:ea typeface="Arial"/>
              <a:cs typeface="Arial"/>
              <a:sym typeface="Arial"/>
            </a:endParaRPr>
          </a:p>
          <a:p>
            <a:pPr indent="-320436" lvl="0" marL="457200" rtl="0" algn="l">
              <a:lnSpc>
                <a:spcPct val="105000"/>
              </a:lnSpc>
              <a:spcBef>
                <a:spcPts val="0"/>
              </a:spcBef>
              <a:spcAft>
                <a:spcPts val="0"/>
              </a:spcAft>
              <a:buClr>
                <a:srgbClr val="333333"/>
              </a:buClr>
              <a:buSzPts val="1446"/>
              <a:buAutoNum type="arabicPeriod"/>
            </a:pPr>
            <a:r>
              <a:rPr lang="en-US" sz="1446">
                <a:solidFill>
                  <a:srgbClr val="333333"/>
                </a:solidFill>
                <a:latin typeface="Arial"/>
                <a:ea typeface="Arial"/>
                <a:cs typeface="Arial"/>
                <a:sym typeface="Arial"/>
              </a:rPr>
              <a:t>Concatenate the token-level output of the user sequence transformer encoder with the output of the dialogue transformer encoder for each time step</a:t>
            </a:r>
            <a:endParaRPr sz="1446">
              <a:solidFill>
                <a:srgbClr val="333333"/>
              </a:solidFill>
              <a:latin typeface="Arial"/>
              <a:ea typeface="Arial"/>
              <a:cs typeface="Arial"/>
              <a:sym typeface="Arial"/>
            </a:endParaRPr>
          </a:p>
          <a:p>
            <a:pPr indent="-320436" lvl="0" marL="457200" rtl="0" algn="l">
              <a:lnSpc>
                <a:spcPct val="105000"/>
              </a:lnSpc>
              <a:spcBef>
                <a:spcPts val="0"/>
              </a:spcBef>
              <a:spcAft>
                <a:spcPts val="0"/>
              </a:spcAft>
              <a:buClr>
                <a:srgbClr val="333333"/>
              </a:buClr>
              <a:buSzPts val="1446"/>
              <a:buAutoNum type="arabicPeriod"/>
            </a:pPr>
            <a:r>
              <a:rPr lang="en-US" sz="1446">
                <a:solidFill>
                  <a:srgbClr val="333333"/>
                </a:solidFill>
                <a:latin typeface="Arial"/>
                <a:ea typeface="Arial"/>
                <a:cs typeface="Arial"/>
                <a:sym typeface="Arial"/>
              </a:rPr>
              <a:t>Apply CRF algorithm to predict contextual entities for each user text input</a:t>
            </a:r>
            <a:endParaRPr sz="1562"/>
          </a:p>
        </p:txBody>
      </p:sp>
      <p:sp>
        <p:nvSpPr>
          <p:cNvPr id="422" name="Google Shape;422;gd41bede061_0_462"/>
          <p:cNvSpPr txBox="1"/>
          <p:nvPr/>
        </p:nvSpPr>
        <p:spPr>
          <a:xfrm>
            <a:off x="3723800" y="4538750"/>
            <a:ext cx="5318100" cy="6156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Gill Sans"/>
                <a:ea typeface="Gill Sans"/>
                <a:cs typeface="Gill Sans"/>
                <a:sym typeface="Gill Sans"/>
              </a:rPr>
              <a:t>Vladimir Vlasov, Johannes E. M. Mosig, and Alan Nichol : </a:t>
            </a:r>
            <a:endParaRPr>
              <a:solidFill>
                <a:schemeClr val="dk1"/>
              </a:solidFill>
              <a:latin typeface="Gill Sans"/>
              <a:ea typeface="Gill Sans"/>
              <a:cs typeface="Gill Sans"/>
              <a:sym typeface="Gill Sans"/>
            </a:endParaRPr>
          </a:p>
          <a:p>
            <a:pPr indent="0" lvl="0" marL="0" rtl="0" algn="l">
              <a:spcBef>
                <a:spcPts val="0"/>
              </a:spcBef>
              <a:spcAft>
                <a:spcPts val="0"/>
              </a:spcAft>
              <a:buNone/>
            </a:pPr>
            <a:r>
              <a:rPr b="1" lang="en-US">
                <a:latin typeface="Gill Sans"/>
                <a:ea typeface="Gill Sans"/>
                <a:cs typeface="Gill Sans"/>
                <a:sym typeface="Gill Sans"/>
              </a:rPr>
              <a:t>Dialogue Transformers; https://arxiv.org/abs/1910.00486 </a:t>
            </a:r>
            <a:endParaRPr b="1">
              <a:latin typeface="Gill Sans"/>
              <a:ea typeface="Gill Sans"/>
              <a:cs typeface="Gill Sans"/>
              <a:sym typeface="Gill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gd41bede061_0_468"/>
          <p:cNvSpPr txBox="1"/>
          <p:nvPr>
            <p:ph type="title"/>
          </p:nvPr>
        </p:nvSpPr>
        <p:spPr>
          <a:xfrm>
            <a:off x="1088685" y="603390"/>
            <a:ext cx="7202400" cy="786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Gill Sans"/>
              <a:buNone/>
            </a:pPr>
            <a:r>
              <a:rPr lang="en-US"/>
              <a:t>BOOTSTRAPPING AND LEARNING</a:t>
            </a:r>
            <a:endParaRPr/>
          </a:p>
        </p:txBody>
      </p:sp>
      <p:sp>
        <p:nvSpPr>
          <p:cNvPr id="428" name="Google Shape;428;gd41bede061_0_468"/>
          <p:cNvSpPr txBox="1"/>
          <p:nvPr>
            <p:ph idx="1" type="body"/>
          </p:nvPr>
        </p:nvSpPr>
        <p:spPr>
          <a:xfrm>
            <a:off x="1088685" y="1511799"/>
            <a:ext cx="7202400" cy="25881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Clr>
                <a:srgbClr val="292929"/>
              </a:buClr>
              <a:buSzPts val="1500"/>
              <a:buNone/>
            </a:pPr>
            <a:r>
              <a:rPr lang="en-US">
                <a:solidFill>
                  <a:srgbClr val="292929"/>
                </a:solidFill>
                <a:latin typeface="Content"/>
                <a:ea typeface="Content"/>
                <a:cs typeface="Content"/>
                <a:sym typeface="Content"/>
              </a:rPr>
              <a:t>Option 1 - </a:t>
            </a:r>
            <a:r>
              <a:rPr b="1" i="1" lang="en-US">
                <a:solidFill>
                  <a:srgbClr val="292929"/>
                </a:solidFill>
                <a:latin typeface="Content"/>
                <a:ea typeface="Content"/>
                <a:cs typeface="Content"/>
                <a:sym typeface="Content"/>
              </a:rPr>
              <a:t>Train a probabilistic model to predict which action to take given the history of a conversation</a:t>
            </a:r>
            <a:endParaRPr/>
          </a:p>
          <a:p>
            <a:pPr indent="0" lvl="0" marL="0" rtl="0" algn="l">
              <a:lnSpc>
                <a:spcPct val="100000"/>
              </a:lnSpc>
              <a:spcBef>
                <a:spcPts val="0"/>
              </a:spcBef>
              <a:spcAft>
                <a:spcPts val="0"/>
              </a:spcAft>
              <a:buClr>
                <a:srgbClr val="292929"/>
              </a:buClr>
              <a:buSzPts val="1500"/>
              <a:buNone/>
            </a:pPr>
            <a:r>
              <a:rPr lang="en-US">
                <a:solidFill>
                  <a:srgbClr val="292929"/>
                </a:solidFill>
                <a:latin typeface="Content"/>
                <a:ea typeface="Content"/>
                <a:cs typeface="Content"/>
                <a:sym typeface="Content"/>
              </a:rPr>
              <a:t>	Learn action prediction from a database of conversations</a:t>
            </a:r>
            <a:endParaRPr/>
          </a:p>
          <a:p>
            <a:pPr indent="0" lvl="0" marL="0" rtl="0" algn="l">
              <a:lnSpc>
                <a:spcPct val="100000"/>
              </a:lnSpc>
              <a:spcBef>
                <a:spcPts val="0"/>
              </a:spcBef>
              <a:spcAft>
                <a:spcPts val="0"/>
              </a:spcAft>
              <a:buClr>
                <a:srgbClr val="292929"/>
              </a:buClr>
              <a:buSzPts val="1500"/>
              <a:buNone/>
            </a:pPr>
            <a:r>
              <a:rPr lang="en-US">
                <a:solidFill>
                  <a:srgbClr val="292929"/>
                </a:solidFill>
                <a:latin typeface="Content"/>
                <a:ea typeface="Content"/>
                <a:cs typeface="Content"/>
                <a:sym typeface="Content"/>
              </a:rPr>
              <a:t>	Annotate them and run supervised learning </a:t>
            </a:r>
            <a:endParaRPr/>
          </a:p>
          <a:p>
            <a:pPr indent="0" lvl="0" marL="0" rtl="0" algn="l">
              <a:lnSpc>
                <a:spcPct val="100000"/>
              </a:lnSpc>
              <a:spcBef>
                <a:spcPts val="0"/>
              </a:spcBef>
              <a:spcAft>
                <a:spcPts val="0"/>
              </a:spcAft>
              <a:buClr>
                <a:schemeClr val="dk1"/>
              </a:buClr>
              <a:buSzPts val="1500"/>
              <a:buNone/>
            </a:pPr>
            <a:r>
              <a:t/>
            </a:r>
            <a:endParaRPr>
              <a:solidFill>
                <a:srgbClr val="292929"/>
              </a:solidFill>
              <a:latin typeface="Content"/>
              <a:ea typeface="Content"/>
              <a:cs typeface="Content"/>
              <a:sym typeface="Content"/>
            </a:endParaRPr>
          </a:p>
          <a:p>
            <a:pPr indent="0" lvl="0" marL="0" rtl="0" algn="l">
              <a:lnSpc>
                <a:spcPct val="100000"/>
              </a:lnSpc>
              <a:spcBef>
                <a:spcPts val="0"/>
              </a:spcBef>
              <a:spcAft>
                <a:spcPts val="0"/>
              </a:spcAft>
              <a:buClr>
                <a:srgbClr val="292929"/>
              </a:buClr>
              <a:buSzPts val="1500"/>
              <a:buNone/>
            </a:pPr>
            <a:r>
              <a:rPr lang="en-US">
                <a:solidFill>
                  <a:srgbClr val="292929"/>
                </a:solidFill>
                <a:latin typeface="Content"/>
                <a:ea typeface="Content"/>
                <a:cs typeface="Content"/>
                <a:sym typeface="Content"/>
              </a:rPr>
              <a:t>Option 2 – Since usable set of annotated conversations is usually not there</a:t>
            </a:r>
            <a:endParaRPr/>
          </a:p>
          <a:p>
            <a:pPr indent="0" lvl="0" marL="0" rtl="0" algn="l">
              <a:lnSpc>
                <a:spcPct val="100000"/>
              </a:lnSpc>
              <a:spcBef>
                <a:spcPts val="0"/>
              </a:spcBef>
              <a:spcAft>
                <a:spcPts val="0"/>
              </a:spcAft>
              <a:buClr>
                <a:srgbClr val="292929"/>
              </a:buClr>
              <a:buSzPts val="1500"/>
              <a:buNone/>
            </a:pPr>
            <a:r>
              <a:rPr lang="en-US">
                <a:solidFill>
                  <a:srgbClr val="292929"/>
                </a:solidFill>
                <a:latin typeface="Content"/>
                <a:ea typeface="Content"/>
                <a:cs typeface="Content"/>
                <a:sym typeface="Content"/>
              </a:rPr>
              <a:t>	Use </a:t>
            </a:r>
            <a:r>
              <a:rPr b="1" lang="en-US">
                <a:solidFill>
                  <a:srgbClr val="292929"/>
                </a:solidFill>
                <a:latin typeface="Content"/>
                <a:ea typeface="Content"/>
                <a:cs typeface="Content"/>
                <a:sym typeface="Content"/>
              </a:rPr>
              <a:t>interactive learning</a:t>
            </a:r>
            <a:r>
              <a:rPr lang="en-US">
                <a:solidFill>
                  <a:srgbClr val="292929"/>
                </a:solidFill>
                <a:latin typeface="Content"/>
                <a:ea typeface="Content"/>
                <a:cs typeface="Content"/>
                <a:sym typeface="Content"/>
              </a:rPr>
              <a:t> to bootstrap from zero data</a:t>
            </a:r>
            <a:endParaRPr/>
          </a:p>
          <a:p>
            <a:pPr indent="0" lvl="0" marL="0" rtl="0" algn="l">
              <a:lnSpc>
                <a:spcPct val="100000"/>
              </a:lnSpc>
              <a:spcBef>
                <a:spcPts val="0"/>
              </a:spcBef>
              <a:spcAft>
                <a:spcPts val="0"/>
              </a:spcAft>
              <a:buClr>
                <a:srgbClr val="292929"/>
              </a:buClr>
              <a:buSzPts val="1500"/>
              <a:buNone/>
            </a:pPr>
            <a:r>
              <a:rPr lang="en-US">
                <a:solidFill>
                  <a:srgbClr val="292929"/>
                </a:solidFill>
                <a:latin typeface="Content"/>
                <a:ea typeface="Content"/>
                <a:cs typeface="Content"/>
                <a:sym typeface="Content"/>
              </a:rPr>
              <a:t>	</a:t>
            </a:r>
            <a:r>
              <a:rPr b="1" i="1" lang="en-US">
                <a:solidFill>
                  <a:srgbClr val="292929"/>
                </a:solidFill>
                <a:latin typeface="Content"/>
                <a:ea typeface="Content"/>
                <a:cs typeface="Content"/>
                <a:sym typeface="Content"/>
              </a:rPr>
              <a:t>The Bot shows all options to the User</a:t>
            </a:r>
            <a:endParaRPr/>
          </a:p>
          <a:p>
            <a:pPr indent="0" lvl="0" marL="0" rtl="0" algn="l">
              <a:lnSpc>
                <a:spcPct val="100000"/>
              </a:lnSpc>
              <a:spcBef>
                <a:spcPts val="0"/>
              </a:spcBef>
              <a:spcAft>
                <a:spcPts val="0"/>
              </a:spcAft>
              <a:buClr>
                <a:srgbClr val="292929"/>
              </a:buClr>
              <a:buSzPts val="1500"/>
              <a:buNone/>
            </a:pPr>
            <a:r>
              <a:rPr b="1" i="1" lang="en-US">
                <a:solidFill>
                  <a:srgbClr val="292929"/>
                </a:solidFill>
                <a:latin typeface="Content"/>
                <a:ea typeface="Content"/>
                <a:cs typeface="Content"/>
                <a:sym typeface="Content"/>
              </a:rPr>
              <a:t>	User selects</a:t>
            </a:r>
            <a:endParaRPr/>
          </a:p>
          <a:p>
            <a:pPr indent="0" lvl="0" marL="0" rtl="0" algn="l">
              <a:lnSpc>
                <a:spcPct val="100000"/>
              </a:lnSpc>
              <a:spcBef>
                <a:spcPts val="0"/>
              </a:spcBef>
              <a:spcAft>
                <a:spcPts val="0"/>
              </a:spcAft>
              <a:buClr>
                <a:srgbClr val="292929"/>
              </a:buClr>
              <a:buSzPts val="1500"/>
              <a:buNone/>
            </a:pPr>
            <a:r>
              <a:rPr b="1" i="1" lang="en-US">
                <a:solidFill>
                  <a:srgbClr val="292929"/>
                </a:solidFill>
                <a:latin typeface="Content"/>
                <a:ea typeface="Content"/>
                <a:cs typeface="Content"/>
                <a:sym typeface="Content"/>
              </a:rPr>
              <a:t>	The conversation is stored</a:t>
            </a:r>
            <a:endParaRPr/>
          </a:p>
          <a:p>
            <a:pPr indent="0" lvl="0" marL="0" rtl="0" algn="l">
              <a:lnSpc>
                <a:spcPct val="100000"/>
              </a:lnSpc>
              <a:spcBef>
                <a:spcPts val="0"/>
              </a:spcBef>
              <a:spcAft>
                <a:spcPts val="0"/>
              </a:spcAft>
              <a:buClr>
                <a:srgbClr val="292929"/>
              </a:buClr>
              <a:buSzPts val="1500"/>
              <a:buNone/>
            </a:pPr>
            <a:r>
              <a:rPr b="1" i="1" lang="en-US">
                <a:solidFill>
                  <a:srgbClr val="292929"/>
                </a:solidFill>
                <a:latin typeface="Content"/>
                <a:ea typeface="Content"/>
                <a:cs typeface="Content"/>
                <a:sym typeface="Content"/>
              </a:rPr>
              <a:t>	Different users may select different actions – probability values are computed and stored</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19"/>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200"/>
              <a:buFont typeface="Gill Sans"/>
              <a:buNone/>
            </a:pPr>
            <a:r>
              <a:rPr lang="en-US"/>
              <a:t>A POSSIBLE SET OF ACTIONS IS DEFINED</a:t>
            </a:r>
            <a:endParaRPr/>
          </a:p>
        </p:txBody>
      </p:sp>
      <p:sp>
        <p:nvSpPr>
          <p:cNvPr id="434" name="Google Shape;434;p19"/>
          <p:cNvSpPr txBox="1"/>
          <p:nvPr>
            <p:ph idx="1" type="body"/>
          </p:nvPr>
        </p:nvSpPr>
        <p:spPr>
          <a:xfrm>
            <a:off x="311700" y="10174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SzPts val="1800"/>
              <a:buNone/>
            </a:pPr>
            <a:r>
              <a:t/>
            </a:r>
            <a:endParaRPr/>
          </a:p>
          <a:p>
            <a:pPr indent="-342900" lvl="0" marL="457200" rtl="0" algn="l">
              <a:lnSpc>
                <a:spcPct val="120000"/>
              </a:lnSpc>
              <a:spcBef>
                <a:spcPts val="1600"/>
              </a:spcBef>
              <a:spcAft>
                <a:spcPts val="0"/>
              </a:spcAft>
              <a:buSzPts val="1800"/>
              <a:buChar char="●"/>
            </a:pPr>
            <a:r>
              <a:rPr lang="en-US" sz="2000"/>
              <a:t>Find the best matching answer (response-selector in RASA namespace)</a:t>
            </a:r>
            <a:endParaRPr sz="2000"/>
          </a:p>
          <a:p>
            <a:pPr indent="-342900" lvl="0" marL="457200" rtl="0" algn="l">
              <a:lnSpc>
                <a:spcPct val="120000"/>
              </a:lnSpc>
              <a:spcBef>
                <a:spcPts val="0"/>
              </a:spcBef>
              <a:spcAft>
                <a:spcPts val="0"/>
              </a:spcAft>
              <a:buSzPts val="1800"/>
              <a:buChar char="●"/>
            </a:pPr>
            <a:r>
              <a:rPr lang="en-US" sz="2000"/>
              <a:t>Make a query to a knowledge base (another predefined action)</a:t>
            </a:r>
            <a:endParaRPr sz="2000"/>
          </a:p>
          <a:p>
            <a:pPr indent="-342900" lvl="0" marL="457200" rtl="0" algn="l">
              <a:lnSpc>
                <a:spcPct val="120000"/>
              </a:lnSpc>
              <a:spcBef>
                <a:spcPts val="0"/>
              </a:spcBef>
              <a:spcAft>
                <a:spcPts val="0"/>
              </a:spcAft>
              <a:buSzPts val="1800"/>
              <a:buChar char="●"/>
            </a:pPr>
            <a:r>
              <a:rPr lang="en-US" sz="2000"/>
              <a:t>Make an API call (a custom action)</a:t>
            </a:r>
            <a:endParaRPr sz="2000"/>
          </a:p>
          <a:p>
            <a:pPr indent="-342900" lvl="0" marL="457200" rtl="0" algn="l">
              <a:lnSpc>
                <a:spcPct val="120000"/>
              </a:lnSpc>
              <a:spcBef>
                <a:spcPts val="0"/>
              </a:spcBef>
              <a:spcAft>
                <a:spcPts val="0"/>
              </a:spcAft>
              <a:buSzPts val="1800"/>
              <a:buChar char="●"/>
            </a:pPr>
            <a:r>
              <a:rPr lang="en-US" sz="2000"/>
              <a:t>Utter some “xyz” string to the user, etc. (utterance action)</a:t>
            </a:r>
            <a:endParaRPr sz="2000"/>
          </a:p>
          <a:p>
            <a:pPr indent="-342900" lvl="0" marL="457200" rtl="0" algn="l">
              <a:lnSpc>
                <a:spcPct val="120000"/>
              </a:lnSpc>
              <a:spcBef>
                <a:spcPts val="0"/>
              </a:spcBef>
              <a:spcAft>
                <a:spcPts val="0"/>
              </a:spcAft>
              <a:buSzPts val="1800"/>
              <a:buChar char="●"/>
            </a:pPr>
            <a:r>
              <a:rPr lang="en-US" sz="2000"/>
              <a:t>Ask user certain values (form action)</a:t>
            </a:r>
            <a:endParaRPr sz="2000"/>
          </a:p>
          <a:p>
            <a:pPr indent="0" lvl="0" marL="0" rtl="0" algn="l">
              <a:lnSpc>
                <a:spcPct val="120000"/>
              </a:lnSpc>
              <a:spcBef>
                <a:spcPts val="0"/>
              </a:spcBef>
              <a:spcAft>
                <a:spcPts val="0"/>
              </a:spcAft>
              <a:buNone/>
            </a:pPr>
            <a:r>
              <a:t/>
            </a:r>
            <a:endParaRPr sz="2000"/>
          </a:p>
          <a:p>
            <a:pPr indent="0" lvl="0" marL="0" rtl="0" algn="l">
              <a:lnSpc>
                <a:spcPct val="120000"/>
              </a:lnSpc>
              <a:spcBef>
                <a:spcPts val="0"/>
              </a:spcBef>
              <a:spcAft>
                <a:spcPts val="0"/>
              </a:spcAft>
              <a:buNone/>
            </a:pPr>
            <a:r>
              <a:rPr lang="en-US" sz="2000"/>
              <a:t>Actions can be pre-defined or custom-coded</a:t>
            </a:r>
            <a:endParaRPr sz="2000"/>
          </a:p>
          <a:p>
            <a:pPr indent="0" lvl="0" marL="0" rtl="0" algn="l">
              <a:lnSpc>
                <a:spcPct val="120000"/>
              </a:lnSpc>
              <a:spcBef>
                <a:spcPts val="1600"/>
              </a:spcBef>
              <a:spcAft>
                <a:spcPts val="1600"/>
              </a:spcAft>
              <a:buSzPts val="180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gd41bede061_0_29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Simple FAQ like question answer</a:t>
            </a:r>
            <a:endParaRPr/>
          </a:p>
        </p:txBody>
      </p:sp>
      <p:sp>
        <p:nvSpPr>
          <p:cNvPr id="440" name="Google Shape;440;gd41bede061_0_295"/>
          <p:cNvSpPr txBox="1"/>
          <p:nvPr>
            <p:ph idx="1" type="body"/>
          </p:nvPr>
        </p:nvSpPr>
        <p:spPr>
          <a:xfrm>
            <a:off x="311700" y="1110550"/>
            <a:ext cx="8520600" cy="34164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Font typeface="Arial"/>
              <a:buChar char="●"/>
            </a:pPr>
            <a:r>
              <a:rPr lang="en-US" sz="1600">
                <a:latin typeface="Arial"/>
                <a:ea typeface="Arial"/>
                <a:cs typeface="Arial"/>
                <a:sym typeface="Arial"/>
              </a:rPr>
              <a:t>Questions are asked</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US" sz="1600">
                <a:latin typeface="Arial"/>
                <a:ea typeface="Arial"/>
                <a:cs typeface="Arial"/>
                <a:sym typeface="Arial"/>
              </a:rPr>
              <a:t>Conversational assistant responds with a fixed set of messages - </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US" sz="1600">
                <a:latin typeface="Arial"/>
                <a:ea typeface="Arial"/>
                <a:cs typeface="Arial"/>
                <a:sym typeface="Arial"/>
              </a:rPr>
              <a:t>The assistant should always answer the same way, no matter what has happened previously in the conversation</a:t>
            </a:r>
            <a:endParaRPr sz="1600">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b="1" lang="en-US" sz="1300">
                <a:latin typeface="Arial"/>
                <a:ea typeface="Arial"/>
                <a:cs typeface="Arial"/>
                <a:sym typeface="Arial"/>
              </a:rPr>
              <a:t>Can be handled by Defining Retrieval Intents and the ResponseSelector</a:t>
            </a:r>
            <a:r>
              <a:rPr lang="en-US" sz="1300">
                <a:solidFill>
                  <a:srgbClr val="0000FF"/>
                </a:solidFill>
                <a:uFill>
                  <a:noFill/>
                </a:uFill>
                <a:latin typeface="Arial"/>
                <a:ea typeface="Arial"/>
                <a:cs typeface="Arial"/>
                <a:sym typeface="Arial"/>
                <a:hlinkClick r:id="rId3">
                  <a:extLst>
                    <a:ext uri="{A12FA001-AC4F-418D-AE19-62706E023703}">
                      <ahyp:hlinkClr val="tx"/>
                    </a:ext>
                  </a:extLst>
                </a:hlinkClick>
              </a:rPr>
              <a:t>#</a:t>
            </a:r>
            <a:endParaRPr sz="1300">
              <a:solidFill>
                <a:srgbClr val="0000FF"/>
              </a:solidFill>
              <a:latin typeface="Arial"/>
              <a:ea typeface="Arial"/>
              <a:cs typeface="Arial"/>
              <a:sym typeface="Arial"/>
            </a:endParaRPr>
          </a:p>
          <a:p>
            <a:pPr indent="0" lvl="0" marL="419100" marR="419100" rtl="0" algn="r">
              <a:lnSpc>
                <a:spcPct val="115000"/>
              </a:lnSpc>
              <a:spcBef>
                <a:spcPts val="0"/>
              </a:spcBef>
              <a:spcAft>
                <a:spcPts val="0"/>
              </a:spcAft>
              <a:buClr>
                <a:schemeClr val="dk1"/>
              </a:buClr>
              <a:buSzPts val="1100"/>
              <a:buFont typeface="Arial"/>
              <a:buNone/>
            </a:pPr>
            <a:r>
              <a:rPr lang="en-US" sz="1600">
                <a:latin typeface="Arial"/>
                <a:ea typeface="Arial"/>
                <a:cs typeface="Arial"/>
                <a:sym typeface="Arial"/>
              </a:rPr>
              <a:t> </a:t>
            </a:r>
            <a:endParaRPr sz="1600">
              <a:solidFill>
                <a:srgbClr val="FFFFFF"/>
              </a:solidFill>
              <a:highlight>
                <a:srgbClr val="8471FF"/>
              </a:highlight>
              <a:latin typeface="Arial"/>
              <a:ea typeface="Arial"/>
              <a:cs typeface="Arial"/>
              <a:sym typeface="Arial"/>
            </a:endParaRPr>
          </a:p>
          <a:p>
            <a:pPr indent="0" lvl="0" marL="419100" marR="419100" rtl="0" algn="r">
              <a:lnSpc>
                <a:spcPct val="115000"/>
              </a:lnSpc>
              <a:spcBef>
                <a:spcPts val="0"/>
              </a:spcBef>
              <a:spcAft>
                <a:spcPts val="0"/>
              </a:spcAft>
              <a:buClr>
                <a:schemeClr val="dk1"/>
              </a:buClr>
              <a:buSzPts val="1100"/>
              <a:buFont typeface="Arial"/>
              <a:buNone/>
            </a:pPr>
            <a:r>
              <a:t/>
            </a:r>
            <a:endParaRPr sz="1600">
              <a:solidFill>
                <a:srgbClr val="FFFFFF"/>
              </a:solidFill>
              <a:highlight>
                <a:srgbClr val="8471FF"/>
              </a:highlight>
              <a:latin typeface="Arial"/>
              <a:ea typeface="Arial"/>
              <a:cs typeface="Arial"/>
              <a:sym typeface="Arial"/>
            </a:endParaRPr>
          </a:p>
          <a:p>
            <a:pPr indent="0" lvl="0" marL="0" rtl="0" algn="l">
              <a:spcBef>
                <a:spcPts val="0"/>
              </a:spcBef>
              <a:spcAft>
                <a:spcPts val="0"/>
              </a:spcAft>
              <a:buNone/>
            </a:pPr>
            <a:r>
              <a:t/>
            </a:r>
            <a:endParaRPr sz="16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gd41bede061_0_34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Example - simplest case</a:t>
            </a:r>
            <a:endParaRPr/>
          </a:p>
        </p:txBody>
      </p:sp>
      <p:sp>
        <p:nvSpPr>
          <p:cNvPr id="446" name="Google Shape;446;gd41bede061_0_347"/>
          <p:cNvSpPr txBox="1"/>
          <p:nvPr>
            <p:ph idx="1" type="body"/>
          </p:nvPr>
        </p:nvSpPr>
        <p:spPr>
          <a:xfrm>
            <a:off x="311700" y="1122175"/>
            <a:ext cx="5274000" cy="3474300"/>
          </a:xfrm>
          <a:prstGeom prst="rect">
            <a:avLst/>
          </a:prstGeom>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US" sz="1350">
                <a:latin typeface="Arial"/>
                <a:ea typeface="Arial"/>
                <a:cs typeface="Arial"/>
                <a:sym typeface="Arial"/>
              </a:rPr>
              <a:t>Suppose there are</a:t>
            </a:r>
            <a:r>
              <a:rPr lang="en-US" sz="1350">
                <a:latin typeface="Arial"/>
                <a:ea typeface="Arial"/>
                <a:cs typeface="Arial"/>
                <a:sym typeface="Arial"/>
              </a:rPr>
              <a:t> 20 different FAQs</a:t>
            </a:r>
            <a:endParaRPr sz="1350">
              <a:latin typeface="Arial"/>
              <a:ea typeface="Arial"/>
              <a:cs typeface="Arial"/>
              <a:sym typeface="Arial"/>
            </a:endParaRPr>
          </a:p>
          <a:p>
            <a:pPr indent="0" lvl="0" marL="0" rtl="0" algn="l">
              <a:lnSpc>
                <a:spcPct val="115000"/>
              </a:lnSpc>
              <a:spcBef>
                <a:spcPts val="1400"/>
              </a:spcBef>
              <a:spcAft>
                <a:spcPts val="0"/>
              </a:spcAft>
              <a:buNone/>
            </a:pPr>
            <a:r>
              <a:rPr lang="en-US" sz="1350">
                <a:latin typeface="Arial"/>
                <a:ea typeface="Arial"/>
                <a:cs typeface="Arial"/>
                <a:sym typeface="Arial"/>
              </a:rPr>
              <a:t>Each question can be represented as an individual intent</a:t>
            </a:r>
            <a:endParaRPr sz="1350">
              <a:latin typeface="Arial"/>
              <a:ea typeface="Arial"/>
              <a:cs typeface="Arial"/>
              <a:sym typeface="Arial"/>
            </a:endParaRPr>
          </a:p>
          <a:p>
            <a:pPr indent="0" lvl="0" marL="0" rtl="0" algn="l">
              <a:lnSpc>
                <a:spcPct val="115000"/>
              </a:lnSpc>
              <a:spcBef>
                <a:spcPts val="1400"/>
              </a:spcBef>
              <a:spcAft>
                <a:spcPts val="0"/>
              </a:spcAft>
              <a:buNone/>
            </a:pPr>
            <a:r>
              <a:rPr lang="en-US" sz="1350">
                <a:latin typeface="Arial"/>
                <a:ea typeface="Arial"/>
                <a:cs typeface="Arial"/>
                <a:sym typeface="Arial"/>
              </a:rPr>
              <a:t>For each FAQ intent, the assistant retrieves the proper response after interpreting the question</a:t>
            </a:r>
            <a:endParaRPr sz="1350">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lang="en-US" sz="1350">
                <a:latin typeface="Arial"/>
                <a:ea typeface="Arial"/>
                <a:cs typeface="Arial"/>
                <a:sym typeface="Arial"/>
              </a:rPr>
              <a:t>A single action </a:t>
            </a:r>
            <a:r>
              <a:rPr b="1" lang="en-US" sz="1350">
                <a:latin typeface="Arial"/>
                <a:ea typeface="Arial"/>
                <a:cs typeface="Arial"/>
                <a:sym typeface="Arial"/>
              </a:rPr>
              <a:t> e.g. utter_faq</a:t>
            </a:r>
            <a:r>
              <a:rPr lang="en-US" sz="1350">
                <a:latin typeface="Arial"/>
                <a:ea typeface="Arial"/>
                <a:cs typeface="Arial"/>
                <a:sym typeface="Arial"/>
              </a:rPr>
              <a:t> can be used to handle all FAQs  by grouping them together under a single </a:t>
            </a:r>
            <a:r>
              <a:rPr lang="en-US" sz="1350">
                <a:solidFill>
                  <a:srgbClr val="0000FF"/>
                </a:solidFill>
                <a:uFill>
                  <a:noFill/>
                </a:uFill>
                <a:latin typeface="Arial"/>
                <a:ea typeface="Arial"/>
                <a:cs typeface="Arial"/>
                <a:sym typeface="Arial"/>
                <a:hlinkClick r:id="rId3">
                  <a:extLst>
                    <a:ext uri="{A12FA001-AC4F-418D-AE19-62706E023703}">
                      <ahyp:hlinkClr val="tx"/>
                    </a:ext>
                  </a:extLst>
                </a:hlinkClick>
              </a:rPr>
              <a:t>retrieval intent</a:t>
            </a:r>
            <a:r>
              <a:rPr lang="en-US" sz="1350">
                <a:latin typeface="Arial"/>
                <a:ea typeface="Arial"/>
                <a:cs typeface="Arial"/>
                <a:sym typeface="Arial"/>
              </a:rPr>
              <a:t> given a name </a:t>
            </a:r>
            <a:r>
              <a:rPr b="1" lang="en-US" sz="1350">
                <a:latin typeface="Arial"/>
                <a:ea typeface="Arial"/>
                <a:cs typeface="Arial"/>
                <a:sym typeface="Arial"/>
              </a:rPr>
              <a:t>e.g. faq.</a:t>
            </a:r>
            <a:endParaRPr b="1" sz="1350">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lang="en-US" sz="1350">
                <a:latin typeface="Arial"/>
                <a:ea typeface="Arial"/>
                <a:cs typeface="Arial"/>
                <a:sym typeface="Arial"/>
              </a:rPr>
              <a:t>The single action uses the output of the </a:t>
            </a:r>
            <a:r>
              <a:rPr lang="en-US" sz="1350">
                <a:solidFill>
                  <a:srgbClr val="0000FF"/>
                </a:solidFill>
                <a:uFill>
                  <a:noFill/>
                </a:uFill>
                <a:latin typeface="Arial"/>
                <a:ea typeface="Arial"/>
                <a:cs typeface="Arial"/>
                <a:sym typeface="Arial"/>
                <a:hlinkClick r:id="rId4">
                  <a:extLst>
                    <a:ext uri="{A12FA001-AC4F-418D-AE19-62706E023703}">
                      <ahyp:hlinkClr val="tx"/>
                    </a:ext>
                  </a:extLst>
                </a:hlinkClick>
              </a:rPr>
              <a:t>ResponseSelector</a:t>
            </a:r>
            <a:r>
              <a:rPr lang="en-US" sz="1350">
                <a:latin typeface="Arial"/>
                <a:ea typeface="Arial"/>
                <a:cs typeface="Arial"/>
                <a:sym typeface="Arial"/>
              </a:rPr>
              <a:t> to return the correct response for the specific FAQ that the user asked</a:t>
            </a:r>
            <a:endParaRPr sz="1100">
              <a:latin typeface="Arial"/>
              <a:ea typeface="Arial"/>
              <a:cs typeface="Arial"/>
              <a:sym typeface="Arial"/>
            </a:endParaRPr>
          </a:p>
          <a:p>
            <a:pPr indent="0" lvl="0" marL="457200" rtl="0" algn="l">
              <a:lnSpc>
                <a:spcPct val="115000"/>
              </a:lnSpc>
              <a:spcBef>
                <a:spcPts val="0"/>
              </a:spcBef>
              <a:spcAft>
                <a:spcPts val="0"/>
              </a:spcAft>
              <a:buClr>
                <a:schemeClr val="dk1"/>
              </a:buClr>
              <a:buSzPts val="1100"/>
              <a:buFont typeface="Arial"/>
              <a:buNone/>
            </a:pPr>
            <a:r>
              <a:t/>
            </a:r>
            <a:endParaRPr sz="1600">
              <a:latin typeface="Arial"/>
              <a:ea typeface="Arial"/>
              <a:cs typeface="Arial"/>
              <a:sym typeface="Arial"/>
            </a:endParaRPr>
          </a:p>
          <a:p>
            <a:pPr indent="0" lvl="0" marL="0" rtl="0" algn="l">
              <a:spcBef>
                <a:spcPts val="0"/>
              </a:spcBef>
              <a:spcAft>
                <a:spcPts val="0"/>
              </a:spcAft>
              <a:buNone/>
            </a:pPr>
            <a:r>
              <a:t/>
            </a:r>
            <a:endParaRPr/>
          </a:p>
        </p:txBody>
      </p:sp>
      <p:pic>
        <p:nvPicPr>
          <p:cNvPr id="447" name="Google Shape;447;gd41bede061_0_347"/>
          <p:cNvPicPr preferRelativeResize="0"/>
          <p:nvPr/>
        </p:nvPicPr>
        <p:blipFill rotWithShape="1">
          <a:blip r:embed="rId5">
            <a:alphaModFix/>
          </a:blip>
          <a:srcRect b="0" l="0" r="43113" t="0"/>
          <a:stretch/>
        </p:blipFill>
        <p:spPr>
          <a:xfrm>
            <a:off x="5015500" y="0"/>
            <a:ext cx="4128500" cy="19353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gd41bede061_0_353"/>
          <p:cNvSpPr txBox="1"/>
          <p:nvPr>
            <p:ph type="title"/>
          </p:nvPr>
        </p:nvSpPr>
        <p:spPr>
          <a:xfrm>
            <a:off x="970810" y="219390"/>
            <a:ext cx="7202400" cy="786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Creating Intents using examples</a:t>
            </a:r>
            <a:endParaRPr/>
          </a:p>
        </p:txBody>
      </p:sp>
      <p:pic>
        <p:nvPicPr>
          <p:cNvPr id="453" name="Google Shape;453;gd41bede061_0_353"/>
          <p:cNvPicPr preferRelativeResize="0"/>
          <p:nvPr/>
        </p:nvPicPr>
        <p:blipFill>
          <a:blip r:embed="rId3">
            <a:alphaModFix/>
          </a:blip>
          <a:stretch>
            <a:fillRect/>
          </a:stretch>
        </p:blipFill>
        <p:spPr>
          <a:xfrm>
            <a:off x="1028975" y="1111015"/>
            <a:ext cx="6003121" cy="344841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
          <p:cNvSpPr txBox="1"/>
          <p:nvPr>
            <p:ph type="title"/>
          </p:nvPr>
        </p:nvSpPr>
        <p:spPr>
          <a:xfrm>
            <a:off x="1086913" y="603667"/>
            <a:ext cx="7204226" cy="79447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Gill Sans"/>
              <a:buNone/>
            </a:pPr>
            <a:r>
              <a:rPr lang="en-US"/>
              <a:t>GENERIC REQUIREMENTS</a:t>
            </a:r>
            <a:endParaRPr/>
          </a:p>
        </p:txBody>
      </p:sp>
      <p:sp>
        <p:nvSpPr>
          <p:cNvPr id="147" name="Google Shape;147;p3"/>
          <p:cNvSpPr txBox="1"/>
          <p:nvPr>
            <p:ph idx="1" type="body"/>
          </p:nvPr>
        </p:nvSpPr>
        <p:spPr>
          <a:xfrm>
            <a:off x="1085498" y="1508159"/>
            <a:ext cx="3483864" cy="2586446"/>
          </a:xfrm>
          <a:prstGeom prst="rect">
            <a:avLst/>
          </a:prstGeom>
          <a:solidFill>
            <a:schemeClr val="lt1"/>
          </a:solidFill>
          <a:ln cap="flat" cmpd="sng" w="15875">
            <a:solidFill>
              <a:schemeClr val="accent1"/>
            </a:solidFill>
            <a:prstDash val="solid"/>
            <a:round/>
            <a:headEnd len="sm" w="sm" type="none"/>
            <a:tailEnd len="sm" w="sm" type="none"/>
          </a:ln>
        </p:spPr>
        <p:txBody>
          <a:bodyPr anchorCtr="0" anchor="t" bIns="45700" lIns="91425" spcFirstLastPara="1" rIns="91425" wrap="square" tIns="45700">
            <a:normAutofit/>
          </a:bodyPr>
          <a:lstStyle/>
          <a:p>
            <a:pPr indent="-171450" lvl="0" marL="171450" rtl="0" algn="l">
              <a:lnSpc>
                <a:spcPct val="120000"/>
              </a:lnSpc>
              <a:spcBef>
                <a:spcPts val="0"/>
              </a:spcBef>
              <a:spcAft>
                <a:spcPts val="0"/>
              </a:spcAft>
              <a:buSzPts val="1500"/>
              <a:buChar char="•"/>
            </a:pPr>
            <a:r>
              <a:rPr lang="en-US">
                <a:solidFill>
                  <a:schemeClr val="dk1"/>
                </a:solidFill>
                <a:latin typeface="Gill Sans"/>
                <a:ea typeface="Gill Sans"/>
                <a:cs typeface="Gill Sans"/>
                <a:sym typeface="Gill Sans"/>
              </a:rPr>
              <a:t>For all NLP systems the following are necessary</a:t>
            </a:r>
            <a:endParaRPr/>
          </a:p>
          <a:p>
            <a:pPr indent="-171450" lvl="0" marL="171450" rtl="0" algn="l">
              <a:lnSpc>
                <a:spcPct val="120000"/>
              </a:lnSpc>
              <a:spcBef>
                <a:spcPts val="750"/>
              </a:spcBef>
              <a:spcAft>
                <a:spcPts val="0"/>
              </a:spcAft>
              <a:buSzPts val="1500"/>
              <a:buFont typeface="Noto Sans Symbols"/>
              <a:buChar char="✔"/>
            </a:pPr>
            <a:r>
              <a:rPr lang="en-US">
                <a:solidFill>
                  <a:schemeClr val="dk1"/>
                </a:solidFill>
                <a:latin typeface="Gill Sans"/>
                <a:ea typeface="Gill Sans"/>
                <a:cs typeface="Gill Sans"/>
                <a:sym typeface="Gill Sans"/>
              </a:rPr>
              <a:t>Natural Language Interpretation</a:t>
            </a:r>
            <a:endParaRPr/>
          </a:p>
          <a:p>
            <a:pPr indent="-171450" lvl="1" marL="514350" rtl="0" algn="l">
              <a:lnSpc>
                <a:spcPct val="120000"/>
              </a:lnSpc>
              <a:spcBef>
                <a:spcPts val="375"/>
              </a:spcBef>
              <a:spcAft>
                <a:spcPts val="0"/>
              </a:spcAft>
              <a:buSzPts val="1300"/>
              <a:buChar char="•"/>
            </a:pPr>
            <a:r>
              <a:rPr lang="en-US">
                <a:solidFill>
                  <a:schemeClr val="dk1"/>
                </a:solidFill>
                <a:latin typeface="Gill Sans"/>
                <a:ea typeface="Gill Sans"/>
                <a:cs typeface="Gill Sans"/>
                <a:sym typeface="Gill Sans"/>
              </a:rPr>
              <a:t>Content interpretation</a:t>
            </a:r>
            <a:endParaRPr/>
          </a:p>
          <a:p>
            <a:pPr indent="-171450" lvl="1" marL="514350" rtl="0" algn="l">
              <a:lnSpc>
                <a:spcPct val="120000"/>
              </a:lnSpc>
              <a:spcBef>
                <a:spcPts val="375"/>
              </a:spcBef>
              <a:spcAft>
                <a:spcPts val="0"/>
              </a:spcAft>
              <a:buSzPts val="1300"/>
              <a:buChar char="•"/>
            </a:pPr>
            <a:r>
              <a:rPr lang="en-US">
                <a:solidFill>
                  <a:schemeClr val="dk1"/>
                </a:solidFill>
                <a:latin typeface="Gill Sans"/>
                <a:ea typeface="Gill Sans"/>
                <a:cs typeface="Gill Sans"/>
                <a:sym typeface="Gill Sans"/>
              </a:rPr>
              <a:t>Context Interpretation</a:t>
            </a:r>
            <a:endParaRPr/>
          </a:p>
          <a:p>
            <a:pPr indent="-171450" lvl="0" marL="171450" rtl="0" algn="l">
              <a:lnSpc>
                <a:spcPct val="120000"/>
              </a:lnSpc>
              <a:spcBef>
                <a:spcPts val="750"/>
              </a:spcBef>
              <a:spcAft>
                <a:spcPts val="0"/>
              </a:spcAft>
              <a:buSzPts val="1500"/>
              <a:buFont typeface="Noto Sans Symbols"/>
              <a:buChar char="✔"/>
            </a:pPr>
            <a:r>
              <a:rPr lang="en-US">
                <a:solidFill>
                  <a:schemeClr val="dk1"/>
                </a:solidFill>
                <a:latin typeface="Gill Sans"/>
                <a:ea typeface="Gill Sans"/>
                <a:cs typeface="Gill Sans"/>
                <a:sym typeface="Gill Sans"/>
              </a:rPr>
              <a:t>Natural Language Generation</a:t>
            </a:r>
            <a:endParaRPr/>
          </a:p>
          <a:p>
            <a:pPr indent="-171450" lvl="1" marL="514350" rtl="0" algn="l">
              <a:lnSpc>
                <a:spcPct val="120000"/>
              </a:lnSpc>
              <a:spcBef>
                <a:spcPts val="375"/>
              </a:spcBef>
              <a:spcAft>
                <a:spcPts val="0"/>
              </a:spcAft>
              <a:buSzPts val="1300"/>
              <a:buChar char="•"/>
            </a:pPr>
            <a:r>
              <a:rPr lang="en-US">
                <a:solidFill>
                  <a:schemeClr val="dk1"/>
                </a:solidFill>
                <a:latin typeface="Gill Sans"/>
                <a:ea typeface="Gill Sans"/>
                <a:cs typeface="Gill Sans"/>
                <a:sym typeface="Gill Sans"/>
              </a:rPr>
              <a:t>Generating next question to ask</a:t>
            </a:r>
            <a:endParaRPr/>
          </a:p>
          <a:p>
            <a:pPr indent="-171450" lvl="1" marL="514350" rtl="0" algn="l">
              <a:lnSpc>
                <a:spcPct val="120000"/>
              </a:lnSpc>
              <a:spcBef>
                <a:spcPts val="375"/>
              </a:spcBef>
              <a:spcAft>
                <a:spcPts val="0"/>
              </a:spcAft>
              <a:buSzPts val="1300"/>
              <a:buChar char="•"/>
            </a:pPr>
            <a:r>
              <a:rPr lang="en-US">
                <a:solidFill>
                  <a:schemeClr val="dk1"/>
                </a:solidFill>
                <a:latin typeface="Gill Sans"/>
                <a:ea typeface="Gill Sans"/>
                <a:cs typeface="Gill Sans"/>
                <a:sym typeface="Gill Sans"/>
              </a:rPr>
              <a:t>Generate answer for question asked</a:t>
            </a:r>
            <a:endParaRPr/>
          </a:p>
          <a:p>
            <a:pPr indent="-76200" lvl="0" marL="171450" rtl="0" algn="l">
              <a:lnSpc>
                <a:spcPct val="120000"/>
              </a:lnSpc>
              <a:spcBef>
                <a:spcPts val="750"/>
              </a:spcBef>
              <a:spcAft>
                <a:spcPts val="0"/>
              </a:spcAft>
              <a:buSzPts val="1500"/>
              <a:buNone/>
            </a:pPr>
            <a:r>
              <a:t/>
            </a:r>
            <a:endParaRPr/>
          </a:p>
        </p:txBody>
      </p:sp>
      <p:sp>
        <p:nvSpPr>
          <p:cNvPr id="148" name="Google Shape;148;p3"/>
          <p:cNvSpPr txBox="1"/>
          <p:nvPr>
            <p:ph idx="2" type="body"/>
          </p:nvPr>
        </p:nvSpPr>
        <p:spPr>
          <a:xfrm>
            <a:off x="4810328" y="1513007"/>
            <a:ext cx="3483864" cy="2581140"/>
          </a:xfrm>
          <a:prstGeom prst="rect">
            <a:avLst/>
          </a:prstGeom>
          <a:solidFill>
            <a:schemeClr val="lt1"/>
          </a:solidFill>
          <a:ln cap="flat" cmpd="sng" w="15875">
            <a:solidFill>
              <a:schemeClr val="accent2"/>
            </a:solidFill>
            <a:prstDash val="solid"/>
            <a:round/>
            <a:headEnd len="sm" w="sm" type="none"/>
            <a:tailEnd len="sm" w="sm" type="none"/>
          </a:ln>
        </p:spPr>
        <p:txBody>
          <a:bodyPr anchorCtr="0" anchor="t" bIns="45700" lIns="91425" spcFirstLastPara="1" rIns="91425" wrap="square" tIns="45700">
            <a:normAutofit/>
          </a:bodyPr>
          <a:lstStyle/>
          <a:p>
            <a:pPr indent="-171450" lvl="0" marL="171450" rtl="0" algn="l">
              <a:lnSpc>
                <a:spcPct val="120000"/>
              </a:lnSpc>
              <a:spcBef>
                <a:spcPts val="0"/>
              </a:spcBef>
              <a:spcAft>
                <a:spcPts val="0"/>
              </a:spcAft>
              <a:buSzPts val="1500"/>
              <a:buChar char="•"/>
            </a:pPr>
            <a:r>
              <a:rPr lang="en-US">
                <a:solidFill>
                  <a:schemeClr val="dk1"/>
                </a:solidFill>
                <a:latin typeface="Gill Sans"/>
                <a:ea typeface="Gill Sans"/>
                <a:cs typeface="Gill Sans"/>
                <a:sym typeface="Gill Sans"/>
              </a:rPr>
              <a:t>Conversation demands More </a:t>
            </a:r>
            <a:endParaRPr/>
          </a:p>
          <a:p>
            <a:pPr indent="-171450" lvl="1" marL="514350" rtl="0" algn="l">
              <a:lnSpc>
                <a:spcPct val="120000"/>
              </a:lnSpc>
              <a:spcBef>
                <a:spcPts val="375"/>
              </a:spcBef>
              <a:spcAft>
                <a:spcPts val="0"/>
              </a:spcAft>
              <a:buSzPts val="1300"/>
              <a:buFont typeface="Noto Sans Symbols"/>
              <a:buChar char="✔"/>
            </a:pPr>
            <a:r>
              <a:rPr lang="en-US">
                <a:solidFill>
                  <a:schemeClr val="dk1"/>
                </a:solidFill>
                <a:latin typeface="Gill Sans"/>
                <a:ea typeface="Gill Sans"/>
                <a:cs typeface="Gill Sans"/>
                <a:sym typeface="Gill Sans"/>
              </a:rPr>
              <a:t>Maintain meaningful flow of conversation</a:t>
            </a:r>
            <a:endParaRPr/>
          </a:p>
          <a:p>
            <a:pPr indent="-171450" lvl="1" marL="514350" rtl="0" algn="l">
              <a:lnSpc>
                <a:spcPct val="120000"/>
              </a:lnSpc>
              <a:spcBef>
                <a:spcPts val="375"/>
              </a:spcBef>
              <a:spcAft>
                <a:spcPts val="0"/>
              </a:spcAft>
              <a:buSzPts val="1300"/>
              <a:buFont typeface="Noto Sans Symbols"/>
              <a:buChar char="✔"/>
            </a:pPr>
            <a:r>
              <a:rPr lang="en-US">
                <a:solidFill>
                  <a:schemeClr val="dk1"/>
                </a:solidFill>
                <a:latin typeface="Gill Sans"/>
                <a:ea typeface="Gill Sans"/>
                <a:cs typeface="Gill Sans"/>
                <a:sym typeface="Gill Sans"/>
              </a:rPr>
              <a:t>How to start a conversation?</a:t>
            </a:r>
            <a:endParaRPr/>
          </a:p>
          <a:p>
            <a:pPr indent="-171450" lvl="1" marL="514350" rtl="0" algn="l">
              <a:lnSpc>
                <a:spcPct val="120000"/>
              </a:lnSpc>
              <a:spcBef>
                <a:spcPts val="375"/>
              </a:spcBef>
              <a:spcAft>
                <a:spcPts val="0"/>
              </a:spcAft>
              <a:buSzPts val="1300"/>
              <a:buFont typeface="Noto Sans Symbols"/>
              <a:buChar char="✔"/>
            </a:pPr>
            <a:r>
              <a:rPr lang="en-US">
                <a:solidFill>
                  <a:schemeClr val="dk1"/>
                </a:solidFill>
                <a:latin typeface="Gill Sans"/>
                <a:ea typeface="Gill Sans"/>
                <a:cs typeface="Gill Sans"/>
                <a:sym typeface="Gill Sans"/>
              </a:rPr>
              <a:t>How to continue?</a:t>
            </a:r>
            <a:endParaRPr/>
          </a:p>
          <a:p>
            <a:pPr indent="-171450" lvl="1" marL="514350" rtl="0" algn="l">
              <a:lnSpc>
                <a:spcPct val="120000"/>
              </a:lnSpc>
              <a:spcBef>
                <a:spcPts val="375"/>
              </a:spcBef>
              <a:spcAft>
                <a:spcPts val="0"/>
              </a:spcAft>
              <a:buSzPts val="1300"/>
              <a:buFont typeface="Noto Sans Symbols"/>
              <a:buChar char="✔"/>
            </a:pPr>
            <a:r>
              <a:rPr lang="en-US">
                <a:solidFill>
                  <a:schemeClr val="dk1"/>
                </a:solidFill>
                <a:latin typeface="Gill Sans"/>
                <a:ea typeface="Gill Sans"/>
                <a:cs typeface="Gill Sans"/>
                <a:sym typeface="Gill Sans"/>
              </a:rPr>
              <a:t>How to end?</a:t>
            </a:r>
            <a:endParaRPr/>
          </a:p>
          <a:p>
            <a:pPr indent="-171450" lvl="1" marL="514350" rtl="0" algn="l">
              <a:lnSpc>
                <a:spcPct val="120000"/>
              </a:lnSpc>
              <a:spcBef>
                <a:spcPts val="375"/>
              </a:spcBef>
              <a:spcAft>
                <a:spcPts val="0"/>
              </a:spcAft>
              <a:buSzPts val="1300"/>
              <a:buFont typeface="Noto Sans Symbols"/>
              <a:buChar char="✔"/>
            </a:pPr>
            <a:r>
              <a:rPr lang="en-US">
                <a:solidFill>
                  <a:schemeClr val="dk1"/>
                </a:solidFill>
                <a:latin typeface="Gill Sans"/>
                <a:ea typeface="Gill Sans"/>
                <a:cs typeface="Gill Sans"/>
                <a:sym typeface="Gill Sans"/>
              </a:rPr>
              <a:t>How to find out whether conversation is going on in a desired way / useful? </a:t>
            </a:r>
            <a:endParaRPr/>
          </a:p>
          <a:p>
            <a:pPr indent="-76200" lvl="0" marL="171450" rtl="0" algn="l">
              <a:lnSpc>
                <a:spcPct val="120000"/>
              </a:lnSpc>
              <a:spcBef>
                <a:spcPts val="750"/>
              </a:spcBef>
              <a:spcAft>
                <a:spcPts val="0"/>
              </a:spcAft>
              <a:buSzPts val="15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gd41bede061_0_473"/>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200"/>
              <a:buFont typeface="Gill Sans"/>
              <a:buNone/>
            </a:pPr>
            <a:r>
              <a:rPr lang="en-US"/>
              <a:t>SUPPLEMENTARY - RESPONSE SELECTOR ACTION</a:t>
            </a:r>
            <a:endParaRPr/>
          </a:p>
        </p:txBody>
      </p:sp>
      <p:pic>
        <p:nvPicPr>
          <p:cNvPr id="459" name="Google Shape;459;gd41bede061_0_473"/>
          <p:cNvPicPr preferRelativeResize="0"/>
          <p:nvPr/>
        </p:nvPicPr>
        <p:blipFill rotWithShape="1">
          <a:blip r:embed="rId3">
            <a:alphaModFix/>
          </a:blip>
          <a:srcRect b="0" l="0" r="0" t="0"/>
          <a:stretch/>
        </p:blipFill>
        <p:spPr>
          <a:xfrm>
            <a:off x="561975" y="1162900"/>
            <a:ext cx="8020050" cy="3619500"/>
          </a:xfrm>
          <a:prstGeom prst="rect">
            <a:avLst/>
          </a:prstGeom>
          <a:noFill/>
          <a:ln>
            <a:noFill/>
          </a:ln>
        </p:spPr>
      </p:pic>
      <p:sp>
        <p:nvSpPr>
          <p:cNvPr id="460" name="Google Shape;460;gd41bede061_0_473"/>
          <p:cNvSpPr txBox="1"/>
          <p:nvPr/>
        </p:nvSpPr>
        <p:spPr>
          <a:xfrm>
            <a:off x="6826800" y="4505350"/>
            <a:ext cx="2005500" cy="5868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chemeClr val="dk1"/>
              </a:buClr>
              <a:buSzPts val="900"/>
              <a:buFont typeface="Lato"/>
              <a:buNone/>
            </a:pPr>
            <a:r>
              <a:rPr lang="en-US" sz="900">
                <a:solidFill>
                  <a:schemeClr val="dk1"/>
                </a:solidFill>
                <a:latin typeface="Lato"/>
                <a:ea typeface="Lato"/>
                <a:cs typeface="Lato"/>
                <a:sym typeface="Lato"/>
              </a:rPr>
              <a:t>Image source: www.rasa.com</a:t>
            </a:r>
            <a:endParaRPr sz="900">
              <a:solidFill>
                <a:schemeClr val="dk1"/>
              </a:solidFill>
              <a:latin typeface="Lato"/>
              <a:ea typeface="Lato"/>
              <a:cs typeface="Lato"/>
              <a:sym typeface="La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gd41bede061_0_360"/>
          <p:cNvSpPr txBox="1"/>
          <p:nvPr>
            <p:ph type="title"/>
          </p:nvPr>
        </p:nvSpPr>
        <p:spPr>
          <a:xfrm>
            <a:off x="1030510" y="452115"/>
            <a:ext cx="7202400" cy="7869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None/>
            </a:pPr>
            <a:r>
              <a:rPr lang="en-US"/>
              <a:t>Defining the responses</a:t>
            </a:r>
            <a:endParaRPr/>
          </a:p>
        </p:txBody>
      </p:sp>
      <p:pic>
        <p:nvPicPr>
          <p:cNvPr id="466" name="Google Shape;466;gd41bede061_0_360"/>
          <p:cNvPicPr preferRelativeResize="0"/>
          <p:nvPr/>
        </p:nvPicPr>
        <p:blipFill>
          <a:blip r:embed="rId3">
            <a:alphaModFix/>
          </a:blip>
          <a:stretch>
            <a:fillRect/>
          </a:stretch>
        </p:blipFill>
        <p:spPr>
          <a:xfrm>
            <a:off x="652600" y="1403065"/>
            <a:ext cx="7838788" cy="359968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gd41bede061_0_368"/>
          <p:cNvSpPr txBox="1"/>
          <p:nvPr>
            <p:ph type="title"/>
          </p:nvPr>
        </p:nvSpPr>
        <p:spPr>
          <a:xfrm>
            <a:off x="1088685" y="603390"/>
            <a:ext cx="7202400" cy="786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Knowledge-base Actions</a:t>
            </a:r>
            <a:endParaRPr/>
          </a:p>
        </p:txBody>
      </p:sp>
      <p:sp>
        <p:nvSpPr>
          <p:cNvPr id="472" name="Google Shape;472;gd41bede061_0_368"/>
          <p:cNvSpPr txBox="1"/>
          <p:nvPr/>
        </p:nvSpPr>
        <p:spPr>
          <a:xfrm>
            <a:off x="1092600" y="1489525"/>
            <a:ext cx="6958800" cy="22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rPr>
              <a:t>A knowledge base can be used to store complex data structure</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US" sz="2000">
                <a:solidFill>
                  <a:srgbClr val="1C1E21"/>
                </a:solidFill>
                <a:latin typeface="Courier New"/>
                <a:ea typeface="Courier New"/>
                <a:cs typeface="Courier New"/>
                <a:sym typeface="Courier New"/>
              </a:rPr>
              <a:t>InMemoryKnowledgeBase - </a:t>
            </a:r>
            <a:r>
              <a:rPr lang="en-US" sz="1350">
                <a:solidFill>
                  <a:schemeClr val="dk1"/>
                </a:solidFill>
              </a:rPr>
              <a:t>provide the data in a json file - extensible </a:t>
            </a:r>
            <a:endParaRPr sz="1350">
              <a:solidFill>
                <a:schemeClr val="dk1"/>
              </a:solidFill>
            </a:endParaRPr>
          </a:p>
          <a:p>
            <a:pPr indent="0" lvl="0" marL="0" rtl="0" algn="l">
              <a:spcBef>
                <a:spcPts val="0"/>
              </a:spcBef>
              <a:spcAft>
                <a:spcPts val="0"/>
              </a:spcAft>
              <a:buNone/>
            </a:pPr>
            <a:r>
              <a:rPr lang="en-US" sz="1350">
                <a:solidFill>
                  <a:schemeClr val="dk1"/>
                </a:solidFill>
              </a:rPr>
              <a:t> </a:t>
            </a:r>
            <a:endParaRPr sz="2000">
              <a:solidFill>
                <a:srgbClr val="1C1E21"/>
              </a:solidFill>
              <a:latin typeface="Courier New"/>
              <a:ea typeface="Courier New"/>
              <a:cs typeface="Courier New"/>
              <a:sym typeface="Courier New"/>
            </a:endParaRPr>
          </a:p>
          <a:p>
            <a:pPr indent="0" lvl="0" marL="0" rtl="0" algn="l">
              <a:spcBef>
                <a:spcPts val="0"/>
              </a:spcBef>
              <a:spcAft>
                <a:spcPts val="0"/>
              </a:spcAft>
              <a:buNone/>
            </a:pPr>
            <a:r>
              <a:rPr lang="en-US" sz="2000">
                <a:solidFill>
                  <a:srgbClr val="555555"/>
                </a:solidFill>
              </a:rPr>
              <a:t>Leverage information from knowledge bases inside conversations using `ActionQueryKnowledgeBase`  </a:t>
            </a:r>
            <a:endParaRPr sz="2000">
              <a:latin typeface="Gill Sans"/>
              <a:ea typeface="Gill Sans"/>
              <a:cs typeface="Gill Sans"/>
              <a:sym typeface="Gill Sa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gd41bede061_0_260"/>
          <p:cNvSpPr txBox="1"/>
          <p:nvPr>
            <p:ph type="title"/>
          </p:nvPr>
        </p:nvSpPr>
        <p:spPr>
          <a:xfrm>
            <a:off x="0" y="1128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Handling user queries</a:t>
            </a:r>
            <a:endParaRPr/>
          </a:p>
        </p:txBody>
      </p:sp>
      <p:sp>
        <p:nvSpPr>
          <p:cNvPr id="478" name="Google Shape;478;gd41bede061_0_2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79" name="Google Shape;479;gd41bede061_0_260"/>
          <p:cNvPicPr preferRelativeResize="0"/>
          <p:nvPr/>
        </p:nvPicPr>
        <p:blipFill>
          <a:blip r:embed="rId3">
            <a:alphaModFix/>
          </a:blip>
          <a:stretch>
            <a:fillRect/>
          </a:stretch>
        </p:blipFill>
        <p:spPr>
          <a:xfrm>
            <a:off x="5140925" y="-12"/>
            <a:ext cx="4107800" cy="4652674"/>
          </a:xfrm>
          <a:prstGeom prst="rect">
            <a:avLst/>
          </a:prstGeom>
          <a:noFill/>
          <a:ln>
            <a:noFill/>
          </a:ln>
        </p:spPr>
      </p:pic>
      <p:pic>
        <p:nvPicPr>
          <p:cNvPr id="480" name="Google Shape;480;gd41bede061_0_260"/>
          <p:cNvPicPr preferRelativeResize="0"/>
          <p:nvPr/>
        </p:nvPicPr>
        <p:blipFill>
          <a:blip r:embed="rId4">
            <a:alphaModFix/>
          </a:blip>
          <a:stretch>
            <a:fillRect/>
          </a:stretch>
        </p:blipFill>
        <p:spPr>
          <a:xfrm>
            <a:off x="0" y="738951"/>
            <a:ext cx="7713754" cy="4404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1000"/>
                                        <p:tgtEl>
                                          <p:spTgt spid="4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gd41bede061_0_269"/>
          <p:cNvSpPr txBox="1"/>
          <p:nvPr>
            <p:ph type="title"/>
          </p:nvPr>
        </p:nvSpPr>
        <p:spPr>
          <a:xfrm>
            <a:off x="311700" y="53875"/>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NLU data for handling Knowledge-base queries</a:t>
            </a:r>
            <a:endParaRPr/>
          </a:p>
        </p:txBody>
      </p:sp>
      <p:sp>
        <p:nvSpPr>
          <p:cNvPr id="486" name="Google Shape;486;gd41bede061_0_269"/>
          <p:cNvSpPr txBox="1"/>
          <p:nvPr>
            <p:ph idx="1" type="body"/>
          </p:nvPr>
        </p:nvSpPr>
        <p:spPr>
          <a:xfrm>
            <a:off x="311700" y="771325"/>
            <a:ext cx="8055300" cy="895500"/>
          </a:xfrm>
          <a:prstGeom prst="rect">
            <a:avLst/>
          </a:prstGeom>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314325" lvl="0" marL="457200" rtl="0" algn="l">
              <a:lnSpc>
                <a:spcPct val="115000"/>
              </a:lnSpc>
              <a:spcBef>
                <a:spcPts val="1400"/>
              </a:spcBef>
              <a:spcAft>
                <a:spcPts val="0"/>
              </a:spcAft>
              <a:buClr>
                <a:srgbClr val="333333"/>
              </a:buClr>
              <a:buSzPts val="1350"/>
              <a:buChar char="●"/>
            </a:pPr>
            <a:r>
              <a:rPr lang="en-US" sz="1350">
                <a:solidFill>
                  <a:srgbClr val="333333"/>
                </a:solidFill>
                <a:latin typeface="Arial"/>
                <a:ea typeface="Arial"/>
                <a:cs typeface="Arial"/>
                <a:sym typeface="Arial"/>
              </a:rPr>
              <a:t>Understand intent - introduce a new intent, </a:t>
            </a:r>
            <a:r>
              <a:rPr b="1" i="1" lang="en-US" sz="1350">
                <a:solidFill>
                  <a:srgbClr val="333333"/>
                </a:solidFill>
                <a:latin typeface="Arial"/>
                <a:ea typeface="Arial"/>
                <a:cs typeface="Arial"/>
                <a:sym typeface="Arial"/>
              </a:rPr>
              <a:t>query_knowledge_base</a:t>
            </a:r>
            <a:endParaRPr b="1" i="1" sz="1350">
              <a:solidFill>
                <a:srgbClr val="333333"/>
              </a:solidFill>
              <a:latin typeface="Arial"/>
              <a:ea typeface="Arial"/>
              <a:cs typeface="Arial"/>
              <a:sym typeface="Arial"/>
            </a:endParaRPr>
          </a:p>
          <a:p>
            <a:pPr indent="-314325" lvl="0" marL="457200" rtl="0" algn="l">
              <a:lnSpc>
                <a:spcPct val="115000"/>
              </a:lnSpc>
              <a:spcBef>
                <a:spcPts val="0"/>
              </a:spcBef>
              <a:spcAft>
                <a:spcPts val="0"/>
              </a:spcAft>
              <a:buClr>
                <a:srgbClr val="333333"/>
              </a:buClr>
              <a:buSzPts val="1350"/>
              <a:buChar char="●"/>
            </a:pPr>
            <a:r>
              <a:rPr lang="en-US" sz="1350">
                <a:solidFill>
                  <a:srgbClr val="333333"/>
                </a:solidFill>
                <a:latin typeface="Arial"/>
                <a:ea typeface="Arial"/>
                <a:cs typeface="Arial"/>
                <a:sym typeface="Arial"/>
              </a:rPr>
              <a:t>Mention entities - so that model can detect indirect mentions of objects like “the first one”</a:t>
            </a:r>
            <a:endParaRPr sz="1350">
              <a:solidFill>
                <a:srgbClr val="333333"/>
              </a:solidFill>
              <a:latin typeface="Arial"/>
              <a:ea typeface="Arial"/>
              <a:cs typeface="Arial"/>
              <a:sym typeface="Arial"/>
            </a:endParaRPr>
          </a:p>
          <a:p>
            <a:pPr indent="-314325" lvl="0" marL="457200" rtl="0" algn="l">
              <a:lnSpc>
                <a:spcPct val="115000"/>
              </a:lnSpc>
              <a:spcBef>
                <a:spcPts val="0"/>
              </a:spcBef>
              <a:spcAft>
                <a:spcPts val="0"/>
              </a:spcAft>
              <a:buClr>
                <a:srgbClr val="333333"/>
              </a:buClr>
              <a:buSzPts val="1350"/>
              <a:buChar char="●"/>
            </a:pPr>
            <a:r>
              <a:rPr lang="en-US" sz="1350">
                <a:solidFill>
                  <a:srgbClr val="333333"/>
                </a:solidFill>
                <a:latin typeface="Arial"/>
                <a:ea typeface="Arial"/>
                <a:cs typeface="Arial"/>
                <a:sym typeface="Arial"/>
              </a:rPr>
              <a:t>Use </a:t>
            </a:r>
            <a:r>
              <a:rPr lang="en-US" sz="1350">
                <a:solidFill>
                  <a:srgbClr val="0000FF"/>
                </a:solidFill>
                <a:uFill>
                  <a:noFill/>
                </a:uFill>
                <a:latin typeface="Arial"/>
                <a:ea typeface="Arial"/>
                <a:cs typeface="Arial"/>
                <a:sym typeface="Arial"/>
                <a:hlinkClick r:id="rId3">
                  <a:extLst>
                    <a:ext uri="{A12FA001-AC4F-418D-AE19-62706E023703}">
                      <ahyp:hlinkClr val="tx"/>
                    </a:ext>
                  </a:extLst>
                </a:hlinkClick>
              </a:rPr>
              <a:t>synonyms</a:t>
            </a:r>
            <a:r>
              <a:rPr lang="en-US" sz="1350">
                <a:solidFill>
                  <a:srgbClr val="333333"/>
                </a:solidFill>
                <a:latin typeface="Arial"/>
                <a:ea typeface="Arial"/>
                <a:cs typeface="Arial"/>
                <a:sym typeface="Arial"/>
              </a:rPr>
              <a:t> extensively</a:t>
            </a:r>
            <a:endParaRPr sz="1350">
              <a:solidFill>
                <a:srgbClr val="333333"/>
              </a:solidFill>
              <a:latin typeface="Arial"/>
              <a:ea typeface="Arial"/>
              <a:cs typeface="Arial"/>
              <a:sym typeface="Arial"/>
            </a:endParaRPr>
          </a:p>
          <a:p>
            <a:pPr indent="0" lvl="0" marL="0" rtl="0" algn="l">
              <a:spcBef>
                <a:spcPts val="0"/>
              </a:spcBef>
              <a:spcAft>
                <a:spcPts val="0"/>
              </a:spcAft>
              <a:buNone/>
            </a:pPr>
            <a:r>
              <a:t/>
            </a:r>
            <a:endParaRPr/>
          </a:p>
        </p:txBody>
      </p:sp>
      <p:pic>
        <p:nvPicPr>
          <p:cNvPr id="487" name="Google Shape;487;gd41bede061_0_269"/>
          <p:cNvPicPr preferRelativeResize="0"/>
          <p:nvPr/>
        </p:nvPicPr>
        <p:blipFill>
          <a:blip r:embed="rId4">
            <a:alphaModFix/>
          </a:blip>
          <a:stretch>
            <a:fillRect/>
          </a:stretch>
        </p:blipFill>
        <p:spPr>
          <a:xfrm>
            <a:off x="3467800" y="1353875"/>
            <a:ext cx="5517551" cy="3417251"/>
          </a:xfrm>
          <a:prstGeom prst="rect">
            <a:avLst/>
          </a:prstGeom>
          <a:noFill/>
          <a:ln>
            <a:noFill/>
          </a:ln>
        </p:spPr>
      </p:pic>
      <p:sp>
        <p:nvSpPr>
          <p:cNvPr id="488" name="Google Shape;488;gd41bede061_0_269"/>
          <p:cNvSpPr txBox="1"/>
          <p:nvPr/>
        </p:nvSpPr>
        <p:spPr>
          <a:xfrm>
            <a:off x="311700" y="1920050"/>
            <a:ext cx="2990700" cy="14316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350" u="sng">
                <a:solidFill>
                  <a:schemeClr val="dk1"/>
                </a:solidFill>
              </a:rPr>
              <a:t>Assumptions for defining Intent</a:t>
            </a:r>
            <a:endParaRPr b="1" sz="1350" u="sng">
              <a:solidFill>
                <a:schemeClr val="dk1"/>
              </a:solidFill>
            </a:endParaRPr>
          </a:p>
          <a:p>
            <a:pPr indent="0" lvl="0" marL="0" rtl="0" algn="l">
              <a:spcBef>
                <a:spcPts val="0"/>
              </a:spcBef>
              <a:spcAft>
                <a:spcPts val="0"/>
              </a:spcAft>
              <a:buNone/>
            </a:pPr>
            <a:r>
              <a:rPr b="1" lang="en-US" sz="1350" u="sng">
                <a:solidFill>
                  <a:schemeClr val="dk1"/>
                </a:solidFill>
              </a:rPr>
              <a:t> </a:t>
            </a:r>
            <a:endParaRPr b="1" sz="1350" u="sng">
              <a:solidFill>
                <a:schemeClr val="dk1"/>
              </a:solidFill>
            </a:endParaRPr>
          </a:p>
          <a:p>
            <a:pPr indent="-314325" lvl="0" marL="457200" rtl="0" algn="l">
              <a:spcBef>
                <a:spcPts val="0"/>
              </a:spcBef>
              <a:spcAft>
                <a:spcPts val="0"/>
              </a:spcAft>
              <a:buClr>
                <a:schemeClr val="dk1"/>
              </a:buClr>
              <a:buSzPts val="1350"/>
              <a:buAutoNum type="arabicPeriod"/>
            </a:pPr>
            <a:r>
              <a:rPr lang="en-US" sz="1350">
                <a:solidFill>
                  <a:schemeClr val="dk1"/>
                </a:solidFill>
              </a:rPr>
              <a:t>The user wants to obtain a list of objects of a specific type,</a:t>
            </a:r>
            <a:endParaRPr sz="1350">
              <a:solidFill>
                <a:schemeClr val="dk1"/>
              </a:solidFill>
            </a:endParaRPr>
          </a:p>
          <a:p>
            <a:pPr indent="-314325" lvl="0" marL="457200" rtl="0" algn="l">
              <a:spcBef>
                <a:spcPts val="0"/>
              </a:spcBef>
              <a:spcAft>
                <a:spcPts val="0"/>
              </a:spcAft>
              <a:buClr>
                <a:schemeClr val="dk1"/>
              </a:buClr>
              <a:buSzPts val="1350"/>
              <a:buAutoNum type="arabicPeriod"/>
            </a:pPr>
            <a:r>
              <a:rPr lang="en-US" sz="1350">
                <a:solidFill>
                  <a:schemeClr val="dk1"/>
                </a:solidFill>
              </a:rPr>
              <a:t>The user wants to know about a certain attribute of an object</a:t>
            </a:r>
            <a:endParaRPr>
              <a:latin typeface="Gill Sans"/>
              <a:ea typeface="Gill Sans"/>
              <a:cs typeface="Gill Sans"/>
              <a:sym typeface="Gill San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gd41bede061_0_27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Handling Unknown / Unexpected queries </a:t>
            </a:r>
            <a:endParaRPr/>
          </a:p>
        </p:txBody>
      </p:sp>
      <p:sp>
        <p:nvSpPr>
          <p:cNvPr id="494" name="Google Shape;494;gd41bede061_0_278"/>
          <p:cNvSpPr txBox="1"/>
          <p:nvPr>
            <p:ph idx="1" type="body"/>
          </p:nvPr>
        </p:nvSpPr>
        <p:spPr>
          <a:xfrm>
            <a:off x="311700" y="919725"/>
            <a:ext cx="8520600" cy="2885400"/>
          </a:xfrm>
          <a:prstGeom prst="rect">
            <a:avLst/>
          </a:prstGeom>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314325" lvl="0" marL="457200" rtl="0" algn="l">
              <a:lnSpc>
                <a:spcPct val="115000"/>
              </a:lnSpc>
              <a:spcBef>
                <a:spcPts val="1400"/>
              </a:spcBef>
              <a:spcAft>
                <a:spcPts val="0"/>
              </a:spcAft>
              <a:buClr>
                <a:srgbClr val="333333"/>
              </a:buClr>
              <a:buSzPts val="1350"/>
              <a:buFont typeface="Arial"/>
              <a:buChar char="●"/>
            </a:pPr>
            <a:r>
              <a:rPr lang="en-US" sz="1350">
                <a:latin typeface="Arial"/>
                <a:ea typeface="Arial"/>
                <a:cs typeface="Arial"/>
                <a:sym typeface="Arial"/>
              </a:rPr>
              <a:t>Adding a variety of training examples for each query type</a:t>
            </a:r>
            <a:endParaRPr sz="1350">
              <a:latin typeface="Arial"/>
              <a:ea typeface="Arial"/>
              <a:cs typeface="Arial"/>
              <a:sym typeface="Arial"/>
            </a:endParaRPr>
          </a:p>
          <a:p>
            <a:pPr indent="-314325" lvl="0" marL="457200" rtl="0" algn="l">
              <a:lnSpc>
                <a:spcPct val="115000"/>
              </a:lnSpc>
              <a:spcBef>
                <a:spcPts val="0"/>
              </a:spcBef>
              <a:spcAft>
                <a:spcPts val="0"/>
              </a:spcAft>
              <a:buClr>
                <a:srgbClr val="333333"/>
              </a:buClr>
              <a:buSzPts val="1350"/>
              <a:buFont typeface="Arial"/>
              <a:buChar char="●"/>
            </a:pPr>
            <a:r>
              <a:rPr lang="en-US" sz="1350">
                <a:latin typeface="Arial"/>
                <a:ea typeface="Arial"/>
                <a:cs typeface="Arial"/>
                <a:sym typeface="Arial"/>
              </a:rPr>
              <a:t>Specification and Annotation of the entities in training examples:</a:t>
            </a:r>
            <a:endParaRPr sz="135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AutoNum type="alphaLcPeriod"/>
            </a:pPr>
            <a:r>
              <a:rPr lang="en-US">
                <a:solidFill>
                  <a:srgbClr val="333333"/>
                </a:solidFill>
                <a:latin typeface="Arial"/>
                <a:ea typeface="Arial"/>
                <a:cs typeface="Arial"/>
                <a:sym typeface="Arial"/>
              </a:rPr>
              <a:t>O</a:t>
            </a:r>
            <a:r>
              <a:rPr lang="en-US" sz="1350">
                <a:solidFill>
                  <a:srgbClr val="333333"/>
                </a:solidFill>
                <a:latin typeface="Arial"/>
                <a:ea typeface="Arial"/>
                <a:cs typeface="Arial"/>
                <a:sym typeface="Arial"/>
              </a:rPr>
              <a:t>bject_type: Whenever a training example references a specific object type from </a:t>
            </a:r>
            <a:r>
              <a:rPr lang="en-US">
                <a:solidFill>
                  <a:srgbClr val="333333"/>
                </a:solidFill>
                <a:latin typeface="Arial"/>
                <a:ea typeface="Arial"/>
                <a:cs typeface="Arial"/>
                <a:sym typeface="Arial"/>
              </a:rPr>
              <a:t> </a:t>
            </a:r>
            <a:r>
              <a:rPr lang="en-US" sz="1350">
                <a:solidFill>
                  <a:srgbClr val="333333"/>
                </a:solidFill>
                <a:latin typeface="Arial"/>
                <a:ea typeface="Arial"/>
                <a:cs typeface="Arial"/>
                <a:sym typeface="Arial"/>
              </a:rPr>
              <a:t>knowledge base - the object type should be marked as an entity</a:t>
            </a:r>
            <a:endParaRPr sz="1350">
              <a:solidFill>
                <a:srgbClr val="333333"/>
              </a:solidFill>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AutoNum type="alphaLcPeriod"/>
            </a:pPr>
            <a:r>
              <a:rPr lang="en-US" sz="1350">
                <a:solidFill>
                  <a:srgbClr val="333333"/>
                </a:solidFill>
                <a:latin typeface="Arial"/>
                <a:ea typeface="Arial"/>
                <a:cs typeface="Arial"/>
                <a:sym typeface="Arial"/>
              </a:rPr>
              <a:t>Use </a:t>
            </a:r>
            <a:r>
              <a:rPr lang="en-US" sz="1350">
                <a:solidFill>
                  <a:srgbClr val="0000FF"/>
                </a:solidFill>
                <a:uFill>
                  <a:noFill/>
                </a:uFill>
                <a:latin typeface="Arial"/>
                <a:ea typeface="Arial"/>
                <a:cs typeface="Arial"/>
                <a:sym typeface="Arial"/>
                <a:hlinkClick r:id="rId3">
                  <a:extLst>
                    <a:ext uri="{A12FA001-AC4F-418D-AE19-62706E023703}">
                      <ahyp:hlinkClr val="tx"/>
                    </a:ext>
                  </a:extLst>
                </a:hlinkClick>
              </a:rPr>
              <a:t>synonyms</a:t>
            </a:r>
            <a:r>
              <a:rPr lang="en-US" sz="1350">
                <a:solidFill>
                  <a:srgbClr val="333333"/>
                </a:solidFill>
                <a:latin typeface="Arial"/>
                <a:ea typeface="Arial"/>
                <a:cs typeface="Arial"/>
                <a:sym typeface="Arial"/>
              </a:rPr>
              <a:t> to map e.g. </a:t>
            </a:r>
            <a:r>
              <a:rPr b="1" lang="en-US" sz="1350">
                <a:solidFill>
                  <a:srgbClr val="333333"/>
                </a:solidFill>
                <a:latin typeface="Arial"/>
                <a:ea typeface="Arial"/>
                <a:cs typeface="Arial"/>
                <a:sym typeface="Arial"/>
              </a:rPr>
              <a:t>restaurants</a:t>
            </a:r>
            <a:r>
              <a:rPr lang="en-US" sz="1350">
                <a:solidFill>
                  <a:srgbClr val="333333"/>
                </a:solidFill>
                <a:latin typeface="Arial"/>
                <a:ea typeface="Arial"/>
                <a:cs typeface="Arial"/>
                <a:sym typeface="Arial"/>
              </a:rPr>
              <a:t> to </a:t>
            </a:r>
            <a:r>
              <a:rPr b="1" lang="en-US" sz="1350">
                <a:solidFill>
                  <a:srgbClr val="333333"/>
                </a:solidFill>
                <a:latin typeface="Arial"/>
                <a:ea typeface="Arial"/>
                <a:cs typeface="Arial"/>
                <a:sym typeface="Arial"/>
              </a:rPr>
              <a:t>restaurant</a:t>
            </a:r>
            <a:r>
              <a:rPr lang="en-US" sz="1350">
                <a:solidFill>
                  <a:srgbClr val="333333"/>
                </a:solidFill>
                <a:latin typeface="Arial"/>
                <a:ea typeface="Arial"/>
                <a:cs typeface="Arial"/>
                <a:sym typeface="Arial"/>
              </a:rPr>
              <a:t>, the correct object type listed as a key in the knowledge base.</a:t>
            </a:r>
            <a:endParaRPr sz="1350">
              <a:solidFill>
                <a:srgbClr val="333333"/>
              </a:solidFill>
              <a:latin typeface="Arial"/>
              <a:ea typeface="Arial"/>
              <a:cs typeface="Arial"/>
              <a:sym typeface="Arial"/>
            </a:endParaRPr>
          </a:p>
          <a:p>
            <a:pPr indent="-314325" lvl="0" marL="457200" rtl="0" algn="l">
              <a:lnSpc>
                <a:spcPct val="115000"/>
              </a:lnSpc>
              <a:spcBef>
                <a:spcPts val="0"/>
              </a:spcBef>
              <a:spcAft>
                <a:spcPts val="0"/>
              </a:spcAft>
              <a:buClr>
                <a:srgbClr val="333333"/>
              </a:buClr>
              <a:buSzPts val="1350"/>
              <a:buChar char="●"/>
            </a:pPr>
            <a:r>
              <a:rPr b="1" lang="en-US" sz="1350">
                <a:solidFill>
                  <a:srgbClr val="333333"/>
                </a:solidFill>
                <a:latin typeface="Arial"/>
                <a:ea typeface="Arial"/>
                <a:cs typeface="Arial"/>
                <a:sym typeface="Arial"/>
              </a:rPr>
              <a:t>Mention</a:t>
            </a:r>
            <a:r>
              <a:rPr lang="en-US" sz="1350">
                <a:solidFill>
                  <a:srgbClr val="333333"/>
                </a:solidFill>
                <a:latin typeface="Arial"/>
                <a:ea typeface="Arial"/>
                <a:cs typeface="Arial"/>
                <a:sym typeface="Arial"/>
              </a:rPr>
              <a:t>: If the user refers to an object via “the first one”, “that one”, or “it”, you should mark those terms as mention. </a:t>
            </a:r>
            <a:endParaRPr sz="1350">
              <a:solidFill>
                <a:srgbClr val="333333"/>
              </a:solidFill>
              <a:latin typeface="Arial"/>
              <a:ea typeface="Arial"/>
              <a:cs typeface="Arial"/>
              <a:sym typeface="Arial"/>
            </a:endParaRPr>
          </a:p>
          <a:p>
            <a:pPr indent="-314325" lvl="0" marL="457200" rtl="0" algn="l">
              <a:lnSpc>
                <a:spcPct val="115000"/>
              </a:lnSpc>
              <a:spcBef>
                <a:spcPts val="0"/>
              </a:spcBef>
              <a:spcAft>
                <a:spcPts val="0"/>
              </a:spcAft>
              <a:buClr>
                <a:srgbClr val="333333"/>
              </a:buClr>
              <a:buSzPts val="1350"/>
              <a:buChar char="●"/>
            </a:pPr>
            <a:r>
              <a:rPr lang="en-US" sz="1350">
                <a:solidFill>
                  <a:srgbClr val="333333"/>
                </a:solidFill>
                <a:latin typeface="Arial"/>
                <a:ea typeface="Arial"/>
                <a:cs typeface="Arial"/>
                <a:sym typeface="Arial"/>
              </a:rPr>
              <a:t>attribute: All attribute names defined in knowledge base should be identified as attribute in the NLU data</a:t>
            </a:r>
            <a:endParaRPr sz="1350">
              <a:solidFill>
                <a:srgbClr val="333333"/>
              </a:solidFill>
              <a:latin typeface="Arial"/>
              <a:ea typeface="Arial"/>
              <a:cs typeface="Arial"/>
              <a:sym typeface="Arial"/>
            </a:endParaRPr>
          </a:p>
          <a:p>
            <a:pPr indent="-314325" lvl="0" marL="457200" rtl="0" algn="l">
              <a:lnSpc>
                <a:spcPct val="115000"/>
              </a:lnSpc>
              <a:spcBef>
                <a:spcPts val="0"/>
              </a:spcBef>
              <a:spcAft>
                <a:spcPts val="0"/>
              </a:spcAft>
              <a:buClr>
                <a:srgbClr val="333333"/>
              </a:buClr>
              <a:buSzPts val="1350"/>
              <a:buChar char="●"/>
            </a:pPr>
            <a:r>
              <a:rPr b="1" lang="en-US" sz="1350">
                <a:solidFill>
                  <a:srgbClr val="333333"/>
                </a:solidFill>
                <a:latin typeface="Arial"/>
                <a:ea typeface="Arial"/>
                <a:cs typeface="Arial"/>
                <a:sym typeface="Arial"/>
              </a:rPr>
              <a:t>Synonyms</a:t>
            </a:r>
            <a:r>
              <a:rPr lang="en-US" sz="1350">
                <a:solidFill>
                  <a:srgbClr val="333333"/>
                </a:solidFill>
                <a:latin typeface="Arial"/>
                <a:ea typeface="Arial"/>
                <a:cs typeface="Arial"/>
                <a:sym typeface="Arial"/>
              </a:rPr>
              <a:t> should be defined adequately to map variations of an attribute name to the one used in the knowledge base</a:t>
            </a:r>
            <a:endParaRPr sz="1350">
              <a:solidFill>
                <a:srgbClr val="333333"/>
              </a:solidFill>
              <a:latin typeface="Arial"/>
              <a:ea typeface="Arial"/>
              <a:cs typeface="Arial"/>
              <a:sym typeface="Arial"/>
            </a:endParaRPr>
          </a:p>
          <a:p>
            <a:pPr indent="0" lvl="0" marL="0" rtl="0" algn="l">
              <a:spcBef>
                <a:spcPts val="0"/>
              </a:spcBef>
              <a:spcAft>
                <a:spcPts val="0"/>
              </a:spcAft>
              <a:buNone/>
            </a:pPr>
            <a:r>
              <a:t/>
            </a:r>
            <a:endParaRPr/>
          </a:p>
        </p:txBody>
      </p:sp>
      <p:sp>
        <p:nvSpPr>
          <p:cNvPr id="495" name="Google Shape;495;gd41bede061_0_278"/>
          <p:cNvSpPr txBox="1"/>
          <p:nvPr/>
        </p:nvSpPr>
        <p:spPr>
          <a:xfrm>
            <a:off x="372375" y="3910000"/>
            <a:ext cx="8367000" cy="3924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350">
                <a:solidFill>
                  <a:schemeClr val="dk1"/>
                </a:solidFill>
              </a:rPr>
              <a:t>Pulling information from only one knowledge base is allowed</a:t>
            </a:r>
            <a:endParaRPr>
              <a:latin typeface="Gill Sans"/>
              <a:ea typeface="Gill Sans"/>
              <a:cs typeface="Gill Sans"/>
              <a:sym typeface="Gill San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gd41bede061_0_37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Action Server </a:t>
            </a:r>
            <a:endParaRPr/>
          </a:p>
        </p:txBody>
      </p:sp>
      <p:sp>
        <p:nvSpPr>
          <p:cNvPr id="501" name="Google Shape;501;gd41bede061_0_3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 </a:t>
            </a:r>
            <a:r>
              <a:rPr lang="en-US" u="sng">
                <a:solidFill>
                  <a:schemeClr val="hlink"/>
                </a:solidFill>
                <a:hlinkClick r:id="rId3"/>
              </a:rPr>
              <a:t>https://rasa.com/docs/action-server/actions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gd41bede061_0_38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Events</a:t>
            </a:r>
            <a:endParaRPr/>
          </a:p>
        </p:txBody>
      </p:sp>
      <p:sp>
        <p:nvSpPr>
          <p:cNvPr id="507" name="Google Shape;507;gd41bede061_0_385"/>
          <p:cNvSpPr txBox="1"/>
          <p:nvPr>
            <p:ph idx="1" type="body"/>
          </p:nvPr>
        </p:nvSpPr>
        <p:spPr>
          <a:xfrm>
            <a:off x="311700" y="1152475"/>
            <a:ext cx="3705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350">
                <a:latin typeface="Arial"/>
                <a:ea typeface="Arial"/>
                <a:cs typeface="Arial"/>
                <a:sym typeface="Arial"/>
              </a:rPr>
              <a:t>Conversations are represented as a sequence of events</a:t>
            </a:r>
            <a:endParaRPr sz="1350">
              <a:latin typeface="Arial"/>
              <a:ea typeface="Arial"/>
              <a:cs typeface="Arial"/>
              <a:sym typeface="Arial"/>
            </a:endParaRPr>
          </a:p>
          <a:p>
            <a:pPr indent="0" lvl="0" marL="0" rtl="0" algn="l">
              <a:lnSpc>
                <a:spcPct val="115000"/>
              </a:lnSpc>
              <a:spcBef>
                <a:spcPts val="0"/>
              </a:spcBef>
              <a:spcAft>
                <a:spcPts val="0"/>
              </a:spcAft>
              <a:buNone/>
            </a:pPr>
            <a:r>
              <a:t/>
            </a:r>
            <a:endParaRPr sz="135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350">
                <a:latin typeface="Arial"/>
                <a:ea typeface="Arial"/>
                <a:cs typeface="Arial"/>
                <a:sym typeface="Arial"/>
              </a:rPr>
              <a:t>Custom actions can influence the course of a conversation by returning events in the response to the action server request.</a:t>
            </a:r>
            <a:endParaRPr sz="1350">
              <a:latin typeface="Arial"/>
              <a:ea typeface="Arial"/>
              <a:cs typeface="Arial"/>
              <a:sym typeface="Arial"/>
            </a:endParaRPr>
          </a:p>
          <a:p>
            <a:pPr indent="0" lvl="0" marL="0" rtl="0" algn="l">
              <a:spcBef>
                <a:spcPts val="0"/>
              </a:spcBef>
              <a:spcAft>
                <a:spcPts val="0"/>
              </a:spcAft>
              <a:buNone/>
            </a:pPr>
            <a:r>
              <a:rPr lang="en-US" sz="1350">
                <a:latin typeface="Arial"/>
                <a:ea typeface="Arial"/>
                <a:cs typeface="Arial"/>
                <a:sym typeface="Arial"/>
              </a:rPr>
              <a:t> </a:t>
            </a:r>
            <a:endParaRPr sz="1350">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lang="en-US" sz="1350">
                <a:latin typeface="Arial"/>
                <a:ea typeface="Arial"/>
                <a:cs typeface="Arial"/>
                <a:sym typeface="Arial"/>
              </a:rPr>
              <a:t> </a:t>
            </a:r>
            <a:endParaRPr sz="135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None/>
            </a:pPr>
            <a:r>
              <a:t/>
            </a:r>
            <a:endParaRPr sz="1350">
              <a:latin typeface="Arial"/>
              <a:ea typeface="Arial"/>
              <a:cs typeface="Arial"/>
              <a:sym typeface="Arial"/>
            </a:endParaRPr>
          </a:p>
        </p:txBody>
      </p:sp>
      <p:sp>
        <p:nvSpPr>
          <p:cNvPr id="508" name="Google Shape;508;gd41bede061_0_385"/>
          <p:cNvSpPr txBox="1"/>
          <p:nvPr/>
        </p:nvSpPr>
        <p:spPr>
          <a:xfrm>
            <a:off x="4853225" y="1718375"/>
            <a:ext cx="2519400" cy="159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1350">
                <a:solidFill>
                  <a:schemeClr val="dk1"/>
                </a:solidFill>
              </a:rPr>
              <a:t>{</a:t>
            </a:r>
            <a:endParaRPr sz="13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350">
                <a:solidFill>
                  <a:schemeClr val="dk1"/>
                </a:solidFill>
              </a:rPr>
              <a:t>    "event": "slot",</a:t>
            </a:r>
            <a:endParaRPr sz="13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350">
                <a:solidFill>
                  <a:schemeClr val="dk1"/>
                </a:solidFill>
              </a:rPr>
              <a:t>    "name": "departure_airport", </a:t>
            </a:r>
            <a:endParaRPr sz="13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350">
                <a:solidFill>
                  <a:schemeClr val="dk1"/>
                </a:solidFill>
              </a:rPr>
              <a:t>    "value": "BER"</a:t>
            </a:r>
            <a:endParaRPr sz="13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350">
                <a:solidFill>
                  <a:schemeClr val="dk1"/>
                </a:solidFill>
              </a:rPr>
              <a:t>}</a:t>
            </a:r>
            <a:endParaRPr sz="1350">
              <a:solidFill>
                <a:schemeClr val="dk1"/>
              </a:solidFill>
            </a:endParaRPr>
          </a:p>
          <a:p>
            <a:pPr indent="0" lvl="0" marL="0" rtl="0" algn="l">
              <a:spcBef>
                <a:spcPts val="0"/>
              </a:spcBef>
              <a:spcAft>
                <a:spcPts val="0"/>
              </a:spcAft>
              <a:buNone/>
            </a:pPr>
            <a:r>
              <a:t/>
            </a:r>
            <a:endParaRPr>
              <a:latin typeface="Gill Sans"/>
              <a:ea typeface="Gill Sans"/>
              <a:cs typeface="Gill Sans"/>
              <a:sym typeface="Gill Sans"/>
            </a:endParaRPr>
          </a:p>
        </p:txBody>
      </p:sp>
      <p:sp>
        <p:nvSpPr>
          <p:cNvPr id="509" name="Google Shape;509;gd41bede061_0_385"/>
          <p:cNvSpPr txBox="1"/>
          <p:nvPr/>
        </p:nvSpPr>
        <p:spPr>
          <a:xfrm>
            <a:off x="5039000" y="391350"/>
            <a:ext cx="3425100" cy="105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lang="en-US" sz="1350">
                <a:solidFill>
                  <a:schemeClr val="dk1"/>
                </a:solidFill>
              </a:rPr>
              <a:t>Automatic Tracking:</a:t>
            </a:r>
            <a:endParaRPr sz="1350">
              <a:solidFill>
                <a:schemeClr val="dk1"/>
              </a:solidFill>
            </a:endParaRPr>
          </a:p>
          <a:p>
            <a:pPr indent="-314325" lvl="0" marL="457200" rtl="0" algn="l">
              <a:lnSpc>
                <a:spcPct val="115000"/>
              </a:lnSpc>
              <a:spcBef>
                <a:spcPts val="1400"/>
              </a:spcBef>
              <a:spcAft>
                <a:spcPts val="0"/>
              </a:spcAft>
              <a:buClr>
                <a:srgbClr val="333333"/>
              </a:buClr>
              <a:buSzPts val="1350"/>
              <a:buChar char="●"/>
            </a:pPr>
            <a:r>
              <a:rPr lang="en-US" sz="1350">
                <a:solidFill>
                  <a:srgbClr val="333333"/>
                </a:solidFill>
              </a:rPr>
              <a:t>When a slot is filled by an entity of the same name</a:t>
            </a:r>
            <a:endParaRPr sz="1350">
              <a:solidFill>
                <a:srgbClr val="333333"/>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gd41bede061_0_286"/>
          <p:cNvSpPr txBox="1"/>
          <p:nvPr>
            <p:ph type="title"/>
          </p:nvPr>
        </p:nvSpPr>
        <p:spPr>
          <a:xfrm>
            <a:off x="311700" y="112075"/>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Creating a Story and Response</a:t>
            </a:r>
            <a:endParaRPr/>
          </a:p>
        </p:txBody>
      </p:sp>
      <p:pic>
        <p:nvPicPr>
          <p:cNvPr id="515" name="Google Shape;515;gd41bede061_0_286"/>
          <p:cNvPicPr preferRelativeResize="0"/>
          <p:nvPr/>
        </p:nvPicPr>
        <p:blipFill rotWithShape="1">
          <a:blip r:embed="rId3">
            <a:alphaModFix/>
          </a:blip>
          <a:srcRect b="54675" l="0" r="0" t="0"/>
          <a:stretch/>
        </p:blipFill>
        <p:spPr>
          <a:xfrm>
            <a:off x="2602250" y="600775"/>
            <a:ext cx="6230052" cy="2286276"/>
          </a:xfrm>
          <a:prstGeom prst="rect">
            <a:avLst/>
          </a:prstGeom>
          <a:noFill/>
          <a:ln>
            <a:noFill/>
          </a:ln>
        </p:spPr>
      </p:pic>
      <p:pic>
        <p:nvPicPr>
          <p:cNvPr id="516" name="Google Shape;516;gd41bede061_0_286"/>
          <p:cNvPicPr preferRelativeResize="0"/>
          <p:nvPr/>
        </p:nvPicPr>
        <p:blipFill rotWithShape="1">
          <a:blip r:embed="rId3">
            <a:alphaModFix/>
          </a:blip>
          <a:srcRect b="0" l="0" r="0" t="71831"/>
          <a:stretch/>
        </p:blipFill>
        <p:spPr>
          <a:xfrm>
            <a:off x="2048275" y="3048850"/>
            <a:ext cx="6837199" cy="1559349"/>
          </a:xfrm>
          <a:prstGeom prst="rect">
            <a:avLst/>
          </a:prstGeom>
          <a:noFill/>
          <a:ln>
            <a:noFill/>
          </a:ln>
        </p:spPr>
      </p:pic>
      <p:sp>
        <p:nvSpPr>
          <p:cNvPr id="517" name="Google Shape;517;gd41bede061_0_286"/>
          <p:cNvSpPr txBox="1"/>
          <p:nvPr/>
        </p:nvSpPr>
        <p:spPr>
          <a:xfrm>
            <a:off x="522500" y="1144075"/>
            <a:ext cx="1932900" cy="615600"/>
          </a:xfrm>
          <a:prstGeom prst="rect">
            <a:avLst/>
          </a:prstGeom>
          <a:solidFill>
            <a:srgbClr val="F4CC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Gill Sans"/>
                <a:ea typeface="Gill Sans"/>
                <a:cs typeface="Gill Sans"/>
                <a:sym typeface="Gill Sans"/>
              </a:rPr>
              <a:t>Defines a possible conversation structure</a:t>
            </a:r>
            <a:endParaRPr>
              <a:latin typeface="Gill Sans"/>
              <a:ea typeface="Gill Sans"/>
              <a:cs typeface="Gill Sans"/>
              <a:sym typeface="Gill Sans"/>
            </a:endParaRPr>
          </a:p>
        </p:txBody>
      </p:sp>
      <p:sp>
        <p:nvSpPr>
          <p:cNvPr id="518" name="Google Shape;518;gd41bede061_0_286"/>
          <p:cNvSpPr txBox="1"/>
          <p:nvPr/>
        </p:nvSpPr>
        <p:spPr>
          <a:xfrm>
            <a:off x="522500" y="2828825"/>
            <a:ext cx="1590900" cy="615600"/>
          </a:xfrm>
          <a:prstGeom prst="rect">
            <a:avLst/>
          </a:prstGeom>
          <a:solidFill>
            <a:srgbClr val="F4CC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Gill Sans"/>
                <a:ea typeface="Gill Sans"/>
                <a:cs typeface="Gill Sans"/>
                <a:sym typeface="Gill Sans"/>
              </a:rPr>
              <a:t>Defines a response to handle failures</a:t>
            </a:r>
            <a:endParaRPr>
              <a:latin typeface="Gill Sans"/>
              <a:ea typeface="Gill Sans"/>
              <a:cs typeface="Gill Sans"/>
              <a:sym typeface="Gill Sans"/>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2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200"/>
              <a:buFont typeface="Gill Sans"/>
              <a:buNone/>
            </a:pPr>
            <a:r>
              <a:rPr lang="en-US"/>
              <a:t>CASE - 1</a:t>
            </a:r>
            <a:endParaRPr/>
          </a:p>
        </p:txBody>
      </p:sp>
      <p:pic>
        <p:nvPicPr>
          <p:cNvPr id="524" name="Google Shape;524;p21"/>
          <p:cNvPicPr preferRelativeResize="0"/>
          <p:nvPr/>
        </p:nvPicPr>
        <p:blipFill rotWithShape="1">
          <a:blip r:embed="rId3">
            <a:alphaModFix/>
          </a:blip>
          <a:srcRect b="0" l="0" r="0" t="0"/>
          <a:stretch/>
        </p:blipFill>
        <p:spPr>
          <a:xfrm>
            <a:off x="4469675" y="1169850"/>
            <a:ext cx="4314825" cy="2619375"/>
          </a:xfrm>
          <a:prstGeom prst="rect">
            <a:avLst/>
          </a:prstGeom>
          <a:noFill/>
          <a:ln>
            <a:noFill/>
          </a:ln>
        </p:spPr>
      </p:pic>
      <p:pic>
        <p:nvPicPr>
          <p:cNvPr id="525" name="Google Shape;525;p21"/>
          <p:cNvPicPr preferRelativeResize="0"/>
          <p:nvPr/>
        </p:nvPicPr>
        <p:blipFill rotWithShape="1">
          <a:blip r:embed="rId4">
            <a:alphaModFix/>
          </a:blip>
          <a:srcRect b="0" l="0" r="0" t="0"/>
          <a:stretch/>
        </p:blipFill>
        <p:spPr>
          <a:xfrm>
            <a:off x="488525" y="1169850"/>
            <a:ext cx="3457575" cy="1895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d41bede061_0_13"/>
          <p:cNvSpPr txBox="1"/>
          <p:nvPr>
            <p:ph type="title"/>
          </p:nvPr>
        </p:nvSpPr>
        <p:spPr>
          <a:xfrm>
            <a:off x="1088685" y="603390"/>
            <a:ext cx="7202400" cy="786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Principle of Conversation Design</a:t>
            </a:r>
            <a:endParaRPr/>
          </a:p>
        </p:txBody>
      </p:sp>
      <p:sp>
        <p:nvSpPr>
          <p:cNvPr id="154" name="Google Shape;154;gd41bede061_0_13"/>
          <p:cNvSpPr txBox="1"/>
          <p:nvPr>
            <p:ph idx="1" type="body"/>
          </p:nvPr>
        </p:nvSpPr>
        <p:spPr>
          <a:xfrm>
            <a:off x="759425" y="1390300"/>
            <a:ext cx="7860900" cy="3030000"/>
          </a:xfrm>
          <a:prstGeom prst="rect">
            <a:avLst/>
          </a:prstGeom>
        </p:spPr>
        <p:txBody>
          <a:bodyPr anchorCtr="0" anchor="t" bIns="45700" lIns="91425" spcFirstLastPara="1" rIns="91425" wrap="square" tIns="45700">
            <a:noAutofit/>
          </a:bodyPr>
          <a:lstStyle/>
          <a:p>
            <a:pPr indent="0" lvl="0" marL="0" marR="1143000" rtl="0" algn="l">
              <a:lnSpc>
                <a:spcPct val="170000"/>
              </a:lnSpc>
              <a:spcBef>
                <a:spcPts val="0"/>
              </a:spcBef>
              <a:spcAft>
                <a:spcPts val="0"/>
              </a:spcAft>
              <a:buSzPts val="440"/>
              <a:buNone/>
            </a:pPr>
            <a:r>
              <a:rPr lang="en-US" sz="1800">
                <a:solidFill>
                  <a:srgbClr val="3C4858"/>
                </a:solidFill>
                <a:latin typeface="Arial"/>
                <a:ea typeface="Arial"/>
                <a:cs typeface="Arial"/>
                <a:sym typeface="Arial"/>
              </a:rPr>
              <a:t>Design a conversational system that follows human conversation as a model for interactions </a:t>
            </a:r>
            <a:endParaRPr sz="1800">
              <a:solidFill>
                <a:srgbClr val="3C4858"/>
              </a:solidFill>
              <a:latin typeface="Arial"/>
              <a:ea typeface="Arial"/>
              <a:cs typeface="Arial"/>
              <a:sym typeface="Arial"/>
            </a:endParaRPr>
          </a:p>
          <a:p>
            <a:pPr indent="-342900" lvl="0" marL="457200" marR="1143000" rtl="0" algn="l">
              <a:lnSpc>
                <a:spcPct val="170000"/>
              </a:lnSpc>
              <a:spcBef>
                <a:spcPts val="1500"/>
              </a:spcBef>
              <a:spcAft>
                <a:spcPts val="0"/>
              </a:spcAft>
              <a:buClr>
                <a:srgbClr val="3C4858"/>
              </a:buClr>
              <a:buSzPts val="1800"/>
              <a:buFont typeface="Arial"/>
              <a:buChar char="❖"/>
            </a:pPr>
            <a:r>
              <a:rPr lang="en-US" sz="1800">
                <a:solidFill>
                  <a:srgbClr val="3C4858"/>
                </a:solidFill>
                <a:latin typeface="Arial"/>
                <a:ea typeface="Arial"/>
                <a:cs typeface="Arial"/>
                <a:sym typeface="Arial"/>
              </a:rPr>
              <a:t>Even if it’s occasionally awkward, or one doesn’t understand the other fully - there is enough  shared understanding to carry on a conversation</a:t>
            </a:r>
            <a:endParaRPr sz="1800">
              <a:solidFill>
                <a:srgbClr val="3C4858"/>
              </a:solidFill>
              <a:latin typeface="Arial"/>
              <a:ea typeface="Arial"/>
              <a:cs typeface="Arial"/>
              <a:sym typeface="Arial"/>
            </a:endParaRPr>
          </a:p>
          <a:p>
            <a:pPr indent="-342900" lvl="0" marL="457200" marR="1143000" rtl="0" algn="l">
              <a:lnSpc>
                <a:spcPct val="170000"/>
              </a:lnSpc>
              <a:spcBef>
                <a:spcPts val="0"/>
              </a:spcBef>
              <a:spcAft>
                <a:spcPts val="0"/>
              </a:spcAft>
              <a:buClr>
                <a:srgbClr val="3C4858"/>
              </a:buClr>
              <a:buSzPts val="1800"/>
              <a:buFont typeface="Arial"/>
              <a:buChar char="❖"/>
            </a:pPr>
            <a:r>
              <a:rPr lang="en-US" sz="1800">
                <a:solidFill>
                  <a:srgbClr val="3C4858"/>
                </a:solidFill>
                <a:latin typeface="Arial"/>
                <a:ea typeface="Arial"/>
                <a:cs typeface="Arial"/>
                <a:sym typeface="Arial"/>
              </a:rPr>
              <a:t> Easy and intuitive to use.</a:t>
            </a:r>
            <a:endParaRPr sz="18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25"/>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200"/>
              <a:buFont typeface="Gill Sans"/>
              <a:buNone/>
            </a:pPr>
            <a:r>
              <a:rPr lang="en-US"/>
              <a:t>CASE - 2</a:t>
            </a:r>
            <a:endParaRPr/>
          </a:p>
        </p:txBody>
      </p:sp>
      <p:pic>
        <p:nvPicPr>
          <p:cNvPr id="531" name="Google Shape;531;p25"/>
          <p:cNvPicPr preferRelativeResize="0"/>
          <p:nvPr/>
        </p:nvPicPr>
        <p:blipFill rotWithShape="1">
          <a:blip r:embed="rId3">
            <a:alphaModFix/>
          </a:blip>
          <a:srcRect b="0" l="0" r="0" t="0"/>
          <a:stretch/>
        </p:blipFill>
        <p:spPr>
          <a:xfrm>
            <a:off x="3822150" y="1017450"/>
            <a:ext cx="5103326" cy="3404575"/>
          </a:xfrm>
          <a:prstGeom prst="rect">
            <a:avLst/>
          </a:prstGeom>
          <a:noFill/>
          <a:ln>
            <a:noFill/>
          </a:ln>
        </p:spPr>
      </p:pic>
      <p:pic>
        <p:nvPicPr>
          <p:cNvPr id="532" name="Google Shape;532;p25"/>
          <p:cNvPicPr preferRelativeResize="0"/>
          <p:nvPr/>
        </p:nvPicPr>
        <p:blipFill rotWithShape="1">
          <a:blip r:embed="rId4">
            <a:alphaModFix/>
          </a:blip>
          <a:srcRect b="0" l="0" r="0" t="0"/>
          <a:stretch/>
        </p:blipFill>
        <p:spPr>
          <a:xfrm>
            <a:off x="253500" y="1100025"/>
            <a:ext cx="3444346" cy="24915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26"/>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200"/>
              <a:buFont typeface="Gill Sans"/>
              <a:buNone/>
            </a:pPr>
            <a:r>
              <a:rPr lang="en-US"/>
              <a:t>CASE - 3</a:t>
            </a:r>
            <a:endParaRPr/>
          </a:p>
        </p:txBody>
      </p:sp>
      <p:pic>
        <p:nvPicPr>
          <p:cNvPr id="538" name="Google Shape;538;p26"/>
          <p:cNvPicPr preferRelativeResize="0"/>
          <p:nvPr/>
        </p:nvPicPr>
        <p:blipFill rotWithShape="1">
          <a:blip r:embed="rId3">
            <a:alphaModFix/>
          </a:blip>
          <a:srcRect b="0" l="0" r="0" t="0"/>
          <a:stretch/>
        </p:blipFill>
        <p:spPr>
          <a:xfrm>
            <a:off x="4079325" y="1065125"/>
            <a:ext cx="4752975" cy="3162300"/>
          </a:xfrm>
          <a:prstGeom prst="rect">
            <a:avLst/>
          </a:prstGeom>
          <a:noFill/>
          <a:ln>
            <a:noFill/>
          </a:ln>
        </p:spPr>
      </p:pic>
      <p:pic>
        <p:nvPicPr>
          <p:cNvPr id="539" name="Google Shape;539;p26"/>
          <p:cNvPicPr preferRelativeResize="0"/>
          <p:nvPr/>
        </p:nvPicPr>
        <p:blipFill rotWithShape="1">
          <a:blip r:embed="rId4">
            <a:alphaModFix/>
          </a:blip>
          <a:srcRect b="0" l="0" r="0" t="0"/>
          <a:stretch/>
        </p:blipFill>
        <p:spPr>
          <a:xfrm>
            <a:off x="439700" y="1065125"/>
            <a:ext cx="3181350" cy="237172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35"/>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200"/>
              <a:buFont typeface="Gill Sans"/>
              <a:buNone/>
            </a:pPr>
            <a:r>
              <a:rPr lang="en-US"/>
              <a:t>CASE - 3</a:t>
            </a:r>
            <a:endParaRPr/>
          </a:p>
        </p:txBody>
      </p:sp>
      <p:pic>
        <p:nvPicPr>
          <p:cNvPr id="545" name="Google Shape;545;p35"/>
          <p:cNvPicPr preferRelativeResize="0"/>
          <p:nvPr/>
        </p:nvPicPr>
        <p:blipFill rotWithShape="1">
          <a:blip r:embed="rId3">
            <a:alphaModFix/>
          </a:blip>
          <a:srcRect b="0" l="0" r="0" t="0"/>
          <a:stretch/>
        </p:blipFill>
        <p:spPr>
          <a:xfrm>
            <a:off x="152400" y="1169850"/>
            <a:ext cx="4752975" cy="3162300"/>
          </a:xfrm>
          <a:prstGeom prst="rect">
            <a:avLst/>
          </a:prstGeom>
          <a:noFill/>
          <a:ln>
            <a:noFill/>
          </a:ln>
        </p:spPr>
      </p:pic>
      <p:pic>
        <p:nvPicPr>
          <p:cNvPr id="546" name="Google Shape;546;p35"/>
          <p:cNvPicPr preferRelativeResize="0"/>
          <p:nvPr/>
        </p:nvPicPr>
        <p:blipFill rotWithShape="1">
          <a:blip r:embed="rId4">
            <a:alphaModFix/>
          </a:blip>
          <a:srcRect b="0" l="0" r="0" t="0"/>
          <a:stretch/>
        </p:blipFill>
        <p:spPr>
          <a:xfrm>
            <a:off x="5057775" y="1169850"/>
            <a:ext cx="3181350" cy="237172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pic>
        <p:nvPicPr>
          <p:cNvPr id="551" name="Google Shape;551;p22"/>
          <p:cNvPicPr preferRelativeResize="0"/>
          <p:nvPr/>
        </p:nvPicPr>
        <p:blipFill rotWithShape="1">
          <a:blip r:embed="rId3">
            <a:alphaModFix/>
          </a:blip>
          <a:srcRect b="11837" l="22552" r="24693" t="12699"/>
          <a:stretch/>
        </p:blipFill>
        <p:spPr>
          <a:xfrm>
            <a:off x="1166325" y="75405"/>
            <a:ext cx="6204857" cy="4992690"/>
          </a:xfrm>
          <a:prstGeom prst="rect">
            <a:avLst/>
          </a:prstGeom>
          <a:noFill/>
          <a:ln cap="sq" cmpd="thickThin" w="228600">
            <a:solidFill>
              <a:srgbClr val="000000"/>
            </a:solidFill>
            <a:prstDash val="solid"/>
            <a:miter lim="800000"/>
            <a:headEnd len="sm" w="sm" type="none"/>
            <a:tailEnd len="sm" w="sm" type="none"/>
          </a:ln>
        </p:spPr>
      </p:pic>
      <p:sp>
        <p:nvSpPr>
          <p:cNvPr id="552" name="Google Shape;552;p22"/>
          <p:cNvSpPr txBox="1"/>
          <p:nvPr/>
        </p:nvSpPr>
        <p:spPr>
          <a:xfrm>
            <a:off x="4572000" y="649066"/>
            <a:ext cx="4425821" cy="1200329"/>
          </a:xfrm>
          <a:prstGeom prst="rect">
            <a:avLst/>
          </a:prstGeom>
          <a:solidFill>
            <a:schemeClr val="lt1"/>
          </a:solidFill>
          <a:ln cap="flat" cmpd="sng" w="1587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Gill Sans"/>
                <a:ea typeface="Gill Sans"/>
                <a:cs typeface="Gill Sans"/>
                <a:sym typeface="Gill Sans"/>
              </a:rPr>
              <a:t>Different ways to say Goodbye - </a:t>
            </a:r>
            <a:r>
              <a:rPr lang="en-US" sz="1800">
                <a:solidFill>
                  <a:schemeClr val="dk1"/>
                </a:solidFill>
                <a:latin typeface="Gill Sans"/>
                <a:ea typeface="Gill Sans"/>
                <a:cs typeface="Gill Sans"/>
                <a:sym typeface="Gill Sans"/>
              </a:rPr>
              <a:t>Adding many options makes the chatbot more interesting and prevents it from repeating the same answers in every conversation.</a:t>
            </a:r>
            <a:endParaRPr i="1" sz="1800">
              <a:solidFill>
                <a:schemeClr val="dk1"/>
              </a:solidFill>
              <a:latin typeface="Gill Sans"/>
              <a:ea typeface="Gill Sans"/>
              <a:cs typeface="Gill Sans"/>
              <a:sym typeface="Gill Sans"/>
            </a:endParaRPr>
          </a:p>
        </p:txBody>
      </p:sp>
      <p:sp>
        <p:nvSpPr>
          <p:cNvPr id="553" name="Google Shape;553;p22"/>
          <p:cNvSpPr txBox="1"/>
          <p:nvPr/>
        </p:nvSpPr>
        <p:spPr>
          <a:xfrm>
            <a:off x="6665168" y="3623386"/>
            <a:ext cx="2332653" cy="369332"/>
          </a:xfrm>
          <a:prstGeom prst="rect">
            <a:avLst/>
          </a:prstGeom>
          <a:solidFill>
            <a:schemeClr val="lt1"/>
          </a:solidFill>
          <a:ln cap="flat" cmpd="sng" w="1587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Gill Sans"/>
                <a:ea typeface="Gill Sans"/>
                <a:cs typeface="Gill Sans"/>
                <a:sym typeface="Gill Sans"/>
              </a:rPr>
              <a:t>A suggestion</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pic>
        <p:nvPicPr>
          <p:cNvPr id="558" name="Google Shape;558;p23"/>
          <p:cNvPicPr preferRelativeResize="0"/>
          <p:nvPr/>
        </p:nvPicPr>
        <p:blipFill rotWithShape="1">
          <a:blip r:embed="rId3">
            <a:alphaModFix/>
          </a:blip>
          <a:srcRect b="0" l="0" r="0" t="0"/>
          <a:stretch/>
        </p:blipFill>
        <p:spPr>
          <a:xfrm>
            <a:off x="149290" y="1054100"/>
            <a:ext cx="9144000" cy="3035300"/>
          </a:xfrm>
          <a:prstGeom prst="rect">
            <a:avLst/>
          </a:prstGeom>
          <a:noFill/>
          <a:ln>
            <a:noFill/>
          </a:ln>
        </p:spPr>
      </p:pic>
      <p:sp>
        <p:nvSpPr>
          <p:cNvPr id="559" name="Google Shape;559;p23"/>
          <p:cNvSpPr txBox="1"/>
          <p:nvPr/>
        </p:nvSpPr>
        <p:spPr>
          <a:xfrm>
            <a:off x="233265" y="289249"/>
            <a:ext cx="8354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Stories</a:t>
            </a:r>
            <a:endParaRPr/>
          </a:p>
        </p:txBody>
      </p:sp>
      <p:sp>
        <p:nvSpPr>
          <p:cNvPr id="560" name="Google Shape;560;p23"/>
          <p:cNvSpPr txBox="1"/>
          <p:nvPr/>
        </p:nvSpPr>
        <p:spPr>
          <a:xfrm>
            <a:off x="2230016" y="2640563"/>
            <a:ext cx="1547218" cy="369332"/>
          </a:xfrm>
          <a:prstGeom prst="rect">
            <a:avLst/>
          </a:prstGeom>
          <a:solidFill>
            <a:schemeClr val="lt1"/>
          </a:solidFill>
          <a:ln cap="flat" cmpd="sng" w="15875">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Multiple intent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pic>
        <p:nvPicPr>
          <p:cNvPr id="565" name="Google Shape;565;p24"/>
          <p:cNvPicPr preferRelativeResize="0"/>
          <p:nvPr/>
        </p:nvPicPr>
        <p:blipFill rotWithShape="1">
          <a:blip r:embed="rId3">
            <a:alphaModFix/>
          </a:blip>
          <a:srcRect b="0" l="0" r="0" t="0"/>
          <a:stretch/>
        </p:blipFill>
        <p:spPr>
          <a:xfrm>
            <a:off x="0" y="925513"/>
            <a:ext cx="9144000" cy="3290887"/>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gd41bede061_0_396"/>
          <p:cNvSpPr txBox="1"/>
          <p:nvPr>
            <p:ph type="title"/>
          </p:nvPr>
        </p:nvSpPr>
        <p:spPr>
          <a:xfrm>
            <a:off x="1088685" y="603390"/>
            <a:ext cx="7202400" cy="786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 Handling  out of scope situations</a:t>
            </a:r>
            <a:endParaRPr/>
          </a:p>
        </p:txBody>
      </p:sp>
      <p:sp>
        <p:nvSpPr>
          <p:cNvPr id="571" name="Google Shape;571;gd41bede061_0_396"/>
          <p:cNvSpPr txBox="1"/>
          <p:nvPr>
            <p:ph idx="1" type="body"/>
          </p:nvPr>
        </p:nvSpPr>
        <p:spPr>
          <a:xfrm>
            <a:off x="1088685" y="1511799"/>
            <a:ext cx="7202400" cy="25881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rPr lang="en-US" sz="1350">
                <a:latin typeface="Arial"/>
                <a:ea typeface="Arial"/>
                <a:cs typeface="Arial"/>
                <a:sym typeface="Arial"/>
              </a:rPr>
              <a:t>Users will inevitably say things to a chatbot that the creators did not anticipate</a:t>
            </a:r>
            <a:endParaRPr sz="1350">
              <a:latin typeface="Arial"/>
              <a:ea typeface="Arial"/>
              <a:cs typeface="Arial"/>
              <a:sym typeface="Arial"/>
            </a:endParaRPr>
          </a:p>
          <a:p>
            <a:pPr indent="0" lvl="0" marL="0" rtl="0" algn="l">
              <a:lnSpc>
                <a:spcPct val="115000"/>
              </a:lnSpc>
              <a:spcBef>
                <a:spcPts val="1800"/>
              </a:spcBef>
              <a:spcAft>
                <a:spcPts val="0"/>
              </a:spcAft>
              <a:buClr>
                <a:schemeClr val="dk1"/>
              </a:buClr>
              <a:buSzPts val="1100"/>
              <a:buFont typeface="Arial"/>
              <a:buNone/>
            </a:pPr>
            <a:r>
              <a:rPr b="1" lang="en-US" sz="1700">
                <a:latin typeface="Arial"/>
                <a:ea typeface="Arial"/>
                <a:cs typeface="Arial"/>
                <a:sym typeface="Arial"/>
              </a:rPr>
              <a:t>Handling Out-of-scope Messages</a:t>
            </a:r>
            <a:endParaRPr b="1" sz="1700">
              <a:latin typeface="Arial"/>
              <a:ea typeface="Arial"/>
              <a:cs typeface="Arial"/>
              <a:sym typeface="Arial"/>
            </a:endParaRPr>
          </a:p>
          <a:p>
            <a:pPr indent="0" lvl="0" marL="0" rtl="0" algn="l">
              <a:spcBef>
                <a:spcPts val="750"/>
              </a:spcBef>
              <a:spcAft>
                <a:spcPts val="0"/>
              </a:spcAft>
              <a:buNone/>
            </a:pPr>
            <a:r>
              <a:t/>
            </a:r>
            <a:endParaRPr sz="1350">
              <a:latin typeface="Arial"/>
              <a:ea typeface="Arial"/>
              <a:cs typeface="Arial"/>
              <a:sym typeface="Arial"/>
            </a:endParaRPr>
          </a:p>
        </p:txBody>
      </p:sp>
      <p:pic>
        <p:nvPicPr>
          <p:cNvPr id="572" name="Google Shape;572;gd41bede061_0_396"/>
          <p:cNvPicPr preferRelativeResize="0"/>
          <p:nvPr/>
        </p:nvPicPr>
        <p:blipFill>
          <a:blip r:embed="rId3">
            <a:alphaModFix/>
          </a:blip>
          <a:stretch>
            <a:fillRect/>
          </a:stretch>
        </p:blipFill>
        <p:spPr>
          <a:xfrm>
            <a:off x="1137825" y="2480500"/>
            <a:ext cx="6735676" cy="2500450"/>
          </a:xfrm>
          <a:prstGeom prst="rect">
            <a:avLst/>
          </a:prstGeom>
          <a:noFill/>
          <a:ln>
            <a:noFill/>
          </a:ln>
        </p:spPr>
      </p:pic>
      <p:sp>
        <p:nvSpPr>
          <p:cNvPr id="573" name="Google Shape;573;gd41bede061_0_396"/>
          <p:cNvSpPr txBox="1"/>
          <p:nvPr/>
        </p:nvSpPr>
        <p:spPr>
          <a:xfrm>
            <a:off x="5108650" y="3484300"/>
            <a:ext cx="2391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00"/>
                </a:solidFill>
                <a:latin typeface="Gill Sans"/>
                <a:ea typeface="Gill Sans"/>
                <a:cs typeface="Gill Sans"/>
                <a:sym typeface="Gill Sans"/>
              </a:rPr>
              <a:t>best to import these from real deployments</a:t>
            </a:r>
            <a:endParaRPr>
              <a:solidFill>
                <a:srgbClr val="FFFF00"/>
              </a:solidFill>
              <a:latin typeface="Gill Sans"/>
              <a:ea typeface="Gill Sans"/>
              <a:cs typeface="Gill Sans"/>
              <a:sym typeface="Gill Sans"/>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gd41bede061_0_405"/>
          <p:cNvSpPr txBox="1"/>
          <p:nvPr>
            <p:ph type="title"/>
          </p:nvPr>
        </p:nvSpPr>
        <p:spPr>
          <a:xfrm>
            <a:off x="1088685" y="603390"/>
            <a:ext cx="7202400" cy="786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79" name="Google Shape;579;gd41bede061_0_405"/>
          <p:cNvSpPr txBox="1"/>
          <p:nvPr>
            <p:ph idx="1" type="body"/>
          </p:nvPr>
        </p:nvSpPr>
        <p:spPr>
          <a:xfrm>
            <a:off x="1088685" y="1511799"/>
            <a:ext cx="7202400" cy="25881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t/>
            </a:r>
            <a:endParaRPr/>
          </a:p>
        </p:txBody>
      </p:sp>
      <p:pic>
        <p:nvPicPr>
          <p:cNvPr id="580" name="Google Shape;580;gd41bede061_0_405"/>
          <p:cNvPicPr preferRelativeResize="0"/>
          <p:nvPr/>
        </p:nvPicPr>
        <p:blipFill rotWithShape="1">
          <a:blip r:embed="rId3">
            <a:alphaModFix/>
          </a:blip>
          <a:srcRect b="0" l="0" r="30671" t="0"/>
          <a:stretch/>
        </p:blipFill>
        <p:spPr>
          <a:xfrm>
            <a:off x="92900" y="0"/>
            <a:ext cx="6339401" cy="2418450"/>
          </a:xfrm>
          <a:prstGeom prst="rect">
            <a:avLst/>
          </a:prstGeom>
          <a:noFill/>
          <a:ln>
            <a:noFill/>
          </a:ln>
        </p:spPr>
      </p:pic>
      <p:pic>
        <p:nvPicPr>
          <p:cNvPr id="581" name="Google Shape;581;gd41bede061_0_405"/>
          <p:cNvPicPr preferRelativeResize="0"/>
          <p:nvPr/>
        </p:nvPicPr>
        <p:blipFill rotWithShape="1">
          <a:blip r:embed="rId4">
            <a:alphaModFix/>
          </a:blip>
          <a:srcRect b="0" l="0" r="45928" t="0"/>
          <a:stretch/>
        </p:blipFill>
        <p:spPr>
          <a:xfrm>
            <a:off x="4307525" y="2218100"/>
            <a:ext cx="4690698" cy="2925400"/>
          </a:xfrm>
          <a:prstGeom prst="rect">
            <a:avLst/>
          </a:prstGeom>
          <a:noFill/>
          <a:ln>
            <a:noFill/>
          </a:ln>
        </p:spPr>
      </p:pic>
      <p:sp>
        <p:nvSpPr>
          <p:cNvPr id="582" name="Google Shape;582;gd41bede061_0_405"/>
          <p:cNvSpPr txBox="1"/>
          <p:nvPr/>
        </p:nvSpPr>
        <p:spPr>
          <a:xfrm>
            <a:off x="5549875" y="522475"/>
            <a:ext cx="2159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highlight>
                  <a:srgbClr val="FFFF00"/>
                </a:highlight>
                <a:latin typeface="Gill Sans"/>
                <a:ea typeface="Gill Sans"/>
                <a:cs typeface="Gill Sans"/>
                <a:sym typeface="Gill Sans"/>
              </a:rPr>
              <a:t>Pre-defined Response</a:t>
            </a:r>
            <a:endParaRPr sz="1700">
              <a:highlight>
                <a:srgbClr val="FFFF00"/>
              </a:highlight>
              <a:latin typeface="Gill Sans"/>
              <a:ea typeface="Gill Sans"/>
              <a:cs typeface="Gill Sans"/>
              <a:sym typeface="Gill Sans"/>
            </a:endParaRPr>
          </a:p>
        </p:txBody>
      </p:sp>
      <p:sp>
        <p:nvSpPr>
          <p:cNvPr id="583" name="Google Shape;583;gd41bede061_0_405"/>
          <p:cNvSpPr txBox="1"/>
          <p:nvPr/>
        </p:nvSpPr>
        <p:spPr>
          <a:xfrm>
            <a:off x="2322075" y="2904100"/>
            <a:ext cx="21597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highlight>
                  <a:srgbClr val="FFFF00"/>
                </a:highlight>
                <a:latin typeface="Gill Sans"/>
                <a:ea typeface="Gill Sans"/>
                <a:cs typeface="Gill Sans"/>
                <a:sym typeface="Gill Sans"/>
              </a:rPr>
              <a:t>Creating an Out-of-scope rule</a:t>
            </a:r>
            <a:endParaRPr sz="1700">
              <a:highlight>
                <a:srgbClr val="FFFF00"/>
              </a:highlight>
              <a:latin typeface="Gill Sans"/>
              <a:ea typeface="Gill Sans"/>
              <a:cs typeface="Gill Sans"/>
              <a:sym typeface="Gill Sans"/>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gd41bede061_0_414"/>
          <p:cNvSpPr txBox="1"/>
          <p:nvPr>
            <p:ph type="title"/>
          </p:nvPr>
        </p:nvSpPr>
        <p:spPr>
          <a:xfrm>
            <a:off x="1088685" y="603390"/>
            <a:ext cx="7202400" cy="786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Fallback</a:t>
            </a:r>
            <a:endParaRPr/>
          </a:p>
        </p:txBody>
      </p:sp>
      <p:sp>
        <p:nvSpPr>
          <p:cNvPr id="589" name="Google Shape;589;gd41bede061_0_414"/>
          <p:cNvSpPr txBox="1"/>
          <p:nvPr>
            <p:ph idx="1" type="body"/>
          </p:nvPr>
        </p:nvSpPr>
        <p:spPr>
          <a:xfrm>
            <a:off x="1088676" y="1511800"/>
            <a:ext cx="3927000" cy="2588100"/>
          </a:xfrm>
          <a:prstGeom prst="rect">
            <a:avLst/>
          </a:prstGeom>
        </p:spPr>
        <p:txBody>
          <a:bodyPr anchorCtr="0" anchor="t" bIns="45700" lIns="91425" spcFirstLastPara="1" rIns="91425" wrap="square" tIns="45700">
            <a:normAutofit lnSpcReduction="10000"/>
          </a:bodyPr>
          <a:lstStyle/>
          <a:p>
            <a:pPr indent="0" lvl="0" marL="0" rtl="0" algn="l">
              <a:lnSpc>
                <a:spcPct val="115000"/>
              </a:lnSpc>
              <a:spcBef>
                <a:spcPts val="1800"/>
              </a:spcBef>
              <a:spcAft>
                <a:spcPts val="0"/>
              </a:spcAft>
              <a:buNone/>
            </a:pPr>
            <a:r>
              <a:rPr b="1" lang="en-US" sz="1700">
                <a:latin typeface="Arial"/>
                <a:ea typeface="Arial"/>
                <a:cs typeface="Arial"/>
                <a:sym typeface="Arial"/>
              </a:rPr>
              <a:t> For a low-confidence classification value returned by DIET - </a:t>
            </a:r>
            <a:r>
              <a:rPr lang="en-US" sz="1350">
                <a:latin typeface="Arial"/>
                <a:ea typeface="Arial"/>
                <a:cs typeface="Arial"/>
                <a:sym typeface="Arial"/>
              </a:rPr>
              <a:t> </a:t>
            </a:r>
            <a:endParaRPr sz="1350">
              <a:latin typeface="Arial"/>
              <a:ea typeface="Arial"/>
              <a:cs typeface="Arial"/>
              <a:sym typeface="Arial"/>
            </a:endParaRPr>
          </a:p>
          <a:p>
            <a:pPr indent="457200" lvl="0" marL="0" rtl="0" algn="l">
              <a:lnSpc>
                <a:spcPct val="115000"/>
              </a:lnSpc>
              <a:spcBef>
                <a:spcPts val="1800"/>
              </a:spcBef>
              <a:spcAft>
                <a:spcPts val="0"/>
              </a:spcAft>
              <a:buNone/>
            </a:pPr>
            <a:r>
              <a:rPr lang="en-US" sz="1350">
                <a:latin typeface="Arial"/>
                <a:ea typeface="Arial"/>
                <a:cs typeface="Arial"/>
                <a:sym typeface="Arial"/>
              </a:rPr>
              <a:t>Fallbacks will help ensure that these low confidence messages are handled gracefully</a:t>
            </a:r>
            <a:endParaRPr sz="1350">
              <a:latin typeface="Arial"/>
              <a:ea typeface="Arial"/>
              <a:cs typeface="Arial"/>
              <a:sym typeface="Arial"/>
            </a:endParaRPr>
          </a:p>
          <a:p>
            <a:pPr indent="457200" lvl="0" marL="0" rtl="0" algn="l">
              <a:lnSpc>
                <a:spcPct val="115000"/>
              </a:lnSpc>
              <a:spcBef>
                <a:spcPts val="1800"/>
              </a:spcBef>
              <a:spcAft>
                <a:spcPts val="0"/>
              </a:spcAft>
              <a:buClr>
                <a:schemeClr val="dk1"/>
              </a:buClr>
              <a:buSzPts val="1100"/>
              <a:buFont typeface="Arial"/>
              <a:buNone/>
            </a:pPr>
            <a:r>
              <a:rPr lang="en-US" sz="1350">
                <a:latin typeface="Arial"/>
                <a:ea typeface="Arial"/>
                <a:cs typeface="Arial"/>
                <a:sym typeface="Arial"/>
              </a:rPr>
              <a:t>Gives the assistant the option to either respond with a default message or attempt to disambiguate the user input</a:t>
            </a:r>
            <a:endParaRPr b="1" sz="1700">
              <a:latin typeface="Arial"/>
              <a:ea typeface="Arial"/>
              <a:cs typeface="Arial"/>
              <a:sym typeface="Arial"/>
            </a:endParaRPr>
          </a:p>
          <a:p>
            <a:pPr indent="0" lvl="0" marL="0" rtl="0" algn="l">
              <a:spcBef>
                <a:spcPts val="750"/>
              </a:spcBef>
              <a:spcAft>
                <a:spcPts val="0"/>
              </a:spcAft>
              <a:buNone/>
            </a:pPr>
            <a:r>
              <a:t/>
            </a:r>
            <a:endParaRPr/>
          </a:p>
        </p:txBody>
      </p:sp>
      <p:pic>
        <p:nvPicPr>
          <p:cNvPr id="590" name="Google Shape;590;gd41bede061_0_414"/>
          <p:cNvPicPr preferRelativeResize="0"/>
          <p:nvPr/>
        </p:nvPicPr>
        <p:blipFill rotWithShape="1">
          <a:blip r:embed="rId3">
            <a:alphaModFix/>
          </a:blip>
          <a:srcRect b="0" l="0" r="53382" t="0"/>
          <a:stretch/>
        </p:blipFill>
        <p:spPr>
          <a:xfrm>
            <a:off x="4922900" y="1914075"/>
            <a:ext cx="4121775" cy="25881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gd41bede061_0_423"/>
          <p:cNvSpPr txBox="1"/>
          <p:nvPr>
            <p:ph type="title"/>
          </p:nvPr>
        </p:nvSpPr>
        <p:spPr>
          <a:xfrm>
            <a:off x="264335" y="69290"/>
            <a:ext cx="7202400" cy="786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Response and action</a:t>
            </a:r>
            <a:endParaRPr/>
          </a:p>
        </p:txBody>
      </p:sp>
      <p:pic>
        <p:nvPicPr>
          <p:cNvPr id="596" name="Google Shape;596;gd41bede061_0_423"/>
          <p:cNvPicPr preferRelativeResize="0"/>
          <p:nvPr/>
        </p:nvPicPr>
        <p:blipFill>
          <a:blip r:embed="rId3">
            <a:alphaModFix/>
          </a:blip>
          <a:stretch>
            <a:fillRect/>
          </a:stretch>
        </p:blipFill>
        <p:spPr>
          <a:xfrm>
            <a:off x="0" y="798513"/>
            <a:ext cx="9144000" cy="2315774"/>
          </a:xfrm>
          <a:prstGeom prst="rect">
            <a:avLst/>
          </a:prstGeom>
          <a:noFill/>
          <a:ln>
            <a:noFill/>
          </a:ln>
        </p:spPr>
      </p:pic>
      <p:pic>
        <p:nvPicPr>
          <p:cNvPr id="597" name="Google Shape;597;gd41bede061_0_423"/>
          <p:cNvPicPr preferRelativeResize="0"/>
          <p:nvPr/>
        </p:nvPicPr>
        <p:blipFill>
          <a:blip r:embed="rId4">
            <a:alphaModFix/>
          </a:blip>
          <a:stretch>
            <a:fillRect/>
          </a:stretch>
        </p:blipFill>
        <p:spPr>
          <a:xfrm>
            <a:off x="264325" y="3114275"/>
            <a:ext cx="7827096" cy="20292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d41bede061_0_19"/>
          <p:cNvSpPr txBox="1"/>
          <p:nvPr>
            <p:ph type="title"/>
          </p:nvPr>
        </p:nvSpPr>
        <p:spPr>
          <a:xfrm>
            <a:off x="1088675" y="521747"/>
            <a:ext cx="7202400" cy="5163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What works need not be enough</a:t>
            </a:r>
            <a:endParaRPr/>
          </a:p>
        </p:txBody>
      </p:sp>
      <p:pic>
        <p:nvPicPr>
          <p:cNvPr id="160" name="Google Shape;160;gd41bede061_0_19"/>
          <p:cNvPicPr preferRelativeResize="0"/>
          <p:nvPr/>
        </p:nvPicPr>
        <p:blipFill rotWithShape="1">
          <a:blip r:embed="rId3">
            <a:alphaModFix/>
          </a:blip>
          <a:srcRect b="79009" l="0" r="12280" t="0"/>
          <a:stretch/>
        </p:blipFill>
        <p:spPr>
          <a:xfrm>
            <a:off x="257375" y="1493700"/>
            <a:ext cx="3521524" cy="1013901"/>
          </a:xfrm>
          <a:prstGeom prst="rect">
            <a:avLst/>
          </a:prstGeom>
          <a:noFill/>
          <a:ln>
            <a:noFill/>
          </a:ln>
        </p:spPr>
      </p:pic>
      <p:pic>
        <p:nvPicPr>
          <p:cNvPr id="161" name="Google Shape;161;gd41bede061_0_19"/>
          <p:cNvPicPr preferRelativeResize="0"/>
          <p:nvPr/>
        </p:nvPicPr>
        <p:blipFill rotWithShape="1">
          <a:blip r:embed="rId3">
            <a:alphaModFix/>
          </a:blip>
          <a:srcRect b="0" l="2090" r="-2090" t="33333"/>
          <a:stretch/>
        </p:blipFill>
        <p:spPr>
          <a:xfrm>
            <a:off x="4397450" y="2202800"/>
            <a:ext cx="4594151" cy="2682551"/>
          </a:xfrm>
          <a:prstGeom prst="rect">
            <a:avLst/>
          </a:prstGeom>
          <a:noFill/>
          <a:ln>
            <a:noFill/>
          </a:ln>
        </p:spPr>
      </p:pic>
      <p:sp>
        <p:nvSpPr>
          <p:cNvPr id="162" name="Google Shape;162;gd41bede061_0_19"/>
          <p:cNvSpPr txBox="1"/>
          <p:nvPr/>
        </p:nvSpPr>
        <p:spPr>
          <a:xfrm>
            <a:off x="303250" y="2799175"/>
            <a:ext cx="3324000" cy="1569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3C4858"/>
              </a:buClr>
              <a:buSzPts val="1500"/>
              <a:buChar char="●"/>
            </a:pPr>
            <a:r>
              <a:rPr lang="en-US" sz="1500">
                <a:solidFill>
                  <a:srgbClr val="3C4858"/>
                </a:solidFill>
              </a:rPr>
              <a:t>Limited recall </a:t>
            </a:r>
            <a:endParaRPr sz="1500">
              <a:solidFill>
                <a:srgbClr val="3C4858"/>
              </a:solidFill>
            </a:endParaRPr>
          </a:p>
          <a:p>
            <a:pPr indent="-323850" lvl="0" marL="457200" rtl="0" algn="l">
              <a:spcBef>
                <a:spcPts val="0"/>
              </a:spcBef>
              <a:spcAft>
                <a:spcPts val="0"/>
              </a:spcAft>
              <a:buClr>
                <a:srgbClr val="3C4858"/>
              </a:buClr>
              <a:buSzPts val="1500"/>
              <a:buChar char="●"/>
            </a:pPr>
            <a:r>
              <a:rPr lang="en-US" sz="1500">
                <a:solidFill>
                  <a:srgbClr val="3C4858"/>
                </a:solidFill>
              </a:rPr>
              <a:t>Repeatedly call Alexa by name and set the context  </a:t>
            </a:r>
            <a:endParaRPr sz="1500">
              <a:solidFill>
                <a:srgbClr val="3C4858"/>
              </a:solidFill>
            </a:endParaRPr>
          </a:p>
          <a:p>
            <a:pPr indent="0" lvl="0" marL="0" rtl="0" algn="l">
              <a:spcBef>
                <a:spcPts val="0"/>
              </a:spcBef>
              <a:spcAft>
                <a:spcPts val="0"/>
              </a:spcAft>
              <a:buNone/>
            </a:pPr>
            <a:r>
              <a:t/>
            </a:r>
            <a:endParaRPr sz="1500">
              <a:solidFill>
                <a:srgbClr val="3C4858"/>
              </a:solidFill>
            </a:endParaRPr>
          </a:p>
          <a:p>
            <a:pPr indent="0" lvl="0" marL="0" rtl="0" algn="l">
              <a:spcBef>
                <a:spcPts val="0"/>
              </a:spcBef>
              <a:spcAft>
                <a:spcPts val="0"/>
              </a:spcAft>
              <a:buNone/>
            </a:pPr>
            <a:r>
              <a:rPr b="1" i="1" lang="en-US" sz="1500">
                <a:solidFill>
                  <a:srgbClr val="3C4858"/>
                </a:solidFill>
              </a:rPr>
              <a:t>Very unnatural conversation and makes</a:t>
            </a:r>
            <a:endParaRPr b="1" i="1">
              <a:latin typeface="Gill Sans"/>
              <a:ea typeface="Gill Sans"/>
              <a:cs typeface="Gill Sans"/>
              <a:sym typeface="Gill Sans"/>
            </a:endParaRPr>
          </a:p>
        </p:txBody>
      </p:sp>
      <p:pic>
        <p:nvPicPr>
          <p:cNvPr id="163" name="Google Shape;163;gd41bede061_0_19"/>
          <p:cNvPicPr preferRelativeResize="0"/>
          <p:nvPr/>
        </p:nvPicPr>
        <p:blipFill rotWithShape="1">
          <a:blip r:embed="rId3">
            <a:alphaModFix/>
          </a:blip>
          <a:srcRect b="79149" l="2090" r="-2090" t="0"/>
          <a:stretch/>
        </p:blipFill>
        <p:spPr>
          <a:xfrm>
            <a:off x="4397450" y="1363825"/>
            <a:ext cx="4594151" cy="838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gd41bede061_0_431"/>
          <p:cNvSpPr txBox="1"/>
          <p:nvPr>
            <p:ph type="title"/>
          </p:nvPr>
        </p:nvSpPr>
        <p:spPr>
          <a:xfrm>
            <a:off x="1088685" y="603390"/>
            <a:ext cx="7202400" cy="7869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None/>
            </a:pPr>
            <a:r>
              <a:rPr b="1" lang="en-US">
                <a:latin typeface="Arial"/>
                <a:ea typeface="Arial"/>
                <a:cs typeface="Arial"/>
                <a:sym typeface="Arial"/>
              </a:rPr>
              <a:t>Handling Low Action Confidence</a:t>
            </a:r>
            <a:endParaRPr/>
          </a:p>
        </p:txBody>
      </p:sp>
      <p:sp>
        <p:nvSpPr>
          <p:cNvPr id="603" name="Google Shape;603;gd41bede061_0_431"/>
          <p:cNvSpPr txBox="1"/>
          <p:nvPr>
            <p:ph idx="1" type="body"/>
          </p:nvPr>
        </p:nvSpPr>
        <p:spPr>
          <a:xfrm>
            <a:off x="1088685" y="1511799"/>
            <a:ext cx="7202400" cy="2588100"/>
          </a:xfrm>
          <a:prstGeom prst="rect">
            <a:avLst/>
          </a:prstGeom>
        </p:spPr>
        <p:txBody>
          <a:bodyPr anchorCtr="0" anchor="t" bIns="45700" lIns="91425" spcFirstLastPara="1" rIns="91425" wrap="square" tIns="45700">
            <a:normAutofit lnSpcReduction="20000"/>
          </a:bodyPr>
          <a:lstStyle/>
          <a:p>
            <a:pPr indent="0" lvl="0" marL="0" rtl="0" algn="l">
              <a:lnSpc>
                <a:spcPct val="115000"/>
              </a:lnSpc>
              <a:spcBef>
                <a:spcPts val="1400"/>
              </a:spcBef>
              <a:spcAft>
                <a:spcPts val="0"/>
              </a:spcAft>
              <a:buClr>
                <a:schemeClr val="dk1"/>
              </a:buClr>
              <a:buSzPts val="1100"/>
              <a:buFont typeface="Arial"/>
              <a:buNone/>
            </a:pPr>
            <a:r>
              <a:rPr lang="en-US" sz="1350">
                <a:latin typeface="Arial"/>
                <a:ea typeface="Arial"/>
                <a:cs typeface="Arial"/>
                <a:sym typeface="Arial"/>
              </a:rPr>
              <a:t> Rasa's default </a:t>
            </a:r>
            <a:r>
              <a:rPr lang="en-US" sz="1350">
                <a:solidFill>
                  <a:srgbClr val="0000FF"/>
                </a:solidFill>
                <a:uFill>
                  <a:noFill/>
                </a:uFill>
                <a:latin typeface="Arial"/>
                <a:ea typeface="Arial"/>
                <a:cs typeface="Arial"/>
                <a:sym typeface="Arial"/>
                <a:hlinkClick r:id="rId3">
                  <a:extLst>
                    <a:ext uri="{A12FA001-AC4F-418D-AE19-62706E023703}">
                      <ahyp:hlinkClr val="tx"/>
                    </a:ext>
                  </a:extLst>
                </a:hlinkClick>
              </a:rPr>
              <a:t>TED Policy</a:t>
            </a:r>
            <a:r>
              <a:rPr lang="en-US" sz="1350">
                <a:latin typeface="Arial"/>
                <a:ea typeface="Arial"/>
                <a:cs typeface="Arial"/>
                <a:sym typeface="Arial"/>
              </a:rPr>
              <a:t> is optimized to handle these unknown paths.</a:t>
            </a:r>
            <a:endParaRPr sz="1350">
              <a:latin typeface="Arial"/>
              <a:ea typeface="Arial"/>
              <a:cs typeface="Arial"/>
              <a:sym typeface="Arial"/>
            </a:endParaRPr>
          </a:p>
          <a:p>
            <a:pPr indent="0" lvl="0" marL="0" rtl="0" algn="l">
              <a:spcBef>
                <a:spcPts val="750"/>
              </a:spcBef>
              <a:spcAft>
                <a:spcPts val="0"/>
              </a:spcAft>
              <a:buNone/>
            </a:pPr>
            <a:r>
              <a:rPr lang="en-US"/>
              <a:t>Two stage fallback</a:t>
            </a:r>
            <a:endParaRPr/>
          </a:p>
          <a:p>
            <a:pPr indent="0" lvl="0" marL="0" rtl="0" algn="l">
              <a:spcBef>
                <a:spcPts val="750"/>
              </a:spcBef>
              <a:spcAft>
                <a:spcPts val="0"/>
              </a:spcAft>
              <a:buNone/>
            </a:pPr>
            <a:r>
              <a:rPr lang="en-US"/>
              <a:t>	Intent not clear - Rasa rephrases intent and validates from user - Yes or No?</a:t>
            </a:r>
            <a:endParaRPr/>
          </a:p>
          <a:p>
            <a:pPr indent="0" lvl="0" marL="0" rtl="0" algn="l">
              <a:spcBef>
                <a:spcPts val="750"/>
              </a:spcBef>
              <a:spcAft>
                <a:spcPts val="0"/>
              </a:spcAft>
              <a:buNone/>
            </a:pPr>
            <a:r>
              <a:rPr lang="en-US"/>
              <a:t>if Yes - then follows usual rule</a:t>
            </a:r>
            <a:endParaRPr/>
          </a:p>
          <a:p>
            <a:pPr indent="0" lvl="0" marL="0" rtl="0" algn="l">
              <a:spcBef>
                <a:spcPts val="750"/>
              </a:spcBef>
              <a:spcAft>
                <a:spcPts val="0"/>
              </a:spcAft>
              <a:buNone/>
            </a:pPr>
            <a:r>
              <a:rPr lang="en-US"/>
              <a:t>if No - requests rephrase</a:t>
            </a:r>
            <a:endParaRPr/>
          </a:p>
          <a:p>
            <a:pPr indent="0" lvl="0" marL="0" rtl="0" algn="l">
              <a:lnSpc>
                <a:spcPct val="115000"/>
              </a:lnSpc>
              <a:spcBef>
                <a:spcPts val="1400"/>
              </a:spcBef>
              <a:spcAft>
                <a:spcPts val="0"/>
              </a:spcAft>
              <a:buClr>
                <a:schemeClr val="dk1"/>
              </a:buClr>
              <a:buSzPts val="1100"/>
              <a:buFont typeface="Arial"/>
              <a:buNone/>
            </a:pPr>
            <a:r>
              <a:rPr lang="en-US" sz="1350">
                <a:latin typeface="Arial"/>
                <a:ea typeface="Arial"/>
                <a:cs typeface="Arial"/>
                <a:sym typeface="Arial"/>
              </a:rPr>
              <a:t>It is possible to configure the  </a:t>
            </a:r>
            <a:r>
              <a:rPr lang="en-US" sz="1350">
                <a:solidFill>
                  <a:srgbClr val="0000FF"/>
                </a:solidFill>
                <a:uFill>
                  <a:noFill/>
                </a:uFill>
                <a:latin typeface="Arial"/>
                <a:ea typeface="Arial"/>
                <a:cs typeface="Arial"/>
                <a:sym typeface="Arial"/>
                <a:hlinkClick r:id="rId4">
                  <a:extLst>
                    <a:ext uri="{A12FA001-AC4F-418D-AE19-62706E023703}">
                      <ahyp:hlinkClr val="tx"/>
                    </a:ext>
                  </a:extLst>
                </a:hlinkClick>
              </a:rPr>
              <a:t>Rule Policy</a:t>
            </a:r>
            <a:r>
              <a:rPr lang="en-US" sz="1350">
                <a:latin typeface="Arial"/>
                <a:ea typeface="Arial"/>
                <a:cs typeface="Arial"/>
                <a:sym typeface="Arial"/>
              </a:rPr>
              <a:t> to predict a default action if no </a:t>
            </a:r>
            <a:r>
              <a:rPr lang="en-US" sz="1350">
                <a:solidFill>
                  <a:srgbClr val="0000FF"/>
                </a:solidFill>
                <a:uFill>
                  <a:noFill/>
                </a:uFill>
                <a:latin typeface="Arial"/>
                <a:ea typeface="Arial"/>
                <a:cs typeface="Arial"/>
                <a:sym typeface="Arial"/>
                <a:hlinkClick r:id="rId5">
                  <a:extLst>
                    <a:ext uri="{A12FA001-AC4F-418D-AE19-62706E023703}">
                      <ahyp:hlinkClr val="tx"/>
                    </a:ext>
                  </a:extLst>
                </a:hlinkClick>
              </a:rPr>
              <a:t>Policy</a:t>
            </a:r>
            <a:r>
              <a:rPr lang="en-US" sz="1350">
                <a:latin typeface="Arial"/>
                <a:ea typeface="Arial"/>
                <a:cs typeface="Arial"/>
                <a:sym typeface="Arial"/>
              </a:rPr>
              <a:t> has a next action prediction with confidence above a configurable threshold.</a:t>
            </a:r>
            <a:endParaRPr sz="1350">
              <a:latin typeface="Arial"/>
              <a:ea typeface="Arial"/>
              <a:cs typeface="Arial"/>
              <a:sym typeface="Arial"/>
            </a:endParaRPr>
          </a:p>
          <a:p>
            <a:pPr indent="0" lvl="0" marL="0" rtl="0" algn="l">
              <a:spcBef>
                <a:spcPts val="750"/>
              </a:spcBef>
              <a:spcAft>
                <a:spcPts val="0"/>
              </a:spcAft>
              <a:buNone/>
            </a:pPr>
            <a:r>
              <a:rPr lang="en-US" u="sng">
                <a:solidFill>
                  <a:schemeClr val="hlink"/>
                </a:solidFill>
                <a:hlinkClick r:id="rId6"/>
              </a:rPr>
              <a:t>https://rasa.com/docs/rasa/fallback-handoff/#fallbacks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gd41bede061_0_479"/>
          <p:cNvSpPr txBox="1"/>
          <p:nvPr>
            <p:ph type="title"/>
          </p:nvPr>
        </p:nvSpPr>
        <p:spPr>
          <a:xfrm>
            <a:off x="589410" y="57690"/>
            <a:ext cx="7202400" cy="786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Setting up a Chatbot</a:t>
            </a:r>
            <a:endParaRPr/>
          </a:p>
        </p:txBody>
      </p:sp>
      <p:sp>
        <p:nvSpPr>
          <p:cNvPr id="609" name="Google Shape;609;gd41bede061_0_479"/>
          <p:cNvSpPr txBox="1"/>
          <p:nvPr>
            <p:ph idx="1" type="body"/>
          </p:nvPr>
        </p:nvSpPr>
        <p:spPr>
          <a:xfrm>
            <a:off x="1941600" y="500400"/>
            <a:ext cx="7202400" cy="4643100"/>
          </a:xfrm>
          <a:prstGeom prst="rect">
            <a:avLst/>
          </a:prstGeom>
          <a:solidFill>
            <a:schemeClr val="lt1"/>
          </a:solidFill>
        </p:spPr>
        <p:txBody>
          <a:bodyPr anchorCtr="0" anchor="t" bIns="45700" lIns="91425" spcFirstLastPara="1" rIns="91425" wrap="square" tIns="45700">
            <a:noAutofit/>
          </a:bodyPr>
          <a:lstStyle/>
          <a:p>
            <a:pPr indent="-330200" lvl="0" marL="457200" rtl="0" algn="l">
              <a:spcBef>
                <a:spcPts val="750"/>
              </a:spcBef>
              <a:spcAft>
                <a:spcPts val="0"/>
              </a:spcAft>
              <a:buSzPts val="1600"/>
              <a:buChar char="•"/>
            </a:pPr>
            <a:r>
              <a:rPr lang="en-US" sz="1600"/>
              <a:t>Define Purpose</a:t>
            </a:r>
            <a:endParaRPr sz="1600"/>
          </a:p>
          <a:p>
            <a:pPr indent="-330200" lvl="0" marL="457200" rtl="0" algn="l">
              <a:spcBef>
                <a:spcPts val="0"/>
              </a:spcBef>
              <a:spcAft>
                <a:spcPts val="0"/>
              </a:spcAft>
              <a:buSzPts val="1600"/>
              <a:buChar char="•"/>
            </a:pPr>
            <a:r>
              <a:rPr lang="en-US" sz="1600"/>
              <a:t>Identify back-end systems to be integrated</a:t>
            </a:r>
            <a:endParaRPr sz="1600"/>
          </a:p>
          <a:p>
            <a:pPr indent="-330200" lvl="0" marL="457200" rtl="0" algn="l">
              <a:spcBef>
                <a:spcPts val="0"/>
              </a:spcBef>
              <a:spcAft>
                <a:spcPts val="0"/>
              </a:spcAft>
              <a:buSzPts val="1600"/>
              <a:buChar char="•"/>
            </a:pPr>
            <a:r>
              <a:rPr lang="en-US" sz="1600"/>
              <a:t>List intents</a:t>
            </a:r>
            <a:endParaRPr sz="1600"/>
          </a:p>
          <a:p>
            <a:pPr indent="-330200" lvl="0" marL="457200" rtl="0" algn="l">
              <a:spcBef>
                <a:spcPts val="0"/>
              </a:spcBef>
              <a:spcAft>
                <a:spcPts val="0"/>
              </a:spcAft>
              <a:buSzPts val="1600"/>
              <a:buChar char="•"/>
            </a:pPr>
            <a:r>
              <a:rPr lang="en-US" sz="1600"/>
              <a:t>Identify which intent can be handled as simple QA - which ones need more context</a:t>
            </a:r>
            <a:endParaRPr sz="1600"/>
          </a:p>
          <a:p>
            <a:pPr indent="-330200" lvl="0" marL="457200" rtl="0" algn="l">
              <a:spcBef>
                <a:spcPts val="0"/>
              </a:spcBef>
              <a:spcAft>
                <a:spcPts val="0"/>
              </a:spcAft>
              <a:buSzPts val="1600"/>
              <a:buChar char="•"/>
            </a:pPr>
            <a:r>
              <a:rPr lang="en-US" sz="1600"/>
              <a:t>Set up FAQ list </a:t>
            </a:r>
            <a:endParaRPr sz="1600"/>
          </a:p>
          <a:p>
            <a:pPr indent="-330200" lvl="1" marL="914400" rtl="0" algn="l">
              <a:spcBef>
                <a:spcPts val="0"/>
              </a:spcBef>
              <a:spcAft>
                <a:spcPts val="0"/>
              </a:spcAft>
              <a:buSzPts val="1600"/>
              <a:buChar char="•"/>
            </a:pPr>
            <a:r>
              <a:rPr lang="en-US" sz="1600"/>
              <a:t>Intent classifier - enough examples for each intent</a:t>
            </a:r>
            <a:endParaRPr sz="1600"/>
          </a:p>
          <a:p>
            <a:pPr indent="-330200" lvl="0" marL="457200" rtl="0" algn="l">
              <a:spcBef>
                <a:spcPts val="0"/>
              </a:spcBef>
              <a:spcAft>
                <a:spcPts val="0"/>
              </a:spcAft>
              <a:buSzPts val="1600"/>
              <a:buChar char="•"/>
            </a:pPr>
            <a:r>
              <a:rPr lang="en-US" sz="1600"/>
              <a:t>Set up knowledgebase of entities, slots, values, synonyms</a:t>
            </a:r>
            <a:endParaRPr sz="1600"/>
          </a:p>
          <a:p>
            <a:pPr indent="-330200" lvl="1" marL="914400" rtl="0" algn="l">
              <a:spcBef>
                <a:spcPts val="0"/>
              </a:spcBef>
              <a:spcAft>
                <a:spcPts val="0"/>
              </a:spcAft>
              <a:buSzPts val="1600"/>
              <a:buChar char="•"/>
            </a:pPr>
            <a:r>
              <a:rPr lang="en-US" sz="1600"/>
              <a:t>Intent classifier - enough samples to learn each intent</a:t>
            </a:r>
            <a:endParaRPr sz="1600"/>
          </a:p>
          <a:p>
            <a:pPr indent="-330200" lvl="0" marL="457200" rtl="0" algn="l">
              <a:spcBef>
                <a:spcPts val="0"/>
              </a:spcBef>
              <a:spcAft>
                <a:spcPts val="0"/>
              </a:spcAft>
              <a:buSzPts val="1600"/>
              <a:buChar char="•"/>
            </a:pPr>
            <a:r>
              <a:rPr lang="en-US" sz="1600"/>
              <a:t>Define Policies - learn / rule / default</a:t>
            </a:r>
            <a:endParaRPr sz="1600"/>
          </a:p>
          <a:p>
            <a:pPr indent="-330200" lvl="1" marL="914400" rtl="0" algn="l">
              <a:spcBef>
                <a:spcPts val="0"/>
              </a:spcBef>
              <a:spcAft>
                <a:spcPts val="0"/>
              </a:spcAft>
              <a:buSzPts val="1600"/>
              <a:buChar char="•"/>
            </a:pPr>
            <a:r>
              <a:rPr lang="en-US" sz="1600"/>
              <a:t>Define rules </a:t>
            </a:r>
            <a:endParaRPr sz="1600"/>
          </a:p>
          <a:p>
            <a:pPr indent="-330200" lvl="1" marL="914400" rtl="0" algn="l">
              <a:spcBef>
                <a:spcPts val="0"/>
              </a:spcBef>
              <a:spcAft>
                <a:spcPts val="0"/>
              </a:spcAft>
              <a:buSzPts val="1600"/>
              <a:buChar char="•"/>
            </a:pPr>
            <a:r>
              <a:rPr lang="en-US" sz="1600"/>
              <a:t>Conversation follows pre-defined path </a:t>
            </a:r>
            <a:endParaRPr sz="1600"/>
          </a:p>
          <a:p>
            <a:pPr indent="-330200" lvl="2" marL="1371600" rtl="0" algn="l">
              <a:spcBef>
                <a:spcPts val="0"/>
              </a:spcBef>
              <a:spcAft>
                <a:spcPts val="0"/>
              </a:spcAft>
              <a:buSzPts val="1600"/>
              <a:buChar char="•"/>
            </a:pPr>
            <a:r>
              <a:rPr lang="en-US" sz="1600"/>
              <a:t>&lt; intent - response&gt; pairs  </a:t>
            </a:r>
            <a:endParaRPr sz="1600"/>
          </a:p>
          <a:p>
            <a:pPr indent="-330200" lvl="2" marL="1371600" rtl="0" algn="l">
              <a:spcBef>
                <a:spcPts val="0"/>
              </a:spcBef>
              <a:spcAft>
                <a:spcPts val="0"/>
              </a:spcAft>
              <a:buSzPts val="1600"/>
              <a:buChar char="•"/>
            </a:pPr>
            <a:r>
              <a:rPr lang="en-US" sz="1600"/>
              <a:t>Define responses</a:t>
            </a:r>
            <a:endParaRPr sz="1600"/>
          </a:p>
          <a:p>
            <a:pPr indent="-330200" lvl="1" marL="914400" rtl="0" algn="l">
              <a:spcBef>
                <a:spcPts val="0"/>
              </a:spcBef>
              <a:spcAft>
                <a:spcPts val="0"/>
              </a:spcAft>
              <a:buSzPts val="1600"/>
              <a:buChar char="•"/>
            </a:pPr>
            <a:r>
              <a:rPr lang="en-US" sz="1600"/>
              <a:t>Write stories</a:t>
            </a:r>
            <a:endParaRPr sz="1600"/>
          </a:p>
          <a:p>
            <a:pPr indent="-330200" lvl="2" marL="1371600" rtl="0" algn="l">
              <a:spcBef>
                <a:spcPts val="0"/>
              </a:spcBef>
              <a:spcAft>
                <a:spcPts val="0"/>
              </a:spcAft>
              <a:buSzPts val="1600"/>
              <a:buChar char="•"/>
            </a:pPr>
            <a:r>
              <a:rPr lang="en-US" sz="1600"/>
              <a:t>Handle Unexpected Dialogue sequence</a:t>
            </a:r>
            <a:endParaRPr sz="14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gd41bede061_0_484"/>
          <p:cNvSpPr txBox="1"/>
          <p:nvPr>
            <p:ph type="title"/>
          </p:nvPr>
        </p:nvSpPr>
        <p:spPr>
          <a:xfrm>
            <a:off x="1088685" y="603390"/>
            <a:ext cx="7202400" cy="786900"/>
          </a:xfrm>
          <a:prstGeom prst="rect">
            <a:avLst/>
          </a:prstGeom>
        </p:spPr>
        <p:txBody>
          <a:bodyPr anchorCtr="0" anchor="t" bIns="45700" lIns="91425" spcFirstLastPara="1" rIns="91425" wrap="square" tIns="45700">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US" sz="2300">
                <a:latin typeface="Arial"/>
                <a:ea typeface="Arial"/>
                <a:cs typeface="Arial"/>
                <a:sym typeface="Arial"/>
              </a:rPr>
              <a:t>Branching in Conversation </a:t>
            </a:r>
            <a:endParaRPr b="1" sz="2300">
              <a:latin typeface="Arial"/>
              <a:ea typeface="Arial"/>
              <a:cs typeface="Arial"/>
              <a:sym typeface="Arial"/>
            </a:endParaRPr>
          </a:p>
          <a:p>
            <a:pPr indent="0" lvl="0" marL="0" rtl="0" algn="l">
              <a:spcBef>
                <a:spcPts val="0"/>
              </a:spcBef>
              <a:spcAft>
                <a:spcPts val="0"/>
              </a:spcAft>
              <a:buNone/>
            </a:pPr>
            <a:r>
              <a:t/>
            </a:r>
            <a:endParaRPr/>
          </a:p>
        </p:txBody>
      </p:sp>
      <p:sp>
        <p:nvSpPr>
          <p:cNvPr id="615" name="Google Shape;615;gd41bede061_0_484"/>
          <p:cNvSpPr txBox="1"/>
          <p:nvPr/>
        </p:nvSpPr>
        <p:spPr>
          <a:xfrm>
            <a:off x="4899700" y="487650"/>
            <a:ext cx="3970800" cy="4063500"/>
          </a:xfrm>
          <a:prstGeom prst="rect">
            <a:avLst/>
          </a:prstGeom>
          <a:solidFill>
            <a:srgbClr val="F3F3F3"/>
          </a:solidFill>
          <a:ln cap="flat" cmpd="sng" w="2857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t>stories:</a:t>
            </a:r>
            <a:endParaRPr/>
          </a:p>
          <a:p>
            <a:pPr indent="0" lvl="0" marL="0" rtl="0" algn="l">
              <a:spcBef>
                <a:spcPts val="0"/>
              </a:spcBef>
              <a:spcAft>
                <a:spcPts val="0"/>
              </a:spcAft>
              <a:buNone/>
            </a:pPr>
            <a:r>
              <a:rPr lang="en-US"/>
              <a:t>- story: It's raining now</a:t>
            </a:r>
            <a:endParaRPr/>
          </a:p>
          <a:p>
            <a:pPr indent="0" lvl="0" marL="0" rtl="0" algn="l">
              <a:spcBef>
                <a:spcPts val="0"/>
              </a:spcBef>
              <a:spcAft>
                <a:spcPts val="0"/>
              </a:spcAft>
              <a:buNone/>
            </a:pPr>
            <a:r>
              <a:rPr lang="en-US"/>
              <a:t>  steps:</a:t>
            </a:r>
            <a:endParaRPr/>
          </a:p>
          <a:p>
            <a:pPr indent="0" lvl="0" marL="0" rtl="0" algn="l">
              <a:spcBef>
                <a:spcPts val="0"/>
              </a:spcBef>
              <a:spcAft>
                <a:spcPts val="0"/>
              </a:spcAft>
              <a:buNone/>
            </a:pPr>
            <a:r>
              <a:rPr lang="en-US"/>
              <a:t>  - intent: check_for_rain</a:t>
            </a:r>
            <a:endParaRPr/>
          </a:p>
          <a:p>
            <a:pPr indent="0" lvl="0" marL="0" rtl="0" algn="l">
              <a:spcBef>
                <a:spcPts val="0"/>
              </a:spcBef>
              <a:spcAft>
                <a:spcPts val="0"/>
              </a:spcAft>
              <a:buNone/>
            </a:pPr>
            <a:r>
              <a:rPr lang="en-US"/>
              <a:t>  - action: action_check_for_rain</a:t>
            </a:r>
            <a:endParaRPr/>
          </a:p>
          <a:p>
            <a:pPr indent="0" lvl="0" marL="0" rtl="0" algn="l">
              <a:spcBef>
                <a:spcPts val="0"/>
              </a:spcBef>
              <a:spcAft>
                <a:spcPts val="0"/>
              </a:spcAft>
              <a:buNone/>
            </a:pPr>
            <a:r>
              <a:rPr lang="en-US"/>
              <a:t>  - slot_was_set:</a:t>
            </a:r>
            <a:endParaRPr/>
          </a:p>
          <a:p>
            <a:pPr indent="0" lvl="0" marL="0" rtl="0" algn="l">
              <a:spcBef>
                <a:spcPts val="0"/>
              </a:spcBef>
              <a:spcAft>
                <a:spcPts val="0"/>
              </a:spcAft>
              <a:buNone/>
            </a:pPr>
            <a:r>
              <a:rPr lang="en-US"/>
              <a:t>    - raining: </a:t>
            </a:r>
            <a:r>
              <a:rPr lang="en-US">
                <a:solidFill>
                  <a:schemeClr val="accent1"/>
                </a:solidFill>
              </a:rPr>
              <a:t>true</a:t>
            </a:r>
            <a:endParaRPr>
              <a:solidFill>
                <a:schemeClr val="accent1"/>
              </a:solidFill>
            </a:endParaRPr>
          </a:p>
          <a:p>
            <a:pPr indent="0" lvl="0" marL="0" rtl="0" algn="l">
              <a:spcBef>
                <a:spcPts val="0"/>
              </a:spcBef>
              <a:spcAft>
                <a:spcPts val="0"/>
              </a:spcAft>
              <a:buNone/>
            </a:pPr>
            <a:r>
              <a:rPr lang="en-US"/>
              <a:t>  - action: utter_is_raining</a:t>
            </a:r>
            <a:endParaRPr/>
          </a:p>
          <a:p>
            <a:pPr indent="0" lvl="0" marL="0" rtl="0" algn="l">
              <a:spcBef>
                <a:spcPts val="0"/>
              </a:spcBef>
              <a:spcAft>
                <a:spcPts val="0"/>
              </a:spcAft>
              <a:buNone/>
            </a:pPr>
            <a:r>
              <a:rPr lang="en-US"/>
              <a:t>  - action: utter_bring_umbrella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story: It isn't raining now</a:t>
            </a:r>
            <a:endParaRPr/>
          </a:p>
          <a:p>
            <a:pPr indent="0" lvl="0" marL="0" rtl="0" algn="l">
              <a:spcBef>
                <a:spcPts val="0"/>
              </a:spcBef>
              <a:spcAft>
                <a:spcPts val="0"/>
              </a:spcAft>
              <a:buNone/>
            </a:pPr>
            <a:r>
              <a:rPr lang="en-US"/>
              <a:t>  steps:</a:t>
            </a:r>
            <a:endParaRPr/>
          </a:p>
          <a:p>
            <a:pPr indent="0" lvl="0" marL="0" rtl="0" algn="l">
              <a:spcBef>
                <a:spcPts val="0"/>
              </a:spcBef>
              <a:spcAft>
                <a:spcPts val="0"/>
              </a:spcAft>
              <a:buNone/>
            </a:pPr>
            <a:r>
              <a:rPr lang="en-US"/>
              <a:t>  - intent: check_for_rain</a:t>
            </a:r>
            <a:endParaRPr/>
          </a:p>
          <a:p>
            <a:pPr indent="0" lvl="0" marL="0" rtl="0" algn="l">
              <a:spcBef>
                <a:spcPts val="0"/>
              </a:spcBef>
              <a:spcAft>
                <a:spcPts val="0"/>
              </a:spcAft>
              <a:buNone/>
            </a:pPr>
            <a:r>
              <a:rPr lang="en-US"/>
              <a:t>  - action: action_check_for_rain</a:t>
            </a:r>
            <a:endParaRPr/>
          </a:p>
          <a:p>
            <a:pPr indent="0" lvl="0" marL="0" rtl="0" algn="l">
              <a:spcBef>
                <a:spcPts val="0"/>
              </a:spcBef>
              <a:spcAft>
                <a:spcPts val="0"/>
              </a:spcAft>
              <a:buNone/>
            </a:pPr>
            <a:r>
              <a:rPr lang="en-US"/>
              <a:t>  - slot_was_set:</a:t>
            </a:r>
            <a:endParaRPr/>
          </a:p>
          <a:p>
            <a:pPr indent="0" lvl="0" marL="0" rtl="0" algn="l">
              <a:spcBef>
                <a:spcPts val="0"/>
              </a:spcBef>
              <a:spcAft>
                <a:spcPts val="0"/>
              </a:spcAft>
              <a:buNone/>
            </a:pPr>
            <a:r>
              <a:rPr lang="en-US"/>
              <a:t>    - raining: </a:t>
            </a:r>
            <a:r>
              <a:rPr lang="en-US">
                <a:solidFill>
                  <a:schemeClr val="accent1"/>
                </a:solidFill>
              </a:rPr>
              <a:t>false</a:t>
            </a:r>
            <a:endParaRPr>
              <a:solidFill>
                <a:schemeClr val="accent1"/>
              </a:solidFill>
            </a:endParaRPr>
          </a:p>
          <a:p>
            <a:pPr indent="0" lvl="0" marL="0" rtl="0" algn="l">
              <a:spcBef>
                <a:spcPts val="0"/>
              </a:spcBef>
              <a:spcAft>
                <a:spcPts val="0"/>
              </a:spcAft>
              <a:buNone/>
            </a:pPr>
            <a:r>
              <a:rPr lang="en-US"/>
              <a:t>  - action: utter_not_raining</a:t>
            </a:r>
            <a:endParaRPr/>
          </a:p>
          <a:p>
            <a:pPr indent="0" lvl="0" marL="0" rtl="0" algn="l">
              <a:spcBef>
                <a:spcPts val="0"/>
              </a:spcBef>
              <a:spcAft>
                <a:spcPts val="0"/>
              </a:spcAft>
              <a:buNone/>
            </a:pPr>
            <a:r>
              <a:rPr lang="en-US"/>
              <a:t>  - action: utter_no_umbrella_needed</a:t>
            </a:r>
            <a:endParaRPr/>
          </a:p>
        </p:txBody>
      </p:sp>
      <p:sp>
        <p:nvSpPr>
          <p:cNvPr id="616" name="Google Shape;616;gd41bede061_0_484"/>
          <p:cNvSpPr txBox="1"/>
          <p:nvPr/>
        </p:nvSpPr>
        <p:spPr>
          <a:xfrm>
            <a:off x="1509400" y="2101525"/>
            <a:ext cx="2508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Gill Sans"/>
                <a:ea typeface="Gill Sans"/>
                <a:cs typeface="Gill Sans"/>
                <a:sym typeface="Gill Sans"/>
              </a:rPr>
              <a:t>Can be converted into a single story</a:t>
            </a:r>
            <a:endParaRPr>
              <a:latin typeface="Gill Sans"/>
              <a:ea typeface="Gill Sans"/>
              <a:cs typeface="Gill Sans"/>
              <a:sym typeface="Gill Sans"/>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gd41bede061_0_494"/>
          <p:cNvSpPr txBox="1"/>
          <p:nvPr>
            <p:ph type="title"/>
          </p:nvPr>
        </p:nvSpPr>
        <p:spPr>
          <a:xfrm>
            <a:off x="1088685" y="603390"/>
            <a:ext cx="7202400" cy="786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Using custom code</a:t>
            </a:r>
            <a:endParaRPr/>
          </a:p>
        </p:txBody>
      </p:sp>
      <p:sp>
        <p:nvSpPr>
          <p:cNvPr id="622" name="Google Shape;622;gd41bede061_0_494"/>
          <p:cNvSpPr txBox="1"/>
          <p:nvPr>
            <p:ph idx="1" type="body"/>
          </p:nvPr>
        </p:nvSpPr>
        <p:spPr>
          <a:xfrm>
            <a:off x="1088675" y="1511800"/>
            <a:ext cx="2742900" cy="19251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rmAutofit/>
          </a:bodyPr>
          <a:lstStyle/>
          <a:p>
            <a:pPr indent="0" lvl="0" marL="0" rtl="0" algn="l">
              <a:spcBef>
                <a:spcPts val="750"/>
              </a:spcBef>
              <a:spcAft>
                <a:spcPts val="0"/>
              </a:spcAft>
              <a:buClr>
                <a:schemeClr val="dk1"/>
              </a:buClr>
              <a:buSzPts val="1100"/>
              <a:buFont typeface="Arial"/>
              <a:buNone/>
            </a:pPr>
            <a:r>
              <a:rPr lang="en-US"/>
              <a:t>stories:</a:t>
            </a:r>
            <a:endParaRPr/>
          </a:p>
          <a:p>
            <a:pPr indent="0" lvl="0" marL="0" rtl="0" algn="l">
              <a:spcBef>
                <a:spcPts val="750"/>
              </a:spcBef>
              <a:spcAft>
                <a:spcPts val="0"/>
              </a:spcAft>
              <a:buClr>
                <a:schemeClr val="dk1"/>
              </a:buClr>
              <a:buSzPts val="1100"/>
              <a:buFont typeface="Arial"/>
              <a:buNone/>
            </a:pPr>
            <a:r>
              <a:rPr lang="en-US"/>
              <a:t>- story: check for rain</a:t>
            </a:r>
            <a:endParaRPr/>
          </a:p>
          <a:p>
            <a:pPr indent="0" lvl="0" marL="0" rtl="0" algn="l">
              <a:spcBef>
                <a:spcPts val="750"/>
              </a:spcBef>
              <a:spcAft>
                <a:spcPts val="0"/>
              </a:spcAft>
              <a:buClr>
                <a:schemeClr val="dk1"/>
              </a:buClr>
              <a:buSzPts val="1100"/>
              <a:buFont typeface="Arial"/>
              <a:buNone/>
            </a:pPr>
            <a:r>
              <a:rPr lang="en-US"/>
              <a:t>  steps:</a:t>
            </a:r>
            <a:endParaRPr/>
          </a:p>
          <a:p>
            <a:pPr indent="0" lvl="0" marL="0" rtl="0" algn="l">
              <a:spcBef>
                <a:spcPts val="750"/>
              </a:spcBef>
              <a:spcAft>
                <a:spcPts val="0"/>
              </a:spcAft>
              <a:buClr>
                <a:schemeClr val="dk1"/>
              </a:buClr>
              <a:buSzPts val="1100"/>
              <a:buFont typeface="Arial"/>
              <a:buNone/>
            </a:pPr>
            <a:r>
              <a:rPr lang="en-US"/>
              <a:t>  - intent: check_for_rain</a:t>
            </a:r>
            <a:endParaRPr/>
          </a:p>
          <a:p>
            <a:pPr indent="0" lvl="0" marL="0" rtl="0" algn="l">
              <a:spcBef>
                <a:spcPts val="750"/>
              </a:spcBef>
              <a:spcAft>
                <a:spcPts val="0"/>
              </a:spcAft>
              <a:buNone/>
            </a:pPr>
            <a:r>
              <a:rPr lang="en-US"/>
              <a:t>  - action: action_check_for_rain</a:t>
            </a:r>
            <a:endParaRPr/>
          </a:p>
        </p:txBody>
      </p:sp>
      <p:sp>
        <p:nvSpPr>
          <p:cNvPr id="623" name="Google Shape;623;gd41bede061_0_494"/>
          <p:cNvSpPr txBox="1"/>
          <p:nvPr/>
        </p:nvSpPr>
        <p:spPr>
          <a:xfrm>
            <a:off x="4040500" y="1511800"/>
            <a:ext cx="4720500" cy="2770500"/>
          </a:xfrm>
          <a:prstGeom prst="rect">
            <a:avLst/>
          </a:prstGeom>
          <a:solidFill>
            <a:schemeClr val="lt1"/>
          </a:solidFill>
          <a:ln cap="flat" cmpd="sng" w="9525">
            <a:solidFill>
              <a:srgbClr val="85153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latin typeface="Gill Sans"/>
                <a:ea typeface="Gill Sans"/>
                <a:cs typeface="Gill Sans"/>
                <a:sym typeface="Gill Sans"/>
              </a:rPr>
              <a:t>def run(self, dispatcher, tracker, domain):</a:t>
            </a:r>
            <a:endParaRPr>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latin typeface="Gill Sans"/>
                <a:ea typeface="Gill Sans"/>
                <a:cs typeface="Gill Sans"/>
                <a:sym typeface="Gill Sans"/>
              </a:rPr>
              <a:t>    is_raining = check_rain()</a:t>
            </a:r>
            <a:endParaRPr>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latin typeface="Gill Sans"/>
                <a:ea typeface="Gill Sans"/>
                <a:cs typeface="Gill Sans"/>
                <a:sym typeface="Gill Sans"/>
              </a:rPr>
              <a:t>    if is_raining:</a:t>
            </a:r>
            <a:endParaRPr>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latin typeface="Gill Sans"/>
                <a:ea typeface="Gill Sans"/>
                <a:cs typeface="Gill Sans"/>
                <a:sym typeface="Gill Sans"/>
              </a:rPr>
              <a:t>        dispatcher.utter_message(template="utter_is_raining")</a:t>
            </a:r>
            <a:endParaRPr>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latin typeface="Gill Sans"/>
                <a:ea typeface="Gill Sans"/>
                <a:cs typeface="Gill Sans"/>
                <a:sym typeface="Gill Sans"/>
              </a:rPr>
              <a:t>        dispatcher.utter_message(template="utter_bring_umbrella")</a:t>
            </a:r>
            <a:endParaRPr>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latin typeface="Gill Sans"/>
                <a:ea typeface="Gill Sans"/>
                <a:cs typeface="Gill Sans"/>
                <a:sym typeface="Gill Sans"/>
              </a:rPr>
              <a:t>    else:</a:t>
            </a:r>
            <a:endParaRPr>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latin typeface="Gill Sans"/>
                <a:ea typeface="Gill Sans"/>
                <a:cs typeface="Gill Sans"/>
                <a:sym typeface="Gill Sans"/>
              </a:rPr>
              <a:t>        dispatcher.utter_message(template="utter_not_raining")</a:t>
            </a:r>
            <a:endParaRPr>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latin typeface="Gill Sans"/>
                <a:ea typeface="Gill Sans"/>
                <a:cs typeface="Gill Sans"/>
                <a:sym typeface="Gill Sans"/>
              </a:rPr>
              <a:t>        dispatcher.utter_message(template="utter_no_umbrella_needed")</a:t>
            </a:r>
            <a:endParaRPr>
              <a:latin typeface="Gill Sans"/>
              <a:ea typeface="Gill Sans"/>
              <a:cs typeface="Gill Sans"/>
              <a:sym typeface="Gill Sans"/>
            </a:endParaRPr>
          </a:p>
          <a:p>
            <a:pPr indent="0" lvl="0" marL="0" rtl="0" algn="l">
              <a:spcBef>
                <a:spcPts val="0"/>
              </a:spcBef>
              <a:spcAft>
                <a:spcPts val="0"/>
              </a:spcAft>
              <a:buNone/>
            </a:pPr>
            <a:r>
              <a:rPr lang="en-US">
                <a:latin typeface="Gill Sans"/>
                <a:ea typeface="Gill Sans"/>
                <a:cs typeface="Gill Sans"/>
                <a:sym typeface="Gill Sans"/>
              </a:rPr>
              <a:t>    return []</a:t>
            </a:r>
            <a:endParaRPr>
              <a:latin typeface="Gill Sans"/>
              <a:ea typeface="Gill Sans"/>
              <a:cs typeface="Gill Sans"/>
              <a:sym typeface="Gill Sans"/>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gd41bede061_0_502"/>
          <p:cNvSpPr txBox="1"/>
          <p:nvPr>
            <p:ph type="title"/>
          </p:nvPr>
        </p:nvSpPr>
        <p:spPr>
          <a:xfrm>
            <a:off x="1088685" y="603390"/>
            <a:ext cx="7202400" cy="786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Checkpoints</a:t>
            </a:r>
            <a:endParaRPr/>
          </a:p>
        </p:txBody>
      </p:sp>
      <p:sp>
        <p:nvSpPr>
          <p:cNvPr id="629" name="Google Shape;629;gd41bede061_0_502"/>
          <p:cNvSpPr txBox="1"/>
          <p:nvPr/>
        </p:nvSpPr>
        <p:spPr>
          <a:xfrm>
            <a:off x="290275" y="1695125"/>
            <a:ext cx="2740200" cy="1908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latin typeface="Gill Sans"/>
                <a:ea typeface="Gill Sans"/>
                <a:cs typeface="Gill Sans"/>
                <a:sym typeface="Gill Sans"/>
              </a:rPr>
              <a:t>stories:</a:t>
            </a:r>
            <a:endParaRPr>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latin typeface="Gill Sans"/>
                <a:ea typeface="Gill Sans"/>
                <a:cs typeface="Gill Sans"/>
                <a:sym typeface="Gill Sans"/>
              </a:rPr>
              <a:t>- story: beginning of conversation</a:t>
            </a:r>
            <a:endParaRPr>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latin typeface="Gill Sans"/>
                <a:ea typeface="Gill Sans"/>
                <a:cs typeface="Gill Sans"/>
                <a:sym typeface="Gill Sans"/>
              </a:rPr>
              <a:t>  steps:</a:t>
            </a:r>
            <a:endParaRPr>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latin typeface="Gill Sans"/>
                <a:ea typeface="Gill Sans"/>
                <a:cs typeface="Gill Sans"/>
                <a:sym typeface="Gill Sans"/>
              </a:rPr>
              <a:t>  - intent: greet</a:t>
            </a:r>
            <a:endParaRPr>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latin typeface="Gill Sans"/>
                <a:ea typeface="Gill Sans"/>
                <a:cs typeface="Gill Sans"/>
                <a:sym typeface="Gill Sans"/>
              </a:rPr>
              <a:t>  - action: utter_greet</a:t>
            </a:r>
            <a:endParaRPr>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latin typeface="Gill Sans"/>
                <a:ea typeface="Gill Sans"/>
                <a:cs typeface="Gill Sans"/>
                <a:sym typeface="Gill Sans"/>
              </a:rPr>
              <a:t>  - intent: goodbye</a:t>
            </a:r>
            <a:endParaRPr>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latin typeface="Gill Sans"/>
                <a:ea typeface="Gill Sans"/>
                <a:cs typeface="Gill Sans"/>
                <a:sym typeface="Gill Sans"/>
              </a:rPr>
              <a:t>  - action: utter_goodbye</a:t>
            </a:r>
            <a:endParaRPr>
              <a:latin typeface="Gill Sans"/>
              <a:ea typeface="Gill Sans"/>
              <a:cs typeface="Gill Sans"/>
              <a:sym typeface="Gill Sans"/>
            </a:endParaRPr>
          </a:p>
          <a:p>
            <a:pPr indent="0" lvl="0" marL="0" rtl="0" algn="l">
              <a:spcBef>
                <a:spcPts val="0"/>
              </a:spcBef>
              <a:spcAft>
                <a:spcPts val="0"/>
              </a:spcAft>
              <a:buNone/>
            </a:pPr>
            <a:r>
              <a:rPr lang="en-US">
                <a:latin typeface="Gill Sans"/>
                <a:ea typeface="Gill Sans"/>
                <a:cs typeface="Gill Sans"/>
                <a:sym typeface="Gill Sans"/>
              </a:rPr>
              <a:t>  - checkpoint: ask_feedback</a:t>
            </a:r>
            <a:endParaRPr>
              <a:latin typeface="Gill Sans"/>
              <a:ea typeface="Gill Sans"/>
              <a:cs typeface="Gill Sans"/>
              <a:sym typeface="Gill Sans"/>
            </a:endParaRPr>
          </a:p>
        </p:txBody>
      </p:sp>
      <p:sp>
        <p:nvSpPr>
          <p:cNvPr id="630" name="Google Shape;630;gd41bede061_0_502"/>
          <p:cNvSpPr txBox="1"/>
          <p:nvPr/>
        </p:nvSpPr>
        <p:spPr>
          <a:xfrm>
            <a:off x="2547675" y="2252450"/>
            <a:ext cx="3053700" cy="1908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solidFill>
                  <a:schemeClr val="dk1"/>
                </a:solidFill>
                <a:latin typeface="Gill Sans"/>
                <a:ea typeface="Gill Sans"/>
                <a:cs typeface="Gill Sans"/>
                <a:sym typeface="Gill Sans"/>
              </a:rPr>
              <a:t>story: user provides feedback</a:t>
            </a:r>
            <a:endParaRPr>
              <a:solidFill>
                <a:schemeClr val="dk1"/>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solidFill>
                  <a:schemeClr val="dk1"/>
                </a:solidFill>
                <a:latin typeface="Gill Sans"/>
                <a:ea typeface="Gill Sans"/>
                <a:cs typeface="Gill Sans"/>
                <a:sym typeface="Gill Sans"/>
              </a:rPr>
              <a:t>  steps:</a:t>
            </a:r>
            <a:endParaRPr>
              <a:solidFill>
                <a:schemeClr val="dk1"/>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solidFill>
                  <a:schemeClr val="dk1"/>
                </a:solidFill>
                <a:latin typeface="Gill Sans"/>
                <a:ea typeface="Gill Sans"/>
                <a:cs typeface="Gill Sans"/>
                <a:sym typeface="Gill Sans"/>
              </a:rPr>
              <a:t>  - checkpoint: ask_feedback</a:t>
            </a:r>
            <a:endParaRPr>
              <a:solidFill>
                <a:schemeClr val="dk1"/>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solidFill>
                  <a:schemeClr val="dk1"/>
                </a:solidFill>
                <a:latin typeface="Gill Sans"/>
                <a:ea typeface="Gill Sans"/>
                <a:cs typeface="Gill Sans"/>
                <a:sym typeface="Gill Sans"/>
              </a:rPr>
              <a:t>  - action: utter_ask_feedback</a:t>
            </a:r>
            <a:endParaRPr>
              <a:solidFill>
                <a:schemeClr val="dk1"/>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solidFill>
                  <a:schemeClr val="dk1"/>
                </a:solidFill>
                <a:latin typeface="Gill Sans"/>
                <a:ea typeface="Gill Sans"/>
                <a:cs typeface="Gill Sans"/>
                <a:sym typeface="Gill Sans"/>
              </a:rPr>
              <a:t>  - intent: inform</a:t>
            </a:r>
            <a:endParaRPr>
              <a:solidFill>
                <a:schemeClr val="dk1"/>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solidFill>
                  <a:schemeClr val="dk1"/>
                </a:solidFill>
                <a:latin typeface="Gill Sans"/>
                <a:ea typeface="Gill Sans"/>
                <a:cs typeface="Gill Sans"/>
                <a:sym typeface="Gill Sans"/>
              </a:rPr>
              <a:t>  - action: utter_thank_you</a:t>
            </a:r>
            <a:endParaRPr>
              <a:solidFill>
                <a:schemeClr val="dk1"/>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solidFill>
                  <a:schemeClr val="dk1"/>
                </a:solidFill>
                <a:latin typeface="Gill Sans"/>
                <a:ea typeface="Gill Sans"/>
                <a:cs typeface="Gill Sans"/>
                <a:sym typeface="Gill Sans"/>
              </a:rPr>
              <a:t>  - action: utter_anything_else</a:t>
            </a:r>
            <a:endParaRPr>
              <a:solidFill>
                <a:schemeClr val="dk1"/>
              </a:solidFill>
              <a:latin typeface="Gill Sans"/>
              <a:ea typeface="Gill Sans"/>
              <a:cs typeface="Gill Sans"/>
              <a:sym typeface="Gill Sans"/>
            </a:endParaRPr>
          </a:p>
          <a:p>
            <a:pPr indent="0" lvl="0" marL="0" rtl="0" algn="l">
              <a:spcBef>
                <a:spcPts val="0"/>
              </a:spcBef>
              <a:spcAft>
                <a:spcPts val="0"/>
              </a:spcAft>
              <a:buNone/>
            </a:pPr>
            <a:r>
              <a:t/>
            </a:r>
            <a:endParaRPr>
              <a:latin typeface="Gill Sans"/>
              <a:ea typeface="Gill Sans"/>
              <a:cs typeface="Gill Sans"/>
              <a:sym typeface="Gill Sans"/>
            </a:endParaRPr>
          </a:p>
        </p:txBody>
      </p:sp>
      <p:sp>
        <p:nvSpPr>
          <p:cNvPr id="631" name="Google Shape;631;gd41bede061_0_502"/>
          <p:cNvSpPr txBox="1"/>
          <p:nvPr/>
        </p:nvSpPr>
        <p:spPr>
          <a:xfrm>
            <a:off x="5178325" y="2716875"/>
            <a:ext cx="3000000" cy="1908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Gill Sans"/>
                <a:ea typeface="Gill Sans"/>
                <a:cs typeface="Gill Sans"/>
                <a:sym typeface="Gill Sans"/>
              </a:rPr>
              <a:t> story: user doesn't have feedback</a:t>
            </a:r>
            <a:endParaRPr>
              <a:solidFill>
                <a:schemeClr val="dk1"/>
              </a:solidFill>
              <a:latin typeface="Gill Sans"/>
              <a:ea typeface="Gill Sans"/>
              <a:cs typeface="Gill Sans"/>
              <a:sym typeface="Gill Sans"/>
            </a:endParaRPr>
          </a:p>
          <a:p>
            <a:pPr indent="0" lvl="0" marL="0" rtl="0" algn="l">
              <a:spcBef>
                <a:spcPts val="0"/>
              </a:spcBef>
              <a:spcAft>
                <a:spcPts val="0"/>
              </a:spcAft>
              <a:buNone/>
            </a:pPr>
            <a:r>
              <a:rPr lang="en-US">
                <a:solidFill>
                  <a:schemeClr val="dk1"/>
                </a:solidFill>
                <a:latin typeface="Gill Sans"/>
                <a:ea typeface="Gill Sans"/>
                <a:cs typeface="Gill Sans"/>
                <a:sym typeface="Gill Sans"/>
              </a:rPr>
              <a:t>  steps:</a:t>
            </a:r>
            <a:endParaRPr>
              <a:solidFill>
                <a:schemeClr val="dk1"/>
              </a:solidFill>
              <a:latin typeface="Gill Sans"/>
              <a:ea typeface="Gill Sans"/>
              <a:cs typeface="Gill Sans"/>
              <a:sym typeface="Gill Sans"/>
            </a:endParaRPr>
          </a:p>
          <a:p>
            <a:pPr indent="0" lvl="0" marL="0" rtl="0" algn="l">
              <a:spcBef>
                <a:spcPts val="0"/>
              </a:spcBef>
              <a:spcAft>
                <a:spcPts val="0"/>
              </a:spcAft>
              <a:buNone/>
            </a:pPr>
            <a:r>
              <a:rPr lang="en-US">
                <a:solidFill>
                  <a:schemeClr val="dk1"/>
                </a:solidFill>
                <a:latin typeface="Gill Sans"/>
                <a:ea typeface="Gill Sans"/>
                <a:cs typeface="Gill Sans"/>
                <a:sym typeface="Gill Sans"/>
              </a:rPr>
              <a:t>  - checkpoint: ask_feedback</a:t>
            </a:r>
            <a:endParaRPr>
              <a:solidFill>
                <a:schemeClr val="dk1"/>
              </a:solidFill>
              <a:latin typeface="Gill Sans"/>
              <a:ea typeface="Gill Sans"/>
              <a:cs typeface="Gill Sans"/>
              <a:sym typeface="Gill Sans"/>
            </a:endParaRPr>
          </a:p>
          <a:p>
            <a:pPr indent="0" lvl="0" marL="0" rtl="0" algn="l">
              <a:spcBef>
                <a:spcPts val="0"/>
              </a:spcBef>
              <a:spcAft>
                <a:spcPts val="0"/>
              </a:spcAft>
              <a:buNone/>
            </a:pPr>
            <a:r>
              <a:rPr lang="en-US">
                <a:solidFill>
                  <a:schemeClr val="dk1"/>
                </a:solidFill>
                <a:latin typeface="Gill Sans"/>
                <a:ea typeface="Gill Sans"/>
                <a:cs typeface="Gill Sans"/>
                <a:sym typeface="Gill Sans"/>
              </a:rPr>
              <a:t>  - action: utter_ask_feedback</a:t>
            </a:r>
            <a:endParaRPr>
              <a:solidFill>
                <a:schemeClr val="dk1"/>
              </a:solidFill>
              <a:latin typeface="Gill Sans"/>
              <a:ea typeface="Gill Sans"/>
              <a:cs typeface="Gill Sans"/>
              <a:sym typeface="Gill Sans"/>
            </a:endParaRPr>
          </a:p>
          <a:p>
            <a:pPr indent="0" lvl="0" marL="0" rtl="0" algn="l">
              <a:spcBef>
                <a:spcPts val="0"/>
              </a:spcBef>
              <a:spcAft>
                <a:spcPts val="0"/>
              </a:spcAft>
              <a:buNone/>
            </a:pPr>
            <a:r>
              <a:rPr lang="en-US">
                <a:solidFill>
                  <a:schemeClr val="dk1"/>
                </a:solidFill>
                <a:latin typeface="Gill Sans"/>
                <a:ea typeface="Gill Sans"/>
                <a:cs typeface="Gill Sans"/>
                <a:sym typeface="Gill Sans"/>
              </a:rPr>
              <a:t>  - intent: deny</a:t>
            </a:r>
            <a:endParaRPr>
              <a:solidFill>
                <a:schemeClr val="dk1"/>
              </a:solidFill>
              <a:latin typeface="Gill Sans"/>
              <a:ea typeface="Gill Sans"/>
              <a:cs typeface="Gill Sans"/>
              <a:sym typeface="Gill Sans"/>
            </a:endParaRPr>
          </a:p>
          <a:p>
            <a:pPr indent="0" lvl="0" marL="0" rtl="0" algn="l">
              <a:spcBef>
                <a:spcPts val="0"/>
              </a:spcBef>
              <a:spcAft>
                <a:spcPts val="0"/>
              </a:spcAft>
              <a:buNone/>
            </a:pPr>
            <a:r>
              <a:rPr lang="en-US">
                <a:solidFill>
                  <a:schemeClr val="dk1"/>
                </a:solidFill>
                <a:latin typeface="Gill Sans"/>
                <a:ea typeface="Gill Sans"/>
                <a:cs typeface="Gill Sans"/>
                <a:sym typeface="Gill Sans"/>
              </a:rPr>
              <a:t>  - action: utter_no_problem</a:t>
            </a:r>
            <a:endParaRPr>
              <a:solidFill>
                <a:schemeClr val="dk1"/>
              </a:solidFill>
              <a:latin typeface="Gill Sans"/>
              <a:ea typeface="Gill Sans"/>
              <a:cs typeface="Gill Sans"/>
              <a:sym typeface="Gill Sans"/>
            </a:endParaRPr>
          </a:p>
          <a:p>
            <a:pPr indent="0" lvl="0" marL="0" rtl="0" algn="l">
              <a:spcBef>
                <a:spcPts val="0"/>
              </a:spcBef>
              <a:spcAft>
                <a:spcPts val="0"/>
              </a:spcAft>
              <a:buNone/>
            </a:pPr>
            <a:r>
              <a:rPr lang="en-US">
                <a:solidFill>
                  <a:schemeClr val="dk1"/>
                </a:solidFill>
                <a:latin typeface="Gill Sans"/>
                <a:ea typeface="Gill Sans"/>
                <a:cs typeface="Gill Sans"/>
                <a:sym typeface="Gill Sans"/>
              </a:rPr>
              <a:t>  - action: utter_anything_else</a:t>
            </a:r>
            <a:endParaRPr>
              <a:solidFill>
                <a:schemeClr val="dk1"/>
              </a:solidFill>
              <a:latin typeface="Gill Sans"/>
              <a:ea typeface="Gill Sans"/>
              <a:cs typeface="Gill Sans"/>
              <a:sym typeface="Gill Sans"/>
            </a:endParaRPr>
          </a:p>
          <a:p>
            <a:pPr indent="0" lvl="0" marL="0" rtl="0" algn="l">
              <a:spcBef>
                <a:spcPts val="0"/>
              </a:spcBef>
              <a:spcAft>
                <a:spcPts val="0"/>
              </a:spcAft>
              <a:buNone/>
            </a:pPr>
            <a:r>
              <a:t/>
            </a:r>
            <a:endParaRPr>
              <a:solidFill>
                <a:schemeClr val="dk1"/>
              </a:solidFill>
              <a:latin typeface="Gill Sans"/>
              <a:ea typeface="Gill Sans"/>
              <a:cs typeface="Gill Sans"/>
              <a:sym typeface="Gill Sans"/>
            </a:endParaRPr>
          </a:p>
        </p:txBody>
      </p:sp>
      <p:sp>
        <p:nvSpPr>
          <p:cNvPr id="632" name="Google Shape;632;gd41bede061_0_502"/>
          <p:cNvSpPr txBox="1"/>
          <p:nvPr/>
        </p:nvSpPr>
        <p:spPr>
          <a:xfrm>
            <a:off x="4655850" y="1497775"/>
            <a:ext cx="3576000" cy="4311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latin typeface="Gill Sans"/>
                <a:ea typeface="Gill Sans"/>
                <a:cs typeface="Gill Sans"/>
                <a:sym typeface="Gill Sans"/>
              </a:rPr>
              <a:t>Don’t overdo</a:t>
            </a:r>
            <a:endParaRPr b="1" sz="1600">
              <a:latin typeface="Gill Sans"/>
              <a:ea typeface="Gill Sans"/>
              <a:cs typeface="Gill Sans"/>
              <a:sym typeface="Gill Sans"/>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gd41bede061_0_514"/>
          <p:cNvSpPr txBox="1"/>
          <p:nvPr>
            <p:ph type="title"/>
          </p:nvPr>
        </p:nvSpPr>
        <p:spPr>
          <a:xfrm>
            <a:off x="275960" y="80915"/>
            <a:ext cx="7202400" cy="786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Happy Paths</a:t>
            </a:r>
            <a:endParaRPr/>
          </a:p>
        </p:txBody>
      </p:sp>
      <p:sp>
        <p:nvSpPr>
          <p:cNvPr id="638" name="Google Shape;638;gd41bede061_0_514"/>
          <p:cNvSpPr txBox="1"/>
          <p:nvPr/>
        </p:nvSpPr>
        <p:spPr>
          <a:xfrm>
            <a:off x="499275" y="544400"/>
            <a:ext cx="7047600" cy="4494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latin typeface="Gill Sans"/>
                <a:ea typeface="Gill Sans"/>
                <a:cs typeface="Gill Sans"/>
                <a:sym typeface="Gill Sans"/>
              </a:rPr>
              <a:t>stories:</a:t>
            </a:r>
            <a:endParaRPr>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latin typeface="Gill Sans"/>
                <a:ea typeface="Gill Sans"/>
                <a:cs typeface="Gill Sans"/>
                <a:sym typeface="Gill Sans"/>
              </a:rPr>
              <a:t>- story: Customer loses a credit card, reviews transactions, and gets a new card</a:t>
            </a:r>
            <a:endParaRPr>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latin typeface="Gill Sans"/>
                <a:ea typeface="Gill Sans"/>
                <a:cs typeface="Gill Sans"/>
                <a:sym typeface="Gill Sans"/>
              </a:rPr>
              <a:t>  steps:</a:t>
            </a:r>
            <a:endParaRPr>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latin typeface="Gill Sans"/>
                <a:ea typeface="Gill Sans"/>
                <a:cs typeface="Gill Sans"/>
                <a:sym typeface="Gill Sans"/>
              </a:rPr>
              <a:t>  - intent: card_lost</a:t>
            </a:r>
            <a:endParaRPr>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latin typeface="Gill Sans"/>
                <a:ea typeface="Gill Sans"/>
                <a:cs typeface="Gill Sans"/>
                <a:sym typeface="Gill Sans"/>
              </a:rPr>
              <a:t>  - action: check_transactions</a:t>
            </a:r>
            <a:endParaRPr>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latin typeface="Gill Sans"/>
                <a:ea typeface="Gill Sans"/>
                <a:cs typeface="Gill Sans"/>
                <a:sym typeface="Gill Sans"/>
              </a:rPr>
              <a:t>  - slot_was_set:</a:t>
            </a:r>
            <a:endParaRPr>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latin typeface="Gill Sans"/>
                <a:ea typeface="Gill Sans"/>
                <a:cs typeface="Gill Sans"/>
                <a:sym typeface="Gill Sans"/>
              </a:rPr>
              <a:t>    - reviewed_transactions: ["starbucks"]</a:t>
            </a:r>
            <a:endParaRPr>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latin typeface="Gill Sans"/>
                <a:ea typeface="Gill Sans"/>
                <a:cs typeface="Gill Sans"/>
                <a:sym typeface="Gill Sans"/>
              </a:rPr>
              <a:t>  - action: utter_ask_fraudulent_transactions</a:t>
            </a:r>
            <a:endParaRPr>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latin typeface="Gill Sans"/>
                <a:ea typeface="Gill Sans"/>
                <a:cs typeface="Gill Sans"/>
                <a:sym typeface="Gill Sans"/>
              </a:rPr>
              <a:t>  - intent: inform</a:t>
            </a:r>
            <a:endParaRPr>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latin typeface="Gill Sans"/>
                <a:ea typeface="Gill Sans"/>
                <a:cs typeface="Gill Sans"/>
                <a:sym typeface="Gill Sans"/>
              </a:rPr>
              <a:t>  - action: action_update_transactions</a:t>
            </a:r>
            <a:endParaRPr>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latin typeface="Gill Sans"/>
                <a:ea typeface="Gill Sans"/>
                <a:cs typeface="Gill Sans"/>
                <a:sym typeface="Gill Sans"/>
              </a:rPr>
              <a:t>  - intent: affirm</a:t>
            </a:r>
            <a:endParaRPr>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latin typeface="Gill Sans"/>
                <a:ea typeface="Gill Sans"/>
                <a:cs typeface="Gill Sans"/>
                <a:sym typeface="Gill Sans"/>
              </a:rPr>
              <a:t>  - action: utter_confirm_transaction_dispute</a:t>
            </a:r>
            <a:endParaRPr>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latin typeface="Gill Sans"/>
                <a:ea typeface="Gill Sans"/>
                <a:cs typeface="Gill Sans"/>
                <a:sym typeface="Gill Sans"/>
              </a:rPr>
              <a:t>  - action: utter_replace_card</a:t>
            </a:r>
            <a:endParaRPr>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latin typeface="Gill Sans"/>
                <a:ea typeface="Gill Sans"/>
                <a:cs typeface="Gill Sans"/>
                <a:sym typeface="Gill Sans"/>
              </a:rPr>
              <a:t>  - action: mailing_address_form</a:t>
            </a:r>
            <a:endParaRPr>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latin typeface="Gill Sans"/>
                <a:ea typeface="Gill Sans"/>
                <a:cs typeface="Gill Sans"/>
                <a:sym typeface="Gill Sans"/>
              </a:rPr>
              <a:t>  - active_loop: mailing_address</a:t>
            </a:r>
            <a:endParaRPr>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latin typeface="Gill Sans"/>
                <a:ea typeface="Gill Sans"/>
                <a:cs typeface="Gill Sans"/>
                <a:sym typeface="Gill Sans"/>
              </a:rPr>
              <a:t>  - active_loop: null</a:t>
            </a:r>
            <a:endParaRPr>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latin typeface="Gill Sans"/>
                <a:ea typeface="Gill Sans"/>
                <a:cs typeface="Gill Sans"/>
                <a:sym typeface="Gill Sans"/>
              </a:rPr>
              <a:t>  - action: utter_sent_replacement</a:t>
            </a:r>
            <a:endParaRPr>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latin typeface="Gill Sans"/>
                <a:ea typeface="Gill Sans"/>
                <a:cs typeface="Gill Sans"/>
                <a:sym typeface="Gill Sans"/>
              </a:rPr>
              <a:t>  - action: utter_anything_else</a:t>
            </a:r>
            <a:endParaRPr>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latin typeface="Gill Sans"/>
                <a:ea typeface="Gill Sans"/>
                <a:cs typeface="Gill Sans"/>
                <a:sym typeface="Gill Sans"/>
              </a:rPr>
              <a:t>  - intent: affirm</a:t>
            </a:r>
            <a:endParaRPr>
              <a:latin typeface="Gill Sans"/>
              <a:ea typeface="Gill Sans"/>
              <a:cs typeface="Gill Sans"/>
              <a:sym typeface="Gill Sans"/>
            </a:endParaRPr>
          </a:p>
          <a:p>
            <a:pPr indent="0" lvl="0" marL="0" rtl="0" algn="l">
              <a:spcBef>
                <a:spcPts val="0"/>
              </a:spcBef>
              <a:spcAft>
                <a:spcPts val="0"/>
              </a:spcAft>
              <a:buNone/>
            </a:pPr>
            <a:r>
              <a:rPr lang="en-US">
                <a:latin typeface="Gill Sans"/>
                <a:ea typeface="Gill Sans"/>
                <a:cs typeface="Gill Sans"/>
                <a:sym typeface="Gill Sans"/>
              </a:rPr>
              <a:t>  - action: utter_help</a:t>
            </a:r>
            <a:endParaRPr>
              <a:latin typeface="Gill Sans"/>
              <a:ea typeface="Gill Sans"/>
              <a:cs typeface="Gill Sans"/>
              <a:sym typeface="Gill Sans"/>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gd41bede061_0_521"/>
          <p:cNvSpPr txBox="1"/>
          <p:nvPr>
            <p:ph type="title"/>
          </p:nvPr>
        </p:nvSpPr>
        <p:spPr>
          <a:xfrm>
            <a:off x="1088710" y="81265"/>
            <a:ext cx="7202400" cy="786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SzPts val="990"/>
              <a:buNone/>
            </a:pPr>
            <a:r>
              <a:rPr lang="en-US" sz="1560"/>
              <a:t>stories:</a:t>
            </a:r>
            <a:endParaRPr sz="1560"/>
          </a:p>
          <a:p>
            <a:pPr indent="0" lvl="0" marL="0" rtl="0" algn="l">
              <a:spcBef>
                <a:spcPts val="0"/>
              </a:spcBef>
              <a:spcAft>
                <a:spcPts val="0"/>
              </a:spcAft>
              <a:buSzPts val="990"/>
              <a:buNone/>
            </a:pPr>
            <a:r>
              <a:rPr lang="en-US" sz="1560"/>
              <a:t>- story: Customer loses a credit card, reviews transactions, and gets a new card</a:t>
            </a:r>
            <a:endParaRPr sz="1560"/>
          </a:p>
          <a:p>
            <a:pPr indent="0" lvl="0" marL="0" rtl="0" algn="l">
              <a:spcBef>
                <a:spcPts val="0"/>
              </a:spcBef>
              <a:spcAft>
                <a:spcPts val="0"/>
              </a:spcAft>
              <a:buSzPts val="990"/>
              <a:buNone/>
            </a:pPr>
            <a:r>
              <a:rPr lang="en-US" sz="1560"/>
              <a:t>  steps:</a:t>
            </a:r>
            <a:endParaRPr sz="1560"/>
          </a:p>
          <a:p>
            <a:pPr indent="0" lvl="0" marL="0" rtl="0" algn="l">
              <a:spcBef>
                <a:spcPts val="0"/>
              </a:spcBef>
              <a:spcAft>
                <a:spcPts val="0"/>
              </a:spcAft>
              <a:buSzPts val="990"/>
              <a:buNone/>
            </a:pPr>
            <a:r>
              <a:rPr lang="en-US" sz="1560"/>
              <a:t>  - intent: card_lost</a:t>
            </a:r>
            <a:endParaRPr sz="1560"/>
          </a:p>
          <a:p>
            <a:pPr indent="0" lvl="0" marL="0" rtl="0" algn="l">
              <a:spcBef>
                <a:spcPts val="0"/>
              </a:spcBef>
              <a:spcAft>
                <a:spcPts val="0"/>
              </a:spcAft>
              <a:buSzPts val="990"/>
              <a:buNone/>
            </a:pPr>
            <a:r>
              <a:rPr lang="en-US" sz="1560"/>
              <a:t>  - action: check_transactions</a:t>
            </a:r>
            <a:endParaRPr sz="1560"/>
          </a:p>
          <a:p>
            <a:pPr indent="0" lvl="0" marL="0" rtl="0" algn="l">
              <a:spcBef>
                <a:spcPts val="0"/>
              </a:spcBef>
              <a:spcAft>
                <a:spcPts val="0"/>
              </a:spcAft>
              <a:buSzPts val="990"/>
              <a:buNone/>
            </a:pPr>
            <a:r>
              <a:rPr lang="en-US" sz="1560"/>
              <a:t>  - slot_was_set:</a:t>
            </a:r>
            <a:endParaRPr sz="1560"/>
          </a:p>
          <a:p>
            <a:pPr indent="0" lvl="0" marL="0" rtl="0" algn="l">
              <a:spcBef>
                <a:spcPts val="0"/>
              </a:spcBef>
              <a:spcAft>
                <a:spcPts val="0"/>
              </a:spcAft>
              <a:buSzPts val="990"/>
              <a:buNone/>
            </a:pPr>
            <a:r>
              <a:rPr lang="en-US" sz="1560"/>
              <a:t>    - reviewed_transactions: ["starbucks"]</a:t>
            </a:r>
            <a:endParaRPr sz="1560"/>
          </a:p>
          <a:p>
            <a:pPr indent="0" lvl="0" marL="0" rtl="0" algn="l">
              <a:spcBef>
                <a:spcPts val="0"/>
              </a:spcBef>
              <a:spcAft>
                <a:spcPts val="0"/>
              </a:spcAft>
              <a:buSzPts val="990"/>
              <a:buNone/>
            </a:pPr>
            <a:r>
              <a:rPr lang="en-US" sz="1560"/>
              <a:t>  - action: utter_ask_fraudulent_transactions</a:t>
            </a:r>
            <a:endParaRPr sz="1560"/>
          </a:p>
          <a:p>
            <a:pPr indent="0" lvl="0" marL="0" rtl="0" algn="l">
              <a:spcBef>
                <a:spcPts val="0"/>
              </a:spcBef>
              <a:spcAft>
                <a:spcPts val="0"/>
              </a:spcAft>
              <a:buSzPts val="990"/>
              <a:buNone/>
            </a:pPr>
            <a:r>
              <a:rPr lang="en-US" sz="1560"/>
              <a:t>  - intent: inform</a:t>
            </a:r>
            <a:endParaRPr sz="1560"/>
          </a:p>
          <a:p>
            <a:pPr indent="0" lvl="0" marL="0" rtl="0" algn="l">
              <a:spcBef>
                <a:spcPts val="0"/>
              </a:spcBef>
              <a:spcAft>
                <a:spcPts val="0"/>
              </a:spcAft>
              <a:buSzPts val="990"/>
              <a:buNone/>
            </a:pPr>
            <a:r>
              <a:rPr lang="en-US" sz="1560"/>
              <a:t>  - action: action_update_transactions</a:t>
            </a:r>
            <a:endParaRPr sz="1560"/>
          </a:p>
          <a:p>
            <a:pPr indent="0" lvl="0" marL="0" rtl="0" algn="l">
              <a:spcBef>
                <a:spcPts val="0"/>
              </a:spcBef>
              <a:spcAft>
                <a:spcPts val="0"/>
              </a:spcAft>
              <a:buSzPts val="990"/>
              <a:buNone/>
            </a:pPr>
            <a:r>
              <a:rPr lang="en-US" sz="1560"/>
              <a:t>  - intent: affirm</a:t>
            </a:r>
            <a:endParaRPr sz="1560"/>
          </a:p>
          <a:p>
            <a:pPr indent="0" lvl="0" marL="0" rtl="0" algn="l">
              <a:spcBef>
                <a:spcPts val="0"/>
              </a:spcBef>
              <a:spcAft>
                <a:spcPts val="0"/>
              </a:spcAft>
              <a:buSzPts val="990"/>
              <a:buNone/>
            </a:pPr>
            <a:r>
              <a:rPr lang="en-US" sz="1560"/>
              <a:t>  - action: utter_confirm_transaction_dispute</a:t>
            </a:r>
            <a:endParaRPr sz="1560"/>
          </a:p>
          <a:p>
            <a:pPr indent="0" lvl="0" marL="0" rtl="0" algn="l">
              <a:spcBef>
                <a:spcPts val="0"/>
              </a:spcBef>
              <a:spcAft>
                <a:spcPts val="0"/>
              </a:spcAft>
              <a:buSzPts val="990"/>
              <a:buNone/>
            </a:pPr>
            <a:r>
              <a:rPr lang="en-US" sz="1560"/>
              <a:t>  - action: utter_replace_card</a:t>
            </a:r>
            <a:endParaRPr sz="1560"/>
          </a:p>
          <a:p>
            <a:pPr indent="0" lvl="0" marL="0" rtl="0" algn="l">
              <a:spcBef>
                <a:spcPts val="0"/>
              </a:spcBef>
              <a:spcAft>
                <a:spcPts val="0"/>
              </a:spcAft>
              <a:buSzPts val="990"/>
              <a:buNone/>
            </a:pPr>
            <a:r>
              <a:rPr lang="en-US" sz="1560"/>
              <a:t>  - action: mailing_address_form</a:t>
            </a:r>
            <a:endParaRPr sz="1560"/>
          </a:p>
          <a:p>
            <a:pPr indent="0" lvl="0" marL="0" rtl="0" algn="l">
              <a:spcBef>
                <a:spcPts val="0"/>
              </a:spcBef>
              <a:spcAft>
                <a:spcPts val="0"/>
              </a:spcAft>
              <a:buSzPts val="990"/>
              <a:buNone/>
            </a:pPr>
            <a:r>
              <a:rPr lang="en-US" sz="1560"/>
              <a:t>  - active_loop: mailing_address</a:t>
            </a:r>
            <a:endParaRPr sz="1560"/>
          </a:p>
          <a:p>
            <a:pPr indent="0" lvl="0" marL="0" rtl="0" algn="l">
              <a:spcBef>
                <a:spcPts val="0"/>
              </a:spcBef>
              <a:spcAft>
                <a:spcPts val="0"/>
              </a:spcAft>
              <a:buSzPts val="990"/>
              <a:buNone/>
            </a:pPr>
            <a:r>
              <a:rPr lang="en-US" sz="1560"/>
              <a:t>  - active_loop: null</a:t>
            </a:r>
            <a:endParaRPr sz="1560"/>
          </a:p>
          <a:p>
            <a:pPr indent="0" lvl="0" marL="0" rtl="0" algn="l">
              <a:spcBef>
                <a:spcPts val="0"/>
              </a:spcBef>
              <a:spcAft>
                <a:spcPts val="0"/>
              </a:spcAft>
              <a:buSzPts val="990"/>
              <a:buNone/>
            </a:pPr>
            <a:r>
              <a:rPr lang="en-US" sz="1560"/>
              <a:t>  - action: utter_sent_replacement</a:t>
            </a:r>
            <a:endParaRPr sz="1560"/>
          </a:p>
          <a:p>
            <a:pPr indent="0" lvl="0" marL="0" rtl="0" algn="l">
              <a:spcBef>
                <a:spcPts val="0"/>
              </a:spcBef>
              <a:spcAft>
                <a:spcPts val="0"/>
              </a:spcAft>
              <a:buSzPts val="990"/>
              <a:buNone/>
            </a:pPr>
            <a:r>
              <a:rPr lang="en-US" sz="1560"/>
              <a:t>  - action: utter_anything_else</a:t>
            </a:r>
            <a:endParaRPr sz="1560"/>
          </a:p>
          <a:p>
            <a:pPr indent="0" lvl="0" marL="0" rtl="0" algn="l">
              <a:spcBef>
                <a:spcPts val="0"/>
              </a:spcBef>
              <a:spcAft>
                <a:spcPts val="0"/>
              </a:spcAft>
              <a:buSzPts val="990"/>
              <a:buNone/>
            </a:pPr>
            <a:r>
              <a:rPr lang="en-US" sz="1560"/>
              <a:t>  - intent: affirm</a:t>
            </a:r>
            <a:endParaRPr sz="1560"/>
          </a:p>
          <a:p>
            <a:pPr indent="0" lvl="0" marL="0" rtl="0" algn="l">
              <a:spcBef>
                <a:spcPts val="0"/>
              </a:spcBef>
              <a:spcAft>
                <a:spcPts val="0"/>
              </a:spcAft>
              <a:buSzPts val="990"/>
              <a:buNone/>
            </a:pPr>
            <a:r>
              <a:rPr lang="en-US" sz="1560"/>
              <a:t>  - action: utter_help</a:t>
            </a:r>
            <a:endParaRPr sz="1560"/>
          </a:p>
        </p:txBody>
      </p:sp>
      <p:sp>
        <p:nvSpPr>
          <p:cNvPr id="644" name="Google Shape;644;gd41bede061_0_521"/>
          <p:cNvSpPr txBox="1"/>
          <p:nvPr/>
        </p:nvSpPr>
        <p:spPr>
          <a:xfrm>
            <a:off x="6049125" y="1950575"/>
            <a:ext cx="2461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highlight>
                  <a:srgbClr val="FFFF00"/>
                </a:highlight>
                <a:latin typeface="Gill Sans"/>
                <a:ea typeface="Gill Sans"/>
                <a:cs typeface="Gill Sans"/>
                <a:sym typeface="Gill Sans"/>
              </a:rPr>
              <a:t>Long complicated stories should be broken into smaller ones</a:t>
            </a:r>
            <a:endParaRPr b="1">
              <a:solidFill>
                <a:srgbClr val="FF0000"/>
              </a:solidFill>
              <a:highlight>
                <a:srgbClr val="FFFF00"/>
              </a:highlight>
              <a:latin typeface="Gill Sans"/>
              <a:ea typeface="Gill Sans"/>
              <a:cs typeface="Gill Sans"/>
              <a:sym typeface="Gill Sans"/>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gd41bede061_0_533"/>
          <p:cNvSpPr txBox="1"/>
          <p:nvPr/>
        </p:nvSpPr>
        <p:spPr>
          <a:xfrm>
            <a:off x="232200" y="185775"/>
            <a:ext cx="6478800" cy="2555100"/>
          </a:xfrm>
          <a:prstGeom prst="rect">
            <a:avLst/>
          </a:prstGeom>
          <a:solidFill>
            <a:schemeClr val="lt1"/>
          </a:solidFill>
          <a:ln cap="flat" cmpd="sng" w="9525">
            <a:solidFill>
              <a:srgbClr val="00B05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t>stories:</a:t>
            </a:r>
            <a:endParaRPr/>
          </a:p>
          <a:p>
            <a:pPr indent="0" lvl="0" marL="0" rtl="0" algn="l">
              <a:spcBef>
                <a:spcPts val="0"/>
              </a:spcBef>
              <a:spcAft>
                <a:spcPts val="0"/>
              </a:spcAft>
              <a:buNone/>
            </a:pPr>
            <a:r>
              <a:rPr lang="en-US"/>
              <a:t>- story: Customer loses a credit card</a:t>
            </a:r>
            <a:endParaRPr/>
          </a:p>
          <a:p>
            <a:pPr indent="0" lvl="0" marL="0" rtl="0" algn="l">
              <a:spcBef>
                <a:spcPts val="0"/>
              </a:spcBef>
              <a:spcAft>
                <a:spcPts val="0"/>
              </a:spcAft>
              <a:buNone/>
            </a:pPr>
            <a:r>
              <a:rPr lang="en-US"/>
              <a:t>  steps:</a:t>
            </a:r>
            <a:endParaRPr/>
          </a:p>
          <a:p>
            <a:pPr indent="0" lvl="0" marL="0" rtl="0" algn="l">
              <a:spcBef>
                <a:spcPts val="0"/>
              </a:spcBef>
              <a:spcAft>
                <a:spcPts val="0"/>
              </a:spcAft>
              <a:buNone/>
            </a:pPr>
            <a:r>
              <a:rPr lang="en-US"/>
              <a:t>  - intent: card_lost</a:t>
            </a:r>
            <a:endParaRPr/>
          </a:p>
          <a:p>
            <a:pPr indent="0" lvl="0" marL="0" rtl="0" algn="l">
              <a:spcBef>
                <a:spcPts val="0"/>
              </a:spcBef>
              <a:spcAft>
                <a:spcPts val="0"/>
              </a:spcAft>
              <a:buNone/>
            </a:pPr>
            <a:r>
              <a:rPr lang="en-US"/>
              <a:t>  - action: utter_card_locked</a:t>
            </a:r>
            <a:endParaRPr/>
          </a:p>
          <a:p>
            <a:pPr indent="0" lvl="0" marL="0" rtl="0" algn="l">
              <a:spcBef>
                <a:spcPts val="0"/>
              </a:spcBef>
              <a:spcAft>
                <a:spcPts val="0"/>
              </a:spcAft>
              <a:buNone/>
            </a:pPr>
            <a:r>
              <a:rPr lang="en-US"/>
              <a:t>  - action: spending_history_form</a:t>
            </a:r>
            <a:endParaRPr/>
          </a:p>
          <a:p>
            <a:pPr indent="0" lvl="0" marL="0" rtl="0" algn="l">
              <a:spcBef>
                <a:spcPts val="0"/>
              </a:spcBef>
              <a:spcAft>
                <a:spcPts val="0"/>
              </a:spcAft>
              <a:buNone/>
            </a:pPr>
            <a:r>
              <a:rPr lang="en-US"/>
              <a:t>  - active_loop: spending_history_form</a:t>
            </a:r>
            <a:endParaRPr/>
          </a:p>
          <a:p>
            <a:pPr indent="0" lvl="0" marL="0" rtl="0" algn="l">
              <a:spcBef>
                <a:spcPts val="0"/>
              </a:spcBef>
              <a:spcAft>
                <a:spcPts val="0"/>
              </a:spcAft>
              <a:buNone/>
            </a:pPr>
            <a:r>
              <a:rPr lang="en-US"/>
              <a:t>  - active_loop: null</a:t>
            </a:r>
            <a:endParaRPr/>
          </a:p>
          <a:p>
            <a:pPr indent="0" lvl="0" marL="0" rtl="0" algn="l">
              <a:spcBef>
                <a:spcPts val="0"/>
              </a:spcBef>
              <a:spcAft>
                <a:spcPts val="0"/>
              </a:spcAft>
              <a:buNone/>
            </a:pPr>
            <a:r>
              <a:rPr lang="en-US"/>
              <a:t>  - slot_was_set:</a:t>
            </a:r>
            <a:endParaRPr/>
          </a:p>
          <a:p>
            <a:pPr indent="0" lvl="0" marL="0" rtl="0" algn="l">
              <a:spcBef>
                <a:spcPts val="0"/>
              </a:spcBef>
              <a:spcAft>
                <a:spcPts val="0"/>
              </a:spcAft>
              <a:buNone/>
            </a:pPr>
            <a:r>
              <a:rPr lang="en-US"/>
              <a:t>    - reviewed_transactions: ["starbucks"]</a:t>
            </a:r>
            <a:endParaRPr/>
          </a:p>
          <a:p>
            <a:pPr indent="0" lvl="0" marL="0" rtl="0" algn="l">
              <a:spcBef>
                <a:spcPts val="0"/>
              </a:spcBef>
              <a:spcAft>
                <a:spcPts val="0"/>
              </a:spcAft>
              <a:buNone/>
            </a:pPr>
            <a:r>
              <a:rPr lang="en-US"/>
              <a:t>  - action: utter_ask_fraudulent_transactions</a:t>
            </a:r>
            <a:endParaRPr/>
          </a:p>
        </p:txBody>
      </p:sp>
      <p:sp>
        <p:nvSpPr>
          <p:cNvPr id="650" name="Google Shape;650;gd41bede061_0_533"/>
          <p:cNvSpPr txBox="1"/>
          <p:nvPr/>
        </p:nvSpPr>
        <p:spPr>
          <a:xfrm>
            <a:off x="4098550" y="116100"/>
            <a:ext cx="4737000" cy="49254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rPr>
              <a:t>- story: Customer reviews transactions and gets a new card</a:t>
            </a:r>
            <a:endParaRPr>
              <a:solidFill>
                <a:schemeClr val="dk1"/>
              </a:solidFill>
            </a:endParaRPr>
          </a:p>
          <a:p>
            <a:pPr indent="0" lvl="0" marL="0" rtl="0" algn="l">
              <a:spcBef>
                <a:spcPts val="0"/>
              </a:spcBef>
              <a:spcAft>
                <a:spcPts val="0"/>
              </a:spcAft>
              <a:buNone/>
            </a:pPr>
            <a:r>
              <a:rPr lang="en-US">
                <a:solidFill>
                  <a:schemeClr val="dk1"/>
                </a:solidFill>
              </a:rPr>
              <a:t>  steps:</a:t>
            </a:r>
            <a:endParaRPr>
              <a:solidFill>
                <a:schemeClr val="dk1"/>
              </a:solidFill>
            </a:endParaRPr>
          </a:p>
          <a:p>
            <a:pPr indent="0" lvl="0" marL="0" rtl="0" algn="l">
              <a:spcBef>
                <a:spcPts val="0"/>
              </a:spcBef>
              <a:spcAft>
                <a:spcPts val="0"/>
              </a:spcAft>
              <a:buNone/>
            </a:pPr>
            <a:r>
              <a:rPr lang="en-US">
                <a:solidFill>
                  <a:schemeClr val="dk1"/>
                </a:solidFill>
              </a:rPr>
              <a:t>  - action: utter_ask_fraudulent_transactions</a:t>
            </a:r>
            <a:endParaRPr>
              <a:solidFill>
                <a:schemeClr val="dk1"/>
              </a:solidFill>
            </a:endParaRPr>
          </a:p>
          <a:p>
            <a:pPr indent="0" lvl="0" marL="0" rtl="0" algn="l">
              <a:spcBef>
                <a:spcPts val="0"/>
              </a:spcBef>
              <a:spcAft>
                <a:spcPts val="0"/>
              </a:spcAft>
              <a:buNone/>
            </a:pPr>
            <a:r>
              <a:rPr lang="en-US">
                <a:solidFill>
                  <a:schemeClr val="dk1"/>
                </a:solidFill>
              </a:rPr>
              <a:t>  - intent: inform</a:t>
            </a:r>
            <a:endParaRPr>
              <a:solidFill>
                <a:schemeClr val="dk1"/>
              </a:solidFill>
            </a:endParaRPr>
          </a:p>
          <a:p>
            <a:pPr indent="0" lvl="0" marL="0" rtl="0" algn="l">
              <a:spcBef>
                <a:spcPts val="0"/>
              </a:spcBef>
              <a:spcAft>
                <a:spcPts val="0"/>
              </a:spcAft>
              <a:buNone/>
            </a:pPr>
            <a:r>
              <a:rPr lang="en-US">
                <a:solidFill>
                  <a:schemeClr val="dk1"/>
                </a:solidFill>
              </a:rPr>
              <a:t>  - action: action_update_transactions</a:t>
            </a:r>
            <a:endParaRPr>
              <a:solidFill>
                <a:schemeClr val="dk1"/>
              </a:solidFill>
            </a:endParaRPr>
          </a:p>
          <a:p>
            <a:pPr indent="0" lvl="0" marL="0" rtl="0" algn="l">
              <a:spcBef>
                <a:spcPts val="0"/>
              </a:spcBef>
              <a:spcAft>
                <a:spcPts val="0"/>
              </a:spcAft>
              <a:buNone/>
            </a:pPr>
            <a:r>
              <a:rPr lang="en-US">
                <a:solidFill>
                  <a:schemeClr val="dk1"/>
                </a:solidFill>
              </a:rPr>
              <a:t>  - slot_was_set:</a:t>
            </a:r>
            <a:endParaRPr>
              <a:solidFill>
                <a:schemeClr val="dk1"/>
              </a:solidFill>
            </a:endParaRPr>
          </a:p>
          <a:p>
            <a:pPr indent="0" lvl="0" marL="0" rtl="0" algn="l">
              <a:spcBef>
                <a:spcPts val="0"/>
              </a:spcBef>
              <a:spcAft>
                <a:spcPts val="0"/>
              </a:spcAft>
              <a:buNone/>
            </a:pPr>
            <a:r>
              <a:rPr lang="en-US">
                <a:solidFill>
                  <a:schemeClr val="dk1"/>
                </a:solidFill>
              </a:rPr>
              <a:t>    - reviewed_transactions: ["target", "starbucks"]</a:t>
            </a:r>
            <a:endParaRPr>
              <a:solidFill>
                <a:schemeClr val="dk1"/>
              </a:solidFill>
            </a:endParaRPr>
          </a:p>
          <a:p>
            <a:pPr indent="0" lvl="0" marL="0" rtl="0" algn="l">
              <a:spcBef>
                <a:spcPts val="0"/>
              </a:spcBef>
              <a:spcAft>
                <a:spcPts val="0"/>
              </a:spcAft>
              <a:buNone/>
            </a:pPr>
            <a:r>
              <a:rPr lang="en-US">
                <a:solidFill>
                  <a:schemeClr val="dk1"/>
                </a:solidFill>
              </a:rPr>
              <a:t>  - intent: affirm</a:t>
            </a:r>
            <a:endParaRPr>
              <a:solidFill>
                <a:schemeClr val="dk1"/>
              </a:solidFill>
            </a:endParaRPr>
          </a:p>
          <a:p>
            <a:pPr indent="0" lvl="0" marL="0" rtl="0" algn="l">
              <a:spcBef>
                <a:spcPts val="0"/>
              </a:spcBef>
              <a:spcAft>
                <a:spcPts val="0"/>
              </a:spcAft>
              <a:buNone/>
            </a:pPr>
            <a:r>
              <a:rPr lang="en-US">
                <a:solidFill>
                  <a:schemeClr val="dk1"/>
                </a:solidFill>
              </a:rPr>
              <a:t>  - action: utter_confirm_transaction_dispute</a:t>
            </a:r>
            <a:endParaRPr>
              <a:solidFill>
                <a:schemeClr val="dk1"/>
              </a:solidFill>
            </a:endParaRPr>
          </a:p>
          <a:p>
            <a:pPr indent="0" lvl="0" marL="0" rtl="0" algn="l">
              <a:spcBef>
                <a:spcPts val="0"/>
              </a:spcBef>
              <a:spcAft>
                <a:spcPts val="0"/>
              </a:spcAft>
              <a:buNone/>
            </a:pPr>
            <a:r>
              <a:rPr lang="en-US">
                <a:solidFill>
                  <a:schemeClr val="dk1"/>
                </a:solidFill>
              </a:rPr>
              <a:t>  - action: utter_replace_card</a:t>
            </a:r>
            <a:endParaRPr>
              <a:solidFill>
                <a:schemeClr val="dk1"/>
              </a:solidFill>
            </a:endParaRPr>
          </a:p>
          <a:p>
            <a:pPr indent="0" lvl="0" marL="0" rtl="0" algn="l">
              <a:spcBef>
                <a:spcPts val="0"/>
              </a:spcBef>
              <a:spcAft>
                <a:spcPts val="0"/>
              </a:spcAft>
              <a:buNone/>
            </a:pPr>
            <a:r>
              <a:rPr lang="en-US">
                <a:solidFill>
                  <a:schemeClr val="dk1"/>
                </a:solidFill>
              </a:rPr>
              <a:t>  - action: mailing_address_form</a:t>
            </a:r>
            <a:endParaRPr>
              <a:solidFill>
                <a:schemeClr val="dk1"/>
              </a:solidFill>
            </a:endParaRPr>
          </a:p>
          <a:p>
            <a:pPr indent="0" lvl="0" marL="0" rtl="0" algn="l">
              <a:spcBef>
                <a:spcPts val="0"/>
              </a:spcBef>
              <a:spcAft>
                <a:spcPts val="0"/>
              </a:spcAft>
              <a:buNone/>
            </a:pPr>
            <a:r>
              <a:rPr lang="en-US">
                <a:solidFill>
                  <a:schemeClr val="dk1"/>
                </a:solidFill>
              </a:rPr>
              <a:t>  - active_loop: mailing_address</a:t>
            </a:r>
            <a:endParaRPr>
              <a:solidFill>
                <a:schemeClr val="dk1"/>
              </a:solidFill>
            </a:endParaRPr>
          </a:p>
          <a:p>
            <a:pPr indent="0" lvl="0" marL="0" rtl="0" algn="l">
              <a:spcBef>
                <a:spcPts val="0"/>
              </a:spcBef>
              <a:spcAft>
                <a:spcPts val="0"/>
              </a:spcAft>
              <a:buNone/>
            </a:pPr>
            <a:r>
              <a:rPr lang="en-US">
                <a:solidFill>
                  <a:schemeClr val="dk1"/>
                </a:solidFill>
              </a:rPr>
              <a:t>  - active_loop: null</a:t>
            </a:r>
            <a:endParaRPr>
              <a:solidFill>
                <a:schemeClr val="dk1"/>
              </a:solidFill>
            </a:endParaRPr>
          </a:p>
          <a:p>
            <a:pPr indent="0" lvl="0" marL="0" rtl="0" algn="l">
              <a:spcBef>
                <a:spcPts val="0"/>
              </a:spcBef>
              <a:spcAft>
                <a:spcPts val="0"/>
              </a:spcAft>
              <a:buNone/>
            </a:pPr>
            <a:r>
              <a:rPr lang="en-US">
                <a:solidFill>
                  <a:schemeClr val="dk1"/>
                </a:solidFill>
              </a:rPr>
              <a:t>  - action: utter_sent_replacement</a:t>
            </a:r>
            <a:endParaRPr>
              <a:solidFill>
                <a:schemeClr val="dk1"/>
              </a:solidFill>
            </a:endParaRPr>
          </a:p>
          <a:p>
            <a:pPr indent="0" lvl="0" marL="0" rtl="0" algn="l">
              <a:spcBef>
                <a:spcPts val="0"/>
              </a:spcBef>
              <a:spcAft>
                <a:spcPts val="0"/>
              </a:spcAft>
              <a:buNone/>
            </a:pPr>
            <a:r>
              <a:rPr lang="en-US">
                <a:solidFill>
                  <a:schemeClr val="dk1"/>
                </a:solidFill>
              </a:rPr>
              <a:t>  - action: utter_anything_else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solidFill>
                  <a:schemeClr val="dk1"/>
                </a:solidFill>
              </a:rPr>
              <a:t>- story: Customer has something else they need help with</a:t>
            </a:r>
            <a:endParaRPr>
              <a:solidFill>
                <a:schemeClr val="dk1"/>
              </a:solidFill>
            </a:endParaRPr>
          </a:p>
          <a:p>
            <a:pPr indent="0" lvl="0" marL="0" rtl="0" algn="l">
              <a:spcBef>
                <a:spcPts val="0"/>
              </a:spcBef>
              <a:spcAft>
                <a:spcPts val="0"/>
              </a:spcAft>
              <a:buNone/>
            </a:pPr>
            <a:r>
              <a:rPr lang="en-US">
                <a:solidFill>
                  <a:schemeClr val="dk1"/>
                </a:solidFill>
              </a:rPr>
              <a:t>  steps:</a:t>
            </a:r>
            <a:endParaRPr>
              <a:solidFill>
                <a:schemeClr val="dk1"/>
              </a:solidFill>
            </a:endParaRPr>
          </a:p>
          <a:p>
            <a:pPr indent="0" lvl="0" marL="0" rtl="0" algn="l">
              <a:spcBef>
                <a:spcPts val="0"/>
              </a:spcBef>
              <a:spcAft>
                <a:spcPts val="0"/>
              </a:spcAft>
              <a:buNone/>
            </a:pPr>
            <a:r>
              <a:rPr lang="en-US">
                <a:solidFill>
                  <a:schemeClr val="dk1"/>
                </a:solidFill>
              </a:rPr>
              <a:t>  - action: utter_anything_else</a:t>
            </a:r>
            <a:endParaRPr>
              <a:solidFill>
                <a:schemeClr val="dk1"/>
              </a:solidFill>
            </a:endParaRPr>
          </a:p>
          <a:p>
            <a:pPr indent="0" lvl="0" marL="0" rtl="0" algn="l">
              <a:spcBef>
                <a:spcPts val="0"/>
              </a:spcBef>
              <a:spcAft>
                <a:spcPts val="0"/>
              </a:spcAft>
              <a:buNone/>
            </a:pPr>
            <a:r>
              <a:rPr lang="en-US">
                <a:solidFill>
                  <a:schemeClr val="dk1"/>
                </a:solidFill>
              </a:rPr>
              <a:t>  - intent: affirm</a:t>
            </a:r>
            <a:endParaRPr>
              <a:solidFill>
                <a:schemeClr val="dk1"/>
              </a:solidFill>
            </a:endParaRPr>
          </a:p>
          <a:p>
            <a:pPr indent="0" lvl="0" marL="0" rtl="0" algn="l">
              <a:spcBef>
                <a:spcPts val="0"/>
              </a:spcBef>
              <a:spcAft>
                <a:spcPts val="0"/>
              </a:spcAft>
              <a:buNone/>
            </a:pPr>
            <a:r>
              <a:rPr lang="en-US">
                <a:solidFill>
                  <a:schemeClr val="dk1"/>
                </a:solidFill>
              </a:rPr>
              <a:t>  - action: utter_help</a:t>
            </a:r>
            <a:endParaRPr>
              <a:solidFill>
                <a:schemeClr val="dk1"/>
              </a:solidFill>
            </a:endParaRPr>
          </a:p>
        </p:txBody>
      </p:sp>
      <p:cxnSp>
        <p:nvCxnSpPr>
          <p:cNvPr id="651" name="Google Shape;651;gd41bede061_0_533"/>
          <p:cNvCxnSpPr/>
          <p:nvPr/>
        </p:nvCxnSpPr>
        <p:spPr>
          <a:xfrm flipH="1" rot="10800000">
            <a:off x="4121775" y="3719950"/>
            <a:ext cx="4760400" cy="11700"/>
          </a:xfrm>
          <a:prstGeom prst="straightConnector1">
            <a:avLst/>
          </a:prstGeom>
          <a:noFill/>
          <a:ln cap="flat" cmpd="sng" w="9525">
            <a:solidFill>
              <a:srgbClr val="1FB6FF"/>
            </a:solidFill>
            <a:prstDash val="solid"/>
            <a:round/>
            <a:headEnd len="med" w="med" type="none"/>
            <a:tailEnd len="med" w="med" type="none"/>
          </a:ln>
        </p:spPr>
      </p:cxn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4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200"/>
              <a:buFont typeface="Gill Sans"/>
              <a:buNone/>
            </a:pPr>
            <a:r>
              <a:rPr lang="en-US"/>
              <a:t>CREATING YOUR OWN ASSISTANTS</a:t>
            </a:r>
            <a:endParaRPr/>
          </a:p>
        </p:txBody>
      </p:sp>
      <p:sp>
        <p:nvSpPr>
          <p:cNvPr id="657" name="Google Shape;657;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SzPts val="1800"/>
              <a:buNone/>
            </a:pPr>
            <a:r>
              <a:rPr lang="en-US"/>
              <a:t>Read the Rasa tutorial at </a:t>
            </a:r>
            <a:endParaRPr u="sng">
              <a:solidFill>
                <a:schemeClr val="hlink"/>
              </a:solidFill>
              <a:hlinkClick r:id="rId3"/>
            </a:endParaRPr>
          </a:p>
          <a:p>
            <a:pPr indent="0" lvl="0" marL="0" rtl="0" algn="l">
              <a:lnSpc>
                <a:spcPct val="120000"/>
              </a:lnSpc>
              <a:spcBef>
                <a:spcPts val="0"/>
              </a:spcBef>
              <a:spcAft>
                <a:spcPts val="0"/>
              </a:spcAft>
              <a:buSzPts val="1800"/>
              <a:buNone/>
            </a:pPr>
            <a:r>
              <a:t/>
            </a:r>
            <a:endParaRPr u="sng">
              <a:solidFill>
                <a:schemeClr val="hlink"/>
              </a:solidFill>
              <a:hlinkClick r:id="rId4"/>
            </a:endParaRPr>
          </a:p>
          <a:p>
            <a:pPr indent="0" lvl="0" marL="0" rtl="0" algn="l">
              <a:lnSpc>
                <a:spcPct val="120000"/>
              </a:lnSpc>
              <a:spcBef>
                <a:spcPts val="0"/>
              </a:spcBef>
              <a:spcAft>
                <a:spcPts val="0"/>
              </a:spcAft>
              <a:buSzPts val="1800"/>
              <a:buNone/>
            </a:pPr>
            <a:r>
              <a:rPr lang="en-US" u="sng">
                <a:solidFill>
                  <a:schemeClr val="hlink"/>
                </a:solidFill>
                <a:hlinkClick r:id="rId5"/>
              </a:rPr>
              <a:t>https://rasa.com/docs/rasa/user-guide/building-assistants/#building-assistants</a:t>
            </a:r>
            <a:endParaRPr/>
          </a:p>
          <a:p>
            <a:pPr indent="0" lvl="0" marL="0" rtl="0" algn="l">
              <a:lnSpc>
                <a:spcPct val="120000"/>
              </a:lnSpc>
              <a:spcBef>
                <a:spcPts val="0"/>
              </a:spcBef>
              <a:spcAft>
                <a:spcPts val="0"/>
              </a:spcAft>
              <a:buSzPts val="1800"/>
              <a:buNone/>
            </a:pPr>
            <a:r>
              <a:t/>
            </a:r>
            <a:endParaRPr/>
          </a:p>
          <a:p>
            <a:pPr indent="0" lvl="0" marL="0" rtl="0" algn="l">
              <a:lnSpc>
                <a:spcPct val="120000"/>
              </a:lnSpc>
              <a:spcBef>
                <a:spcPts val="0"/>
              </a:spcBef>
              <a:spcAft>
                <a:spcPts val="0"/>
              </a:spcAft>
              <a:buSzPts val="1800"/>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39"/>
          <p:cNvSpPr txBox="1"/>
          <p:nvPr>
            <p:ph type="title"/>
          </p:nvPr>
        </p:nvSpPr>
        <p:spPr>
          <a:xfrm>
            <a:off x="311700" y="2258700"/>
            <a:ext cx="8520600" cy="6261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dk1"/>
              </a:buClr>
              <a:buSzPts val="3200"/>
              <a:buFont typeface="Gill Sans"/>
              <a:buNone/>
            </a:pPr>
            <a:r>
              <a:rPr lang="en-US"/>
              <a:t>THANK YOU</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d41bede061_0_27"/>
          <p:cNvSpPr txBox="1"/>
          <p:nvPr>
            <p:ph type="title"/>
          </p:nvPr>
        </p:nvSpPr>
        <p:spPr>
          <a:xfrm>
            <a:off x="1088685" y="603390"/>
            <a:ext cx="7202400" cy="786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Principles of Good Conversational System Design</a:t>
            </a:r>
            <a:endParaRPr/>
          </a:p>
        </p:txBody>
      </p:sp>
      <p:sp>
        <p:nvSpPr>
          <p:cNvPr id="169" name="Google Shape;169;gd41bede061_0_27"/>
          <p:cNvSpPr txBox="1"/>
          <p:nvPr>
            <p:ph idx="1" type="body"/>
          </p:nvPr>
        </p:nvSpPr>
        <p:spPr>
          <a:xfrm>
            <a:off x="1088676" y="1792450"/>
            <a:ext cx="3564900" cy="2588100"/>
          </a:xfrm>
          <a:prstGeom prst="rect">
            <a:avLst/>
          </a:prstGeom>
          <a:ln cap="flat" cmpd="sng" w="9525">
            <a:solidFill>
              <a:srgbClr val="FFFF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60000"/>
              </a:lnSpc>
              <a:spcBef>
                <a:spcPts val="3000"/>
              </a:spcBef>
              <a:spcAft>
                <a:spcPts val="0"/>
              </a:spcAft>
              <a:buSzPts val="605"/>
              <a:buNone/>
            </a:pPr>
            <a:r>
              <a:rPr b="1" lang="en-US" sz="1200">
                <a:solidFill>
                  <a:srgbClr val="1F2D3D"/>
                </a:solidFill>
                <a:latin typeface="Arial"/>
                <a:ea typeface="Arial"/>
                <a:cs typeface="Arial"/>
                <a:sym typeface="Arial"/>
              </a:rPr>
              <a:t>Cooperative</a:t>
            </a:r>
            <a:r>
              <a:rPr lang="en-US" sz="1200">
                <a:solidFill>
                  <a:srgbClr val="1F2D3D"/>
                </a:solidFill>
                <a:latin typeface="Arial"/>
                <a:ea typeface="Arial"/>
                <a:cs typeface="Arial"/>
                <a:sym typeface="Arial"/>
              </a:rPr>
              <a:t> - Based on shared purpose - every participant is expected to do their part </a:t>
            </a:r>
            <a:endParaRPr sz="1200">
              <a:solidFill>
                <a:srgbClr val="1F2D3D"/>
              </a:solidFill>
              <a:latin typeface="Arial"/>
              <a:ea typeface="Arial"/>
              <a:cs typeface="Arial"/>
              <a:sym typeface="Arial"/>
            </a:endParaRPr>
          </a:p>
          <a:p>
            <a:pPr indent="0" lvl="0" marL="0" rtl="0" algn="ctr">
              <a:lnSpc>
                <a:spcPct val="160000"/>
              </a:lnSpc>
              <a:spcBef>
                <a:spcPts val="3000"/>
              </a:spcBef>
              <a:spcAft>
                <a:spcPts val="0"/>
              </a:spcAft>
              <a:buClr>
                <a:schemeClr val="dk1"/>
              </a:buClr>
              <a:buSzPts val="605"/>
              <a:buFont typeface="Arial"/>
              <a:buNone/>
            </a:pPr>
            <a:r>
              <a:rPr lang="en-US" sz="1200">
                <a:solidFill>
                  <a:srgbClr val="1F2D3D"/>
                </a:solidFill>
                <a:latin typeface="Arial"/>
                <a:ea typeface="Arial"/>
                <a:cs typeface="Arial"/>
                <a:sym typeface="Arial"/>
              </a:rPr>
              <a:t>Example - if someone asks for direction - a long-winded story ending with “Sorry I don’t know” is not helpful  </a:t>
            </a:r>
            <a:endParaRPr sz="1200">
              <a:solidFill>
                <a:srgbClr val="3C4858"/>
              </a:solidFill>
              <a:highlight>
                <a:srgbClr val="FFFFFF"/>
              </a:highlight>
              <a:latin typeface="Arial"/>
              <a:ea typeface="Arial"/>
              <a:cs typeface="Arial"/>
              <a:sym typeface="Arial"/>
            </a:endParaRPr>
          </a:p>
          <a:p>
            <a:pPr indent="0" lvl="0" marL="0" marR="1143000" rtl="0" algn="ctr">
              <a:lnSpc>
                <a:spcPct val="160000"/>
              </a:lnSpc>
              <a:spcBef>
                <a:spcPts val="1500"/>
              </a:spcBef>
              <a:spcAft>
                <a:spcPts val="0"/>
              </a:spcAft>
              <a:buSzPts val="605"/>
              <a:buNone/>
            </a:pPr>
            <a:r>
              <a:rPr lang="en-US" sz="1200">
                <a:solidFill>
                  <a:srgbClr val="3C4858"/>
                </a:solidFill>
                <a:latin typeface="Arial"/>
                <a:ea typeface="Arial"/>
                <a:cs typeface="Arial"/>
                <a:sym typeface="Arial"/>
              </a:rPr>
              <a:t>Users don’t like putting in a lot of effort to carry on a conversation</a:t>
            </a:r>
            <a:endParaRPr sz="1200">
              <a:solidFill>
                <a:srgbClr val="3C4858"/>
              </a:solidFill>
              <a:latin typeface="Arial"/>
              <a:ea typeface="Arial"/>
              <a:cs typeface="Arial"/>
              <a:sym typeface="Arial"/>
            </a:endParaRPr>
          </a:p>
          <a:p>
            <a:pPr indent="0" lvl="0" marL="0" rtl="0" algn="ctr">
              <a:lnSpc>
                <a:spcPct val="110000"/>
              </a:lnSpc>
              <a:spcBef>
                <a:spcPts val="1500"/>
              </a:spcBef>
              <a:spcAft>
                <a:spcPts val="0"/>
              </a:spcAft>
              <a:buSzPts val="605"/>
              <a:buNone/>
            </a:pPr>
            <a:r>
              <a:t/>
            </a:r>
            <a:endParaRPr sz="1625"/>
          </a:p>
        </p:txBody>
      </p:sp>
      <p:sp>
        <p:nvSpPr>
          <p:cNvPr id="170" name="Google Shape;170;gd41bede061_0_27"/>
          <p:cNvSpPr txBox="1"/>
          <p:nvPr/>
        </p:nvSpPr>
        <p:spPr>
          <a:xfrm>
            <a:off x="4863575" y="1750150"/>
            <a:ext cx="3744000" cy="26304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marR="1143000" rtl="0" algn="l">
              <a:lnSpc>
                <a:spcPct val="160000"/>
              </a:lnSpc>
              <a:spcBef>
                <a:spcPts val="0"/>
              </a:spcBef>
              <a:spcAft>
                <a:spcPts val="0"/>
              </a:spcAft>
              <a:buClr>
                <a:schemeClr val="dk1"/>
              </a:buClr>
              <a:buSzPts val="605"/>
              <a:buFont typeface="Arial"/>
              <a:buNone/>
            </a:pPr>
            <a:r>
              <a:rPr lang="en-US" sz="1200">
                <a:solidFill>
                  <a:srgbClr val="3C4858"/>
                </a:solidFill>
              </a:rPr>
              <a:t>Systems should not require special knowledge or “computer literacy” -  </a:t>
            </a:r>
            <a:endParaRPr sz="1200">
              <a:solidFill>
                <a:srgbClr val="3C4858"/>
              </a:solidFill>
            </a:endParaRPr>
          </a:p>
          <a:p>
            <a:pPr indent="0" lvl="0" marL="0" marR="1143000" rtl="0" algn="l">
              <a:lnSpc>
                <a:spcPct val="160000"/>
              </a:lnSpc>
              <a:spcBef>
                <a:spcPts val="1500"/>
              </a:spcBef>
              <a:spcAft>
                <a:spcPts val="1500"/>
              </a:spcAft>
              <a:buNone/>
            </a:pPr>
            <a:r>
              <a:rPr lang="en-US" sz="1200">
                <a:solidFill>
                  <a:srgbClr val="3C4858"/>
                </a:solidFill>
              </a:rPr>
              <a:t>Cooperative systems actively support the user and require less effort to interact with, mirroring the natural give-and-take flow of human conversation to make the exchange easier and more intuitive</a:t>
            </a:r>
            <a:endParaRPr>
              <a:latin typeface="Gill Sans"/>
              <a:ea typeface="Gill Sans"/>
              <a:cs typeface="Gill Sans"/>
              <a:sym typeface="Gill Sans"/>
            </a:endParaRPr>
          </a:p>
        </p:txBody>
      </p:sp>
      <p:sp>
        <p:nvSpPr>
          <p:cNvPr id="171" name="Google Shape;171;gd41bede061_0_27"/>
          <p:cNvSpPr txBox="1"/>
          <p:nvPr/>
        </p:nvSpPr>
        <p:spPr>
          <a:xfrm>
            <a:off x="1088675" y="1349950"/>
            <a:ext cx="5201700" cy="400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Gill Sans"/>
              <a:buAutoNum type="arabicPeriod"/>
            </a:pPr>
            <a:r>
              <a:rPr lang="en-US">
                <a:latin typeface="Gill Sans"/>
                <a:ea typeface="Gill Sans"/>
                <a:cs typeface="Gill Sans"/>
                <a:sym typeface="Gill Sans"/>
              </a:rPr>
              <a:t>Cooperative</a:t>
            </a:r>
            <a:endParaRPr>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d41bede061_0_38"/>
          <p:cNvSpPr txBox="1"/>
          <p:nvPr>
            <p:ph type="title"/>
          </p:nvPr>
        </p:nvSpPr>
        <p:spPr>
          <a:xfrm>
            <a:off x="1088685" y="603390"/>
            <a:ext cx="7202400" cy="786900"/>
          </a:xfrm>
          <a:prstGeom prst="rect">
            <a:avLst/>
          </a:prstGeom>
        </p:spPr>
        <p:txBody>
          <a:bodyPr anchorCtr="0" anchor="t" bIns="45700" lIns="91425" spcFirstLastPara="1" rIns="91425" wrap="square" tIns="45700">
            <a:normAutofit/>
          </a:bodyPr>
          <a:lstStyle/>
          <a:p>
            <a:pPr indent="0" lvl="0" marL="0" rtl="0" algn="l">
              <a:lnSpc>
                <a:spcPct val="170000"/>
              </a:lnSpc>
              <a:spcBef>
                <a:spcPts val="3000"/>
              </a:spcBef>
              <a:spcAft>
                <a:spcPts val="1500"/>
              </a:spcAft>
              <a:buNone/>
            </a:pPr>
            <a:r>
              <a:rPr lang="en-US" sz="1500">
                <a:solidFill>
                  <a:srgbClr val="1F2D3D"/>
                </a:solidFill>
                <a:latin typeface="Arial"/>
                <a:ea typeface="Arial"/>
                <a:cs typeface="Arial"/>
                <a:sym typeface="Arial"/>
              </a:rPr>
              <a:t>2. Goal-oriented </a:t>
            </a:r>
            <a:endParaRPr/>
          </a:p>
        </p:txBody>
      </p:sp>
      <p:sp>
        <p:nvSpPr>
          <p:cNvPr id="177" name="Google Shape;177;gd41bede061_0_38"/>
          <p:cNvSpPr txBox="1"/>
          <p:nvPr>
            <p:ph idx="1" type="body"/>
          </p:nvPr>
        </p:nvSpPr>
        <p:spPr>
          <a:xfrm>
            <a:off x="1088685" y="1511799"/>
            <a:ext cx="7202400" cy="2588100"/>
          </a:xfrm>
          <a:prstGeom prst="rect">
            <a:avLst/>
          </a:prstGeom>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1143000" rtl="0" algn="l">
              <a:lnSpc>
                <a:spcPct val="150000"/>
              </a:lnSpc>
              <a:spcBef>
                <a:spcPts val="0"/>
              </a:spcBef>
              <a:spcAft>
                <a:spcPts val="0"/>
              </a:spcAft>
              <a:buSzPts val="770"/>
              <a:buNone/>
            </a:pPr>
            <a:r>
              <a:rPr lang="en-US" sz="1450">
                <a:solidFill>
                  <a:srgbClr val="3C4858"/>
                </a:solidFill>
                <a:latin typeface="Arial"/>
                <a:ea typeface="Arial"/>
                <a:cs typeface="Arial"/>
                <a:sym typeface="Arial"/>
              </a:rPr>
              <a:t>Conversational systems provide interaction  interfaces to for users to get a problem solved - to achieve some goal </a:t>
            </a:r>
            <a:endParaRPr sz="1450">
              <a:solidFill>
                <a:srgbClr val="3C4858"/>
              </a:solidFill>
              <a:latin typeface="Arial"/>
              <a:ea typeface="Arial"/>
              <a:cs typeface="Arial"/>
              <a:sym typeface="Arial"/>
            </a:endParaRPr>
          </a:p>
          <a:p>
            <a:pPr indent="-320675" lvl="0" marL="457200" marR="1143000" rtl="0" algn="l">
              <a:lnSpc>
                <a:spcPct val="150000"/>
              </a:lnSpc>
              <a:spcBef>
                <a:spcPts val="1500"/>
              </a:spcBef>
              <a:spcAft>
                <a:spcPts val="0"/>
              </a:spcAft>
              <a:buSzPts val="1450"/>
              <a:buChar char="-"/>
            </a:pPr>
            <a:r>
              <a:rPr b="1" lang="en-US" sz="1450">
                <a:solidFill>
                  <a:schemeClr val="accent1"/>
                </a:solidFill>
                <a:latin typeface="Arial"/>
                <a:ea typeface="Arial"/>
                <a:cs typeface="Arial"/>
                <a:sym typeface="Arial"/>
              </a:rPr>
              <a:t>asking for directions / help / check account balance / open an account / lodge a complaint / ask meaning of a word</a:t>
            </a:r>
            <a:endParaRPr b="1" sz="1450">
              <a:solidFill>
                <a:schemeClr val="accent1"/>
              </a:solidFill>
              <a:latin typeface="Arial"/>
              <a:ea typeface="Arial"/>
              <a:cs typeface="Arial"/>
              <a:sym typeface="Arial"/>
            </a:endParaRPr>
          </a:p>
          <a:p>
            <a:pPr indent="0" lvl="0" marL="0" marR="1143000" rtl="0" algn="l">
              <a:lnSpc>
                <a:spcPct val="150000"/>
              </a:lnSpc>
              <a:spcBef>
                <a:spcPts val="1500"/>
              </a:spcBef>
              <a:spcAft>
                <a:spcPts val="1500"/>
              </a:spcAft>
              <a:buSzPts val="770"/>
              <a:buNone/>
            </a:pPr>
            <a:r>
              <a:rPr lang="en-US" sz="1450">
                <a:solidFill>
                  <a:srgbClr val="3C4858"/>
                </a:solidFill>
                <a:latin typeface="Arial"/>
                <a:ea typeface="Arial"/>
                <a:cs typeface="Arial"/>
                <a:sym typeface="Arial"/>
              </a:rPr>
              <a:t>The goals of interaction should be set apriori via user research as part of the holistic design process </a:t>
            </a:r>
            <a:endParaRPr sz="105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2020-05-01T06:31:00Z</dcterms:created>
  <dc:creator>Lipika Dey</dc:creator>
</cp:coreProperties>
</file>