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C9C0F0-3ACD-444D-B551-957E8473F28B}">
  <a:tblStyle styleId="{FDC9C0F0-3ACD-444D-B551-957E8473F28B}"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4c04f4ec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4c04f4ec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400fc0a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400fc0a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400fc0ac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400fc0ac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400fc0ac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400fc0ac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00fc0ac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400fc0ac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00fc0ac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400fc0ac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400fc0ac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400fc0ac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00fc0ac3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00fc0ac3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00fc0ac3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00fc0ac3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9868f9fc4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9868f9fc4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fdf9b56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fdf9b56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3fdf9b567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3fdf9b56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fdf9b56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fdf9b56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fdf9b56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fdf9b567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fdf9b56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fdf9b567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fdf9b56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fdf9b56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fdf9b567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fdf9b567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fdf9b56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fdf9b56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25" y="623850"/>
            <a:ext cx="8520600" cy="168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CSL7090</a:t>
            </a:r>
            <a:br>
              <a:rPr lang="en" sz="4800"/>
            </a:br>
            <a:r>
              <a:rPr lang="en" sz="4800"/>
              <a:t>Software &amp; Data Engineering</a:t>
            </a:r>
            <a:endParaRPr sz="4800"/>
          </a:p>
        </p:txBody>
      </p:sp>
      <p:sp>
        <p:nvSpPr>
          <p:cNvPr id="55" name="Google Shape;55;p13"/>
          <p:cNvSpPr txBox="1"/>
          <p:nvPr>
            <p:ph idx="1" type="subTitle"/>
          </p:nvPr>
        </p:nvSpPr>
        <p:spPr>
          <a:xfrm>
            <a:off x="311700" y="3138925"/>
            <a:ext cx="50124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Course Instructors: </a:t>
            </a:r>
            <a:endParaRPr sz="1600"/>
          </a:p>
          <a:p>
            <a:pPr indent="0" lvl="0" marL="0" rtl="0" algn="l">
              <a:spcBef>
                <a:spcPts val="0"/>
              </a:spcBef>
              <a:spcAft>
                <a:spcPts val="0"/>
              </a:spcAft>
              <a:buNone/>
            </a:pPr>
            <a:br>
              <a:rPr lang="en" sz="1600"/>
            </a:br>
            <a:r>
              <a:rPr lang="en" sz="1600">
                <a:solidFill>
                  <a:schemeClr val="dk1"/>
                </a:solidFill>
              </a:rPr>
              <a:t>Sumit Kalra, Assistant Professor, IIT Jodhpur</a:t>
            </a:r>
            <a:endParaRPr sz="1600">
              <a:solidFill>
                <a:schemeClr val="dk1"/>
              </a:solidFill>
            </a:endParaRPr>
          </a:p>
          <a:p>
            <a:pPr indent="0" lvl="0" marL="0" rtl="0" algn="l">
              <a:spcBef>
                <a:spcPts val="0"/>
              </a:spcBef>
              <a:spcAft>
                <a:spcPts val="0"/>
              </a:spcAft>
              <a:buNone/>
            </a:pPr>
            <a:r>
              <a:rPr lang="en" sz="1600">
                <a:solidFill>
                  <a:schemeClr val="dk1"/>
                </a:solidFill>
              </a:rPr>
              <a:t>Ram Subramaniam, Co-founder - My Money Karma</a:t>
            </a:r>
            <a:endParaRPr sz="1600">
              <a:solidFill>
                <a:schemeClr val="dk1"/>
              </a:solidFill>
            </a:endParaRPr>
          </a:p>
        </p:txBody>
      </p:sp>
      <p:sp>
        <p:nvSpPr>
          <p:cNvPr id="56" name="Google Shape;56;p13"/>
          <p:cNvSpPr txBox="1"/>
          <p:nvPr/>
        </p:nvSpPr>
        <p:spPr>
          <a:xfrm>
            <a:off x="2221950" y="2307000"/>
            <a:ext cx="4700100" cy="5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Lecture #3</a:t>
            </a:r>
            <a:endParaRPr/>
          </a:p>
        </p:txBody>
      </p:sp>
      <p:sp>
        <p:nvSpPr>
          <p:cNvPr id="57" name="Google Shape;57;p13"/>
          <p:cNvSpPr txBox="1"/>
          <p:nvPr>
            <p:ph idx="1" type="subTitle"/>
          </p:nvPr>
        </p:nvSpPr>
        <p:spPr>
          <a:xfrm>
            <a:off x="5524725" y="3138925"/>
            <a:ext cx="3229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Google Classroom Code</a:t>
            </a:r>
            <a:r>
              <a:rPr lang="en" sz="1600"/>
              <a:t>: </a:t>
            </a:r>
            <a:r>
              <a:rPr lang="en" sz="1600">
                <a:solidFill>
                  <a:schemeClr val="dk1"/>
                </a:solidFill>
              </a:rPr>
              <a:t>cezptvv</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Oriented Architecture</a:t>
            </a:r>
            <a:endParaRPr/>
          </a:p>
        </p:txBody>
      </p:sp>
      <p:pic>
        <p:nvPicPr>
          <p:cNvPr id="107" name="Google Shape;107;p22"/>
          <p:cNvPicPr preferRelativeResize="0"/>
          <p:nvPr/>
        </p:nvPicPr>
        <p:blipFill>
          <a:blip r:embed="rId3">
            <a:alphaModFix/>
          </a:blip>
          <a:stretch>
            <a:fillRect/>
          </a:stretch>
        </p:blipFill>
        <p:spPr>
          <a:xfrm>
            <a:off x="311700" y="1097625"/>
            <a:ext cx="4693675" cy="371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Publisher-Subscriber Pattern</a:t>
            </a:r>
            <a:endParaRPr/>
          </a:p>
        </p:txBody>
      </p:sp>
      <p:pic>
        <p:nvPicPr>
          <p:cNvPr id="113" name="Google Shape;113;p23"/>
          <p:cNvPicPr preferRelativeResize="0"/>
          <p:nvPr/>
        </p:nvPicPr>
        <p:blipFill rotWithShape="1">
          <a:blip r:embed="rId3">
            <a:alphaModFix/>
          </a:blip>
          <a:srcRect b="8775" l="0" r="0" t="0"/>
          <a:stretch/>
        </p:blipFill>
        <p:spPr>
          <a:xfrm>
            <a:off x="311700" y="1215875"/>
            <a:ext cx="6376125" cy="343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4"/>
          <p:cNvSpPr txBox="1"/>
          <p:nvPr>
            <p:ph idx="1" type="body"/>
          </p:nvPr>
        </p:nvSpPr>
        <p:spPr>
          <a:xfrm>
            <a:off x="2702975" y="1595250"/>
            <a:ext cx="3962400" cy="1953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Aren’t Publishers providing services to Subscribers? If Yes, how is it different from SOA?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Data Pattern</a:t>
            </a:r>
            <a:endParaRPr/>
          </a:p>
        </p:txBody>
      </p:sp>
      <p:pic>
        <p:nvPicPr>
          <p:cNvPr id="125" name="Google Shape;125;p25"/>
          <p:cNvPicPr preferRelativeResize="0"/>
          <p:nvPr/>
        </p:nvPicPr>
        <p:blipFill>
          <a:blip r:embed="rId3">
            <a:alphaModFix/>
          </a:blip>
          <a:stretch>
            <a:fillRect/>
          </a:stretch>
        </p:blipFill>
        <p:spPr>
          <a:xfrm>
            <a:off x="387842" y="1017725"/>
            <a:ext cx="4184156" cy="39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txBox="1"/>
          <p:nvPr>
            <p:ph idx="1" type="body"/>
          </p:nvPr>
        </p:nvSpPr>
        <p:spPr>
          <a:xfrm>
            <a:off x="2702975" y="1595250"/>
            <a:ext cx="3962400" cy="1953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Multiple Subscribers are using common set of Publishers. How is it different from Shared Data Pattern?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4+1 Architectural Views</a:t>
            </a:r>
            <a:endParaRPr/>
          </a:p>
        </p:txBody>
      </p:sp>
      <p:sp>
        <p:nvSpPr>
          <p:cNvPr id="137" name="Google Shape;13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logical view, which shows the key abstractions in the system as objects or object classes. </a:t>
            </a:r>
            <a:endParaRPr/>
          </a:p>
          <a:p>
            <a:pPr indent="-342900" lvl="0" marL="457200" rtl="0" algn="l">
              <a:spcBef>
                <a:spcPts val="0"/>
              </a:spcBef>
              <a:spcAft>
                <a:spcPts val="0"/>
              </a:spcAft>
              <a:buSzPts val="1800"/>
              <a:buChar char="●"/>
            </a:pPr>
            <a:r>
              <a:rPr lang="en"/>
              <a:t>A process view, which shows how, at run-time, the system is composed of interacting processes. </a:t>
            </a:r>
            <a:endParaRPr/>
          </a:p>
          <a:p>
            <a:pPr indent="-342900" lvl="0" marL="457200" rtl="0" algn="l">
              <a:spcBef>
                <a:spcPts val="0"/>
              </a:spcBef>
              <a:spcAft>
                <a:spcPts val="0"/>
              </a:spcAft>
              <a:buSzPts val="1800"/>
              <a:buChar char="●"/>
            </a:pPr>
            <a:r>
              <a:rPr lang="en"/>
              <a:t>A development view, which shows how the software is decomposed for development.</a:t>
            </a:r>
            <a:endParaRPr/>
          </a:p>
          <a:p>
            <a:pPr indent="-342900" lvl="0" marL="457200" rtl="0" algn="l">
              <a:spcBef>
                <a:spcPts val="0"/>
              </a:spcBef>
              <a:spcAft>
                <a:spcPts val="0"/>
              </a:spcAft>
              <a:buSzPts val="1800"/>
              <a:buChar char="●"/>
            </a:pPr>
            <a:r>
              <a:rPr lang="en"/>
              <a:t>A physical view, which shows the system hardware and how software components are distributed across the processors in the system.</a:t>
            </a:r>
            <a:endParaRPr/>
          </a:p>
          <a:p>
            <a:pPr indent="-342900" lvl="0" marL="457200" rtl="0" algn="l">
              <a:spcBef>
                <a:spcPts val="0"/>
              </a:spcBef>
              <a:spcAft>
                <a:spcPts val="0"/>
              </a:spcAft>
              <a:buSzPts val="1800"/>
              <a:buChar char="●"/>
            </a:pPr>
            <a:r>
              <a:rPr lang="en"/>
              <a:t>Related using use cases or scenarios (+1)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4+1 View Model Proposed by Kruchten (1995)</a:t>
            </a:r>
            <a:endParaRPr/>
          </a:p>
        </p:txBody>
      </p:sp>
      <p:pic>
        <p:nvPicPr>
          <p:cNvPr id="143" name="Google Shape;143;p28"/>
          <p:cNvPicPr preferRelativeResize="0"/>
          <p:nvPr/>
        </p:nvPicPr>
        <p:blipFill>
          <a:blip r:embed="rId3">
            <a:alphaModFix/>
          </a:blip>
          <a:stretch>
            <a:fillRect/>
          </a:stretch>
        </p:blipFill>
        <p:spPr>
          <a:xfrm>
            <a:off x="271175" y="1609850"/>
            <a:ext cx="5410975" cy="3191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4+1 Views</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idx="1" type="body"/>
          </p:nvPr>
        </p:nvSpPr>
        <p:spPr>
          <a:xfrm>
            <a:off x="311700" y="680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a:t>
            </a:r>
            <a:endParaRPr/>
          </a:p>
          <a:p>
            <a:pPr indent="0" lvl="0" marL="0" rtl="0" algn="l">
              <a:spcBef>
                <a:spcPts val="1600"/>
              </a:spcBef>
              <a:spcAft>
                <a:spcPts val="0"/>
              </a:spcAft>
              <a:buNone/>
            </a:pPr>
            <a:r>
              <a:rPr lang="en">
                <a:solidFill>
                  <a:schemeClr val="dk1"/>
                </a:solidFill>
              </a:rPr>
              <a:t>Microservice Architecture </a:t>
            </a:r>
            <a:endParaRPr>
              <a:solidFill>
                <a:schemeClr val="dk1"/>
              </a:solidFill>
            </a:endParaRPr>
          </a:p>
          <a:p>
            <a:pPr indent="0" lvl="0" marL="0" rtl="0" algn="l">
              <a:spcBef>
                <a:spcPts val="1600"/>
              </a:spcBef>
              <a:spcAft>
                <a:spcPts val="0"/>
              </a:spcAft>
              <a:buNone/>
            </a:pPr>
            <a:r>
              <a:rPr lang="en">
                <a:solidFill>
                  <a:schemeClr val="dk1"/>
                </a:solidFill>
              </a:rPr>
              <a:t>Modular v/s Monolithic Software Design</a:t>
            </a:r>
            <a:endParaRPr>
              <a:solidFill>
                <a:schemeClr val="dk1"/>
              </a:solidFill>
            </a:endParaRPr>
          </a:p>
          <a:p>
            <a:pPr indent="0" lvl="0" marL="0" rtl="0" algn="l">
              <a:spcBef>
                <a:spcPts val="1600"/>
              </a:spcBef>
              <a:spcAft>
                <a:spcPts val="0"/>
              </a:spcAft>
              <a:buNone/>
            </a:pPr>
            <a:r>
              <a:rPr lang="en">
                <a:solidFill>
                  <a:schemeClr val="dk1"/>
                </a:solidFill>
              </a:rPr>
              <a:t>4+1 Views</a:t>
            </a:r>
            <a:br>
              <a:rPr lang="en">
                <a:solidFill>
                  <a:schemeClr val="dk1"/>
                </a:solidFill>
              </a:rPr>
            </a:br>
            <a:endParaRPr>
              <a:solidFill>
                <a:schemeClr val="dk1"/>
              </a:solidFill>
            </a:endParaRPr>
          </a:p>
          <a:p>
            <a:pPr indent="0" lvl="0" marL="0" rtl="0" algn="l">
              <a:spcBef>
                <a:spcPts val="1600"/>
              </a:spcBef>
              <a:spcAft>
                <a:spcPts val="0"/>
              </a:spcAft>
              <a:buNone/>
            </a:pPr>
            <a:r>
              <a:rPr lang="en"/>
              <a:t>Next Class:</a:t>
            </a:r>
            <a:br>
              <a:rPr lang="en"/>
            </a:br>
            <a:r>
              <a:rPr lang="en">
                <a:solidFill>
                  <a:schemeClr val="dk1"/>
                </a:solidFill>
              </a:rPr>
              <a:t>Basic web architecture/CICD Intro - Dr Ram</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rPr lang="en">
                <a:solidFill>
                  <a:schemeClr val="dk1"/>
                </a:solidFill>
              </a:rPr>
              <a:t>Contact: sumitk@iitj.ac.in</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18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118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MVC</a:t>
            </a:r>
            <a:endParaRPr/>
          </a:p>
        </p:txBody>
      </p:sp>
      <p:graphicFrame>
        <p:nvGraphicFramePr>
          <p:cNvPr id="68" name="Google Shape;68;p15"/>
          <p:cNvGraphicFramePr/>
          <p:nvPr/>
        </p:nvGraphicFramePr>
        <p:xfrm>
          <a:off x="346125" y="691479"/>
          <a:ext cx="3000000" cy="3000000"/>
        </p:xfrm>
        <a:graphic>
          <a:graphicData uri="http://schemas.openxmlformats.org/drawingml/2006/table">
            <a:tbl>
              <a:tblPr bandRow="1" firstRow="1">
                <a:noFill/>
                <a:tableStyleId>{FDC9C0F0-3ACD-444D-B551-957E8473F28B}</a:tableStyleId>
              </a:tblPr>
              <a:tblGrid>
                <a:gridCol w="2001925"/>
                <a:gridCol w="6227675"/>
              </a:tblGrid>
              <a:tr h="429125">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Name</a:t>
                      </a:r>
                      <a:endParaRPr b="1"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MVC (Model-View-Controller)</a:t>
                      </a:r>
                      <a:endParaRPr b="1" sz="1400" u="none" cap="none" strike="noStrike">
                        <a:solidFill>
                          <a:srgbClr val="000000"/>
                        </a:solidFill>
                        <a:latin typeface="Helvetica Neue"/>
                        <a:ea typeface="Helvetica Neue"/>
                        <a:cs typeface="Helvetica Neue"/>
                        <a:sym typeface="Helvetica Neue"/>
                      </a:endParaRPr>
                    </a:p>
                  </a:txBody>
                  <a:tcPr marT="0" marB="0" marR="68575" marL="68575"/>
                </a:tc>
              </a:tr>
              <a:tr h="1552025">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Description</a:t>
                      </a:r>
                      <a:endParaRPr b="1"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a:t>
                      </a:r>
                      <a:endParaRPr/>
                    </a:p>
                  </a:txBody>
                  <a:tcPr marT="0" marB="0" marR="68575" marL="68575"/>
                </a:tc>
              </a:tr>
              <a:tr h="29690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Example</a:t>
                      </a:r>
                      <a:endParaRPr/>
                    </a:p>
                  </a:txBody>
                  <a:tcPr marT="0" marB="0" marR="68575" marL="68575"/>
                </a:tc>
                <a:tc>
                  <a:txBody>
                    <a:bodyPr/>
                    <a:lstStyle/>
                    <a:p>
                      <a:pPr indent="0" lvl="0" marL="0" marR="0" rtl="0" algn="just">
                        <a:spcBef>
                          <a:spcPts val="0"/>
                        </a:spcBef>
                        <a:spcAft>
                          <a:spcPts val="0"/>
                        </a:spcAft>
                        <a:buNone/>
                      </a:pPr>
                      <a:r>
                        <a:rPr lang="en">
                          <a:latin typeface="Helvetica Neue"/>
                          <a:ea typeface="Helvetica Neue"/>
                          <a:cs typeface="Helvetica Neue"/>
                          <a:sym typeface="Helvetica Neue"/>
                        </a:rPr>
                        <a:t>A</a:t>
                      </a:r>
                      <a:r>
                        <a:rPr lang="en" sz="1400" u="none" cap="none" strike="noStrike">
                          <a:solidFill>
                            <a:srgbClr val="000000"/>
                          </a:solidFill>
                          <a:latin typeface="Helvetica Neue"/>
                          <a:ea typeface="Helvetica Neue"/>
                          <a:cs typeface="Helvetica Neue"/>
                          <a:sym typeface="Helvetica Neue"/>
                        </a:rPr>
                        <a:t> web-based application system organized using the MVC pattern.</a:t>
                      </a:r>
                      <a:endParaRPr/>
                    </a:p>
                  </a:txBody>
                  <a:tcPr marT="0" marB="0" marR="68575" marL="68575"/>
                </a:tc>
              </a:tr>
              <a:tr h="6651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When used</a:t>
                      </a:r>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Used when there are multiple ways to view and interact with data. Also used when the future requirements for interaction and presentation of data are unknown. </a:t>
                      </a:r>
                      <a:endParaRPr/>
                    </a:p>
                  </a:txBody>
                  <a:tcPr marT="0" marB="0" marR="68575" marL="68575"/>
                </a:tc>
              </a:tr>
              <a:tr h="6651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Advantages</a:t>
                      </a:r>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Allows the data to change independently of its representation and vice versa. Supports presentation of the same data in different ways with changes made in one representation shown in all of them. </a:t>
                      </a:r>
                      <a:endParaRPr/>
                    </a:p>
                  </a:txBody>
                  <a:tcPr marT="0" marB="0" marR="68575" marL="68575"/>
                </a:tc>
              </a:tr>
              <a:tr h="44960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Disadvantages</a:t>
                      </a:r>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Can involve additional code and code complexity when the data model and interactions are simple.</a:t>
                      </a:r>
                      <a:endParaRPr sz="1400" u="none" cap="none" strike="noStrike">
                        <a:solidFill>
                          <a:srgbClr val="000000"/>
                        </a:solidFill>
                        <a:latin typeface="Helvetica Neue"/>
                        <a:ea typeface="Helvetica Neue"/>
                        <a:cs typeface="Helvetica Neue"/>
                        <a:sym typeface="Helvetica Neue"/>
                      </a:endParaRPr>
                    </a:p>
                  </a:txBody>
                  <a:tcPr marT="0" marB="0" marR="68575" marL="6857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Pipe-and-Filter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5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Pipe-and-Filter</a:t>
            </a:r>
            <a:endParaRPr/>
          </a:p>
        </p:txBody>
      </p:sp>
      <p:graphicFrame>
        <p:nvGraphicFramePr>
          <p:cNvPr id="79" name="Google Shape;79;p17"/>
          <p:cNvGraphicFramePr/>
          <p:nvPr/>
        </p:nvGraphicFramePr>
        <p:xfrm>
          <a:off x="724839" y="830325"/>
          <a:ext cx="3000000" cy="3000000"/>
        </p:xfrm>
        <a:graphic>
          <a:graphicData uri="http://schemas.openxmlformats.org/drawingml/2006/table">
            <a:tbl>
              <a:tblPr bandRow="1" firstRow="1">
                <a:noFill/>
                <a:tableStyleId>{FDC9C0F0-3ACD-444D-B551-957E8473F28B}</a:tableStyleId>
              </a:tblPr>
              <a:tblGrid>
                <a:gridCol w="1477600"/>
                <a:gridCol w="5712800"/>
              </a:tblGrid>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Name</a:t>
                      </a:r>
                      <a:endParaRPr b="1"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Pipe and filter</a:t>
                      </a:r>
                      <a:endParaRPr b="1" sz="1400" u="none" cap="none" strike="noStrike">
                        <a:solidFill>
                          <a:srgbClr val="000000"/>
                        </a:solidFill>
                        <a:latin typeface="Helvetica Neue"/>
                        <a:ea typeface="Helvetica Neue"/>
                        <a:cs typeface="Helvetica Neue"/>
                        <a:sym typeface="Helvetica Neue"/>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Description</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The processing of the data in a system is organized so that each processing component (filter) is discrete and carries out one type of data transformation. The data flows (as in a pipe) from one component to another for processing. </a:t>
                      </a:r>
                      <a:endParaRPr/>
                    </a:p>
                  </a:txBody>
                  <a:tcPr marT="0" marB="0" marR="68575" marL="68575"/>
                </a:tc>
              </a:tr>
              <a:tr h="266725">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Example</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a:latin typeface="Helvetica Neue"/>
                          <a:ea typeface="Helvetica Neue"/>
                          <a:cs typeface="Helvetica Neue"/>
                          <a:sym typeface="Helvetica Neue"/>
                        </a:rPr>
                        <a:t>A</a:t>
                      </a:r>
                      <a:r>
                        <a:rPr lang="en" sz="1400" u="none" cap="none" strike="noStrike">
                          <a:solidFill>
                            <a:srgbClr val="000000"/>
                          </a:solidFill>
                          <a:latin typeface="Helvetica Neue"/>
                          <a:ea typeface="Helvetica Neue"/>
                          <a:cs typeface="Helvetica Neue"/>
                          <a:sym typeface="Helvetica Neue"/>
                        </a:rPr>
                        <a:t> pipe and filter system used for processing invoices.</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When used</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Commonly used in data processing applications (both batch- and transaction-based) where inputs are processed in separate stages to generate related outputs.</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Easy to understand and supports transformation reuse. Workflow style matches the structure of many business processes. Evolution by adding transformations is straightforward. Can be implemented as either a sequential or concurrent system.</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Disadvantages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The format for data transfer has to be agreed upon between communicating transformations. Each transformation must parse its input and unparse its output to the agreed form. This increases system overhead and may mean that it is impossible to reuse functional transformations that use incompatible data structures.</a:t>
                      </a:r>
                      <a:endParaRPr sz="1400" u="none" cap="none" strike="noStrike">
                        <a:solidFill>
                          <a:srgbClr val="000000"/>
                        </a:solidFill>
                        <a:latin typeface="Helvetica Neue"/>
                        <a:ea typeface="Helvetica Neue"/>
                        <a:cs typeface="Helvetica Neue"/>
                        <a:sym typeface="Helvetica Neue"/>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Client-Server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1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Client-Server</a:t>
            </a:r>
            <a:endParaRPr/>
          </a:p>
        </p:txBody>
      </p:sp>
      <p:graphicFrame>
        <p:nvGraphicFramePr>
          <p:cNvPr id="90" name="Google Shape;90;p19"/>
          <p:cNvGraphicFramePr/>
          <p:nvPr/>
        </p:nvGraphicFramePr>
        <p:xfrm>
          <a:off x="812107" y="747025"/>
          <a:ext cx="3000000" cy="3000000"/>
        </p:xfrm>
        <a:graphic>
          <a:graphicData uri="http://schemas.openxmlformats.org/drawingml/2006/table">
            <a:tbl>
              <a:tblPr bandRow="1" firstRow="1">
                <a:noFill/>
                <a:tableStyleId>{FDC9C0F0-3ACD-444D-B551-957E8473F28B}</a:tableStyleId>
              </a:tblPr>
              <a:tblGrid>
                <a:gridCol w="1847325"/>
                <a:gridCol w="5451175"/>
              </a:tblGrid>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Name</a:t>
                      </a:r>
                      <a:endParaRPr b="1"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Client-server</a:t>
                      </a:r>
                      <a:endParaRPr b="1" sz="1400" u="none" cap="none" strike="noStrike">
                        <a:solidFill>
                          <a:srgbClr val="000000"/>
                        </a:solidFill>
                        <a:latin typeface="Helvetica Neue"/>
                        <a:ea typeface="Helvetica Neue"/>
                        <a:cs typeface="Helvetica Neue"/>
                        <a:sym typeface="Helvetica Neue"/>
                      </a:endParaRPr>
                    </a:p>
                  </a:txBody>
                  <a:tcPr marT="0" marB="0" marR="68575" marL="68575"/>
                </a:tc>
              </a:tr>
              <a:tr h="339175">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Description</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In a client–server architecture, the functionality of the system is organized into services, with each service delivered from a separate server. Clients are users of these services and access servers to make use of them.</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Example</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a:latin typeface="Helvetica Neue"/>
                          <a:ea typeface="Helvetica Neue"/>
                          <a:cs typeface="Helvetica Neue"/>
                          <a:sym typeface="Helvetica Neue"/>
                        </a:rPr>
                        <a:t>A</a:t>
                      </a:r>
                      <a:r>
                        <a:rPr lang="en" sz="1400" u="none" cap="none" strike="noStrike">
                          <a:solidFill>
                            <a:srgbClr val="000000"/>
                          </a:solidFill>
                          <a:latin typeface="Helvetica Neue"/>
                          <a:ea typeface="Helvetica Neue"/>
                          <a:cs typeface="Helvetica Neue"/>
                          <a:sym typeface="Helvetica Neue"/>
                        </a:rPr>
                        <a:t>n example of a film and </a:t>
                      </a:r>
                      <a:r>
                        <a:rPr lang="en">
                          <a:latin typeface="Helvetica Neue"/>
                          <a:ea typeface="Helvetica Neue"/>
                          <a:cs typeface="Helvetica Neue"/>
                          <a:sym typeface="Helvetica Neue"/>
                        </a:rPr>
                        <a:t>V</a:t>
                      </a:r>
                      <a:r>
                        <a:rPr lang="en" sz="1400" u="none" cap="none" strike="noStrike">
                          <a:solidFill>
                            <a:srgbClr val="000000"/>
                          </a:solidFill>
                          <a:latin typeface="Helvetica Neue"/>
                          <a:ea typeface="Helvetica Neue"/>
                          <a:cs typeface="Helvetica Neue"/>
                          <a:sym typeface="Helvetica Neue"/>
                        </a:rPr>
                        <a:t>ideo/DVD library organized as a client–server system.</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When used</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Used when data in a shared database has to be accessed from a range of locations. Because servers can be replicated, may also be used when the load on a system is variable.</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The principal advantage of this model is that servers can be distributed across a network. General functionality (e.g., a printing service) can be available to all clients and does not need to be implemented by all services. </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Disadvantages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sz="1400" u="none" cap="none" strike="noStrike">
                          <a:solidFill>
                            <a:srgbClr val="000000"/>
                          </a:solidFill>
                          <a:latin typeface="Helvetica Neue"/>
                          <a:ea typeface="Helvetica Neue"/>
                          <a:cs typeface="Helvetica Neue"/>
                          <a:sym typeface="Helvetica Neue"/>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endParaRPr sz="1400" u="none" cap="none" strike="noStrike">
                        <a:solidFill>
                          <a:srgbClr val="000000"/>
                        </a:solidFill>
                        <a:latin typeface="Helvetica Neue"/>
                        <a:ea typeface="Helvetica Neue"/>
                        <a:cs typeface="Helvetica Neue"/>
                        <a:sym typeface="Helvetica Neue"/>
                      </a:endParaRPr>
                    </a:p>
                  </a:txBody>
                  <a:tcPr marT="0" marB="0" marR="68575" marL="6857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Peer-to-Peer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38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Peer-to-Peer</a:t>
            </a:r>
            <a:endParaRPr/>
          </a:p>
        </p:txBody>
      </p:sp>
      <p:graphicFrame>
        <p:nvGraphicFramePr>
          <p:cNvPr id="101" name="Google Shape;101;p21"/>
          <p:cNvGraphicFramePr/>
          <p:nvPr/>
        </p:nvGraphicFramePr>
        <p:xfrm>
          <a:off x="756582" y="1399500"/>
          <a:ext cx="3000000" cy="3000000"/>
        </p:xfrm>
        <a:graphic>
          <a:graphicData uri="http://schemas.openxmlformats.org/drawingml/2006/table">
            <a:tbl>
              <a:tblPr bandRow="1" firstRow="1">
                <a:noFill/>
                <a:tableStyleId>{FDC9C0F0-3ACD-444D-B551-957E8473F28B}</a:tableStyleId>
              </a:tblPr>
              <a:tblGrid>
                <a:gridCol w="1847325"/>
                <a:gridCol w="5451175"/>
              </a:tblGrid>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Name</a:t>
                      </a:r>
                      <a:endParaRPr b="1"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rPr lang="en">
                          <a:solidFill>
                            <a:srgbClr val="000000"/>
                          </a:solidFill>
                          <a:latin typeface="Helvetica Neue"/>
                          <a:ea typeface="Helvetica Neue"/>
                          <a:cs typeface="Helvetica Neue"/>
                          <a:sym typeface="Helvetica Neue"/>
                        </a:rPr>
                        <a:t>Peer-to-peer</a:t>
                      </a:r>
                      <a:endParaRPr b="1" sz="1400" u="none" cap="none" strike="noStrike">
                        <a:solidFill>
                          <a:srgbClr val="000000"/>
                        </a:solidFill>
                        <a:latin typeface="Helvetica Neue"/>
                        <a:ea typeface="Helvetica Neue"/>
                        <a:cs typeface="Helvetica Neue"/>
                        <a:sym typeface="Helvetica Neue"/>
                      </a:endParaRPr>
                    </a:p>
                  </a:txBody>
                  <a:tcPr marT="0" marB="0" marR="68575" marL="68575"/>
                </a:tc>
              </a:tr>
              <a:tr h="339175">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Description</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Example</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When used</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t/>
                      </a:r>
                      <a:endParaRPr/>
                    </a:p>
                  </a:txBody>
                  <a:tcPr marT="0" marB="0" marR="68575" marL="68575"/>
                </a:tc>
              </a:tr>
              <a:tr h="370850">
                <a:tc>
                  <a:txBody>
                    <a:bodyPr/>
                    <a:lstStyle/>
                    <a:p>
                      <a:pPr indent="0" lvl="0" marL="0" marR="0" rtl="0" algn="just">
                        <a:spcBef>
                          <a:spcPts val="0"/>
                        </a:spcBef>
                        <a:spcAft>
                          <a:spcPts val="0"/>
                        </a:spcAft>
                        <a:buNone/>
                      </a:pPr>
                      <a:r>
                        <a:rPr b="1" lang="en" sz="1400" u="none" cap="none" strike="noStrike">
                          <a:solidFill>
                            <a:srgbClr val="000000"/>
                          </a:solidFill>
                          <a:latin typeface="Helvetica Neue"/>
                          <a:ea typeface="Helvetica Neue"/>
                          <a:cs typeface="Helvetica Neue"/>
                          <a:sym typeface="Helvetica Neue"/>
                        </a:rPr>
                        <a:t>Disadvantages</a:t>
                      </a:r>
                      <a:endParaRPr sz="1400" u="none" cap="none" strike="noStrike">
                        <a:solidFill>
                          <a:srgbClr val="000000"/>
                        </a:solidFill>
                        <a:latin typeface="Helvetica Neue"/>
                        <a:ea typeface="Helvetica Neue"/>
                        <a:cs typeface="Helvetica Neue"/>
                        <a:sym typeface="Helvetica Neue"/>
                      </a:endParaRPr>
                    </a:p>
                  </a:txBody>
                  <a:tcPr marT="0" marB="0" marR="68575" marL="68575"/>
                </a:tc>
                <a:tc>
                  <a:txBody>
                    <a:bodyPr/>
                    <a:lstStyle/>
                    <a:p>
                      <a:pPr indent="0" lvl="0" marL="0" marR="0" rtl="0" algn="just">
                        <a:spcBef>
                          <a:spcPts val="0"/>
                        </a:spcBef>
                        <a:spcAft>
                          <a:spcPts val="0"/>
                        </a:spcAft>
                        <a:buNone/>
                      </a:pPr>
                      <a:r>
                        <a:t/>
                      </a:r>
                      <a:endParaRPr sz="1400" u="none" cap="none" strike="noStrike">
                        <a:solidFill>
                          <a:srgbClr val="000000"/>
                        </a:solidFill>
                        <a:latin typeface="Helvetica Neue"/>
                        <a:ea typeface="Helvetica Neue"/>
                        <a:cs typeface="Helvetica Neue"/>
                        <a:sym typeface="Helvetica Neue"/>
                      </a:endParaRPr>
                    </a:p>
                  </a:txBody>
                  <a:tcPr marT="0" marB="0" marR="68575" marL="6857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