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850" r:id="rId2"/>
    <p:sldId id="318" r:id="rId3"/>
    <p:sldId id="603" r:id="rId4"/>
    <p:sldId id="851" r:id="rId5"/>
    <p:sldId id="269" r:id="rId6"/>
    <p:sldId id="852" r:id="rId7"/>
    <p:sldId id="853" r:id="rId8"/>
    <p:sldId id="854" r:id="rId9"/>
    <p:sldId id="605" r:id="rId10"/>
    <p:sldId id="855" r:id="rId11"/>
    <p:sldId id="410" r:id="rId12"/>
    <p:sldId id="420" r:id="rId13"/>
    <p:sldId id="259" r:id="rId14"/>
    <p:sldId id="280" r:id="rId15"/>
    <p:sldId id="282" r:id="rId16"/>
    <p:sldId id="484" r:id="rId17"/>
    <p:sldId id="288" r:id="rId18"/>
    <p:sldId id="483" r:id="rId19"/>
    <p:sldId id="279" r:id="rId20"/>
    <p:sldId id="289" r:id="rId21"/>
    <p:sldId id="294" r:id="rId22"/>
    <p:sldId id="293" r:id="rId23"/>
    <p:sldId id="295" r:id="rId24"/>
    <p:sldId id="286" r:id="rId25"/>
    <p:sldId id="880" r:id="rId26"/>
    <p:sldId id="458" r:id="rId27"/>
    <p:sldId id="422" r:id="rId28"/>
    <p:sldId id="423" r:id="rId29"/>
    <p:sldId id="426" r:id="rId30"/>
    <p:sldId id="430" r:id="rId31"/>
    <p:sldId id="428" r:id="rId32"/>
    <p:sldId id="433" r:id="rId33"/>
    <p:sldId id="432" r:id="rId34"/>
    <p:sldId id="443" r:id="rId35"/>
    <p:sldId id="856" r:id="rId36"/>
    <p:sldId id="449" r:id="rId37"/>
    <p:sldId id="485" r:id="rId38"/>
    <p:sldId id="513" r:id="rId39"/>
    <p:sldId id="493" r:id="rId40"/>
    <p:sldId id="491" r:id="rId41"/>
    <p:sldId id="487" r:id="rId42"/>
    <p:sldId id="499" r:id="rId43"/>
    <p:sldId id="88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7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3410" autoAdjust="0"/>
  </p:normalViewPr>
  <p:slideViewPr>
    <p:cSldViewPr snapToGrid="0">
      <p:cViewPr varScale="1">
        <p:scale>
          <a:sx n="58" d="100"/>
          <a:sy n="58" d="100"/>
        </p:scale>
        <p:origin x="920" y="5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8EDE2-00C7-422F-AE85-334AEB532089}" type="datetimeFigureOut">
              <a:rPr lang="en-IN" smtClean="0"/>
              <a:t>23-06-2022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3711-8F17-4E36-B8FB-C7E67C580351}" type="slidenum">
              <a:rPr lang="en-IN" smtClean="0"/>
              <a:t>‹#›</a:t>
            </a:fld>
            <a:endParaRPr lang="en-IN"/>
          </a:p>
        </p:txBody>
      </p:sp>
    </p:spTree>
    <p:extLst>
      <p:ext uri="{BB962C8B-B14F-4D97-AF65-F5344CB8AC3E}">
        <p14:creationId xmlns:p14="http://schemas.microsoft.com/office/powerpoint/2010/main" val="2365951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03DBCD-BBB0-48C0-A112-C1F08475018D}" type="slidenum">
              <a:rPr lang="en-IN" smtClean="0"/>
              <a:t>15</a:t>
            </a:fld>
            <a:endParaRPr lang="en-IN"/>
          </a:p>
        </p:txBody>
      </p:sp>
    </p:spTree>
    <p:extLst>
      <p:ext uri="{BB962C8B-B14F-4D97-AF65-F5344CB8AC3E}">
        <p14:creationId xmlns:p14="http://schemas.microsoft.com/office/powerpoint/2010/main" val="166608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03DBCD-BBB0-48C0-A112-C1F08475018D}" type="slidenum">
              <a:rPr lang="en-IN" smtClean="0"/>
              <a:t>16</a:t>
            </a:fld>
            <a:endParaRPr lang="en-IN"/>
          </a:p>
        </p:txBody>
      </p:sp>
    </p:spTree>
    <p:extLst>
      <p:ext uri="{BB962C8B-B14F-4D97-AF65-F5344CB8AC3E}">
        <p14:creationId xmlns:p14="http://schemas.microsoft.com/office/powerpoint/2010/main" val="1678123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company's sales </a:t>
            </a:r>
            <a:r>
              <a:rPr lang="en-US" sz="1200" b="1" i="0" kern="1200" dirty="0">
                <a:solidFill>
                  <a:schemeClr val="tx1"/>
                </a:solidFill>
                <a:effectLst/>
                <a:latin typeface="+mn-lt"/>
                <a:ea typeface="+mn-ea"/>
                <a:cs typeface="+mn-cs"/>
              </a:rPr>
              <a:t>ramp up time</a:t>
            </a:r>
            <a:r>
              <a:rPr lang="en-US" sz="1200" b="0" i="0" kern="1200" dirty="0">
                <a:solidFill>
                  <a:schemeClr val="tx1"/>
                </a:solidFill>
                <a:effectLst/>
                <a:latin typeface="+mn-lt"/>
                <a:ea typeface="+mn-ea"/>
                <a:cs typeface="+mn-cs"/>
              </a:rPr>
              <a:t> refers to the amount of </a:t>
            </a:r>
            <a:r>
              <a:rPr lang="en-US" sz="1200" b="1" i="0" kern="1200" dirty="0">
                <a:solidFill>
                  <a:schemeClr val="tx1"/>
                </a:solidFill>
                <a:effectLst/>
                <a:latin typeface="+mn-lt"/>
                <a:ea typeface="+mn-ea"/>
                <a:cs typeface="+mn-cs"/>
              </a:rPr>
              <a:t>time</a:t>
            </a:r>
            <a:r>
              <a:rPr lang="en-US" sz="1200" b="0" i="0" kern="1200" dirty="0">
                <a:solidFill>
                  <a:schemeClr val="tx1"/>
                </a:solidFill>
                <a:effectLst/>
                <a:latin typeface="+mn-lt"/>
                <a:ea typeface="+mn-ea"/>
                <a:cs typeface="+mn-cs"/>
              </a:rPr>
              <a:t> it takes a new salesperson to become fully productive from when they are first hired. Often, </a:t>
            </a:r>
            <a:r>
              <a:rPr lang="en-US" sz="1200" b="1" i="0" kern="1200" dirty="0">
                <a:solidFill>
                  <a:schemeClr val="tx1"/>
                </a:solidFill>
                <a:effectLst/>
                <a:latin typeface="+mn-lt"/>
                <a:ea typeface="+mn-ea"/>
                <a:cs typeface="+mn-cs"/>
              </a:rPr>
              <a:t>ramp time</a:t>
            </a:r>
            <a:r>
              <a:rPr lang="en-US" sz="1200" b="0" i="0" kern="1200" dirty="0">
                <a:solidFill>
                  <a:schemeClr val="tx1"/>
                </a:solidFill>
                <a:effectLst/>
                <a:latin typeface="+mn-lt"/>
                <a:ea typeface="+mn-ea"/>
                <a:cs typeface="+mn-cs"/>
              </a:rPr>
              <a:t> includes initial product training, sales coaching, and any and all on-boarding that is part of the new-hire process</a:t>
            </a:r>
            <a:endParaRPr lang="en-IN" dirty="0"/>
          </a:p>
        </p:txBody>
      </p:sp>
      <p:sp>
        <p:nvSpPr>
          <p:cNvPr id="4" name="Slide Number Placeholder 3"/>
          <p:cNvSpPr>
            <a:spLocks noGrp="1"/>
          </p:cNvSpPr>
          <p:nvPr>
            <p:ph type="sldNum" sz="quarter" idx="5"/>
          </p:nvPr>
        </p:nvSpPr>
        <p:spPr/>
        <p:txBody>
          <a:bodyPr/>
          <a:lstStyle/>
          <a:p>
            <a:fld id="{E003DBCD-BBB0-48C0-A112-C1F08475018D}" type="slidenum">
              <a:rPr lang="en-IN" smtClean="0"/>
              <a:t>31</a:t>
            </a:fld>
            <a:endParaRPr lang="en-IN"/>
          </a:p>
        </p:txBody>
      </p:sp>
    </p:spTree>
    <p:extLst>
      <p:ext uri="{BB962C8B-B14F-4D97-AF65-F5344CB8AC3E}">
        <p14:creationId xmlns:p14="http://schemas.microsoft.com/office/powerpoint/2010/main" val="340021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03DBCD-BBB0-48C0-A112-C1F08475018D}" type="slidenum">
              <a:rPr lang="en-IN" smtClean="0"/>
              <a:t>35</a:t>
            </a:fld>
            <a:endParaRPr lang="en-IN"/>
          </a:p>
        </p:txBody>
      </p:sp>
    </p:spTree>
    <p:extLst>
      <p:ext uri="{BB962C8B-B14F-4D97-AF65-F5344CB8AC3E}">
        <p14:creationId xmlns:p14="http://schemas.microsoft.com/office/powerpoint/2010/main" val="115485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03DBCD-BBB0-48C0-A112-C1F08475018D}" type="slidenum">
              <a:rPr lang="en-IN" smtClean="0"/>
              <a:t>36</a:t>
            </a:fld>
            <a:endParaRPr lang="en-IN"/>
          </a:p>
        </p:txBody>
      </p:sp>
    </p:spTree>
    <p:extLst>
      <p:ext uri="{BB962C8B-B14F-4D97-AF65-F5344CB8AC3E}">
        <p14:creationId xmlns:p14="http://schemas.microsoft.com/office/powerpoint/2010/main" val="2210105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03DBCD-BBB0-48C0-A112-C1F08475018D}" type="slidenum">
              <a:rPr lang="en-IN" smtClean="0"/>
              <a:t>40</a:t>
            </a:fld>
            <a:endParaRPr lang="en-IN"/>
          </a:p>
        </p:txBody>
      </p:sp>
    </p:spTree>
    <p:extLst>
      <p:ext uri="{BB962C8B-B14F-4D97-AF65-F5344CB8AC3E}">
        <p14:creationId xmlns:p14="http://schemas.microsoft.com/office/powerpoint/2010/main" val="1735776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7EAA-1F23-4C30-A6CA-A9209A5E7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435ABB-8D17-4581-A0DD-5025053BA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BE409C-B467-4456-BCBE-EEEAE60EDEE2}"/>
              </a:ext>
            </a:extLst>
          </p:cNvPr>
          <p:cNvSpPr>
            <a:spLocks noGrp="1"/>
          </p:cNvSpPr>
          <p:nvPr>
            <p:ph type="dt" sz="half" idx="10"/>
          </p:nvPr>
        </p:nvSpPr>
        <p:spPr/>
        <p:txBody>
          <a:bodyPr/>
          <a:lstStyle/>
          <a:p>
            <a:fld id="{9E8AEAC9-92B5-440D-960E-E94FE2438B7C}" type="datetimeFigureOut">
              <a:rPr lang="en-IN" smtClean="0"/>
              <a:t>23-06-2022</a:t>
            </a:fld>
            <a:endParaRPr lang="en-IN"/>
          </a:p>
        </p:txBody>
      </p:sp>
      <p:sp>
        <p:nvSpPr>
          <p:cNvPr id="5" name="Footer Placeholder 4">
            <a:extLst>
              <a:ext uri="{FF2B5EF4-FFF2-40B4-BE49-F238E27FC236}">
                <a16:creationId xmlns:a16="http://schemas.microsoft.com/office/drawing/2014/main" id="{88DC4258-2B83-4660-AD14-EAC1901DEE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A57355-BC79-4497-9A05-FE1F00BEB40E}"/>
              </a:ext>
            </a:extLst>
          </p:cNvPr>
          <p:cNvSpPr>
            <a:spLocks noGrp="1"/>
          </p:cNvSpPr>
          <p:nvPr>
            <p:ph type="sldNum" sz="quarter" idx="12"/>
          </p:nvPr>
        </p:nvSpPr>
        <p:spPr/>
        <p:txBody>
          <a:bodyPr/>
          <a:lstStyle/>
          <a:p>
            <a:fld id="{E8424C82-BDF1-472F-BBD9-13E47C1668B0}" type="slidenum">
              <a:rPr lang="en-IN" smtClean="0"/>
              <a:t>‹#›</a:t>
            </a:fld>
            <a:endParaRPr lang="en-IN"/>
          </a:p>
        </p:txBody>
      </p:sp>
    </p:spTree>
    <p:extLst>
      <p:ext uri="{BB962C8B-B14F-4D97-AF65-F5344CB8AC3E}">
        <p14:creationId xmlns:p14="http://schemas.microsoft.com/office/powerpoint/2010/main" val="1785126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8E29-135A-44AB-BED8-E7A4B9FC13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11C934-1EA0-4B1C-8BB9-E46B4FBF07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18E1D8-4718-42CC-9BFF-73B6065058F3}"/>
              </a:ext>
            </a:extLst>
          </p:cNvPr>
          <p:cNvSpPr>
            <a:spLocks noGrp="1"/>
          </p:cNvSpPr>
          <p:nvPr>
            <p:ph type="dt" sz="half" idx="10"/>
          </p:nvPr>
        </p:nvSpPr>
        <p:spPr/>
        <p:txBody>
          <a:bodyPr/>
          <a:lstStyle/>
          <a:p>
            <a:fld id="{9E8AEAC9-92B5-440D-960E-E94FE2438B7C}" type="datetimeFigureOut">
              <a:rPr lang="en-IN" smtClean="0"/>
              <a:t>23-06-2022</a:t>
            </a:fld>
            <a:endParaRPr lang="en-IN"/>
          </a:p>
        </p:txBody>
      </p:sp>
      <p:sp>
        <p:nvSpPr>
          <p:cNvPr id="5" name="Footer Placeholder 4">
            <a:extLst>
              <a:ext uri="{FF2B5EF4-FFF2-40B4-BE49-F238E27FC236}">
                <a16:creationId xmlns:a16="http://schemas.microsoft.com/office/drawing/2014/main" id="{36683A51-EA5E-48E8-BE91-38F4C4477E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43A7D7-F6CC-4F9B-B0DC-67DB96336586}"/>
              </a:ext>
            </a:extLst>
          </p:cNvPr>
          <p:cNvSpPr>
            <a:spLocks noGrp="1"/>
          </p:cNvSpPr>
          <p:nvPr>
            <p:ph type="sldNum" sz="quarter" idx="12"/>
          </p:nvPr>
        </p:nvSpPr>
        <p:spPr/>
        <p:txBody>
          <a:bodyPr/>
          <a:lstStyle/>
          <a:p>
            <a:fld id="{E8424C82-BDF1-472F-BBD9-13E47C1668B0}" type="slidenum">
              <a:rPr lang="en-IN" smtClean="0"/>
              <a:t>‹#›</a:t>
            </a:fld>
            <a:endParaRPr lang="en-IN"/>
          </a:p>
        </p:txBody>
      </p:sp>
    </p:spTree>
    <p:extLst>
      <p:ext uri="{BB962C8B-B14F-4D97-AF65-F5344CB8AC3E}">
        <p14:creationId xmlns:p14="http://schemas.microsoft.com/office/powerpoint/2010/main" val="257519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A0651E-AE54-4233-BDCC-87AFA8E261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897FAB-97CA-4CA3-AF07-C16D4F230D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3E0B46-FCAA-4CDA-80E6-867D5012E8BE}"/>
              </a:ext>
            </a:extLst>
          </p:cNvPr>
          <p:cNvSpPr>
            <a:spLocks noGrp="1"/>
          </p:cNvSpPr>
          <p:nvPr>
            <p:ph type="dt" sz="half" idx="10"/>
          </p:nvPr>
        </p:nvSpPr>
        <p:spPr/>
        <p:txBody>
          <a:bodyPr/>
          <a:lstStyle/>
          <a:p>
            <a:fld id="{9E8AEAC9-92B5-440D-960E-E94FE2438B7C}" type="datetimeFigureOut">
              <a:rPr lang="en-IN" smtClean="0"/>
              <a:t>23-06-2022</a:t>
            </a:fld>
            <a:endParaRPr lang="en-IN"/>
          </a:p>
        </p:txBody>
      </p:sp>
      <p:sp>
        <p:nvSpPr>
          <p:cNvPr id="5" name="Footer Placeholder 4">
            <a:extLst>
              <a:ext uri="{FF2B5EF4-FFF2-40B4-BE49-F238E27FC236}">
                <a16:creationId xmlns:a16="http://schemas.microsoft.com/office/drawing/2014/main" id="{68EC6212-4613-4F3E-91DE-F3A4D89B1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71ECA3-C0C4-4EAE-AA64-CA080CCE158D}"/>
              </a:ext>
            </a:extLst>
          </p:cNvPr>
          <p:cNvSpPr>
            <a:spLocks noGrp="1"/>
          </p:cNvSpPr>
          <p:nvPr>
            <p:ph type="sldNum" sz="quarter" idx="12"/>
          </p:nvPr>
        </p:nvSpPr>
        <p:spPr/>
        <p:txBody>
          <a:bodyPr/>
          <a:lstStyle/>
          <a:p>
            <a:fld id="{E8424C82-BDF1-472F-BBD9-13E47C1668B0}" type="slidenum">
              <a:rPr lang="en-IN" smtClean="0"/>
              <a:t>‹#›</a:t>
            </a:fld>
            <a:endParaRPr lang="en-IN"/>
          </a:p>
        </p:txBody>
      </p:sp>
    </p:spTree>
    <p:extLst>
      <p:ext uri="{BB962C8B-B14F-4D97-AF65-F5344CB8AC3E}">
        <p14:creationId xmlns:p14="http://schemas.microsoft.com/office/powerpoint/2010/main" val="852412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3DF1-846B-47D3-A951-1C0062144D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9817B2-26B3-49DA-B122-CE5690537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43DAD6-26B0-4A0F-96EA-1DB7DC1C5865}"/>
              </a:ext>
            </a:extLst>
          </p:cNvPr>
          <p:cNvSpPr>
            <a:spLocks noGrp="1"/>
          </p:cNvSpPr>
          <p:nvPr>
            <p:ph type="dt" sz="half" idx="10"/>
          </p:nvPr>
        </p:nvSpPr>
        <p:spPr/>
        <p:txBody>
          <a:bodyPr/>
          <a:lstStyle/>
          <a:p>
            <a:fld id="{9E8AEAC9-92B5-440D-960E-E94FE2438B7C}" type="datetimeFigureOut">
              <a:rPr lang="en-IN" smtClean="0"/>
              <a:t>23-06-2022</a:t>
            </a:fld>
            <a:endParaRPr lang="en-IN"/>
          </a:p>
        </p:txBody>
      </p:sp>
      <p:sp>
        <p:nvSpPr>
          <p:cNvPr id="5" name="Footer Placeholder 4">
            <a:extLst>
              <a:ext uri="{FF2B5EF4-FFF2-40B4-BE49-F238E27FC236}">
                <a16:creationId xmlns:a16="http://schemas.microsoft.com/office/drawing/2014/main" id="{22AD4B86-FD81-41F0-AA3F-1205B7E13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364A36-C723-465D-A567-1C1744529C52}"/>
              </a:ext>
            </a:extLst>
          </p:cNvPr>
          <p:cNvSpPr>
            <a:spLocks noGrp="1"/>
          </p:cNvSpPr>
          <p:nvPr>
            <p:ph type="sldNum" sz="quarter" idx="12"/>
          </p:nvPr>
        </p:nvSpPr>
        <p:spPr/>
        <p:txBody>
          <a:bodyPr/>
          <a:lstStyle/>
          <a:p>
            <a:fld id="{E8424C82-BDF1-472F-BBD9-13E47C1668B0}" type="slidenum">
              <a:rPr lang="en-IN" smtClean="0"/>
              <a:t>‹#›</a:t>
            </a:fld>
            <a:endParaRPr lang="en-IN"/>
          </a:p>
        </p:txBody>
      </p:sp>
    </p:spTree>
    <p:extLst>
      <p:ext uri="{BB962C8B-B14F-4D97-AF65-F5344CB8AC3E}">
        <p14:creationId xmlns:p14="http://schemas.microsoft.com/office/powerpoint/2010/main" val="307593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C8F5-4958-450F-94EE-BAE7507340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1B95CB-97C7-4881-A378-61D69A6BF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EA355E-E513-4B33-A7B9-275F986EBC72}"/>
              </a:ext>
            </a:extLst>
          </p:cNvPr>
          <p:cNvSpPr>
            <a:spLocks noGrp="1"/>
          </p:cNvSpPr>
          <p:nvPr>
            <p:ph type="dt" sz="half" idx="10"/>
          </p:nvPr>
        </p:nvSpPr>
        <p:spPr/>
        <p:txBody>
          <a:bodyPr/>
          <a:lstStyle/>
          <a:p>
            <a:fld id="{9E8AEAC9-92B5-440D-960E-E94FE2438B7C}" type="datetimeFigureOut">
              <a:rPr lang="en-IN" smtClean="0"/>
              <a:t>23-06-2022</a:t>
            </a:fld>
            <a:endParaRPr lang="en-IN"/>
          </a:p>
        </p:txBody>
      </p:sp>
      <p:sp>
        <p:nvSpPr>
          <p:cNvPr id="5" name="Footer Placeholder 4">
            <a:extLst>
              <a:ext uri="{FF2B5EF4-FFF2-40B4-BE49-F238E27FC236}">
                <a16:creationId xmlns:a16="http://schemas.microsoft.com/office/drawing/2014/main" id="{0BBCFC61-14AE-4182-955E-01FC92BEDC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17DD0E-135F-44E5-AAA0-8504BE1CF004}"/>
              </a:ext>
            </a:extLst>
          </p:cNvPr>
          <p:cNvSpPr>
            <a:spLocks noGrp="1"/>
          </p:cNvSpPr>
          <p:nvPr>
            <p:ph type="sldNum" sz="quarter" idx="12"/>
          </p:nvPr>
        </p:nvSpPr>
        <p:spPr/>
        <p:txBody>
          <a:bodyPr/>
          <a:lstStyle/>
          <a:p>
            <a:fld id="{E8424C82-BDF1-472F-BBD9-13E47C1668B0}" type="slidenum">
              <a:rPr lang="en-IN" smtClean="0"/>
              <a:t>‹#›</a:t>
            </a:fld>
            <a:endParaRPr lang="en-IN"/>
          </a:p>
        </p:txBody>
      </p:sp>
    </p:spTree>
    <p:extLst>
      <p:ext uri="{BB962C8B-B14F-4D97-AF65-F5344CB8AC3E}">
        <p14:creationId xmlns:p14="http://schemas.microsoft.com/office/powerpoint/2010/main" val="64724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35D6-7B95-4A23-BB7B-1F00CE4866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26BC7F-9EE1-4478-8CBF-D5AB552F8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7069F2-9278-4F39-AC6C-8259D0E80F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36456B-DD49-450A-9E17-8B87CBCBB812}"/>
              </a:ext>
            </a:extLst>
          </p:cNvPr>
          <p:cNvSpPr>
            <a:spLocks noGrp="1"/>
          </p:cNvSpPr>
          <p:nvPr>
            <p:ph type="dt" sz="half" idx="10"/>
          </p:nvPr>
        </p:nvSpPr>
        <p:spPr/>
        <p:txBody>
          <a:bodyPr/>
          <a:lstStyle/>
          <a:p>
            <a:fld id="{9E8AEAC9-92B5-440D-960E-E94FE2438B7C}" type="datetimeFigureOut">
              <a:rPr lang="en-IN" smtClean="0"/>
              <a:t>23-06-2022</a:t>
            </a:fld>
            <a:endParaRPr lang="en-IN"/>
          </a:p>
        </p:txBody>
      </p:sp>
      <p:sp>
        <p:nvSpPr>
          <p:cNvPr id="6" name="Footer Placeholder 5">
            <a:extLst>
              <a:ext uri="{FF2B5EF4-FFF2-40B4-BE49-F238E27FC236}">
                <a16:creationId xmlns:a16="http://schemas.microsoft.com/office/drawing/2014/main" id="{CE5CD53E-42C0-46BC-A51F-14BFFB672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14DA59-3262-413C-BF01-617816DD48E7}"/>
              </a:ext>
            </a:extLst>
          </p:cNvPr>
          <p:cNvSpPr>
            <a:spLocks noGrp="1"/>
          </p:cNvSpPr>
          <p:nvPr>
            <p:ph type="sldNum" sz="quarter" idx="12"/>
          </p:nvPr>
        </p:nvSpPr>
        <p:spPr/>
        <p:txBody>
          <a:bodyPr/>
          <a:lstStyle/>
          <a:p>
            <a:fld id="{E8424C82-BDF1-472F-BBD9-13E47C1668B0}" type="slidenum">
              <a:rPr lang="en-IN" smtClean="0"/>
              <a:t>‹#›</a:t>
            </a:fld>
            <a:endParaRPr lang="en-IN"/>
          </a:p>
        </p:txBody>
      </p:sp>
    </p:spTree>
    <p:extLst>
      <p:ext uri="{BB962C8B-B14F-4D97-AF65-F5344CB8AC3E}">
        <p14:creationId xmlns:p14="http://schemas.microsoft.com/office/powerpoint/2010/main" val="255170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D17F-F3FA-4A8C-9842-976555C259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443C6F-1DE2-40CC-B1E7-52880D7384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729A5F-81E7-4C70-A918-AB8FEB95D7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4961A5-BD49-4C92-820E-51E9DA35B7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96B752-DC17-43AC-B020-F22BA96B46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690CE5-782F-4EE6-A6CF-B70FA1ECED5A}"/>
              </a:ext>
            </a:extLst>
          </p:cNvPr>
          <p:cNvSpPr>
            <a:spLocks noGrp="1"/>
          </p:cNvSpPr>
          <p:nvPr>
            <p:ph type="dt" sz="half" idx="10"/>
          </p:nvPr>
        </p:nvSpPr>
        <p:spPr/>
        <p:txBody>
          <a:bodyPr/>
          <a:lstStyle/>
          <a:p>
            <a:fld id="{9E8AEAC9-92B5-440D-960E-E94FE2438B7C}" type="datetimeFigureOut">
              <a:rPr lang="en-IN" smtClean="0"/>
              <a:t>23-06-2022</a:t>
            </a:fld>
            <a:endParaRPr lang="en-IN"/>
          </a:p>
        </p:txBody>
      </p:sp>
      <p:sp>
        <p:nvSpPr>
          <p:cNvPr id="8" name="Footer Placeholder 7">
            <a:extLst>
              <a:ext uri="{FF2B5EF4-FFF2-40B4-BE49-F238E27FC236}">
                <a16:creationId xmlns:a16="http://schemas.microsoft.com/office/drawing/2014/main" id="{44BCB583-2A0A-4AE8-9CC7-E89A2C59CD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7D2429-0BB2-481B-B34A-6584C288B620}"/>
              </a:ext>
            </a:extLst>
          </p:cNvPr>
          <p:cNvSpPr>
            <a:spLocks noGrp="1"/>
          </p:cNvSpPr>
          <p:nvPr>
            <p:ph type="sldNum" sz="quarter" idx="12"/>
          </p:nvPr>
        </p:nvSpPr>
        <p:spPr/>
        <p:txBody>
          <a:bodyPr/>
          <a:lstStyle/>
          <a:p>
            <a:fld id="{E8424C82-BDF1-472F-BBD9-13E47C1668B0}" type="slidenum">
              <a:rPr lang="en-IN" smtClean="0"/>
              <a:t>‹#›</a:t>
            </a:fld>
            <a:endParaRPr lang="en-IN"/>
          </a:p>
        </p:txBody>
      </p:sp>
    </p:spTree>
    <p:extLst>
      <p:ext uri="{BB962C8B-B14F-4D97-AF65-F5344CB8AC3E}">
        <p14:creationId xmlns:p14="http://schemas.microsoft.com/office/powerpoint/2010/main" val="2600461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068A-3D75-4435-923E-FBE9DA9E71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BF5204-B70F-4004-AB13-6C551CFC0011}"/>
              </a:ext>
            </a:extLst>
          </p:cNvPr>
          <p:cNvSpPr>
            <a:spLocks noGrp="1"/>
          </p:cNvSpPr>
          <p:nvPr>
            <p:ph type="dt" sz="half" idx="10"/>
          </p:nvPr>
        </p:nvSpPr>
        <p:spPr/>
        <p:txBody>
          <a:bodyPr/>
          <a:lstStyle/>
          <a:p>
            <a:fld id="{9E8AEAC9-92B5-440D-960E-E94FE2438B7C}" type="datetimeFigureOut">
              <a:rPr lang="en-IN" smtClean="0"/>
              <a:t>23-06-2022</a:t>
            </a:fld>
            <a:endParaRPr lang="en-IN"/>
          </a:p>
        </p:txBody>
      </p:sp>
      <p:sp>
        <p:nvSpPr>
          <p:cNvPr id="4" name="Footer Placeholder 3">
            <a:extLst>
              <a:ext uri="{FF2B5EF4-FFF2-40B4-BE49-F238E27FC236}">
                <a16:creationId xmlns:a16="http://schemas.microsoft.com/office/drawing/2014/main" id="{A991C817-74AA-42BB-9293-B08CB12131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A9A7E3-F47B-402B-B605-DE288C6B9CFE}"/>
              </a:ext>
            </a:extLst>
          </p:cNvPr>
          <p:cNvSpPr>
            <a:spLocks noGrp="1"/>
          </p:cNvSpPr>
          <p:nvPr>
            <p:ph type="sldNum" sz="quarter" idx="12"/>
          </p:nvPr>
        </p:nvSpPr>
        <p:spPr/>
        <p:txBody>
          <a:bodyPr/>
          <a:lstStyle/>
          <a:p>
            <a:fld id="{E8424C82-BDF1-472F-BBD9-13E47C1668B0}" type="slidenum">
              <a:rPr lang="en-IN" smtClean="0"/>
              <a:t>‹#›</a:t>
            </a:fld>
            <a:endParaRPr lang="en-IN"/>
          </a:p>
        </p:txBody>
      </p:sp>
    </p:spTree>
    <p:extLst>
      <p:ext uri="{BB962C8B-B14F-4D97-AF65-F5344CB8AC3E}">
        <p14:creationId xmlns:p14="http://schemas.microsoft.com/office/powerpoint/2010/main" val="247859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FB07D-1D67-4751-B36F-EF6C8757CA76}"/>
              </a:ext>
            </a:extLst>
          </p:cNvPr>
          <p:cNvSpPr>
            <a:spLocks noGrp="1"/>
          </p:cNvSpPr>
          <p:nvPr>
            <p:ph type="dt" sz="half" idx="10"/>
          </p:nvPr>
        </p:nvSpPr>
        <p:spPr/>
        <p:txBody>
          <a:bodyPr/>
          <a:lstStyle/>
          <a:p>
            <a:fld id="{9E8AEAC9-92B5-440D-960E-E94FE2438B7C}" type="datetimeFigureOut">
              <a:rPr lang="en-IN" smtClean="0"/>
              <a:t>23-06-2022</a:t>
            </a:fld>
            <a:endParaRPr lang="en-IN"/>
          </a:p>
        </p:txBody>
      </p:sp>
      <p:sp>
        <p:nvSpPr>
          <p:cNvPr id="3" name="Footer Placeholder 2">
            <a:extLst>
              <a:ext uri="{FF2B5EF4-FFF2-40B4-BE49-F238E27FC236}">
                <a16:creationId xmlns:a16="http://schemas.microsoft.com/office/drawing/2014/main" id="{71B6F5F8-30D7-44FF-9963-6B5F729C44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599C5E-0395-4912-B97A-23A40092F85A}"/>
              </a:ext>
            </a:extLst>
          </p:cNvPr>
          <p:cNvSpPr>
            <a:spLocks noGrp="1"/>
          </p:cNvSpPr>
          <p:nvPr>
            <p:ph type="sldNum" sz="quarter" idx="12"/>
          </p:nvPr>
        </p:nvSpPr>
        <p:spPr/>
        <p:txBody>
          <a:bodyPr/>
          <a:lstStyle/>
          <a:p>
            <a:fld id="{E8424C82-BDF1-472F-BBD9-13E47C1668B0}" type="slidenum">
              <a:rPr lang="en-IN" smtClean="0"/>
              <a:t>‹#›</a:t>
            </a:fld>
            <a:endParaRPr lang="en-IN"/>
          </a:p>
        </p:txBody>
      </p:sp>
    </p:spTree>
    <p:extLst>
      <p:ext uri="{BB962C8B-B14F-4D97-AF65-F5344CB8AC3E}">
        <p14:creationId xmlns:p14="http://schemas.microsoft.com/office/powerpoint/2010/main" val="295862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2C26-6A8D-4839-B311-CACA70F75D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ABFD1D-2740-4294-BA8F-2D7E413D3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330E88-321D-46D9-8FB8-A1D540949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759DEE-DCA1-4D93-A425-9C77B7DA7D4E}"/>
              </a:ext>
            </a:extLst>
          </p:cNvPr>
          <p:cNvSpPr>
            <a:spLocks noGrp="1"/>
          </p:cNvSpPr>
          <p:nvPr>
            <p:ph type="dt" sz="half" idx="10"/>
          </p:nvPr>
        </p:nvSpPr>
        <p:spPr/>
        <p:txBody>
          <a:bodyPr/>
          <a:lstStyle/>
          <a:p>
            <a:fld id="{9E8AEAC9-92B5-440D-960E-E94FE2438B7C}" type="datetimeFigureOut">
              <a:rPr lang="en-IN" smtClean="0"/>
              <a:t>23-06-2022</a:t>
            </a:fld>
            <a:endParaRPr lang="en-IN"/>
          </a:p>
        </p:txBody>
      </p:sp>
      <p:sp>
        <p:nvSpPr>
          <p:cNvPr id="6" name="Footer Placeholder 5">
            <a:extLst>
              <a:ext uri="{FF2B5EF4-FFF2-40B4-BE49-F238E27FC236}">
                <a16:creationId xmlns:a16="http://schemas.microsoft.com/office/drawing/2014/main" id="{64188F27-048D-4C33-98AD-F4413DB019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A1E60F-4EFE-4A26-9B91-88A2762D8F06}"/>
              </a:ext>
            </a:extLst>
          </p:cNvPr>
          <p:cNvSpPr>
            <a:spLocks noGrp="1"/>
          </p:cNvSpPr>
          <p:nvPr>
            <p:ph type="sldNum" sz="quarter" idx="12"/>
          </p:nvPr>
        </p:nvSpPr>
        <p:spPr/>
        <p:txBody>
          <a:bodyPr/>
          <a:lstStyle/>
          <a:p>
            <a:fld id="{E8424C82-BDF1-472F-BBD9-13E47C1668B0}" type="slidenum">
              <a:rPr lang="en-IN" smtClean="0"/>
              <a:t>‹#›</a:t>
            </a:fld>
            <a:endParaRPr lang="en-IN"/>
          </a:p>
        </p:txBody>
      </p:sp>
    </p:spTree>
    <p:extLst>
      <p:ext uri="{BB962C8B-B14F-4D97-AF65-F5344CB8AC3E}">
        <p14:creationId xmlns:p14="http://schemas.microsoft.com/office/powerpoint/2010/main" val="147980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CA12-10F9-40F8-9CA3-0DB350F7F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1637AD-EF71-4405-A544-A8779040B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173D4C-FF4C-4A95-9FAD-BF1BDB0D7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7F05C-95AB-4589-A52D-46857E3C4175}"/>
              </a:ext>
            </a:extLst>
          </p:cNvPr>
          <p:cNvSpPr>
            <a:spLocks noGrp="1"/>
          </p:cNvSpPr>
          <p:nvPr>
            <p:ph type="dt" sz="half" idx="10"/>
          </p:nvPr>
        </p:nvSpPr>
        <p:spPr/>
        <p:txBody>
          <a:bodyPr/>
          <a:lstStyle/>
          <a:p>
            <a:fld id="{9E8AEAC9-92B5-440D-960E-E94FE2438B7C}" type="datetimeFigureOut">
              <a:rPr lang="en-IN" smtClean="0"/>
              <a:t>23-06-2022</a:t>
            </a:fld>
            <a:endParaRPr lang="en-IN"/>
          </a:p>
        </p:txBody>
      </p:sp>
      <p:sp>
        <p:nvSpPr>
          <p:cNvPr id="6" name="Footer Placeholder 5">
            <a:extLst>
              <a:ext uri="{FF2B5EF4-FFF2-40B4-BE49-F238E27FC236}">
                <a16:creationId xmlns:a16="http://schemas.microsoft.com/office/drawing/2014/main" id="{99E77890-F237-4B2C-807E-6110BEAAF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9B872C-2D65-4DB0-9A06-F97E4970FE8E}"/>
              </a:ext>
            </a:extLst>
          </p:cNvPr>
          <p:cNvSpPr>
            <a:spLocks noGrp="1"/>
          </p:cNvSpPr>
          <p:nvPr>
            <p:ph type="sldNum" sz="quarter" idx="12"/>
          </p:nvPr>
        </p:nvSpPr>
        <p:spPr/>
        <p:txBody>
          <a:bodyPr/>
          <a:lstStyle/>
          <a:p>
            <a:fld id="{E8424C82-BDF1-472F-BBD9-13E47C1668B0}" type="slidenum">
              <a:rPr lang="en-IN" smtClean="0"/>
              <a:t>‹#›</a:t>
            </a:fld>
            <a:endParaRPr lang="en-IN"/>
          </a:p>
        </p:txBody>
      </p:sp>
    </p:spTree>
    <p:extLst>
      <p:ext uri="{BB962C8B-B14F-4D97-AF65-F5344CB8AC3E}">
        <p14:creationId xmlns:p14="http://schemas.microsoft.com/office/powerpoint/2010/main" val="141527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D9BAC2-846A-4650-9DC6-19AB6A836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AAC254-5392-497B-97B3-AA60285F12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1856F-1C1C-4971-8C97-A55F651FE0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AEAC9-92B5-440D-960E-E94FE2438B7C}" type="datetimeFigureOut">
              <a:rPr lang="en-IN" smtClean="0"/>
              <a:t>23-06-2022</a:t>
            </a:fld>
            <a:endParaRPr lang="en-IN"/>
          </a:p>
        </p:txBody>
      </p:sp>
      <p:sp>
        <p:nvSpPr>
          <p:cNvPr id="5" name="Footer Placeholder 4">
            <a:extLst>
              <a:ext uri="{FF2B5EF4-FFF2-40B4-BE49-F238E27FC236}">
                <a16:creationId xmlns:a16="http://schemas.microsoft.com/office/drawing/2014/main" id="{02E80863-8DBF-4713-83C9-74127C6171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3E3AC4-A471-42A1-9C5C-91B8C1F03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24C82-BDF1-472F-BBD9-13E47C1668B0}" type="slidenum">
              <a:rPr lang="en-IN" smtClean="0"/>
              <a:t>‹#›</a:t>
            </a:fld>
            <a:endParaRPr lang="en-IN"/>
          </a:p>
        </p:txBody>
      </p:sp>
    </p:spTree>
    <p:extLst>
      <p:ext uri="{BB962C8B-B14F-4D97-AF65-F5344CB8AC3E}">
        <p14:creationId xmlns:p14="http://schemas.microsoft.com/office/powerpoint/2010/main" val="359403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0A358-0601-4FBC-939F-41625BAF7F3C}"/>
              </a:ext>
            </a:extLst>
          </p:cNvPr>
          <p:cNvSpPr txBox="1"/>
          <p:nvPr/>
        </p:nvSpPr>
        <p:spPr>
          <a:xfrm>
            <a:off x="1899557" y="1318452"/>
            <a:ext cx="8392886" cy="584775"/>
          </a:xfrm>
          <a:prstGeom prst="rect">
            <a:avLst/>
          </a:prstGeom>
          <a:noFill/>
        </p:spPr>
        <p:txBody>
          <a:bodyPr wrap="square" rtlCol="0">
            <a:spAutoFit/>
          </a:bodyPr>
          <a:lstStyle/>
          <a:p>
            <a:r>
              <a:rPr lang="en-IN" sz="3200" dirty="0">
                <a:solidFill>
                  <a:srgbClr val="0070C0"/>
                </a:solidFill>
                <a:latin typeface="Arial" panose="020B0604020202020204" pitchFamily="34" charset="0"/>
                <a:cs typeface="Arial" panose="020B0604020202020204" pitchFamily="34" charset="0"/>
              </a:rPr>
              <a:t>Systems Engineering &amp; Project Management</a:t>
            </a:r>
          </a:p>
        </p:txBody>
      </p:sp>
      <p:sp>
        <p:nvSpPr>
          <p:cNvPr id="2" name="TextBox 1">
            <a:extLst>
              <a:ext uri="{FF2B5EF4-FFF2-40B4-BE49-F238E27FC236}">
                <a16:creationId xmlns:a16="http://schemas.microsoft.com/office/drawing/2014/main" id="{12C0C3A1-C804-4F81-904A-30E351E5A0C5}"/>
              </a:ext>
            </a:extLst>
          </p:cNvPr>
          <p:cNvSpPr txBox="1"/>
          <p:nvPr/>
        </p:nvSpPr>
        <p:spPr>
          <a:xfrm>
            <a:off x="8038215" y="4246888"/>
            <a:ext cx="3041038" cy="707886"/>
          </a:xfrm>
          <a:prstGeom prst="rect">
            <a:avLst/>
          </a:prstGeom>
          <a:noFill/>
        </p:spPr>
        <p:txBody>
          <a:bodyPr wrap="square" rtlCol="0">
            <a:spAutoFit/>
          </a:bodyPr>
          <a:lstStyle/>
          <a:p>
            <a:r>
              <a:rPr lang="en-IN" sz="2000" dirty="0">
                <a:solidFill>
                  <a:srgbClr val="0070C0"/>
                </a:solidFill>
                <a:latin typeface="Arial" panose="020B0604020202020204" pitchFamily="34" charset="0"/>
                <a:cs typeface="Arial" panose="020B0604020202020204" pitchFamily="34" charset="0"/>
              </a:rPr>
              <a:t>Prof. Amitava Mitra</a:t>
            </a:r>
          </a:p>
          <a:p>
            <a:r>
              <a:rPr lang="en-IN" sz="2000" dirty="0">
                <a:solidFill>
                  <a:srgbClr val="0070C0"/>
                </a:solidFill>
                <a:latin typeface="Arial" panose="020B0604020202020204" pitchFamily="34" charset="0"/>
                <a:cs typeface="Arial" panose="020B0604020202020204" pitchFamily="34" charset="0"/>
              </a:rPr>
              <a:t>(amitra@iitj.ac.in)</a:t>
            </a:r>
          </a:p>
        </p:txBody>
      </p:sp>
      <p:pic>
        <p:nvPicPr>
          <p:cNvPr id="1026" name="Picture 2" descr="See the source image">
            <a:extLst>
              <a:ext uri="{FF2B5EF4-FFF2-40B4-BE49-F238E27FC236}">
                <a16:creationId xmlns:a16="http://schemas.microsoft.com/office/drawing/2014/main" id="{257D0623-4217-4A26-8774-956CD6E2D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859079" y="4136636"/>
            <a:ext cx="2299438" cy="22535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8453CA-E176-40D8-9B80-85CA7EBB5F93}"/>
              </a:ext>
            </a:extLst>
          </p:cNvPr>
          <p:cNvSpPr txBox="1"/>
          <p:nvPr/>
        </p:nvSpPr>
        <p:spPr>
          <a:xfrm>
            <a:off x="8038215" y="5175464"/>
            <a:ext cx="3041038" cy="707886"/>
          </a:xfrm>
          <a:prstGeom prst="rect">
            <a:avLst/>
          </a:prstGeom>
          <a:noFill/>
        </p:spPr>
        <p:txBody>
          <a:bodyPr wrap="square" rtlCol="0">
            <a:spAutoFit/>
          </a:bodyPr>
          <a:lstStyle/>
          <a:p>
            <a:r>
              <a:rPr lang="en-IN" sz="2000" dirty="0" err="1">
                <a:solidFill>
                  <a:srgbClr val="0070C0"/>
                </a:solidFill>
                <a:latin typeface="Arial" panose="020B0604020202020204" pitchFamily="34" charset="0"/>
                <a:cs typeface="Arial" panose="020B0604020202020204" pitchFamily="34" charset="0"/>
              </a:rPr>
              <a:t>Dr.</a:t>
            </a:r>
            <a:r>
              <a:rPr lang="en-IN" sz="2000" dirty="0">
                <a:solidFill>
                  <a:srgbClr val="0070C0"/>
                </a:solidFill>
                <a:latin typeface="Arial" panose="020B0604020202020204" pitchFamily="34" charset="0"/>
                <a:cs typeface="Arial" panose="020B0604020202020204" pitchFamily="34" charset="0"/>
              </a:rPr>
              <a:t> </a:t>
            </a:r>
            <a:r>
              <a:rPr lang="en-IN" sz="2000" dirty="0" err="1">
                <a:solidFill>
                  <a:srgbClr val="0070C0"/>
                </a:solidFill>
                <a:latin typeface="Arial" panose="020B0604020202020204" pitchFamily="34" charset="0"/>
                <a:cs typeface="Arial" panose="020B0604020202020204" pitchFamily="34" charset="0"/>
              </a:rPr>
              <a:t>Mithu</a:t>
            </a:r>
            <a:r>
              <a:rPr lang="en-IN" sz="2000" dirty="0">
                <a:solidFill>
                  <a:srgbClr val="0070C0"/>
                </a:solidFill>
                <a:latin typeface="Arial" panose="020B0604020202020204" pitchFamily="34" charset="0"/>
                <a:cs typeface="Arial" panose="020B0604020202020204" pitchFamily="34" charset="0"/>
              </a:rPr>
              <a:t> Rani  </a:t>
            </a:r>
            <a:r>
              <a:rPr lang="en-IN" sz="2000" dirty="0" err="1">
                <a:solidFill>
                  <a:srgbClr val="0070C0"/>
                </a:solidFill>
                <a:latin typeface="Arial" panose="020B0604020202020204" pitchFamily="34" charset="0"/>
                <a:cs typeface="Arial" panose="020B0604020202020204" pitchFamily="34" charset="0"/>
              </a:rPr>
              <a:t>Kuiti</a:t>
            </a:r>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mithu@iitj.ac.in)</a:t>
            </a:r>
          </a:p>
        </p:txBody>
      </p:sp>
      <p:sp>
        <p:nvSpPr>
          <p:cNvPr id="6" name="TextBox 5">
            <a:extLst>
              <a:ext uri="{FF2B5EF4-FFF2-40B4-BE49-F238E27FC236}">
                <a16:creationId xmlns:a16="http://schemas.microsoft.com/office/drawing/2014/main" id="{62417AB1-3CDF-4B69-B225-1AE1E2159BDD}"/>
              </a:ext>
            </a:extLst>
          </p:cNvPr>
          <p:cNvSpPr txBox="1"/>
          <p:nvPr/>
        </p:nvSpPr>
        <p:spPr>
          <a:xfrm>
            <a:off x="8934894" y="4870856"/>
            <a:ext cx="549348" cy="400110"/>
          </a:xfrm>
          <a:prstGeom prst="rect">
            <a:avLst/>
          </a:prstGeom>
          <a:noFill/>
        </p:spPr>
        <p:txBody>
          <a:bodyPr wrap="square" rtlCol="0">
            <a:spAutoFit/>
          </a:bodyPr>
          <a:lstStyle/>
          <a:p>
            <a:r>
              <a:rPr lang="en-IN" sz="2000" dirty="0">
                <a:solidFill>
                  <a:srgbClr val="0070C0"/>
                </a:solidFill>
                <a:latin typeface="Arial" panose="020B0604020202020204" pitchFamily="34" charset="0"/>
                <a:cs typeface="Arial" panose="020B0604020202020204" pitchFamily="34" charset="0"/>
              </a:rPr>
              <a:t>&amp;</a:t>
            </a:r>
          </a:p>
        </p:txBody>
      </p:sp>
      <p:sp>
        <p:nvSpPr>
          <p:cNvPr id="3" name="TextBox 2">
            <a:extLst>
              <a:ext uri="{FF2B5EF4-FFF2-40B4-BE49-F238E27FC236}">
                <a16:creationId xmlns:a16="http://schemas.microsoft.com/office/drawing/2014/main" id="{3142E653-F90F-4065-B5C6-9688CE8A4711}"/>
              </a:ext>
            </a:extLst>
          </p:cNvPr>
          <p:cNvSpPr txBox="1"/>
          <p:nvPr/>
        </p:nvSpPr>
        <p:spPr>
          <a:xfrm>
            <a:off x="9007675" y="306426"/>
            <a:ext cx="2879525" cy="369332"/>
          </a:xfrm>
          <a:prstGeom prst="rect">
            <a:avLst/>
          </a:prstGeom>
          <a:noFill/>
        </p:spPr>
        <p:txBody>
          <a:bodyPr wrap="square" rtlCol="0">
            <a:spAutoFit/>
          </a:bodyPr>
          <a:lstStyle/>
          <a:p>
            <a:pPr algn="r"/>
            <a:r>
              <a:rPr lang="en-US" dirty="0">
                <a:solidFill>
                  <a:srgbClr val="002060"/>
                </a:solidFill>
                <a:latin typeface="Arial" panose="020B0604020202020204" pitchFamily="34" charset="0"/>
                <a:cs typeface="Arial" panose="020B0604020202020204" pitchFamily="34" charset="0"/>
              </a:rPr>
              <a:t>Lecture-3: 09.06.22</a:t>
            </a:r>
            <a:endParaRPr lang="en-IN" dirty="0">
              <a:solidFill>
                <a:srgbClr val="00206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7A991A0-9580-428F-81D8-21FB179C42BD}"/>
              </a:ext>
            </a:extLst>
          </p:cNvPr>
          <p:cNvSpPr txBox="1"/>
          <p:nvPr/>
        </p:nvSpPr>
        <p:spPr>
          <a:xfrm>
            <a:off x="1" y="1988287"/>
            <a:ext cx="12192000" cy="400110"/>
          </a:xfrm>
          <a:prstGeom prst="rect">
            <a:avLst/>
          </a:prstGeom>
          <a:noFill/>
        </p:spPr>
        <p:txBody>
          <a:bodyPr wrap="square" rtlCol="0">
            <a:spAutoFit/>
          </a:bodyPr>
          <a:lstStyle/>
          <a:p>
            <a:pPr algn="ctr"/>
            <a:r>
              <a:rPr lang="en-IN" sz="2000" dirty="0">
                <a:solidFill>
                  <a:srgbClr val="002060"/>
                </a:solidFill>
                <a:latin typeface="Arial" panose="020B0604020202020204" pitchFamily="34" charset="0"/>
                <a:cs typeface="Arial" panose="020B0604020202020204" pitchFamily="34" charset="0"/>
              </a:rPr>
              <a:t>(Course Code: OAN0710)</a:t>
            </a:r>
          </a:p>
        </p:txBody>
      </p:sp>
      <p:sp>
        <p:nvSpPr>
          <p:cNvPr id="9" name="Rectangle 8">
            <a:extLst>
              <a:ext uri="{FF2B5EF4-FFF2-40B4-BE49-F238E27FC236}">
                <a16:creationId xmlns:a16="http://schemas.microsoft.com/office/drawing/2014/main" id="{C9CEAA2B-B945-6825-9CAF-D45FE5B0CAA4}"/>
              </a:ext>
            </a:extLst>
          </p:cNvPr>
          <p:cNvSpPr/>
          <p:nvPr/>
        </p:nvSpPr>
        <p:spPr>
          <a:xfrm>
            <a:off x="624130" y="2365668"/>
            <a:ext cx="11857382" cy="1434945"/>
          </a:xfrm>
          <a:prstGeom prst="rect">
            <a:avLst/>
          </a:prstGeom>
        </p:spPr>
        <p:txBody>
          <a:bodyPr wrap="square">
            <a:spAutoFit/>
          </a:bodyPr>
          <a:lstStyle/>
          <a:p>
            <a:pPr algn="just">
              <a:lnSpc>
                <a:spcPct val="115000"/>
              </a:lnSpc>
              <a:spcAft>
                <a:spcPts val="0"/>
              </a:spcAft>
            </a:pPr>
            <a:r>
              <a:rPr lang="en-IN" sz="2000" dirty="0">
                <a:solidFill>
                  <a:srgbClr val="000000"/>
                </a:solidFill>
                <a:latin typeface="Arial" panose="020B0604020202020204" pitchFamily="34" charset="0"/>
                <a:ea typeface="Verdana" panose="020B0604030504040204" pitchFamily="34" charset="0"/>
                <a:cs typeface="Arial" panose="020B0604020202020204" pitchFamily="34" charset="0"/>
              </a:rPr>
              <a:t>Book: </a:t>
            </a:r>
          </a:p>
          <a:p>
            <a:pPr algn="just">
              <a:lnSpc>
                <a:spcPct val="115000"/>
              </a:lnSpc>
              <a:spcAft>
                <a:spcPts val="0"/>
              </a:spcAft>
            </a:pPr>
            <a:r>
              <a:rPr lang="en-IN" sz="2000" dirty="0">
                <a:solidFill>
                  <a:srgbClr val="000000"/>
                </a:solidFill>
                <a:latin typeface="Arial" panose="020B0604020202020204" pitchFamily="34" charset="0"/>
                <a:ea typeface="Verdana" panose="020B0604030504040204" pitchFamily="34" charset="0"/>
                <a:cs typeface="Arial" panose="020B0604020202020204" pitchFamily="34" charset="0"/>
              </a:rPr>
              <a:t>Systems Engineering Principles and Practice</a:t>
            </a:r>
            <a:endParaRPr lang="en-IN"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IN" sz="2000" dirty="0">
                <a:solidFill>
                  <a:srgbClr val="000000"/>
                </a:solidFill>
                <a:latin typeface="Arial" panose="020B0604020202020204" pitchFamily="34" charset="0"/>
                <a:ea typeface="Calibri" panose="020F0502020204030204" pitchFamily="34" charset="0"/>
                <a:cs typeface="Arial" panose="020B0604020202020204" pitchFamily="34" charset="0"/>
              </a:rPr>
              <a:t>Authors: Alexander </a:t>
            </a:r>
            <a:r>
              <a:rPr lang="en-IN" sz="2000" dirty="0" err="1">
                <a:solidFill>
                  <a:srgbClr val="000000"/>
                </a:solidFill>
                <a:latin typeface="Arial" panose="020B0604020202020204" pitchFamily="34" charset="0"/>
                <a:ea typeface="Calibri" panose="020F0502020204030204" pitchFamily="34" charset="0"/>
                <a:cs typeface="Arial" panose="020B0604020202020204" pitchFamily="34" charset="0"/>
              </a:rPr>
              <a:t>Kossiakoff</a:t>
            </a:r>
            <a:r>
              <a:rPr lang="en-IN" sz="2000" dirty="0">
                <a:solidFill>
                  <a:srgbClr val="000000"/>
                </a:solidFill>
                <a:latin typeface="Arial" panose="020B0604020202020204" pitchFamily="34" charset="0"/>
                <a:ea typeface="Calibri" panose="020F0502020204030204" pitchFamily="34" charset="0"/>
                <a:cs typeface="Arial" panose="020B0604020202020204" pitchFamily="34" charset="0"/>
              </a:rPr>
              <a:t>, William N. Sweet, Samuel J. Seymour, Steven M. </a:t>
            </a:r>
            <a:r>
              <a:rPr lang="en-IN" sz="2000" dirty="0" err="1">
                <a:solidFill>
                  <a:srgbClr val="000000"/>
                </a:solidFill>
                <a:latin typeface="Arial" panose="020B0604020202020204" pitchFamily="34" charset="0"/>
                <a:ea typeface="Calibri" panose="020F0502020204030204" pitchFamily="34" charset="0"/>
                <a:cs typeface="Arial" panose="020B0604020202020204" pitchFamily="34" charset="0"/>
              </a:rPr>
              <a:t>Biemer</a:t>
            </a:r>
            <a:endParaRPr lang="en-IN"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IN" sz="2000" dirty="0">
                <a:solidFill>
                  <a:srgbClr val="000000"/>
                </a:solidFill>
                <a:latin typeface="Arial" panose="020B0604020202020204" pitchFamily="34" charset="0"/>
                <a:ea typeface="Calibri" panose="020F0502020204030204" pitchFamily="34" charset="0"/>
                <a:cs typeface="Arial" panose="020B0604020202020204" pitchFamily="34" charset="0"/>
              </a:rPr>
              <a:t>Publication:  A JOHN WILEY &amp; SONS, INC. PUBLICATION, ISBN:978-1-118-00903-1</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3831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B61B1B-CC17-45DF-8DC6-A8C9A0719CDF}"/>
              </a:ext>
            </a:extLst>
          </p:cNvPr>
          <p:cNvSpPr/>
          <p:nvPr/>
        </p:nvSpPr>
        <p:spPr>
          <a:xfrm>
            <a:off x="1416206" y="816644"/>
            <a:ext cx="10775794" cy="1323439"/>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Systems engineering </a:t>
            </a:r>
            <a:r>
              <a:rPr lang="en-US" sz="2000" dirty="0">
                <a:latin typeface="Arial" panose="020B0604020202020204" pitchFamily="34" charset="0"/>
                <a:cs typeface="Arial" panose="020B0604020202020204" pitchFamily="34" charset="0"/>
              </a:rPr>
              <a:t>is focused on the system as a whole and emphasizes its total operation </a:t>
            </a:r>
          </a:p>
          <a:p>
            <a:pPr marL="358775" indent="-358775"/>
            <a:r>
              <a:rPr lang="en-US" sz="2000" dirty="0">
                <a:latin typeface="Arial" panose="020B0604020202020204" pitchFamily="34" charset="0"/>
                <a:cs typeface="Arial" panose="020B0604020202020204" pitchFamily="34" charset="0"/>
              </a:rPr>
              <a:t>whereas </a:t>
            </a:r>
          </a:p>
          <a:p>
            <a:r>
              <a:rPr lang="en-US" sz="2000" dirty="0">
                <a:solidFill>
                  <a:srgbClr val="0070C0"/>
                </a:solidFill>
                <a:latin typeface="Arial" panose="020B0604020202020204" pitchFamily="34" charset="0"/>
                <a:cs typeface="Arial" panose="020B0604020202020204" pitchFamily="34" charset="0"/>
              </a:rPr>
              <a:t>the conventional engineering </a:t>
            </a:r>
            <a:r>
              <a:rPr lang="en-US" sz="2000" dirty="0">
                <a:latin typeface="Arial" panose="020B0604020202020204" pitchFamily="34" charset="0"/>
                <a:cs typeface="Arial" panose="020B0604020202020204" pitchFamily="34" charset="0"/>
              </a:rPr>
              <a:t>concentrate on the design and development of the concerned part of the system. </a:t>
            </a:r>
          </a:p>
        </p:txBody>
      </p:sp>
      <p:sp>
        <p:nvSpPr>
          <p:cNvPr id="3" name="Rectangle 2">
            <a:extLst>
              <a:ext uri="{FF2B5EF4-FFF2-40B4-BE49-F238E27FC236}">
                <a16:creationId xmlns:a16="http://schemas.microsoft.com/office/drawing/2014/main" id="{5629DCC5-05BA-41BB-91F2-B29A3D4D7B58}"/>
              </a:ext>
            </a:extLst>
          </p:cNvPr>
          <p:cNvSpPr/>
          <p:nvPr/>
        </p:nvSpPr>
        <p:spPr>
          <a:xfrm>
            <a:off x="1241658" y="2863547"/>
            <a:ext cx="9894771" cy="400110"/>
          </a:xfrm>
          <a:prstGeom prst="rect">
            <a:avLst/>
          </a:prstGeom>
        </p:spPr>
        <p:txBody>
          <a:bodyPr wrap="square">
            <a:spAutoFit/>
          </a:bodyPr>
          <a:lstStyle/>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It looks at the system from the outside as well as from inside.</a:t>
            </a:r>
          </a:p>
        </p:txBody>
      </p:sp>
      <p:sp>
        <p:nvSpPr>
          <p:cNvPr id="4" name="Rectangle 3">
            <a:extLst>
              <a:ext uri="{FF2B5EF4-FFF2-40B4-BE49-F238E27FC236}">
                <a16:creationId xmlns:a16="http://schemas.microsoft.com/office/drawing/2014/main" id="{4A157A0D-B01F-403B-9905-424DDFC23001}"/>
              </a:ext>
            </a:extLst>
          </p:cNvPr>
          <p:cNvSpPr/>
          <p:nvPr/>
        </p:nvSpPr>
        <p:spPr>
          <a:xfrm>
            <a:off x="1241658" y="2105288"/>
            <a:ext cx="10950342" cy="707886"/>
          </a:xfrm>
          <a:prstGeom prst="rect">
            <a:avLst/>
          </a:prstGeom>
        </p:spPr>
        <p:txBody>
          <a:bodyPr wrap="square">
            <a:spAutoFit/>
          </a:bodyPr>
          <a:lstStyle/>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Systems Engineering interacts with other engineering involved in the systems  and also with the environmental issues. </a:t>
            </a:r>
          </a:p>
        </p:txBody>
      </p:sp>
      <p:sp>
        <p:nvSpPr>
          <p:cNvPr id="5" name="Rectangle 4">
            <a:extLst>
              <a:ext uri="{FF2B5EF4-FFF2-40B4-BE49-F238E27FC236}">
                <a16:creationId xmlns:a16="http://schemas.microsoft.com/office/drawing/2014/main" id="{4E441285-26C6-4938-92A5-25BB8A5BC59F}"/>
              </a:ext>
            </a:extLst>
          </p:cNvPr>
          <p:cNvSpPr/>
          <p:nvPr/>
        </p:nvSpPr>
        <p:spPr>
          <a:xfrm>
            <a:off x="1241658" y="3294435"/>
            <a:ext cx="10828421" cy="707886"/>
          </a:xfrm>
          <a:prstGeom prst="rect">
            <a:avLst/>
          </a:prstGeom>
        </p:spPr>
        <p:txBody>
          <a:bodyPr wrap="square">
            <a:spAutoFit/>
          </a:bodyPr>
          <a:lstStyle/>
          <a:p>
            <a:pPr marL="285750" indent="-285750">
              <a:buFont typeface="Wingdings" panose="05000000000000000000" pitchFamily="2" charset="2"/>
              <a:buChar char="v"/>
            </a:pPr>
            <a:r>
              <a:rPr lang="en-US" sz="2000" dirty="0">
                <a:latin typeface="Arial" panose="020B0604020202020204" pitchFamily="34" charset="0"/>
                <a:cs typeface="Arial" panose="020B0604020202020204" pitchFamily="34" charset="0"/>
              </a:rPr>
              <a:t>It is concerned not only with the engineering design of the system but also with </a:t>
            </a:r>
            <a:r>
              <a:rPr lang="en-US" sz="2000" dirty="0">
                <a:solidFill>
                  <a:srgbClr val="0070C0"/>
                </a:solidFill>
                <a:latin typeface="Arial" panose="020B0604020202020204" pitchFamily="34" charset="0"/>
                <a:cs typeface="Arial" panose="020B0604020202020204" pitchFamily="34" charset="0"/>
              </a:rPr>
              <a:t>external factors</a:t>
            </a:r>
            <a:r>
              <a:rPr lang="en-US" sz="2000" dirty="0">
                <a:latin typeface="Arial" panose="020B0604020202020204" pitchFamily="34" charset="0"/>
                <a:cs typeface="Arial" panose="020B0604020202020204" pitchFamily="34" charset="0"/>
              </a:rPr>
              <a:t>, which can significantly constrain the design. </a:t>
            </a:r>
          </a:p>
        </p:txBody>
      </p:sp>
      <p:sp>
        <p:nvSpPr>
          <p:cNvPr id="6" name="TextBox 5">
            <a:extLst>
              <a:ext uri="{FF2B5EF4-FFF2-40B4-BE49-F238E27FC236}">
                <a16:creationId xmlns:a16="http://schemas.microsoft.com/office/drawing/2014/main" id="{4A86CF31-5434-4ABD-9561-DC31BE78381C}"/>
              </a:ext>
            </a:extLst>
          </p:cNvPr>
          <p:cNvSpPr txBox="1"/>
          <p:nvPr/>
        </p:nvSpPr>
        <p:spPr>
          <a:xfrm>
            <a:off x="0" y="9624"/>
            <a:ext cx="12192000" cy="400110"/>
          </a:xfrm>
          <a:prstGeom prst="rect">
            <a:avLst/>
          </a:prstGeom>
          <a:noFill/>
        </p:spPr>
        <p:txBody>
          <a:bodyPr wrap="square" rtlCol="0">
            <a:spAutoFit/>
          </a:bodyPr>
          <a:lstStyle/>
          <a:p>
            <a:pPr algn="ctr"/>
            <a:r>
              <a:rPr lang="en-IN" sz="2000" u="sng" dirty="0">
                <a:latin typeface="Arial" panose="020B0604020202020204" pitchFamily="34" charset="0"/>
                <a:cs typeface="Arial" panose="020B0604020202020204" pitchFamily="34" charset="0"/>
              </a:rPr>
              <a:t>Difference between Systems Engineering &amp; Conventional Engineering</a:t>
            </a:r>
          </a:p>
        </p:txBody>
      </p:sp>
      <p:sp>
        <p:nvSpPr>
          <p:cNvPr id="7" name="Rectangle 6">
            <a:extLst>
              <a:ext uri="{FF2B5EF4-FFF2-40B4-BE49-F238E27FC236}">
                <a16:creationId xmlns:a16="http://schemas.microsoft.com/office/drawing/2014/main" id="{3E07AE2C-4F1E-45FD-9219-3DC0A68F4692}"/>
              </a:ext>
            </a:extLst>
          </p:cNvPr>
          <p:cNvSpPr/>
          <p:nvPr/>
        </p:nvSpPr>
        <p:spPr>
          <a:xfrm>
            <a:off x="2372327" y="4062727"/>
            <a:ext cx="1222520" cy="400110"/>
          </a:xfrm>
          <a:prstGeom prst="rect">
            <a:avLst/>
          </a:prstGeom>
        </p:spPr>
        <p:txBody>
          <a:bodyPr wrap="square">
            <a:spAutoFit/>
          </a:bodyPr>
          <a:lstStyle/>
          <a:p>
            <a:pPr marL="285750" indent="-285750">
              <a:buFont typeface="Wingdings" panose="05000000000000000000" pitchFamily="2" charset="2"/>
              <a:buChar char="Ø"/>
            </a:pPr>
            <a:r>
              <a:rPr lang="en-US" sz="2000" dirty="0">
                <a:solidFill>
                  <a:srgbClr val="0070C0"/>
                </a:solidFill>
                <a:latin typeface="Arial" panose="020B0604020202020204" pitchFamily="34" charset="0"/>
                <a:cs typeface="Arial" panose="020B0604020202020204" pitchFamily="34" charset="0"/>
              </a:rPr>
              <a:t>Like</a:t>
            </a:r>
          </a:p>
        </p:txBody>
      </p:sp>
      <p:sp>
        <p:nvSpPr>
          <p:cNvPr id="8" name="Rectangle 7">
            <a:extLst>
              <a:ext uri="{FF2B5EF4-FFF2-40B4-BE49-F238E27FC236}">
                <a16:creationId xmlns:a16="http://schemas.microsoft.com/office/drawing/2014/main" id="{3B224B70-0FF1-4856-A055-0A3D55BEB638}"/>
              </a:ext>
            </a:extLst>
          </p:cNvPr>
          <p:cNvSpPr/>
          <p:nvPr/>
        </p:nvSpPr>
        <p:spPr>
          <a:xfrm>
            <a:off x="1266824" y="5720169"/>
            <a:ext cx="10925175" cy="707886"/>
          </a:xfrm>
          <a:prstGeom prst="rect">
            <a:avLst/>
          </a:prstGeom>
        </p:spPr>
        <p:txBody>
          <a:bodyPr wrap="square">
            <a:spAutoFit/>
          </a:bodyPr>
          <a:lstStyle/>
          <a:p>
            <a:pPr marL="342900" indent="-342900">
              <a:buFont typeface="Wingdings" panose="05000000000000000000" pitchFamily="2" charset="2"/>
              <a:buChar char="v"/>
            </a:pPr>
            <a:r>
              <a:rPr lang="en-US" sz="2000" dirty="0">
                <a:solidFill>
                  <a:srgbClr val="FF0000"/>
                </a:solidFill>
                <a:latin typeface="Arial" panose="020B0604020202020204" pitchFamily="34" charset="0"/>
                <a:cs typeface="Arial" panose="020B0604020202020204" pitchFamily="34" charset="0"/>
              </a:rPr>
              <a:t>System Engineering should look the system holistically and correctly document the requirement along with the system design</a:t>
            </a:r>
            <a:endParaRPr lang="en-IN" sz="2000" dirty="0">
              <a:solidFill>
                <a:srgbClr val="FF0000"/>
              </a:solidFill>
            </a:endParaRPr>
          </a:p>
        </p:txBody>
      </p:sp>
      <p:sp>
        <p:nvSpPr>
          <p:cNvPr id="9" name="Rectangle 8">
            <a:extLst>
              <a:ext uri="{FF2B5EF4-FFF2-40B4-BE49-F238E27FC236}">
                <a16:creationId xmlns:a16="http://schemas.microsoft.com/office/drawing/2014/main" id="{D6E7D069-7B61-4AAB-99A9-CD241AB2C599}"/>
              </a:ext>
            </a:extLst>
          </p:cNvPr>
          <p:cNvSpPr/>
          <p:nvPr/>
        </p:nvSpPr>
        <p:spPr>
          <a:xfrm>
            <a:off x="3277767" y="4035832"/>
            <a:ext cx="8833554" cy="1631216"/>
          </a:xfrm>
          <a:prstGeom prst="rect">
            <a:avLst/>
          </a:prstGeom>
        </p:spPr>
        <p:txBody>
          <a:bodyPr wrap="square">
            <a:spAutoFit/>
          </a:bodyPr>
          <a:lstStyle/>
          <a:p>
            <a:pPr marL="358775" lvl="2" indent="-269875">
              <a:buFont typeface="Courier New" panose="02070309020205020404" pitchFamily="49" charset="0"/>
              <a:buChar char="o"/>
            </a:pPr>
            <a:r>
              <a:rPr lang="en-US" sz="2000" dirty="0">
                <a:solidFill>
                  <a:srgbClr val="0070C0"/>
                </a:solidFill>
                <a:latin typeface="Arial" panose="020B0604020202020204" pitchFamily="34" charset="0"/>
                <a:cs typeface="Arial" panose="020B0604020202020204" pitchFamily="34" charset="0"/>
              </a:rPr>
              <a:t>the identification of customer needs, </a:t>
            </a:r>
          </a:p>
          <a:p>
            <a:pPr marL="358775" lvl="2" indent="-269875">
              <a:buFont typeface="Courier New" panose="02070309020205020404" pitchFamily="49" charset="0"/>
              <a:buChar char="o"/>
            </a:pPr>
            <a:r>
              <a:rPr lang="en-US" sz="2000" dirty="0">
                <a:solidFill>
                  <a:srgbClr val="0070C0"/>
                </a:solidFill>
                <a:latin typeface="Arial" panose="020B0604020202020204" pitchFamily="34" charset="0"/>
                <a:cs typeface="Arial" panose="020B0604020202020204" pitchFamily="34" charset="0"/>
              </a:rPr>
              <a:t>the system operational environment, </a:t>
            </a:r>
          </a:p>
          <a:p>
            <a:pPr marL="358775" lvl="2" indent="-269875">
              <a:buFont typeface="Courier New" panose="02070309020205020404" pitchFamily="49" charset="0"/>
              <a:buChar char="o"/>
            </a:pPr>
            <a:r>
              <a:rPr lang="en-US" sz="2000" dirty="0">
                <a:solidFill>
                  <a:srgbClr val="0070C0"/>
                </a:solidFill>
                <a:latin typeface="Arial" panose="020B0604020202020204" pitchFamily="34" charset="0"/>
                <a:cs typeface="Arial" panose="020B0604020202020204" pitchFamily="34" charset="0"/>
              </a:rPr>
              <a:t>Interfacing systems, </a:t>
            </a:r>
          </a:p>
          <a:p>
            <a:pPr marL="358775" lvl="2" indent="-269875">
              <a:buFont typeface="Courier New" panose="02070309020205020404" pitchFamily="49" charset="0"/>
              <a:buChar char="o"/>
            </a:pPr>
            <a:r>
              <a:rPr lang="en-US" sz="2000" dirty="0">
                <a:solidFill>
                  <a:srgbClr val="0070C0"/>
                </a:solidFill>
                <a:latin typeface="Arial" panose="020B0604020202020204" pitchFamily="34" charset="0"/>
                <a:cs typeface="Arial" panose="020B0604020202020204" pitchFamily="34" charset="0"/>
              </a:rPr>
              <a:t>logistics support requirements, </a:t>
            </a:r>
          </a:p>
          <a:p>
            <a:pPr marL="358775" lvl="2" indent="-269875">
              <a:buFont typeface="Courier New" panose="02070309020205020404" pitchFamily="49" charset="0"/>
              <a:buChar char="o"/>
            </a:pPr>
            <a:r>
              <a:rPr lang="en-US" sz="2000" dirty="0">
                <a:solidFill>
                  <a:srgbClr val="0070C0"/>
                </a:solidFill>
                <a:latin typeface="Arial" panose="020B0604020202020204" pitchFamily="34" charset="0"/>
                <a:cs typeface="Arial" panose="020B0604020202020204" pitchFamily="34" charset="0"/>
              </a:rPr>
              <a:t>the capabilities of operating personnel, and such other factors</a:t>
            </a:r>
            <a:endParaRPr lang="en-IN" sz="2000" dirty="0">
              <a:solidFill>
                <a:srgbClr val="0070C0"/>
              </a:solidFill>
            </a:endParaRPr>
          </a:p>
        </p:txBody>
      </p:sp>
      <p:sp>
        <p:nvSpPr>
          <p:cNvPr id="10" name="TextBox 9">
            <a:extLst>
              <a:ext uri="{FF2B5EF4-FFF2-40B4-BE49-F238E27FC236}">
                <a16:creationId xmlns:a16="http://schemas.microsoft.com/office/drawing/2014/main" id="{A1461029-FD4E-43AF-9B3B-6CA30B37BA40}"/>
              </a:ext>
            </a:extLst>
          </p:cNvPr>
          <p:cNvSpPr txBox="1"/>
          <p:nvPr/>
        </p:nvSpPr>
        <p:spPr>
          <a:xfrm>
            <a:off x="-12364" y="940134"/>
            <a:ext cx="1416205" cy="1015663"/>
          </a:xfrm>
          <a:prstGeom prst="rect">
            <a:avLst/>
          </a:prstGeom>
          <a:solidFill>
            <a:srgbClr val="0070C0"/>
          </a:solidFill>
        </p:spPr>
        <p:txBody>
          <a:bodyPr wrap="square" rtlCol="0">
            <a:spAutoFit/>
          </a:bodyPr>
          <a:lstStyle/>
          <a:p>
            <a:r>
              <a:rPr lang="en-IN" sz="2000" dirty="0">
                <a:solidFill>
                  <a:schemeClr val="bg1"/>
                </a:solidFill>
                <a:latin typeface="Arial" panose="020B0604020202020204" pitchFamily="34" charset="0"/>
                <a:cs typeface="Arial" panose="020B0604020202020204" pitchFamily="34" charset="0"/>
              </a:rPr>
              <a:t>1. Looking the system in entirety</a:t>
            </a:r>
          </a:p>
        </p:txBody>
      </p:sp>
    </p:spTree>
    <p:extLst>
      <p:ext uri="{BB962C8B-B14F-4D97-AF65-F5344CB8AC3E}">
        <p14:creationId xmlns:p14="http://schemas.microsoft.com/office/powerpoint/2010/main" val="280514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2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02CD36FD-EF94-4EE6-BFF1-E5BFC9AF9184}"/>
              </a:ext>
            </a:extLst>
          </p:cNvPr>
          <p:cNvSpPr txBox="1">
            <a:spLocks noChangeArrowheads="1"/>
          </p:cNvSpPr>
          <p:nvPr/>
        </p:nvSpPr>
        <p:spPr bwMode="auto">
          <a:xfrm>
            <a:off x="191817" y="2504161"/>
            <a:ext cx="81534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spcBef>
                <a:spcPct val="50000"/>
              </a:spcBef>
            </a:pPr>
            <a:r>
              <a:rPr lang="en-US" altLang="en-US" sz="2800" b="0" i="1">
                <a:solidFill>
                  <a:schemeClr val="bg1"/>
                </a:solidFill>
                <a:sym typeface="Wingdings" panose="05000000000000000000" pitchFamily="2" charset="2"/>
              </a:rPr>
              <a:t>	</a:t>
            </a:r>
            <a:r>
              <a:rPr lang="en-US" altLang="en-US" sz="2800" b="0" i="1">
                <a:solidFill>
                  <a:schemeClr val="bg1"/>
                </a:solidFill>
              </a:rPr>
              <a:t>Design life of the tube </a:t>
            </a:r>
            <a:r>
              <a:rPr lang="en-US" altLang="en-US" sz="2800" b="0">
                <a:solidFill>
                  <a:schemeClr val="bg1"/>
                </a:solidFill>
              </a:rPr>
              <a:t> </a:t>
            </a:r>
            <a:r>
              <a:rPr lang="en-US" altLang="en-US" sz="2800" b="0">
                <a:solidFill>
                  <a:schemeClr val="bg1"/>
                </a:solidFill>
                <a:sym typeface="Wingdings 2" panose="05020102010507070707" pitchFamily="82" charset="2"/>
              </a:rPr>
              <a:t></a:t>
            </a:r>
            <a:r>
              <a:rPr lang="en-US" altLang="en-US" sz="2800" b="0">
                <a:solidFill>
                  <a:schemeClr val="bg1"/>
                </a:solidFill>
              </a:rPr>
              <a:t>11-12 years</a:t>
            </a:r>
          </a:p>
          <a:p>
            <a:pPr>
              <a:spcBef>
                <a:spcPct val="50000"/>
              </a:spcBef>
            </a:pPr>
            <a:r>
              <a:rPr lang="en-US" altLang="en-US" sz="2800" b="0" i="1">
                <a:solidFill>
                  <a:schemeClr val="bg1"/>
                </a:solidFill>
                <a:sym typeface="Wingdings" panose="05000000000000000000" pitchFamily="2" charset="2"/>
              </a:rPr>
              <a:t>	Failure Occurs </a:t>
            </a:r>
            <a:r>
              <a:rPr lang="en-US" altLang="en-US" sz="2800" b="0">
                <a:solidFill>
                  <a:schemeClr val="bg1"/>
                </a:solidFill>
                <a:sym typeface="Wingdings 2" panose="05020102010507070707" pitchFamily="82" charset="2"/>
              </a:rPr>
              <a:t></a:t>
            </a:r>
            <a:r>
              <a:rPr lang="en-US" altLang="en-US" sz="2800" b="0" i="1">
                <a:solidFill>
                  <a:schemeClr val="bg1"/>
                </a:solidFill>
                <a:sym typeface="Wingdings" panose="05000000000000000000" pitchFamily="2" charset="2"/>
              </a:rPr>
              <a:t> 4-5 years of service</a:t>
            </a:r>
          </a:p>
        </p:txBody>
      </p:sp>
      <p:sp>
        <p:nvSpPr>
          <p:cNvPr id="37891" name="Text Box 3">
            <a:extLst>
              <a:ext uri="{FF2B5EF4-FFF2-40B4-BE49-F238E27FC236}">
                <a16:creationId xmlns:a16="http://schemas.microsoft.com/office/drawing/2014/main" id="{362FC229-D215-477D-B772-242E14F54F8D}"/>
              </a:ext>
            </a:extLst>
          </p:cNvPr>
          <p:cNvSpPr txBox="1">
            <a:spLocks noChangeArrowheads="1"/>
          </p:cNvSpPr>
          <p:nvPr/>
        </p:nvSpPr>
        <p:spPr bwMode="auto">
          <a:xfrm>
            <a:off x="191817" y="1181621"/>
            <a:ext cx="5645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spcBef>
                <a:spcPct val="50000"/>
              </a:spcBef>
            </a:pPr>
            <a:r>
              <a:rPr lang="en-US" altLang="en-US" sz="3200" b="0" i="1" u="sng" dirty="0">
                <a:solidFill>
                  <a:schemeClr val="bg1"/>
                </a:solidFill>
              </a:rPr>
              <a:t>Operating Condition:</a:t>
            </a:r>
            <a:endParaRPr lang="en-US" altLang="en-US" sz="3200" b="0" u="sng" dirty="0"/>
          </a:p>
        </p:txBody>
      </p:sp>
      <p:sp>
        <p:nvSpPr>
          <p:cNvPr id="37892" name="Rectangle 4">
            <a:extLst>
              <a:ext uri="{FF2B5EF4-FFF2-40B4-BE49-F238E27FC236}">
                <a16:creationId xmlns:a16="http://schemas.microsoft.com/office/drawing/2014/main" id="{FF685BE8-AA71-4C9E-B61A-6D3A29F3D36B}"/>
              </a:ext>
            </a:extLst>
          </p:cNvPr>
          <p:cNvSpPr>
            <a:spLocks noChangeArrowheads="1"/>
          </p:cNvSpPr>
          <p:nvPr/>
        </p:nvSpPr>
        <p:spPr bwMode="auto">
          <a:xfrm>
            <a:off x="1208059" y="1801790"/>
            <a:ext cx="4899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800" b="0" dirty="0">
                <a:solidFill>
                  <a:schemeClr val="bg1"/>
                </a:solidFill>
                <a:latin typeface="Arial" panose="020B0604020202020204" pitchFamily="34" charset="0"/>
                <a:sym typeface="Wingdings 2" panose="05020102010507070707" pitchFamily="82" charset="2"/>
              </a:rPr>
              <a:t></a:t>
            </a:r>
            <a:r>
              <a:rPr lang="en-US" altLang="en-US" sz="2800" b="0" dirty="0">
                <a:solidFill>
                  <a:schemeClr val="bg1"/>
                </a:solidFill>
                <a:latin typeface="Arial" panose="020B0604020202020204" pitchFamily="34" charset="0"/>
                <a:sym typeface="Wingdings 3" panose="05040102010807070707" pitchFamily="82" charset="2"/>
              </a:rPr>
              <a:t> </a:t>
            </a:r>
            <a:r>
              <a:rPr lang="en-US" altLang="en-US" sz="2800" b="0" dirty="0">
                <a:solidFill>
                  <a:schemeClr val="bg1"/>
                </a:solidFill>
                <a:latin typeface="Arial" panose="020B0604020202020204" pitchFamily="34" charset="0"/>
              </a:rPr>
              <a:t>1100</a:t>
            </a:r>
            <a:r>
              <a:rPr lang="en-US" altLang="en-US" sz="2800" b="0" baseline="30000" dirty="0">
                <a:solidFill>
                  <a:schemeClr val="bg1"/>
                </a:solidFill>
                <a:latin typeface="Arial" panose="020B0604020202020204" pitchFamily="34" charset="0"/>
              </a:rPr>
              <a:t>o</a:t>
            </a:r>
            <a:r>
              <a:rPr lang="en-US" altLang="en-US" sz="2800" b="0" dirty="0">
                <a:solidFill>
                  <a:schemeClr val="bg1"/>
                </a:solidFill>
                <a:latin typeface="Arial" panose="020B0604020202020204" pitchFamily="34" charset="0"/>
              </a:rPr>
              <a:t>C at 1MPa Pressure</a:t>
            </a:r>
          </a:p>
        </p:txBody>
      </p:sp>
      <p:sp>
        <p:nvSpPr>
          <p:cNvPr id="37893" name="Text Box 5">
            <a:extLst>
              <a:ext uri="{FF2B5EF4-FFF2-40B4-BE49-F238E27FC236}">
                <a16:creationId xmlns:a16="http://schemas.microsoft.com/office/drawing/2014/main" id="{21C9649E-702D-4028-915F-EF4D5AE6533B}"/>
              </a:ext>
            </a:extLst>
          </p:cNvPr>
          <p:cNvSpPr txBox="1">
            <a:spLocks noChangeArrowheads="1"/>
          </p:cNvSpPr>
          <p:nvPr/>
        </p:nvSpPr>
        <p:spPr bwMode="auto">
          <a:xfrm>
            <a:off x="1905000" y="3728581"/>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spcBef>
                <a:spcPct val="50000"/>
              </a:spcBef>
            </a:pPr>
            <a:r>
              <a:rPr lang="en-GB" altLang="en-US" sz="2800" b="0" u="sng" dirty="0">
                <a:solidFill>
                  <a:schemeClr val="bg1"/>
                </a:solidFill>
              </a:rPr>
              <a:t>Objective</a:t>
            </a:r>
            <a:endParaRPr lang="en-GB" altLang="en-US" sz="2800" b="0" dirty="0">
              <a:solidFill>
                <a:schemeClr val="bg1"/>
              </a:solidFill>
            </a:endParaRPr>
          </a:p>
        </p:txBody>
      </p:sp>
      <p:sp>
        <p:nvSpPr>
          <p:cNvPr id="37894" name="Text Box 6">
            <a:extLst>
              <a:ext uri="{FF2B5EF4-FFF2-40B4-BE49-F238E27FC236}">
                <a16:creationId xmlns:a16="http://schemas.microsoft.com/office/drawing/2014/main" id="{DDD41F42-307D-4044-AF6A-E58036A37697}"/>
              </a:ext>
            </a:extLst>
          </p:cNvPr>
          <p:cNvSpPr txBox="1">
            <a:spLocks noChangeArrowheads="1"/>
          </p:cNvSpPr>
          <p:nvPr/>
        </p:nvSpPr>
        <p:spPr bwMode="auto">
          <a:xfrm>
            <a:off x="2133600" y="4250498"/>
            <a:ext cx="82296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spcBef>
                <a:spcPct val="50000"/>
              </a:spcBef>
              <a:buFontTx/>
              <a:buChar char="•"/>
            </a:pPr>
            <a:r>
              <a:rPr lang="en-GB" altLang="en-US" sz="2800" b="0" dirty="0">
                <a:solidFill>
                  <a:schemeClr val="bg1"/>
                </a:solidFill>
              </a:rPr>
              <a:t> Cause of Failure</a:t>
            </a:r>
          </a:p>
          <a:p>
            <a:pPr>
              <a:spcBef>
                <a:spcPct val="50000"/>
              </a:spcBef>
              <a:buFontTx/>
              <a:buChar char="•"/>
            </a:pPr>
            <a:r>
              <a:rPr lang="en-GB" altLang="en-US" sz="2800" b="0" dirty="0">
                <a:solidFill>
                  <a:schemeClr val="bg1"/>
                </a:solidFill>
              </a:rPr>
              <a:t> Suitable Parameter to identify the damage</a:t>
            </a:r>
          </a:p>
          <a:p>
            <a:pPr>
              <a:spcBef>
                <a:spcPct val="50000"/>
              </a:spcBef>
              <a:buFontTx/>
              <a:buChar char="•"/>
            </a:pPr>
            <a:r>
              <a:rPr lang="en-GB" altLang="en-US" sz="2800" b="0" dirty="0">
                <a:solidFill>
                  <a:schemeClr val="bg1"/>
                </a:solidFill>
              </a:rPr>
              <a:t> Development of NDE techniques for damage        assessment</a:t>
            </a:r>
          </a:p>
        </p:txBody>
      </p:sp>
      <p:pic>
        <p:nvPicPr>
          <p:cNvPr id="10242" name="Picture 2" descr="FIG. 1. Typical fired heater.">
            <a:extLst>
              <a:ext uri="{FF2B5EF4-FFF2-40B4-BE49-F238E27FC236}">
                <a16:creationId xmlns:a16="http://schemas.microsoft.com/office/drawing/2014/main" id="{07A445F1-D1E6-4D3F-968B-AA19324D1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303" y="39689"/>
            <a:ext cx="5223719" cy="43326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544D39C-54F0-4BD9-82C6-0285157F4A2F}"/>
              </a:ext>
            </a:extLst>
          </p:cNvPr>
          <p:cNvSpPr txBox="1"/>
          <p:nvPr/>
        </p:nvSpPr>
        <p:spPr>
          <a:xfrm>
            <a:off x="-1" y="54987"/>
            <a:ext cx="6951945" cy="954107"/>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Case Study: Process heater tube made of HP-40 steel  in petroleum refinery units</a:t>
            </a:r>
          </a:p>
        </p:txBody>
      </p:sp>
    </p:spTree>
    <p:extLst>
      <p:ext uri="{BB962C8B-B14F-4D97-AF65-F5344CB8AC3E}">
        <p14:creationId xmlns:p14="http://schemas.microsoft.com/office/powerpoint/2010/main" val="103451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BB3FBC-21C2-4293-9C40-0235DDEAE00C}"/>
              </a:ext>
            </a:extLst>
          </p:cNvPr>
          <p:cNvSpPr txBox="1"/>
          <p:nvPr/>
        </p:nvSpPr>
        <p:spPr>
          <a:xfrm>
            <a:off x="160967" y="2141086"/>
            <a:ext cx="11666483" cy="1323439"/>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The change in Composition reduces the high temperature properties. Hence the tube  failure much before the design life. </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The situation may be averted if a Systems Engineer look the matter in entirety</a:t>
            </a:r>
            <a:endParaRPr lang="en-IN"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CC2C8BB-CA0A-4DA2-920B-226DADA89053}"/>
              </a:ext>
            </a:extLst>
          </p:cNvPr>
          <p:cNvSpPr txBox="1"/>
          <p:nvPr/>
        </p:nvSpPr>
        <p:spPr>
          <a:xfrm>
            <a:off x="150312" y="200416"/>
            <a:ext cx="10784910" cy="1631216"/>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Cause of Failure:</a:t>
            </a:r>
          </a:p>
          <a:p>
            <a:pPr marL="1077913"/>
            <a:r>
              <a:rPr lang="en-IN" sz="2000" dirty="0">
                <a:latin typeface="Arial" panose="020B0604020202020204" pitchFamily="34" charset="0"/>
                <a:cs typeface="Arial" panose="020B0604020202020204" pitchFamily="34" charset="0"/>
              </a:rPr>
              <a:t>Carbon deposited due to cracking of hydrocarbon. The carbon defuses into the steel tube at high temperature and interact with various alloying element in steel particularly with Cr present in steel and form carbides. Thus the composition of steel changes and looses its high temperature properties</a:t>
            </a:r>
          </a:p>
        </p:txBody>
      </p:sp>
    </p:spTree>
    <p:extLst>
      <p:ext uri="{BB962C8B-B14F-4D97-AF65-F5344CB8AC3E}">
        <p14:creationId xmlns:p14="http://schemas.microsoft.com/office/powerpoint/2010/main" val="767362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843D1F-FFF5-4A60-B1D6-904C3ECFD174}"/>
              </a:ext>
            </a:extLst>
          </p:cNvPr>
          <p:cNvSpPr/>
          <p:nvPr/>
        </p:nvSpPr>
        <p:spPr>
          <a:xfrm>
            <a:off x="1540566" y="59351"/>
            <a:ext cx="10353260"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Primary purpose of systems engineering is to guide. However, systems engineers also play a key role in system design.</a:t>
            </a:r>
            <a:endParaRPr lang="en-IN" sz="20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C9C67F5F-AC67-4331-93F7-90AD2719CC68}"/>
              </a:ext>
            </a:extLst>
          </p:cNvPr>
          <p:cNvSpPr/>
          <p:nvPr/>
        </p:nvSpPr>
        <p:spPr>
          <a:xfrm>
            <a:off x="1531004" y="2595742"/>
            <a:ext cx="10660996" cy="1015663"/>
          </a:xfrm>
          <a:prstGeom prst="rect">
            <a:avLst/>
          </a:prstGeom>
        </p:spPr>
        <p:txBody>
          <a:bodyPr wrap="square">
            <a:spAutoFit/>
          </a:bodyPr>
          <a:lstStyle/>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Systems Engineers are responsible for leading the concept development stage of a new system development, which culminates in the functional design of the system reflecting the </a:t>
            </a:r>
            <a:r>
              <a:rPr lang="en-US" sz="2000" dirty="0">
                <a:solidFill>
                  <a:srgbClr val="0070C0"/>
                </a:solidFill>
                <a:latin typeface="Arial" panose="020B0604020202020204" pitchFamily="34" charset="0"/>
                <a:cs typeface="Arial" panose="020B0604020202020204" pitchFamily="34" charset="0"/>
              </a:rPr>
              <a:t>needs of the user</a:t>
            </a:r>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12676C5-B7BC-445A-A75B-8EA55902E5BF}"/>
              </a:ext>
            </a:extLst>
          </p:cNvPr>
          <p:cNvSpPr txBox="1"/>
          <p:nvPr/>
        </p:nvSpPr>
        <p:spPr>
          <a:xfrm>
            <a:off x="1425138" y="948145"/>
            <a:ext cx="10766861" cy="1323439"/>
          </a:xfrm>
          <a:prstGeom prst="rect">
            <a:avLst/>
          </a:prstGeom>
          <a:noFill/>
        </p:spPr>
        <p:txBody>
          <a:bodyPr wrap="square" rtlCol="0">
            <a:spAutoFit/>
          </a:bodyPr>
          <a:lstStyle/>
          <a:p>
            <a:pPr marL="342900" indent="-342900">
              <a:buFont typeface="Wingdings" panose="05000000000000000000" pitchFamily="2" charset="2"/>
              <a:buChar char="v"/>
            </a:pPr>
            <a:r>
              <a:rPr lang="en-IN" sz="2000" dirty="0">
                <a:latin typeface="Arial" panose="020B0604020202020204" pitchFamily="34" charset="0"/>
                <a:cs typeface="Arial" panose="020B0604020202020204" pitchFamily="34" charset="0"/>
              </a:rPr>
              <a:t>In Traditional Engineering discipline, important design decisions entirely based on </a:t>
            </a:r>
            <a:r>
              <a:rPr lang="en-IN" sz="2000" dirty="0">
                <a:solidFill>
                  <a:srgbClr val="0070C0"/>
                </a:solidFill>
                <a:latin typeface="Arial" panose="020B0604020202020204" pitchFamily="34" charset="0"/>
                <a:cs typeface="Arial" panose="020B0604020202020204" pitchFamily="34" charset="0"/>
              </a:rPr>
              <a:t>quantitative knowledge</a:t>
            </a:r>
            <a:r>
              <a:rPr lang="en-IN" sz="2000" dirty="0">
                <a:latin typeface="Arial" panose="020B0604020202020204" pitchFamily="34" charset="0"/>
                <a:cs typeface="Arial" panose="020B0604020202020204" pitchFamily="34" charset="0"/>
              </a:rPr>
              <a:t>. However, in Systems Engineering  important design decisions rely on </a:t>
            </a:r>
            <a:r>
              <a:rPr lang="en-IN" sz="2000" dirty="0">
                <a:solidFill>
                  <a:srgbClr val="0070C0"/>
                </a:solidFill>
                <a:latin typeface="Arial" panose="020B0604020202020204" pitchFamily="34" charset="0"/>
                <a:cs typeface="Arial" panose="020B0604020202020204" pitchFamily="34" charset="0"/>
              </a:rPr>
              <a:t>qualitative judgements balancing a verity of incommensurate quantities </a:t>
            </a:r>
            <a:r>
              <a:rPr lang="en-IN" sz="2000" dirty="0">
                <a:latin typeface="Arial" panose="020B0604020202020204" pitchFamily="34" charset="0"/>
                <a:cs typeface="Arial" panose="020B0604020202020204" pitchFamily="34" charset="0"/>
              </a:rPr>
              <a:t>and utilizing </a:t>
            </a:r>
            <a:r>
              <a:rPr lang="en-US" sz="2000" dirty="0">
                <a:latin typeface="Arial" panose="020B0604020202020204" pitchFamily="34" charset="0"/>
                <a:cs typeface="Arial" panose="020B0604020202020204" pitchFamily="34" charset="0"/>
              </a:rPr>
              <a:t>experience in a variety of disciplines, especially when dealing with new </a:t>
            </a:r>
            <a:r>
              <a:rPr lang="en-IN" sz="2000" dirty="0">
                <a:latin typeface="Arial" panose="020B0604020202020204" pitchFamily="34" charset="0"/>
                <a:cs typeface="Arial" panose="020B0604020202020204" pitchFamily="34" charset="0"/>
              </a:rPr>
              <a:t>technology.</a:t>
            </a:r>
          </a:p>
        </p:txBody>
      </p:sp>
      <p:sp>
        <p:nvSpPr>
          <p:cNvPr id="5" name="Rectangle 4">
            <a:extLst>
              <a:ext uri="{FF2B5EF4-FFF2-40B4-BE49-F238E27FC236}">
                <a16:creationId xmlns:a16="http://schemas.microsoft.com/office/drawing/2014/main" id="{673E3E44-3AA6-4C36-9067-6EDA1FE9643D}"/>
              </a:ext>
            </a:extLst>
          </p:cNvPr>
          <p:cNvSpPr/>
          <p:nvPr/>
        </p:nvSpPr>
        <p:spPr>
          <a:xfrm>
            <a:off x="1454305" y="4287806"/>
            <a:ext cx="9029700"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Systems engineering </a:t>
            </a:r>
            <a:r>
              <a:rPr lang="en-US" sz="2000" i="1" dirty="0">
                <a:solidFill>
                  <a:srgbClr val="0070C0"/>
                </a:solidFill>
                <a:latin typeface="Arial" panose="020B0604020202020204" pitchFamily="34" charset="0"/>
                <a:cs typeface="Arial" panose="020B0604020202020204" pitchFamily="34" charset="0"/>
              </a:rPr>
              <a:t>bridges</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traditional engineering disciplines</a:t>
            </a:r>
            <a:endParaRPr lang="en-IN" sz="20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B761F66D-CA53-4765-80AB-9DD41D6C774C}"/>
              </a:ext>
            </a:extLst>
          </p:cNvPr>
          <p:cNvSpPr/>
          <p:nvPr/>
        </p:nvSpPr>
        <p:spPr>
          <a:xfrm>
            <a:off x="1172106" y="4951227"/>
            <a:ext cx="10508907" cy="1015663"/>
          </a:xfrm>
          <a:prstGeom prst="rect">
            <a:avLst/>
          </a:prstGeom>
        </p:spPr>
        <p:txBody>
          <a:bodyPr wrap="square">
            <a:spAutoFit/>
          </a:bodyPr>
          <a:lstStyle/>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Systems engineers must guide and coordinate the design of each individual element as necessary to assure that the </a:t>
            </a:r>
            <a:r>
              <a:rPr lang="en-US" sz="2000" dirty="0">
                <a:solidFill>
                  <a:srgbClr val="0070C0"/>
                </a:solidFill>
                <a:latin typeface="Arial" panose="020B0604020202020204" pitchFamily="34" charset="0"/>
                <a:cs typeface="Arial" panose="020B0604020202020204" pitchFamily="34" charset="0"/>
              </a:rPr>
              <a:t>interactions and interfaces between system elements </a:t>
            </a:r>
            <a:r>
              <a:rPr lang="en-US" sz="2000" dirty="0">
                <a:latin typeface="Arial" panose="020B0604020202020204" pitchFamily="34" charset="0"/>
                <a:cs typeface="Arial" panose="020B0604020202020204" pitchFamily="34" charset="0"/>
              </a:rPr>
              <a:t>are compatible and mutually supporting</a:t>
            </a:r>
            <a:endParaRPr lang="en-IN" sz="20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F66228B5-4513-4AFF-A352-CE3EC9B0DC89}"/>
              </a:ext>
            </a:extLst>
          </p:cNvPr>
          <p:cNvSpPr/>
          <p:nvPr/>
        </p:nvSpPr>
        <p:spPr>
          <a:xfrm>
            <a:off x="1172105" y="6018385"/>
            <a:ext cx="10508907" cy="707886"/>
          </a:xfrm>
          <a:prstGeom prst="rect">
            <a:avLst/>
          </a:prstGeom>
        </p:spPr>
        <p:txBody>
          <a:bodyPr wrap="square">
            <a:spAutoFit/>
          </a:bodyPr>
          <a:lstStyle/>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Such coordination is especially important when individual system elements are </a:t>
            </a:r>
            <a:r>
              <a:rPr lang="en-US" sz="2000" dirty="0">
                <a:solidFill>
                  <a:srgbClr val="0070C0"/>
                </a:solidFill>
                <a:latin typeface="Arial" panose="020B0604020202020204" pitchFamily="34" charset="0"/>
                <a:cs typeface="Arial" panose="020B0604020202020204" pitchFamily="34" charset="0"/>
              </a:rPr>
              <a:t>designed, tested, and supplied by different organizations</a:t>
            </a:r>
            <a:r>
              <a:rPr lang="en-US" sz="2000"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2CDADC9-FFC3-4598-940D-1E25AC67DA54}"/>
              </a:ext>
            </a:extLst>
          </p:cNvPr>
          <p:cNvSpPr txBox="1"/>
          <p:nvPr/>
        </p:nvSpPr>
        <p:spPr>
          <a:xfrm>
            <a:off x="114799" y="111294"/>
            <a:ext cx="1416205" cy="707886"/>
          </a:xfrm>
          <a:prstGeom prst="rect">
            <a:avLst/>
          </a:prstGeom>
          <a:solidFill>
            <a:srgbClr val="0070C0"/>
          </a:solidFill>
        </p:spPr>
        <p:txBody>
          <a:bodyPr wrap="square" rtlCol="0">
            <a:spAutoFit/>
          </a:bodyPr>
          <a:lstStyle/>
          <a:p>
            <a:r>
              <a:rPr lang="en-IN" sz="2000" dirty="0">
                <a:solidFill>
                  <a:schemeClr val="bg1"/>
                </a:solidFill>
                <a:latin typeface="Arial" panose="020B0604020202020204" pitchFamily="34" charset="0"/>
                <a:cs typeface="Arial" panose="020B0604020202020204" pitchFamily="34" charset="0"/>
              </a:rPr>
              <a:t>2. Act as a guide</a:t>
            </a:r>
          </a:p>
        </p:txBody>
      </p:sp>
      <p:sp>
        <p:nvSpPr>
          <p:cNvPr id="10" name="TextBox 9">
            <a:extLst>
              <a:ext uri="{FF2B5EF4-FFF2-40B4-BE49-F238E27FC236}">
                <a16:creationId xmlns:a16="http://schemas.microsoft.com/office/drawing/2014/main" id="{BCDE30E3-47E1-4684-97CF-6E1D581FD0EA}"/>
              </a:ext>
            </a:extLst>
          </p:cNvPr>
          <p:cNvSpPr txBox="1"/>
          <p:nvPr/>
        </p:nvSpPr>
        <p:spPr>
          <a:xfrm>
            <a:off x="38100" y="4139299"/>
            <a:ext cx="1416205" cy="707886"/>
          </a:xfrm>
          <a:prstGeom prst="rect">
            <a:avLst/>
          </a:prstGeom>
          <a:solidFill>
            <a:srgbClr val="0070C0"/>
          </a:solidFill>
        </p:spPr>
        <p:txBody>
          <a:bodyPr wrap="square" rtlCol="0">
            <a:spAutoFit/>
          </a:bodyPr>
          <a:lstStyle/>
          <a:p>
            <a:r>
              <a:rPr lang="en-IN" sz="2000" dirty="0">
                <a:solidFill>
                  <a:schemeClr val="bg1"/>
                </a:solidFill>
                <a:latin typeface="Arial" panose="020B0604020202020204" pitchFamily="34" charset="0"/>
                <a:cs typeface="Arial" panose="020B0604020202020204" pitchFamily="34" charset="0"/>
              </a:rPr>
              <a:t>3. Bridging with others</a:t>
            </a:r>
          </a:p>
        </p:txBody>
      </p:sp>
    </p:spTree>
    <p:extLst>
      <p:ext uri="{BB962C8B-B14F-4D97-AF65-F5344CB8AC3E}">
        <p14:creationId xmlns:p14="http://schemas.microsoft.com/office/powerpoint/2010/main" val="97803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P spid="7" grpId="0"/>
      <p:bldP spid="8" grpId="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CC253BD-C27E-4CEC-83DD-09CD17D8FDB2}"/>
              </a:ext>
            </a:extLst>
          </p:cNvPr>
          <p:cNvSpPr/>
          <p:nvPr/>
        </p:nvSpPr>
        <p:spPr>
          <a:xfrm>
            <a:off x="0" y="0"/>
            <a:ext cx="12192000" cy="400110"/>
          </a:xfrm>
          <a:prstGeom prst="rect">
            <a:avLst/>
          </a:prstGeom>
        </p:spPr>
        <p:txBody>
          <a:bodyPr wrap="square">
            <a:spAutoFit/>
          </a:bodyPr>
          <a:lstStyle/>
          <a:p>
            <a:r>
              <a:rPr lang="en-US" sz="2000" i="1" dirty="0">
                <a:solidFill>
                  <a:srgbClr val="00B0F0"/>
                </a:solidFill>
                <a:latin typeface="Arial" panose="020B0604020202020204" pitchFamily="34" charset="0"/>
                <a:cs typeface="Arial" panose="020B0604020202020204" pitchFamily="34" charset="0"/>
              </a:rPr>
              <a:t>What is a Computer Systems Engineer?</a:t>
            </a:r>
          </a:p>
        </p:txBody>
      </p:sp>
      <p:sp>
        <p:nvSpPr>
          <p:cNvPr id="4" name="Rectangle 3">
            <a:extLst>
              <a:ext uri="{FF2B5EF4-FFF2-40B4-BE49-F238E27FC236}">
                <a16:creationId xmlns:a16="http://schemas.microsoft.com/office/drawing/2014/main" id="{3A4DDC7F-F3AD-4675-A296-FAE65458E6A2}"/>
              </a:ext>
            </a:extLst>
          </p:cNvPr>
          <p:cNvSpPr/>
          <p:nvPr/>
        </p:nvSpPr>
        <p:spPr>
          <a:xfrm>
            <a:off x="25136" y="400110"/>
            <a:ext cx="11847444" cy="1631216"/>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242424"/>
                </a:solidFill>
                <a:latin typeface="Arial" panose="020B0604020202020204" pitchFamily="34" charset="0"/>
                <a:cs typeface="Arial" panose="020B0604020202020204" pitchFamily="34" charset="0"/>
              </a:rPr>
              <a:t>A computer systems engineer is someone who combines their knowledge of </a:t>
            </a:r>
          </a:p>
          <a:p>
            <a:pPr marL="2171700" lvl="4" indent="-342900">
              <a:buFont typeface="Courier New" panose="02070309020205020404" pitchFamily="49" charset="0"/>
              <a:buChar char="o"/>
            </a:pPr>
            <a:r>
              <a:rPr lang="en-US" sz="2000" dirty="0">
                <a:solidFill>
                  <a:srgbClr val="242424"/>
                </a:solidFill>
                <a:latin typeface="Arial" panose="020B0604020202020204" pitchFamily="34" charset="0"/>
                <a:cs typeface="Arial" panose="020B0604020202020204" pitchFamily="34" charset="0"/>
              </a:rPr>
              <a:t>Computer science, </a:t>
            </a:r>
          </a:p>
          <a:p>
            <a:pPr marL="2171700" lvl="4" indent="-342900">
              <a:buFont typeface="Courier New" panose="02070309020205020404" pitchFamily="49" charset="0"/>
              <a:buChar char="o"/>
            </a:pPr>
            <a:r>
              <a:rPr lang="en-US" sz="2000" dirty="0">
                <a:solidFill>
                  <a:srgbClr val="242424"/>
                </a:solidFill>
                <a:latin typeface="Arial" panose="020B0604020202020204" pitchFamily="34" charset="0"/>
                <a:cs typeface="Arial" panose="020B0604020202020204" pitchFamily="34" charset="0"/>
              </a:rPr>
              <a:t>Engineering, and </a:t>
            </a:r>
          </a:p>
          <a:p>
            <a:pPr marL="2171700" lvl="4" indent="-342900">
              <a:buFont typeface="Courier New" panose="02070309020205020404" pitchFamily="49" charset="0"/>
              <a:buChar char="o"/>
            </a:pPr>
            <a:r>
              <a:rPr lang="en-US" sz="2000" dirty="0">
                <a:solidFill>
                  <a:srgbClr val="242424"/>
                </a:solidFill>
                <a:latin typeface="Arial" panose="020B0604020202020204" pitchFamily="34" charset="0"/>
                <a:cs typeface="Arial" panose="020B0604020202020204" pitchFamily="34" charset="0"/>
              </a:rPr>
              <a:t>Mathematical analysis </a:t>
            </a:r>
          </a:p>
          <a:p>
            <a:r>
              <a:rPr lang="en-US" sz="2000" dirty="0">
                <a:solidFill>
                  <a:srgbClr val="242424"/>
                </a:solidFill>
                <a:latin typeface="Arial" panose="020B0604020202020204" pitchFamily="34" charset="0"/>
                <a:cs typeface="Arial" panose="020B0604020202020204" pitchFamily="34" charset="0"/>
              </a:rPr>
              <a:t>to </a:t>
            </a:r>
            <a:r>
              <a:rPr lang="en-US" sz="2000" dirty="0">
                <a:solidFill>
                  <a:srgbClr val="0070C0"/>
                </a:solidFill>
                <a:latin typeface="Arial" panose="020B0604020202020204" pitchFamily="34" charset="0"/>
                <a:cs typeface="Arial" panose="020B0604020202020204" pitchFamily="34" charset="0"/>
              </a:rPr>
              <a:t>develop, test and evaluate software, circuits, personal computers and more</a:t>
            </a:r>
            <a:r>
              <a:rPr lang="en-US" sz="2000" dirty="0">
                <a:solidFill>
                  <a:srgbClr val="242424"/>
                </a:solidFill>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id="{93461300-AFA0-4F84-B550-23ACD6F21F52}"/>
              </a:ext>
            </a:extLst>
          </p:cNvPr>
          <p:cNvSpPr/>
          <p:nvPr/>
        </p:nvSpPr>
        <p:spPr>
          <a:xfrm>
            <a:off x="4115" y="2149019"/>
            <a:ext cx="11847444" cy="707886"/>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242424"/>
                </a:solidFill>
                <a:latin typeface="Arial" panose="020B0604020202020204" pitchFamily="34" charset="0"/>
                <a:cs typeface="Arial" panose="020B0604020202020204" pitchFamily="34" charset="0"/>
              </a:rPr>
              <a:t>They </a:t>
            </a:r>
            <a:r>
              <a:rPr lang="en-US" sz="2000" dirty="0">
                <a:solidFill>
                  <a:srgbClr val="0070C0"/>
                </a:solidFill>
                <a:latin typeface="Arial" panose="020B0604020202020204" pitchFamily="34" charset="0"/>
                <a:cs typeface="Arial" panose="020B0604020202020204" pitchFamily="34" charset="0"/>
              </a:rPr>
              <a:t>aren’t simply engineer of computer technology</a:t>
            </a:r>
            <a:r>
              <a:rPr lang="en-US" sz="2000" dirty="0">
                <a:solidFill>
                  <a:srgbClr val="242424"/>
                </a:solidFill>
                <a:latin typeface="Arial" panose="020B0604020202020204" pitchFamily="34" charset="0"/>
                <a:cs typeface="Arial" panose="020B0604020202020204" pitchFamily="34" charset="0"/>
              </a:rPr>
              <a:t>, but understand how that technology fits into the larger scheme of professional and personal needs.</a:t>
            </a:r>
          </a:p>
        </p:txBody>
      </p:sp>
      <p:sp>
        <p:nvSpPr>
          <p:cNvPr id="6" name="Rectangle 5">
            <a:extLst>
              <a:ext uri="{FF2B5EF4-FFF2-40B4-BE49-F238E27FC236}">
                <a16:creationId xmlns:a16="http://schemas.microsoft.com/office/drawing/2014/main" id="{951FCE32-0B1C-4D53-880D-268FD0767FE0}"/>
              </a:ext>
            </a:extLst>
          </p:cNvPr>
          <p:cNvSpPr/>
          <p:nvPr/>
        </p:nvSpPr>
        <p:spPr>
          <a:xfrm>
            <a:off x="18738" y="3300421"/>
            <a:ext cx="12173262" cy="1631216"/>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242424"/>
                </a:solidFill>
                <a:latin typeface="Arial" panose="020B0604020202020204" pitchFamily="34" charset="0"/>
                <a:cs typeface="Arial" panose="020B0604020202020204" pitchFamily="34" charset="0"/>
              </a:rPr>
              <a:t>A Computer Systems Engineer </a:t>
            </a:r>
          </a:p>
          <a:p>
            <a:pPr marL="1714500" lvl="3" indent="-342900">
              <a:buFont typeface="Courier New" panose="02070309020205020404" pitchFamily="49" charset="0"/>
              <a:buChar char="o"/>
            </a:pPr>
            <a:r>
              <a:rPr lang="en-US" sz="2000" dirty="0">
                <a:solidFill>
                  <a:srgbClr val="242424"/>
                </a:solidFill>
                <a:latin typeface="Arial" panose="020B0604020202020204" pitchFamily="34" charset="0"/>
                <a:cs typeface="Arial" panose="020B0604020202020204" pitchFamily="34" charset="0"/>
              </a:rPr>
              <a:t>understands the </a:t>
            </a:r>
            <a:r>
              <a:rPr lang="en-US" sz="2000" dirty="0">
                <a:solidFill>
                  <a:srgbClr val="0070C0"/>
                </a:solidFill>
                <a:latin typeface="Arial" panose="020B0604020202020204" pitchFamily="34" charset="0"/>
                <a:cs typeface="Arial" panose="020B0604020202020204" pitchFamily="34" charset="0"/>
              </a:rPr>
              <a:t>underlying concepts of computers</a:t>
            </a:r>
            <a:r>
              <a:rPr lang="en-US" sz="2000" dirty="0">
                <a:solidFill>
                  <a:srgbClr val="242424"/>
                </a:solidFill>
                <a:latin typeface="Arial" panose="020B0604020202020204" pitchFamily="34" charset="0"/>
                <a:cs typeface="Arial" panose="020B0604020202020204" pitchFamily="34" charset="0"/>
              </a:rPr>
              <a:t>, </a:t>
            </a:r>
          </a:p>
          <a:p>
            <a:pPr marL="1714500" lvl="3" indent="-342900">
              <a:buFont typeface="Courier New" panose="02070309020205020404" pitchFamily="49" charset="0"/>
              <a:buChar char="o"/>
            </a:pPr>
            <a:r>
              <a:rPr lang="en-US" sz="2000" dirty="0">
                <a:solidFill>
                  <a:srgbClr val="242424"/>
                </a:solidFill>
                <a:latin typeface="Arial" panose="020B0604020202020204" pitchFamily="34" charset="0"/>
                <a:cs typeface="Arial" panose="020B0604020202020204" pitchFamily="34" charset="0"/>
              </a:rPr>
              <a:t>create improvements on </a:t>
            </a:r>
            <a:r>
              <a:rPr lang="en-US" sz="2000" dirty="0">
                <a:solidFill>
                  <a:srgbClr val="0070C0"/>
                </a:solidFill>
                <a:latin typeface="Arial" panose="020B0604020202020204" pitchFamily="34" charset="0"/>
                <a:cs typeface="Arial" panose="020B0604020202020204" pitchFamily="34" charset="0"/>
              </a:rPr>
              <a:t>current processes and equipment</a:t>
            </a:r>
            <a:r>
              <a:rPr lang="en-US" sz="2000" dirty="0">
                <a:solidFill>
                  <a:srgbClr val="242424"/>
                </a:solidFill>
                <a:latin typeface="Arial" panose="020B0604020202020204" pitchFamily="34" charset="0"/>
                <a:cs typeface="Arial" panose="020B0604020202020204" pitchFamily="34" charset="0"/>
              </a:rPr>
              <a:t>, and </a:t>
            </a:r>
          </a:p>
          <a:p>
            <a:pPr marL="1714500" lvl="3" indent="-342900">
              <a:buFont typeface="Courier New" panose="02070309020205020404" pitchFamily="49" charset="0"/>
              <a:buChar char="o"/>
            </a:pPr>
            <a:r>
              <a:rPr lang="en-US" sz="2000" dirty="0">
                <a:solidFill>
                  <a:srgbClr val="0070C0"/>
                </a:solidFill>
                <a:latin typeface="Arial" panose="020B0604020202020204" pitchFamily="34" charset="0"/>
                <a:cs typeface="Arial" panose="020B0604020202020204" pitchFamily="34" charset="0"/>
              </a:rPr>
              <a:t>integrate hardware and software programs and concepts </a:t>
            </a:r>
          </a:p>
          <a:p>
            <a:r>
              <a:rPr lang="en-US" sz="2000" dirty="0">
                <a:solidFill>
                  <a:srgbClr val="242424"/>
                </a:solidFill>
                <a:latin typeface="Arial" panose="020B0604020202020204" pitchFamily="34" charset="0"/>
                <a:cs typeface="Arial" panose="020B0604020202020204" pitchFamily="34" charset="0"/>
              </a:rPr>
              <a:t>to produce a fully-functional system capable of meeting his or her clients’ needs.</a:t>
            </a:r>
            <a:endParaRPr lang="en-US" sz="2000" b="0" i="0" dirty="0">
              <a:solidFill>
                <a:srgbClr val="24242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216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377F1BD-72CB-480D-BE82-9B557264F11B}"/>
              </a:ext>
            </a:extLst>
          </p:cNvPr>
          <p:cNvGrpSpPr/>
          <p:nvPr/>
        </p:nvGrpSpPr>
        <p:grpSpPr>
          <a:xfrm>
            <a:off x="4915382" y="747519"/>
            <a:ext cx="7469291" cy="4587762"/>
            <a:chOff x="4810482" y="725217"/>
            <a:chExt cx="7469291" cy="4587762"/>
          </a:xfrm>
        </p:grpSpPr>
        <p:grpSp>
          <p:nvGrpSpPr>
            <p:cNvPr id="20" name="Group 19">
              <a:extLst>
                <a:ext uri="{FF2B5EF4-FFF2-40B4-BE49-F238E27FC236}">
                  <a16:creationId xmlns:a16="http://schemas.microsoft.com/office/drawing/2014/main" id="{197DDD75-1C47-4C7C-B8D3-6AA6EEC49913}"/>
                </a:ext>
              </a:extLst>
            </p:cNvPr>
            <p:cNvGrpSpPr/>
            <p:nvPr/>
          </p:nvGrpSpPr>
          <p:grpSpPr>
            <a:xfrm>
              <a:off x="5763360" y="725217"/>
              <a:ext cx="6516413" cy="4587762"/>
              <a:chOff x="5349766" y="725218"/>
              <a:chExt cx="6516413" cy="4587762"/>
            </a:xfrm>
          </p:grpSpPr>
          <p:pic>
            <p:nvPicPr>
              <p:cNvPr id="5" name="Picture 4">
                <a:extLst>
                  <a:ext uri="{FF2B5EF4-FFF2-40B4-BE49-F238E27FC236}">
                    <a16:creationId xmlns:a16="http://schemas.microsoft.com/office/drawing/2014/main" id="{4CB4274D-D51B-4081-9B80-E20EA568443B}"/>
                  </a:ext>
                </a:extLst>
              </p:cNvPr>
              <p:cNvPicPr>
                <a:picLocks noChangeAspect="1"/>
              </p:cNvPicPr>
              <p:nvPr/>
            </p:nvPicPr>
            <p:blipFill rotWithShape="1">
              <a:blip r:embed="rId3"/>
              <a:srcRect l="16035" t="25442" r="38189" b="12949"/>
              <a:stretch/>
            </p:blipFill>
            <p:spPr>
              <a:xfrm>
                <a:off x="5349766" y="861848"/>
                <a:ext cx="5580993" cy="4225160"/>
              </a:xfrm>
              <a:prstGeom prst="rect">
                <a:avLst/>
              </a:prstGeom>
            </p:spPr>
          </p:pic>
          <p:sp>
            <p:nvSpPr>
              <p:cNvPr id="7" name="TextBox 6">
                <a:extLst>
                  <a:ext uri="{FF2B5EF4-FFF2-40B4-BE49-F238E27FC236}">
                    <a16:creationId xmlns:a16="http://schemas.microsoft.com/office/drawing/2014/main" id="{FBAC836C-595B-41C8-AEF3-8DA7FA213D4A}"/>
                  </a:ext>
                </a:extLst>
              </p:cNvPr>
              <p:cNvSpPr txBox="1"/>
              <p:nvPr/>
            </p:nvSpPr>
            <p:spPr>
              <a:xfrm>
                <a:off x="6716111" y="725218"/>
                <a:ext cx="2575034" cy="646331"/>
              </a:xfrm>
              <a:prstGeom prst="rect">
                <a:avLst/>
              </a:prstGeom>
              <a:solidFill>
                <a:schemeClr val="bg1"/>
              </a:solidFill>
            </p:spPr>
            <p:txBody>
              <a:bodyPr wrap="square" rtlCol="0">
                <a:spAutoFit/>
              </a:bodyPr>
              <a:lstStyle/>
              <a:p>
                <a:pPr algn="ctr"/>
                <a:r>
                  <a:rPr lang="en-US" dirty="0"/>
                  <a:t>Engineering</a:t>
                </a:r>
              </a:p>
              <a:p>
                <a:pPr algn="ctr"/>
                <a:r>
                  <a:rPr lang="en-US" dirty="0"/>
                  <a:t>(Technology)</a:t>
                </a:r>
                <a:endParaRPr lang="en-IN" dirty="0"/>
              </a:p>
            </p:txBody>
          </p:sp>
          <p:sp>
            <p:nvSpPr>
              <p:cNvPr id="8" name="TextBox 7">
                <a:extLst>
                  <a:ext uri="{FF2B5EF4-FFF2-40B4-BE49-F238E27FC236}">
                    <a16:creationId xmlns:a16="http://schemas.microsoft.com/office/drawing/2014/main" id="{BF561356-24E6-47D0-B2AE-51A778499272}"/>
                  </a:ext>
                </a:extLst>
              </p:cNvPr>
              <p:cNvSpPr txBox="1"/>
              <p:nvPr/>
            </p:nvSpPr>
            <p:spPr>
              <a:xfrm>
                <a:off x="9291145" y="4666649"/>
                <a:ext cx="2575034" cy="646331"/>
              </a:xfrm>
              <a:prstGeom prst="rect">
                <a:avLst/>
              </a:prstGeom>
              <a:solidFill>
                <a:schemeClr val="bg1"/>
              </a:solidFill>
            </p:spPr>
            <p:txBody>
              <a:bodyPr wrap="square" rtlCol="0">
                <a:spAutoFit/>
              </a:bodyPr>
              <a:lstStyle/>
              <a:p>
                <a:pPr algn="ctr"/>
                <a:r>
                  <a:rPr lang="en-US" dirty="0"/>
                  <a:t>Mathematics</a:t>
                </a:r>
              </a:p>
              <a:p>
                <a:pPr algn="ctr"/>
                <a:r>
                  <a:rPr lang="en-US" dirty="0"/>
                  <a:t>(If_____, then_____)</a:t>
                </a:r>
                <a:endParaRPr lang="en-IN" dirty="0"/>
              </a:p>
            </p:txBody>
          </p:sp>
          <p:sp>
            <p:nvSpPr>
              <p:cNvPr id="11" name="TextBox 10">
                <a:extLst>
                  <a:ext uri="{FF2B5EF4-FFF2-40B4-BE49-F238E27FC236}">
                    <a16:creationId xmlns:a16="http://schemas.microsoft.com/office/drawing/2014/main" id="{242AE373-F6B4-41CC-83B3-6FD11F58001A}"/>
                  </a:ext>
                </a:extLst>
              </p:cNvPr>
              <p:cNvSpPr txBox="1"/>
              <p:nvPr/>
            </p:nvSpPr>
            <p:spPr>
              <a:xfrm>
                <a:off x="6700345" y="4620481"/>
                <a:ext cx="2575034" cy="369332"/>
              </a:xfrm>
              <a:prstGeom prst="rect">
                <a:avLst/>
              </a:prstGeom>
              <a:solidFill>
                <a:schemeClr val="bg1"/>
              </a:solidFill>
            </p:spPr>
            <p:txBody>
              <a:bodyPr wrap="square" rtlCol="0">
                <a:spAutoFit/>
              </a:bodyPr>
              <a:lstStyle/>
              <a:p>
                <a:pPr algn="ctr"/>
                <a:r>
                  <a:rPr lang="en-US" dirty="0"/>
                  <a:t>(%) Mathematics</a:t>
                </a:r>
              </a:p>
            </p:txBody>
          </p:sp>
          <p:sp>
            <p:nvSpPr>
              <p:cNvPr id="16" name="TextBox 15">
                <a:extLst>
                  <a:ext uri="{FF2B5EF4-FFF2-40B4-BE49-F238E27FC236}">
                    <a16:creationId xmlns:a16="http://schemas.microsoft.com/office/drawing/2014/main" id="{26D9C4DE-C41D-4200-9669-0A0C7AE555D0}"/>
                  </a:ext>
                </a:extLst>
              </p:cNvPr>
              <p:cNvSpPr txBox="1"/>
              <p:nvPr/>
            </p:nvSpPr>
            <p:spPr>
              <a:xfrm rot="3697862">
                <a:off x="8109266" y="2579583"/>
                <a:ext cx="2575034" cy="369332"/>
              </a:xfrm>
              <a:prstGeom prst="rect">
                <a:avLst/>
              </a:prstGeom>
              <a:solidFill>
                <a:schemeClr val="bg1"/>
              </a:solidFill>
            </p:spPr>
            <p:txBody>
              <a:bodyPr wrap="square" rtlCol="0">
                <a:spAutoFit/>
              </a:bodyPr>
              <a:lstStyle/>
              <a:p>
                <a:pPr algn="ctr"/>
                <a:r>
                  <a:rPr lang="en-US" dirty="0"/>
                  <a:t>(%) Engineering</a:t>
                </a:r>
              </a:p>
            </p:txBody>
          </p:sp>
          <p:sp>
            <p:nvSpPr>
              <p:cNvPr id="18" name="TextBox 17">
                <a:extLst>
                  <a:ext uri="{FF2B5EF4-FFF2-40B4-BE49-F238E27FC236}">
                    <a16:creationId xmlns:a16="http://schemas.microsoft.com/office/drawing/2014/main" id="{A460F5C7-C4DC-4DD6-80D4-4E1C77B7F826}"/>
                  </a:ext>
                </a:extLst>
              </p:cNvPr>
              <p:cNvSpPr txBox="1"/>
              <p:nvPr/>
            </p:nvSpPr>
            <p:spPr>
              <a:xfrm rot="17788367">
                <a:off x="5332789" y="2593780"/>
                <a:ext cx="2575034" cy="369332"/>
              </a:xfrm>
              <a:prstGeom prst="rect">
                <a:avLst/>
              </a:prstGeom>
              <a:solidFill>
                <a:schemeClr val="bg1"/>
              </a:solidFill>
            </p:spPr>
            <p:txBody>
              <a:bodyPr wrap="square" rtlCol="0">
                <a:spAutoFit/>
              </a:bodyPr>
              <a:lstStyle/>
              <a:p>
                <a:pPr algn="ctr"/>
                <a:r>
                  <a:rPr lang="en-US" dirty="0"/>
                  <a:t>(%) Science</a:t>
                </a:r>
              </a:p>
            </p:txBody>
          </p:sp>
        </p:grpSp>
        <p:sp>
          <p:nvSpPr>
            <p:cNvPr id="9" name="TextBox 8">
              <a:extLst>
                <a:ext uri="{FF2B5EF4-FFF2-40B4-BE49-F238E27FC236}">
                  <a16:creationId xmlns:a16="http://schemas.microsoft.com/office/drawing/2014/main" id="{24BE4674-E2B0-4DC6-9A98-BEF017F22E2B}"/>
                </a:ext>
              </a:extLst>
            </p:cNvPr>
            <p:cNvSpPr txBox="1"/>
            <p:nvPr/>
          </p:nvSpPr>
          <p:spPr>
            <a:xfrm>
              <a:off x="4810482" y="4665485"/>
              <a:ext cx="2575034" cy="646331"/>
            </a:xfrm>
            <a:prstGeom prst="rect">
              <a:avLst/>
            </a:prstGeom>
            <a:solidFill>
              <a:schemeClr val="bg1"/>
            </a:solidFill>
          </p:spPr>
          <p:txBody>
            <a:bodyPr wrap="square" rtlCol="0">
              <a:spAutoFit/>
            </a:bodyPr>
            <a:lstStyle/>
            <a:p>
              <a:pPr algn="ctr"/>
              <a:r>
                <a:rPr lang="en-US" dirty="0"/>
                <a:t>Science</a:t>
              </a:r>
            </a:p>
            <a:p>
              <a:pPr algn="ctr"/>
              <a:r>
                <a:rPr lang="en-US" dirty="0"/>
                <a:t>(Why? How?)</a:t>
              </a:r>
              <a:endParaRPr lang="en-IN" dirty="0"/>
            </a:p>
          </p:txBody>
        </p:sp>
      </p:grpSp>
      <p:sp>
        <p:nvSpPr>
          <p:cNvPr id="2" name="Rectangle 1">
            <a:extLst>
              <a:ext uri="{FF2B5EF4-FFF2-40B4-BE49-F238E27FC236}">
                <a16:creationId xmlns:a16="http://schemas.microsoft.com/office/drawing/2014/main" id="{C5B7FDE6-261F-4DF2-B5F5-2070520F22F5}"/>
              </a:ext>
            </a:extLst>
          </p:cNvPr>
          <p:cNvSpPr/>
          <p:nvPr/>
        </p:nvSpPr>
        <p:spPr>
          <a:xfrm>
            <a:off x="4135" y="6902"/>
            <a:ext cx="12078536" cy="400110"/>
          </a:xfrm>
          <a:prstGeom prst="rect">
            <a:avLst/>
          </a:prstGeom>
          <a:solidFill>
            <a:srgbClr val="0070C0"/>
          </a:solidFill>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Relationship of </a:t>
            </a:r>
            <a:r>
              <a:rPr lang="en-US" sz="2000" u="sng" dirty="0">
                <a:solidFill>
                  <a:schemeClr val="bg1"/>
                </a:solidFill>
                <a:latin typeface="Arial" panose="020B0604020202020204" pitchFamily="34" charset="0"/>
                <a:cs typeface="Arial" panose="020B0604020202020204" pitchFamily="34" charset="0"/>
              </a:rPr>
              <a:t>systems engineers </a:t>
            </a:r>
            <a:r>
              <a:rPr lang="en-US" sz="2000" dirty="0">
                <a:solidFill>
                  <a:schemeClr val="bg1"/>
                </a:solidFill>
                <a:latin typeface="Arial" panose="020B0604020202020204" pitchFamily="34" charset="0"/>
                <a:cs typeface="Arial" panose="020B0604020202020204" pitchFamily="34" charset="0"/>
              </a:rPr>
              <a:t>with respect to </a:t>
            </a:r>
            <a:r>
              <a:rPr lang="en-US" sz="2000" u="sng" dirty="0">
                <a:solidFill>
                  <a:schemeClr val="bg1"/>
                </a:solidFill>
                <a:latin typeface="Arial" panose="020B0604020202020204" pitchFamily="34" charset="0"/>
                <a:cs typeface="Arial" panose="020B0604020202020204" pitchFamily="34" charset="0"/>
              </a:rPr>
              <a:t>technical disciplines</a:t>
            </a:r>
          </a:p>
        </p:txBody>
      </p:sp>
      <p:sp>
        <p:nvSpPr>
          <p:cNvPr id="4" name="Rectangle 3">
            <a:extLst>
              <a:ext uri="{FF2B5EF4-FFF2-40B4-BE49-F238E27FC236}">
                <a16:creationId xmlns:a16="http://schemas.microsoft.com/office/drawing/2014/main" id="{C1D665CC-F907-4FA5-BBA7-26D5BAB57311}"/>
              </a:ext>
            </a:extLst>
          </p:cNvPr>
          <p:cNvSpPr/>
          <p:nvPr/>
        </p:nvSpPr>
        <p:spPr>
          <a:xfrm>
            <a:off x="6187019" y="888088"/>
            <a:ext cx="575114" cy="483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BCD8E08-0C7B-47DB-A76E-CAF354B97825}"/>
              </a:ext>
            </a:extLst>
          </p:cNvPr>
          <p:cNvSpPr/>
          <p:nvPr/>
        </p:nvSpPr>
        <p:spPr>
          <a:xfrm>
            <a:off x="0" y="415446"/>
            <a:ext cx="7675481" cy="1323439"/>
          </a:xfrm>
          <a:prstGeom prst="rect">
            <a:avLst/>
          </a:prstGeom>
        </p:spPr>
        <p:txBody>
          <a:bodyPr wrap="square">
            <a:spAutoFit/>
          </a:bodyPr>
          <a:lstStyle/>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Technical people not only engage in widely different professional specialties, but their </a:t>
            </a:r>
            <a:r>
              <a:rPr lang="en-US" sz="2000" dirty="0">
                <a:solidFill>
                  <a:srgbClr val="0070C0"/>
                </a:solidFill>
                <a:latin typeface="Arial" panose="020B0604020202020204" pitchFamily="34" charset="0"/>
                <a:cs typeface="Arial" panose="020B0604020202020204" pitchFamily="34" charset="0"/>
              </a:rPr>
              <a:t>intellectual objectives, interests, and attitudes, which represent their technical orientations, </a:t>
            </a:r>
            <a:r>
              <a:rPr lang="en-US" sz="2000" dirty="0">
                <a:latin typeface="Arial" panose="020B0604020202020204" pitchFamily="34" charset="0"/>
                <a:cs typeface="Arial" panose="020B0604020202020204" pitchFamily="34" charset="0"/>
              </a:rPr>
              <a:t>can also be widely divergent. </a:t>
            </a:r>
          </a:p>
        </p:txBody>
      </p:sp>
      <p:sp>
        <p:nvSpPr>
          <p:cNvPr id="23" name="Rectangle 22">
            <a:extLst>
              <a:ext uri="{FF2B5EF4-FFF2-40B4-BE49-F238E27FC236}">
                <a16:creationId xmlns:a16="http://schemas.microsoft.com/office/drawing/2014/main" id="{16C35B7E-71F7-427E-B2A0-F15319B8DD5E}"/>
              </a:ext>
            </a:extLst>
          </p:cNvPr>
          <p:cNvSpPr/>
          <p:nvPr/>
        </p:nvSpPr>
        <p:spPr>
          <a:xfrm>
            <a:off x="294289" y="1757823"/>
            <a:ext cx="7675481" cy="1015663"/>
          </a:xfrm>
          <a:prstGeom prst="rect">
            <a:avLst/>
          </a:prstGeom>
        </p:spPr>
        <p:txBody>
          <a:bodyPr wrap="square">
            <a:spAutoFit/>
          </a:bodyPr>
          <a:lstStyle/>
          <a:p>
            <a:pPr marL="342900" indent="-342900">
              <a:buFont typeface="Wingdings" panose="05000000000000000000" pitchFamily="2" charset="2"/>
              <a:buChar char="Ø"/>
            </a:pPr>
            <a:r>
              <a:rPr lang="en-US" sz="2000" b="1" u="sng" dirty="0">
                <a:solidFill>
                  <a:srgbClr val="0070C0"/>
                </a:solidFill>
                <a:latin typeface="Arial" panose="020B0604020202020204" pitchFamily="34" charset="0"/>
                <a:cs typeface="Arial" panose="020B0604020202020204" pitchFamily="34" charset="0"/>
              </a:rPr>
              <a:t>Scientist:</a:t>
            </a:r>
            <a:r>
              <a:rPr lang="en-US" sz="2000" b="1" u="sng"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typical scientist is dedicated to understanding the </a:t>
            </a:r>
            <a:r>
              <a:rPr lang="en-US" sz="2000" dirty="0">
                <a:solidFill>
                  <a:srgbClr val="0070C0"/>
                </a:solidFill>
                <a:latin typeface="Arial" panose="020B0604020202020204" pitchFamily="34" charset="0"/>
                <a:cs typeface="Arial" panose="020B0604020202020204" pitchFamily="34" charset="0"/>
              </a:rPr>
              <a:t>nature and behavior of the physical world</a:t>
            </a:r>
            <a:r>
              <a:rPr lang="en-US" sz="2000" dirty="0">
                <a:latin typeface="Arial" panose="020B0604020202020204" pitchFamily="34" charset="0"/>
                <a:cs typeface="Arial" panose="020B0604020202020204" pitchFamily="34" charset="0"/>
              </a:rPr>
              <a:t>. </a:t>
            </a:r>
          </a:p>
          <a:p>
            <a:r>
              <a:rPr lang="en-US" sz="2000" dirty="0">
                <a:solidFill>
                  <a:srgbClr val="FF0000"/>
                </a:solidFill>
                <a:latin typeface="Arial" panose="020B0604020202020204" pitchFamily="34" charset="0"/>
                <a:cs typeface="Arial" panose="020B0604020202020204" pitchFamily="34" charset="0"/>
              </a:rPr>
              <a:t>(Why &amp; How)</a:t>
            </a:r>
            <a:endParaRPr lang="en-IN" sz="2000" dirty="0">
              <a:solidFill>
                <a:srgbClr val="FF0000"/>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14C78AD3-CDD3-40C0-9CF2-813812980D13}"/>
              </a:ext>
            </a:extLst>
          </p:cNvPr>
          <p:cNvSpPr/>
          <p:nvPr/>
        </p:nvSpPr>
        <p:spPr>
          <a:xfrm>
            <a:off x="281717" y="2651234"/>
            <a:ext cx="6560518" cy="1631216"/>
          </a:xfrm>
          <a:prstGeom prst="rect">
            <a:avLst/>
          </a:prstGeom>
        </p:spPr>
        <p:txBody>
          <a:bodyPr wrap="square">
            <a:spAutoFit/>
          </a:bodyPr>
          <a:lstStyle/>
          <a:p>
            <a:pPr marL="342900" indent="-342900">
              <a:buFont typeface="Wingdings" panose="05000000000000000000" pitchFamily="2" charset="2"/>
              <a:buChar char="Ø"/>
            </a:pPr>
            <a:r>
              <a:rPr lang="en-US" sz="2000" b="1" u="sng" dirty="0">
                <a:solidFill>
                  <a:srgbClr val="0070C0"/>
                </a:solidFill>
                <a:latin typeface="Arial" panose="020B0604020202020204" pitchFamily="34" charset="0"/>
                <a:cs typeface="Arial" panose="020B0604020202020204" pitchFamily="34" charset="0"/>
              </a:rPr>
              <a:t>Mathematician:</a:t>
            </a:r>
            <a:r>
              <a:rPr lang="en-US" sz="2000" b="1" u="sng"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mathematician is usually primarily concerned with deriving the logical consequences of a </a:t>
            </a:r>
            <a:r>
              <a:rPr lang="en-US" sz="2000" dirty="0">
                <a:solidFill>
                  <a:srgbClr val="0070C0"/>
                </a:solidFill>
                <a:latin typeface="Arial" panose="020B0604020202020204" pitchFamily="34" charset="0"/>
                <a:cs typeface="Arial" panose="020B0604020202020204" pitchFamily="34" charset="0"/>
              </a:rPr>
              <a:t>set of assumptions</a:t>
            </a:r>
            <a:r>
              <a:rPr lang="en-US" sz="2000" dirty="0">
                <a:latin typeface="Arial" panose="020B0604020202020204" pitchFamily="34" charset="0"/>
                <a:cs typeface="Arial" panose="020B0604020202020204" pitchFamily="34" charset="0"/>
              </a:rPr>
              <a:t>, which </a:t>
            </a:r>
            <a:r>
              <a:rPr lang="en-US" sz="2000" dirty="0">
                <a:solidFill>
                  <a:srgbClr val="0070C0"/>
                </a:solidFill>
                <a:latin typeface="Arial" panose="020B0604020202020204" pitchFamily="34" charset="0"/>
                <a:cs typeface="Arial" panose="020B0604020202020204" pitchFamily="34" charset="0"/>
              </a:rPr>
              <a:t>may be quite unrelated to the real world.</a:t>
            </a:r>
          </a:p>
          <a:p>
            <a:r>
              <a:rPr lang="en-US" sz="2000" dirty="0">
                <a:solidFill>
                  <a:srgbClr val="FF0000"/>
                </a:solidFill>
                <a:latin typeface="Arial" panose="020B0604020202020204" pitchFamily="34" charset="0"/>
                <a:cs typeface="Arial" panose="020B0604020202020204" pitchFamily="34" charset="0"/>
              </a:rPr>
              <a:t>(If ‘This’ then ‘The Result?’)</a:t>
            </a:r>
            <a:endParaRPr lang="en-IN" sz="2000" dirty="0">
              <a:solidFill>
                <a:srgbClr val="FF0000"/>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BEFAA71A-4F25-4030-A730-4E017D37FEC0}"/>
              </a:ext>
            </a:extLst>
          </p:cNvPr>
          <p:cNvSpPr/>
          <p:nvPr/>
        </p:nvSpPr>
        <p:spPr>
          <a:xfrm>
            <a:off x="287763" y="4316278"/>
            <a:ext cx="5808237" cy="1323439"/>
          </a:xfrm>
          <a:prstGeom prst="rect">
            <a:avLst/>
          </a:prstGeom>
        </p:spPr>
        <p:txBody>
          <a:bodyPr wrap="square">
            <a:spAutoFit/>
          </a:bodyPr>
          <a:lstStyle/>
          <a:p>
            <a:pPr marL="342900" indent="-342900">
              <a:buFont typeface="Wingdings" panose="05000000000000000000" pitchFamily="2" charset="2"/>
              <a:buChar char="Ø"/>
            </a:pPr>
            <a:r>
              <a:rPr lang="en-US" sz="2000" b="1" u="sng" dirty="0">
                <a:solidFill>
                  <a:srgbClr val="0070C0"/>
                </a:solidFill>
                <a:latin typeface="Arial" panose="020B0604020202020204" pitchFamily="34" charset="0"/>
                <a:cs typeface="Arial" panose="020B0604020202020204" pitchFamily="34" charset="0"/>
              </a:rPr>
              <a:t>Engineer:</a:t>
            </a:r>
            <a:r>
              <a:rPr lang="en-US" sz="2000" b="1" u="sng"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Usually, the engineer is mainly concerned with creating a </a:t>
            </a:r>
            <a:r>
              <a:rPr lang="en-US" sz="2000" dirty="0">
                <a:solidFill>
                  <a:srgbClr val="0070C0"/>
                </a:solidFill>
                <a:latin typeface="Arial" panose="020B0604020202020204" pitchFamily="34" charset="0"/>
                <a:cs typeface="Arial" panose="020B0604020202020204" pitchFamily="34" charset="0"/>
              </a:rPr>
              <a:t>useful process and/or product </a:t>
            </a:r>
          </a:p>
          <a:p>
            <a:r>
              <a:rPr lang="en-US" sz="2000" dirty="0">
                <a:solidFill>
                  <a:srgbClr val="FF0000"/>
                </a:solidFill>
                <a:latin typeface="Arial" panose="020B0604020202020204" pitchFamily="34" charset="0"/>
                <a:cs typeface="Arial" panose="020B0604020202020204" pitchFamily="34" charset="0"/>
              </a:rPr>
              <a:t>(Technology).</a:t>
            </a:r>
            <a:endParaRPr lang="en-IN" sz="2000" dirty="0">
              <a:solidFill>
                <a:srgbClr val="FF0000"/>
              </a:solidFill>
              <a:latin typeface="Arial" panose="020B0604020202020204" pitchFamily="34" charset="0"/>
              <a:cs typeface="Arial" panose="020B0604020202020204" pitchFamily="34" charset="0"/>
            </a:endParaRPr>
          </a:p>
        </p:txBody>
      </p:sp>
      <p:grpSp>
        <p:nvGrpSpPr>
          <p:cNvPr id="39" name="Group 38">
            <a:extLst>
              <a:ext uri="{FF2B5EF4-FFF2-40B4-BE49-F238E27FC236}">
                <a16:creationId xmlns:a16="http://schemas.microsoft.com/office/drawing/2014/main" id="{88959F6C-9908-4CE7-8B2A-914AC505C55D}"/>
              </a:ext>
            </a:extLst>
          </p:cNvPr>
          <p:cNvGrpSpPr/>
          <p:nvPr/>
        </p:nvGrpSpPr>
        <p:grpSpPr>
          <a:xfrm>
            <a:off x="7053147" y="3994489"/>
            <a:ext cx="538924" cy="454834"/>
            <a:chOff x="7137227" y="3962953"/>
            <a:chExt cx="538924" cy="454834"/>
          </a:xfrm>
        </p:grpSpPr>
        <p:sp>
          <p:nvSpPr>
            <p:cNvPr id="27" name="Oval 26">
              <a:extLst>
                <a:ext uri="{FF2B5EF4-FFF2-40B4-BE49-F238E27FC236}">
                  <a16:creationId xmlns:a16="http://schemas.microsoft.com/office/drawing/2014/main" id="{5B601021-59A4-44B3-83C0-2087A21029C3}"/>
                </a:ext>
              </a:extLst>
            </p:cNvPr>
            <p:cNvSpPr/>
            <p:nvPr/>
          </p:nvSpPr>
          <p:spPr>
            <a:xfrm>
              <a:off x="7158246" y="4157387"/>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A92FC69A-1858-40E2-95DF-9190B6ACFEAD}"/>
                </a:ext>
              </a:extLst>
            </p:cNvPr>
            <p:cNvSpPr/>
            <p:nvPr/>
          </p:nvSpPr>
          <p:spPr>
            <a:xfrm>
              <a:off x="7310646" y="4309787"/>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07FB4E97-3678-46AB-9837-8D24B743C424}"/>
                </a:ext>
              </a:extLst>
            </p:cNvPr>
            <p:cNvSpPr/>
            <p:nvPr/>
          </p:nvSpPr>
          <p:spPr>
            <a:xfrm>
              <a:off x="7137227" y="424147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25A0E7B8-82B0-4AB8-A8FB-D04B838AF062}"/>
                </a:ext>
              </a:extLst>
            </p:cNvPr>
            <p:cNvSpPr/>
            <p:nvPr/>
          </p:nvSpPr>
          <p:spPr>
            <a:xfrm>
              <a:off x="7268600" y="4099575"/>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0FCC3811-3200-4A9B-870E-8D426447E13B}"/>
                </a:ext>
              </a:extLst>
            </p:cNvPr>
            <p:cNvSpPr/>
            <p:nvPr/>
          </p:nvSpPr>
          <p:spPr>
            <a:xfrm>
              <a:off x="7231821" y="406279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8A1FA243-4A27-49C3-88FE-923B5C0728E0}"/>
                </a:ext>
              </a:extLst>
            </p:cNvPr>
            <p:cNvSpPr/>
            <p:nvPr/>
          </p:nvSpPr>
          <p:spPr>
            <a:xfrm>
              <a:off x="7384221" y="421519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8C5AC10C-A060-4026-8A05-DBD8E5369CBB}"/>
                </a:ext>
              </a:extLst>
            </p:cNvPr>
            <p:cNvSpPr/>
            <p:nvPr/>
          </p:nvSpPr>
          <p:spPr>
            <a:xfrm>
              <a:off x="7342176" y="4057547"/>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B4FFA6C9-B1A2-4AEC-9B22-8A29D630A179}"/>
                </a:ext>
              </a:extLst>
            </p:cNvPr>
            <p:cNvSpPr/>
            <p:nvPr/>
          </p:nvSpPr>
          <p:spPr>
            <a:xfrm>
              <a:off x="7494576" y="4209947"/>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223BECF0-AEB1-4935-8CA1-61FB42367FED}"/>
                </a:ext>
              </a:extLst>
            </p:cNvPr>
            <p:cNvSpPr/>
            <p:nvPr/>
          </p:nvSpPr>
          <p:spPr>
            <a:xfrm>
              <a:off x="7321157" y="414163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299DC163-F0B8-47D0-A21F-82CDBEB71F7C}"/>
                </a:ext>
              </a:extLst>
            </p:cNvPr>
            <p:cNvSpPr/>
            <p:nvPr/>
          </p:nvSpPr>
          <p:spPr>
            <a:xfrm>
              <a:off x="7452530" y="3999735"/>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3D1C7AA0-506F-4EE3-B574-BF9CC0DF48BA}"/>
                </a:ext>
              </a:extLst>
            </p:cNvPr>
            <p:cNvSpPr/>
            <p:nvPr/>
          </p:nvSpPr>
          <p:spPr>
            <a:xfrm>
              <a:off x="7415751" y="396295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EEEA798F-BAAD-42AD-AF48-D39E9FE79D44}"/>
                </a:ext>
              </a:extLst>
            </p:cNvPr>
            <p:cNvSpPr/>
            <p:nvPr/>
          </p:nvSpPr>
          <p:spPr>
            <a:xfrm>
              <a:off x="7568151" y="411535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9">
            <a:extLst>
              <a:ext uri="{FF2B5EF4-FFF2-40B4-BE49-F238E27FC236}">
                <a16:creationId xmlns:a16="http://schemas.microsoft.com/office/drawing/2014/main" id="{97DBBC06-DA49-43DD-B1D4-55E24F2853AE}"/>
              </a:ext>
            </a:extLst>
          </p:cNvPr>
          <p:cNvGrpSpPr/>
          <p:nvPr/>
        </p:nvGrpSpPr>
        <p:grpSpPr>
          <a:xfrm>
            <a:off x="9517811" y="4020769"/>
            <a:ext cx="538924" cy="454834"/>
            <a:chOff x="7137227" y="3962953"/>
            <a:chExt cx="538924" cy="454834"/>
          </a:xfrm>
        </p:grpSpPr>
        <p:sp>
          <p:nvSpPr>
            <p:cNvPr id="41" name="Oval 40">
              <a:extLst>
                <a:ext uri="{FF2B5EF4-FFF2-40B4-BE49-F238E27FC236}">
                  <a16:creationId xmlns:a16="http://schemas.microsoft.com/office/drawing/2014/main" id="{B6D7FDC9-15BC-4BD6-BAE0-13A5B86DF370}"/>
                </a:ext>
              </a:extLst>
            </p:cNvPr>
            <p:cNvSpPr/>
            <p:nvPr/>
          </p:nvSpPr>
          <p:spPr>
            <a:xfrm>
              <a:off x="7158246" y="4157387"/>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13B1FE80-792C-4131-9CEA-1C409ACE49CD}"/>
                </a:ext>
              </a:extLst>
            </p:cNvPr>
            <p:cNvSpPr/>
            <p:nvPr/>
          </p:nvSpPr>
          <p:spPr>
            <a:xfrm>
              <a:off x="7310646" y="4309787"/>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5300D3B3-0688-496F-AB0D-7765D1194F33}"/>
                </a:ext>
              </a:extLst>
            </p:cNvPr>
            <p:cNvSpPr/>
            <p:nvPr/>
          </p:nvSpPr>
          <p:spPr>
            <a:xfrm>
              <a:off x="7137227" y="424147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D3E91264-F9A8-4C07-80A4-ED74D001DEFA}"/>
                </a:ext>
              </a:extLst>
            </p:cNvPr>
            <p:cNvSpPr/>
            <p:nvPr/>
          </p:nvSpPr>
          <p:spPr>
            <a:xfrm>
              <a:off x="7268600" y="4099575"/>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895EB90E-F33E-4E32-A479-5A7F7DAF932E}"/>
                </a:ext>
              </a:extLst>
            </p:cNvPr>
            <p:cNvSpPr/>
            <p:nvPr/>
          </p:nvSpPr>
          <p:spPr>
            <a:xfrm>
              <a:off x="7231821" y="406279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AD33A739-DC54-463A-B3DA-0D52E56DFE40}"/>
                </a:ext>
              </a:extLst>
            </p:cNvPr>
            <p:cNvSpPr/>
            <p:nvPr/>
          </p:nvSpPr>
          <p:spPr>
            <a:xfrm>
              <a:off x="7384221" y="421519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3E74D81E-19BD-4996-B23E-B6FCA4C8502F}"/>
                </a:ext>
              </a:extLst>
            </p:cNvPr>
            <p:cNvSpPr/>
            <p:nvPr/>
          </p:nvSpPr>
          <p:spPr>
            <a:xfrm>
              <a:off x="7342176" y="4057547"/>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91505BBC-8B74-4411-8AB5-3722DFDCE3FA}"/>
                </a:ext>
              </a:extLst>
            </p:cNvPr>
            <p:cNvSpPr/>
            <p:nvPr/>
          </p:nvSpPr>
          <p:spPr>
            <a:xfrm>
              <a:off x="7494576" y="4209947"/>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EAA9F9B9-7E17-47BE-97A9-380ACEF78ADA}"/>
                </a:ext>
              </a:extLst>
            </p:cNvPr>
            <p:cNvSpPr/>
            <p:nvPr/>
          </p:nvSpPr>
          <p:spPr>
            <a:xfrm>
              <a:off x="7321157" y="414163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A640B7E5-4625-4321-A213-91DB91EAAF1A}"/>
                </a:ext>
              </a:extLst>
            </p:cNvPr>
            <p:cNvSpPr/>
            <p:nvPr/>
          </p:nvSpPr>
          <p:spPr>
            <a:xfrm>
              <a:off x="7452530" y="3999735"/>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57F5CE7B-C806-46D4-B537-32CC410F1717}"/>
                </a:ext>
              </a:extLst>
            </p:cNvPr>
            <p:cNvSpPr/>
            <p:nvPr/>
          </p:nvSpPr>
          <p:spPr>
            <a:xfrm>
              <a:off x="7415751" y="396295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4C6611C0-F9D6-42A8-8BB7-48306488AC4B}"/>
                </a:ext>
              </a:extLst>
            </p:cNvPr>
            <p:cNvSpPr/>
            <p:nvPr/>
          </p:nvSpPr>
          <p:spPr>
            <a:xfrm>
              <a:off x="7568151" y="411535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3" name="Group 52">
            <a:extLst>
              <a:ext uri="{FF2B5EF4-FFF2-40B4-BE49-F238E27FC236}">
                <a16:creationId xmlns:a16="http://schemas.microsoft.com/office/drawing/2014/main" id="{BB439E79-FB93-4E44-9947-32D4518633F6}"/>
              </a:ext>
            </a:extLst>
          </p:cNvPr>
          <p:cNvGrpSpPr/>
          <p:nvPr/>
        </p:nvGrpSpPr>
        <p:grpSpPr>
          <a:xfrm>
            <a:off x="8267090" y="1687482"/>
            <a:ext cx="538924" cy="454834"/>
            <a:chOff x="7137227" y="3962953"/>
            <a:chExt cx="538924" cy="454834"/>
          </a:xfrm>
        </p:grpSpPr>
        <p:sp>
          <p:nvSpPr>
            <p:cNvPr id="54" name="Oval 53">
              <a:extLst>
                <a:ext uri="{FF2B5EF4-FFF2-40B4-BE49-F238E27FC236}">
                  <a16:creationId xmlns:a16="http://schemas.microsoft.com/office/drawing/2014/main" id="{F5A43439-4D6E-4A43-93E0-82EB8A7FDE1C}"/>
                </a:ext>
              </a:extLst>
            </p:cNvPr>
            <p:cNvSpPr/>
            <p:nvPr/>
          </p:nvSpPr>
          <p:spPr>
            <a:xfrm>
              <a:off x="7158246" y="4157387"/>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4397C83C-7F81-42D1-98B6-BE30AC8CCB15}"/>
                </a:ext>
              </a:extLst>
            </p:cNvPr>
            <p:cNvSpPr/>
            <p:nvPr/>
          </p:nvSpPr>
          <p:spPr>
            <a:xfrm>
              <a:off x="7310646" y="4309787"/>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6AFF15B8-8FA3-4F47-A0B5-54BE7822826D}"/>
                </a:ext>
              </a:extLst>
            </p:cNvPr>
            <p:cNvSpPr/>
            <p:nvPr/>
          </p:nvSpPr>
          <p:spPr>
            <a:xfrm>
              <a:off x="7137227" y="424147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C11AA0BD-6CCB-4227-9CE1-57C00DBE87DE}"/>
                </a:ext>
              </a:extLst>
            </p:cNvPr>
            <p:cNvSpPr/>
            <p:nvPr/>
          </p:nvSpPr>
          <p:spPr>
            <a:xfrm>
              <a:off x="7268600" y="4099575"/>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B6D7C465-5B7F-406A-9249-C70FBBBE846D}"/>
                </a:ext>
              </a:extLst>
            </p:cNvPr>
            <p:cNvSpPr/>
            <p:nvPr/>
          </p:nvSpPr>
          <p:spPr>
            <a:xfrm>
              <a:off x="7231821" y="406279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999F9C74-63BA-44A3-9C5F-41043D8FF2FB}"/>
                </a:ext>
              </a:extLst>
            </p:cNvPr>
            <p:cNvSpPr/>
            <p:nvPr/>
          </p:nvSpPr>
          <p:spPr>
            <a:xfrm>
              <a:off x="7384221" y="421519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BA1F77C4-93BD-4601-899C-60D873A9D487}"/>
                </a:ext>
              </a:extLst>
            </p:cNvPr>
            <p:cNvSpPr/>
            <p:nvPr/>
          </p:nvSpPr>
          <p:spPr>
            <a:xfrm>
              <a:off x="7342176" y="4057547"/>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9C124931-3E80-4F36-9758-6E66D09B7C78}"/>
                </a:ext>
              </a:extLst>
            </p:cNvPr>
            <p:cNvSpPr/>
            <p:nvPr/>
          </p:nvSpPr>
          <p:spPr>
            <a:xfrm>
              <a:off x="7494576" y="4209947"/>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1B478A3E-8832-4CF9-8FFB-7ADE82703CD4}"/>
                </a:ext>
              </a:extLst>
            </p:cNvPr>
            <p:cNvSpPr/>
            <p:nvPr/>
          </p:nvSpPr>
          <p:spPr>
            <a:xfrm>
              <a:off x="7321157" y="414163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DE91528D-AEC5-464A-9B9A-9015D541951E}"/>
                </a:ext>
              </a:extLst>
            </p:cNvPr>
            <p:cNvSpPr/>
            <p:nvPr/>
          </p:nvSpPr>
          <p:spPr>
            <a:xfrm>
              <a:off x="7452530" y="3999735"/>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1568791F-2BD9-48AE-8694-DEC388F7046F}"/>
                </a:ext>
              </a:extLst>
            </p:cNvPr>
            <p:cNvSpPr/>
            <p:nvPr/>
          </p:nvSpPr>
          <p:spPr>
            <a:xfrm>
              <a:off x="7415751" y="396295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C83C7FA0-5640-43CB-962F-49BAFBFE97B0}"/>
                </a:ext>
              </a:extLst>
            </p:cNvPr>
            <p:cNvSpPr/>
            <p:nvPr/>
          </p:nvSpPr>
          <p:spPr>
            <a:xfrm>
              <a:off x="7568151" y="411535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3285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568E655-D118-478B-AFA6-26EE45B722CE}"/>
              </a:ext>
            </a:extLst>
          </p:cNvPr>
          <p:cNvGrpSpPr/>
          <p:nvPr/>
        </p:nvGrpSpPr>
        <p:grpSpPr>
          <a:xfrm>
            <a:off x="5238555" y="675840"/>
            <a:ext cx="7120757" cy="4680750"/>
            <a:chOff x="-2138399" y="583156"/>
            <a:chExt cx="7120757" cy="4680750"/>
          </a:xfrm>
        </p:grpSpPr>
        <p:pic>
          <p:nvPicPr>
            <p:cNvPr id="6" name="Picture 5">
              <a:extLst>
                <a:ext uri="{FF2B5EF4-FFF2-40B4-BE49-F238E27FC236}">
                  <a16:creationId xmlns:a16="http://schemas.microsoft.com/office/drawing/2014/main" id="{828521E3-F686-4342-94B4-C98F55D82370}"/>
                </a:ext>
              </a:extLst>
            </p:cNvPr>
            <p:cNvPicPr>
              <a:picLocks noChangeAspect="1"/>
            </p:cNvPicPr>
            <p:nvPr/>
          </p:nvPicPr>
          <p:blipFill rotWithShape="1">
            <a:blip r:embed="rId3"/>
            <a:srcRect l="12586" t="20537" r="38190" b="22452"/>
            <a:stretch/>
          </p:blipFill>
          <p:spPr>
            <a:xfrm>
              <a:off x="-1744693" y="903894"/>
              <a:ext cx="6001407" cy="3909848"/>
            </a:xfrm>
            <a:prstGeom prst="rect">
              <a:avLst/>
            </a:prstGeom>
          </p:spPr>
        </p:pic>
        <p:sp>
          <p:nvSpPr>
            <p:cNvPr id="10" name="TextBox 9">
              <a:extLst>
                <a:ext uri="{FF2B5EF4-FFF2-40B4-BE49-F238E27FC236}">
                  <a16:creationId xmlns:a16="http://schemas.microsoft.com/office/drawing/2014/main" id="{A28F9FE5-3ABB-424E-A1C9-7D751901D5F9}"/>
                </a:ext>
              </a:extLst>
            </p:cNvPr>
            <p:cNvSpPr txBox="1"/>
            <p:nvPr/>
          </p:nvSpPr>
          <p:spPr>
            <a:xfrm>
              <a:off x="2391104" y="4566801"/>
              <a:ext cx="2575034" cy="646331"/>
            </a:xfrm>
            <a:prstGeom prst="rect">
              <a:avLst/>
            </a:prstGeom>
            <a:solidFill>
              <a:schemeClr val="bg1"/>
            </a:solidFill>
          </p:spPr>
          <p:txBody>
            <a:bodyPr wrap="square" rtlCol="0">
              <a:spAutoFit/>
            </a:bodyPr>
            <a:lstStyle/>
            <a:p>
              <a:pPr algn="ctr"/>
              <a:r>
                <a:rPr lang="en-US" dirty="0"/>
                <a:t>Mathematics</a:t>
              </a:r>
            </a:p>
            <a:p>
              <a:pPr algn="ctr"/>
              <a:r>
                <a:rPr lang="en-US" dirty="0"/>
                <a:t>(If_____, then_____)</a:t>
              </a:r>
              <a:endParaRPr lang="en-IN" dirty="0"/>
            </a:p>
          </p:txBody>
        </p:sp>
        <p:sp>
          <p:nvSpPr>
            <p:cNvPr id="12" name="TextBox 11">
              <a:extLst>
                <a:ext uri="{FF2B5EF4-FFF2-40B4-BE49-F238E27FC236}">
                  <a16:creationId xmlns:a16="http://schemas.microsoft.com/office/drawing/2014/main" id="{62CCDA9B-310A-4A92-8C1A-0190C5DD2AF9}"/>
                </a:ext>
              </a:extLst>
            </p:cNvPr>
            <p:cNvSpPr txBox="1"/>
            <p:nvPr/>
          </p:nvSpPr>
          <p:spPr>
            <a:xfrm>
              <a:off x="2407324" y="4617575"/>
              <a:ext cx="2575034" cy="646331"/>
            </a:xfrm>
            <a:prstGeom prst="rect">
              <a:avLst/>
            </a:prstGeom>
            <a:solidFill>
              <a:schemeClr val="bg1"/>
            </a:solidFill>
          </p:spPr>
          <p:txBody>
            <a:bodyPr wrap="square" rtlCol="0">
              <a:spAutoFit/>
            </a:bodyPr>
            <a:lstStyle/>
            <a:p>
              <a:pPr algn="ctr"/>
              <a:r>
                <a:rPr lang="en-US" dirty="0"/>
                <a:t>Mathematics</a:t>
              </a:r>
            </a:p>
            <a:p>
              <a:pPr algn="ctr"/>
              <a:r>
                <a:rPr lang="en-US" dirty="0"/>
                <a:t>(If_____, then_____)</a:t>
              </a:r>
              <a:endParaRPr lang="en-IN" dirty="0"/>
            </a:p>
          </p:txBody>
        </p:sp>
        <p:sp>
          <p:nvSpPr>
            <p:cNvPr id="13" name="TextBox 12">
              <a:extLst>
                <a:ext uri="{FF2B5EF4-FFF2-40B4-BE49-F238E27FC236}">
                  <a16:creationId xmlns:a16="http://schemas.microsoft.com/office/drawing/2014/main" id="{2A0273FF-FA61-427E-BBBA-4FBF42E377A1}"/>
                </a:ext>
              </a:extLst>
            </p:cNvPr>
            <p:cNvSpPr txBox="1"/>
            <p:nvPr/>
          </p:nvSpPr>
          <p:spPr>
            <a:xfrm>
              <a:off x="-2138399" y="4540084"/>
              <a:ext cx="2575034" cy="646331"/>
            </a:xfrm>
            <a:prstGeom prst="rect">
              <a:avLst/>
            </a:prstGeom>
            <a:solidFill>
              <a:schemeClr val="bg1"/>
            </a:solidFill>
          </p:spPr>
          <p:txBody>
            <a:bodyPr wrap="square" rtlCol="0">
              <a:spAutoFit/>
            </a:bodyPr>
            <a:lstStyle/>
            <a:p>
              <a:pPr algn="ctr"/>
              <a:r>
                <a:rPr lang="en-US" dirty="0"/>
                <a:t>Science</a:t>
              </a:r>
            </a:p>
            <a:p>
              <a:pPr algn="ctr"/>
              <a:r>
                <a:rPr lang="en-US" dirty="0"/>
                <a:t>(Why? How?)</a:t>
              </a:r>
              <a:endParaRPr lang="en-IN" dirty="0"/>
            </a:p>
          </p:txBody>
        </p:sp>
        <p:sp>
          <p:nvSpPr>
            <p:cNvPr id="14" name="TextBox 13">
              <a:extLst>
                <a:ext uri="{FF2B5EF4-FFF2-40B4-BE49-F238E27FC236}">
                  <a16:creationId xmlns:a16="http://schemas.microsoft.com/office/drawing/2014/main" id="{A9729B47-DADF-4A1E-A02E-0F547C22EF54}"/>
                </a:ext>
              </a:extLst>
            </p:cNvPr>
            <p:cNvSpPr txBox="1"/>
            <p:nvPr/>
          </p:nvSpPr>
          <p:spPr>
            <a:xfrm>
              <a:off x="-183476" y="4571407"/>
              <a:ext cx="2575034" cy="369332"/>
            </a:xfrm>
            <a:prstGeom prst="rect">
              <a:avLst/>
            </a:prstGeom>
            <a:solidFill>
              <a:schemeClr val="bg1"/>
            </a:solidFill>
          </p:spPr>
          <p:txBody>
            <a:bodyPr wrap="square" rtlCol="0">
              <a:spAutoFit/>
            </a:bodyPr>
            <a:lstStyle/>
            <a:p>
              <a:pPr algn="ctr"/>
              <a:r>
                <a:rPr lang="en-US" dirty="0"/>
                <a:t>(%) Mathematics</a:t>
              </a:r>
            </a:p>
          </p:txBody>
        </p:sp>
        <p:sp>
          <p:nvSpPr>
            <p:cNvPr id="15" name="TextBox 14">
              <a:extLst>
                <a:ext uri="{FF2B5EF4-FFF2-40B4-BE49-F238E27FC236}">
                  <a16:creationId xmlns:a16="http://schemas.microsoft.com/office/drawing/2014/main" id="{E9397A3C-2507-4BBA-BFF9-DD2BAF147E6C}"/>
                </a:ext>
              </a:extLst>
            </p:cNvPr>
            <p:cNvSpPr txBox="1"/>
            <p:nvPr/>
          </p:nvSpPr>
          <p:spPr>
            <a:xfrm>
              <a:off x="18266" y="583156"/>
              <a:ext cx="2575034" cy="646331"/>
            </a:xfrm>
            <a:prstGeom prst="rect">
              <a:avLst/>
            </a:prstGeom>
            <a:solidFill>
              <a:schemeClr val="bg1"/>
            </a:solidFill>
          </p:spPr>
          <p:txBody>
            <a:bodyPr wrap="square" rtlCol="0">
              <a:spAutoFit/>
            </a:bodyPr>
            <a:lstStyle/>
            <a:p>
              <a:pPr algn="ctr"/>
              <a:r>
                <a:rPr lang="en-US" dirty="0"/>
                <a:t>Engineering</a:t>
              </a:r>
            </a:p>
            <a:p>
              <a:pPr algn="ctr"/>
              <a:r>
                <a:rPr lang="en-US" dirty="0"/>
                <a:t>(Technology)</a:t>
              </a:r>
              <a:endParaRPr lang="en-IN" dirty="0"/>
            </a:p>
          </p:txBody>
        </p:sp>
        <p:sp>
          <p:nvSpPr>
            <p:cNvPr id="17" name="TextBox 16">
              <a:extLst>
                <a:ext uri="{FF2B5EF4-FFF2-40B4-BE49-F238E27FC236}">
                  <a16:creationId xmlns:a16="http://schemas.microsoft.com/office/drawing/2014/main" id="{9DEB896F-120F-4F49-BBF8-5BC34D275CE2}"/>
                </a:ext>
              </a:extLst>
            </p:cNvPr>
            <p:cNvSpPr txBox="1"/>
            <p:nvPr/>
          </p:nvSpPr>
          <p:spPr>
            <a:xfrm rot="3697862">
              <a:off x="1519911" y="2731983"/>
              <a:ext cx="2575034" cy="369332"/>
            </a:xfrm>
            <a:prstGeom prst="rect">
              <a:avLst/>
            </a:prstGeom>
            <a:solidFill>
              <a:schemeClr val="bg1"/>
            </a:solidFill>
          </p:spPr>
          <p:txBody>
            <a:bodyPr wrap="square" rtlCol="0">
              <a:spAutoFit/>
            </a:bodyPr>
            <a:lstStyle/>
            <a:p>
              <a:pPr algn="ctr"/>
              <a:r>
                <a:rPr lang="en-US" dirty="0"/>
                <a:t>(%) Engineering</a:t>
              </a:r>
            </a:p>
          </p:txBody>
        </p:sp>
        <p:sp>
          <p:nvSpPr>
            <p:cNvPr id="19" name="TextBox 18">
              <a:extLst>
                <a:ext uri="{FF2B5EF4-FFF2-40B4-BE49-F238E27FC236}">
                  <a16:creationId xmlns:a16="http://schemas.microsoft.com/office/drawing/2014/main" id="{76E45651-8416-4B86-8EA9-2F78C579EF61}"/>
                </a:ext>
              </a:extLst>
            </p:cNvPr>
            <p:cNvSpPr txBox="1"/>
            <p:nvPr/>
          </p:nvSpPr>
          <p:spPr>
            <a:xfrm rot="17788367">
              <a:off x="-1287518" y="2604244"/>
              <a:ext cx="2575034" cy="369332"/>
            </a:xfrm>
            <a:prstGeom prst="rect">
              <a:avLst/>
            </a:prstGeom>
            <a:solidFill>
              <a:schemeClr val="bg1"/>
            </a:solidFill>
          </p:spPr>
          <p:txBody>
            <a:bodyPr wrap="square" rtlCol="0">
              <a:spAutoFit/>
            </a:bodyPr>
            <a:lstStyle/>
            <a:p>
              <a:pPr algn="ctr"/>
              <a:r>
                <a:rPr lang="en-US" dirty="0"/>
                <a:t>(%) Science</a:t>
              </a:r>
            </a:p>
          </p:txBody>
        </p:sp>
      </p:grpSp>
      <p:sp>
        <p:nvSpPr>
          <p:cNvPr id="2" name="Rectangle 1">
            <a:extLst>
              <a:ext uri="{FF2B5EF4-FFF2-40B4-BE49-F238E27FC236}">
                <a16:creationId xmlns:a16="http://schemas.microsoft.com/office/drawing/2014/main" id="{C5B7FDE6-261F-4DF2-B5F5-2070520F22F5}"/>
              </a:ext>
            </a:extLst>
          </p:cNvPr>
          <p:cNvSpPr/>
          <p:nvPr/>
        </p:nvSpPr>
        <p:spPr>
          <a:xfrm>
            <a:off x="4135" y="6902"/>
            <a:ext cx="12078536" cy="400110"/>
          </a:xfrm>
          <a:prstGeom prst="rect">
            <a:avLst/>
          </a:prstGeom>
          <a:solidFill>
            <a:srgbClr val="0070C0"/>
          </a:solidFill>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Relationship of </a:t>
            </a:r>
            <a:r>
              <a:rPr lang="en-US" sz="2000" u="sng" dirty="0">
                <a:solidFill>
                  <a:schemeClr val="bg1"/>
                </a:solidFill>
                <a:latin typeface="Arial" panose="020B0604020202020204" pitchFamily="34" charset="0"/>
                <a:cs typeface="Arial" panose="020B0604020202020204" pitchFamily="34" charset="0"/>
              </a:rPr>
              <a:t>systems engineers </a:t>
            </a:r>
            <a:r>
              <a:rPr lang="en-US" sz="2000" dirty="0">
                <a:solidFill>
                  <a:schemeClr val="bg1"/>
                </a:solidFill>
                <a:latin typeface="Arial" panose="020B0604020202020204" pitchFamily="34" charset="0"/>
                <a:cs typeface="Arial" panose="020B0604020202020204" pitchFamily="34" charset="0"/>
              </a:rPr>
              <a:t>with respect to </a:t>
            </a:r>
            <a:r>
              <a:rPr lang="en-US" sz="2000" u="sng" dirty="0">
                <a:solidFill>
                  <a:schemeClr val="bg1"/>
                </a:solidFill>
                <a:latin typeface="Arial" panose="020B0604020202020204" pitchFamily="34" charset="0"/>
                <a:cs typeface="Arial" panose="020B0604020202020204" pitchFamily="34" charset="0"/>
              </a:rPr>
              <a:t>technical disciplines</a:t>
            </a:r>
          </a:p>
        </p:txBody>
      </p:sp>
      <p:sp>
        <p:nvSpPr>
          <p:cNvPr id="4" name="Rectangle 3">
            <a:extLst>
              <a:ext uri="{FF2B5EF4-FFF2-40B4-BE49-F238E27FC236}">
                <a16:creationId xmlns:a16="http://schemas.microsoft.com/office/drawing/2014/main" id="{C1D665CC-F907-4FA5-BBA7-26D5BAB57311}"/>
              </a:ext>
            </a:extLst>
          </p:cNvPr>
          <p:cNvSpPr/>
          <p:nvPr/>
        </p:nvSpPr>
        <p:spPr>
          <a:xfrm>
            <a:off x="6187019" y="888088"/>
            <a:ext cx="575114" cy="483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BCD8E08-0C7B-47DB-A76E-CAF354B97825}"/>
              </a:ext>
            </a:extLst>
          </p:cNvPr>
          <p:cNvSpPr/>
          <p:nvPr/>
        </p:nvSpPr>
        <p:spPr>
          <a:xfrm>
            <a:off x="0" y="415446"/>
            <a:ext cx="7675481" cy="1323439"/>
          </a:xfrm>
          <a:prstGeom prst="rect">
            <a:avLst/>
          </a:prstGeom>
        </p:spPr>
        <p:txBody>
          <a:bodyPr wrap="square">
            <a:spAutoFit/>
          </a:bodyPr>
          <a:lstStyle/>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Technical people not only engage in widely different professional specialties, but their </a:t>
            </a:r>
            <a:r>
              <a:rPr lang="en-US" sz="2000" dirty="0">
                <a:solidFill>
                  <a:srgbClr val="0070C0"/>
                </a:solidFill>
                <a:latin typeface="Arial" panose="020B0604020202020204" pitchFamily="34" charset="0"/>
                <a:cs typeface="Arial" panose="020B0604020202020204" pitchFamily="34" charset="0"/>
              </a:rPr>
              <a:t>intellectual objectives, interests, and attitudes, which represent their technical orientations, </a:t>
            </a:r>
            <a:r>
              <a:rPr lang="en-US" sz="2000" dirty="0">
                <a:latin typeface="Arial" panose="020B0604020202020204" pitchFamily="34" charset="0"/>
                <a:cs typeface="Arial" panose="020B0604020202020204" pitchFamily="34" charset="0"/>
              </a:rPr>
              <a:t>can also be widely divergent. </a:t>
            </a:r>
          </a:p>
        </p:txBody>
      </p:sp>
      <p:sp>
        <p:nvSpPr>
          <p:cNvPr id="23" name="Rectangle 22">
            <a:extLst>
              <a:ext uri="{FF2B5EF4-FFF2-40B4-BE49-F238E27FC236}">
                <a16:creationId xmlns:a16="http://schemas.microsoft.com/office/drawing/2014/main" id="{16C35B7E-71F7-427E-B2A0-F15319B8DD5E}"/>
              </a:ext>
            </a:extLst>
          </p:cNvPr>
          <p:cNvSpPr/>
          <p:nvPr/>
        </p:nvSpPr>
        <p:spPr>
          <a:xfrm>
            <a:off x="294289" y="1757823"/>
            <a:ext cx="7675481" cy="1015663"/>
          </a:xfrm>
          <a:prstGeom prst="rect">
            <a:avLst/>
          </a:prstGeom>
        </p:spPr>
        <p:txBody>
          <a:bodyPr wrap="square">
            <a:spAutoFit/>
          </a:bodyPr>
          <a:lstStyle/>
          <a:p>
            <a:pPr marL="342900" indent="-342900">
              <a:buFont typeface="Wingdings" panose="05000000000000000000" pitchFamily="2" charset="2"/>
              <a:buChar char="Ø"/>
            </a:pPr>
            <a:r>
              <a:rPr lang="en-US" sz="2000" b="1" u="sng" dirty="0">
                <a:solidFill>
                  <a:srgbClr val="0070C0"/>
                </a:solidFill>
                <a:latin typeface="Arial" panose="020B0604020202020204" pitchFamily="34" charset="0"/>
                <a:cs typeface="Arial" panose="020B0604020202020204" pitchFamily="34" charset="0"/>
              </a:rPr>
              <a:t>Scientist:</a:t>
            </a:r>
            <a:r>
              <a:rPr lang="en-US" sz="2000" b="1" u="sng"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typical scientist is dedicated to understanding the </a:t>
            </a:r>
            <a:r>
              <a:rPr lang="en-US" sz="2000" dirty="0">
                <a:solidFill>
                  <a:srgbClr val="0070C0"/>
                </a:solidFill>
                <a:latin typeface="Arial" panose="020B0604020202020204" pitchFamily="34" charset="0"/>
                <a:cs typeface="Arial" panose="020B0604020202020204" pitchFamily="34" charset="0"/>
              </a:rPr>
              <a:t>nature and behavior of the physical world</a:t>
            </a:r>
            <a:r>
              <a:rPr lang="en-US" sz="2000" dirty="0">
                <a:latin typeface="Arial" panose="020B0604020202020204" pitchFamily="34" charset="0"/>
                <a:cs typeface="Arial" panose="020B0604020202020204" pitchFamily="34" charset="0"/>
              </a:rPr>
              <a:t>. </a:t>
            </a:r>
          </a:p>
          <a:p>
            <a:r>
              <a:rPr lang="en-US" sz="2000" dirty="0">
                <a:solidFill>
                  <a:srgbClr val="FF0000"/>
                </a:solidFill>
                <a:latin typeface="Arial" panose="020B0604020202020204" pitchFamily="34" charset="0"/>
                <a:cs typeface="Arial" panose="020B0604020202020204" pitchFamily="34" charset="0"/>
              </a:rPr>
              <a:t>(Why &amp; How)</a:t>
            </a:r>
            <a:endParaRPr lang="en-IN" sz="2000" dirty="0">
              <a:solidFill>
                <a:srgbClr val="FF0000"/>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14C78AD3-CDD3-40C0-9CF2-813812980D13}"/>
              </a:ext>
            </a:extLst>
          </p:cNvPr>
          <p:cNvSpPr/>
          <p:nvPr/>
        </p:nvSpPr>
        <p:spPr>
          <a:xfrm>
            <a:off x="281717" y="2651234"/>
            <a:ext cx="6560518" cy="1631216"/>
          </a:xfrm>
          <a:prstGeom prst="rect">
            <a:avLst/>
          </a:prstGeom>
        </p:spPr>
        <p:txBody>
          <a:bodyPr wrap="square">
            <a:spAutoFit/>
          </a:bodyPr>
          <a:lstStyle/>
          <a:p>
            <a:pPr marL="342900" indent="-342900">
              <a:buFont typeface="Wingdings" panose="05000000000000000000" pitchFamily="2" charset="2"/>
              <a:buChar char="Ø"/>
            </a:pPr>
            <a:r>
              <a:rPr lang="en-US" sz="2000" b="1" u="sng" dirty="0">
                <a:solidFill>
                  <a:srgbClr val="0070C0"/>
                </a:solidFill>
                <a:latin typeface="Arial" panose="020B0604020202020204" pitchFamily="34" charset="0"/>
                <a:cs typeface="Arial" panose="020B0604020202020204" pitchFamily="34" charset="0"/>
              </a:rPr>
              <a:t>Mathematician:</a:t>
            </a:r>
            <a:r>
              <a:rPr lang="en-US" sz="2000" b="1" u="sng"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mathematician is usually primarily concerned with deriving the logical consequences of a </a:t>
            </a:r>
            <a:r>
              <a:rPr lang="en-US" sz="2000" dirty="0">
                <a:solidFill>
                  <a:srgbClr val="0070C0"/>
                </a:solidFill>
                <a:latin typeface="Arial" panose="020B0604020202020204" pitchFamily="34" charset="0"/>
                <a:cs typeface="Arial" panose="020B0604020202020204" pitchFamily="34" charset="0"/>
              </a:rPr>
              <a:t>set of assumptions</a:t>
            </a:r>
            <a:r>
              <a:rPr lang="en-US" sz="2000" dirty="0">
                <a:latin typeface="Arial" panose="020B0604020202020204" pitchFamily="34" charset="0"/>
                <a:cs typeface="Arial" panose="020B0604020202020204" pitchFamily="34" charset="0"/>
              </a:rPr>
              <a:t>, which </a:t>
            </a:r>
            <a:r>
              <a:rPr lang="en-US" sz="2000" dirty="0">
                <a:solidFill>
                  <a:srgbClr val="0070C0"/>
                </a:solidFill>
                <a:latin typeface="Arial" panose="020B0604020202020204" pitchFamily="34" charset="0"/>
                <a:cs typeface="Arial" panose="020B0604020202020204" pitchFamily="34" charset="0"/>
              </a:rPr>
              <a:t>may be quite unrelated to the real world.</a:t>
            </a:r>
          </a:p>
          <a:p>
            <a:r>
              <a:rPr lang="en-US" sz="2000" dirty="0">
                <a:solidFill>
                  <a:srgbClr val="FF0000"/>
                </a:solidFill>
                <a:latin typeface="Arial" panose="020B0604020202020204" pitchFamily="34" charset="0"/>
                <a:cs typeface="Arial" panose="020B0604020202020204" pitchFamily="34" charset="0"/>
              </a:rPr>
              <a:t>(If ‘This’ then ‘The Result?’)</a:t>
            </a:r>
            <a:endParaRPr lang="en-IN" sz="2000" dirty="0">
              <a:solidFill>
                <a:srgbClr val="FF0000"/>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BEFAA71A-4F25-4030-A730-4E017D37FEC0}"/>
              </a:ext>
            </a:extLst>
          </p:cNvPr>
          <p:cNvSpPr/>
          <p:nvPr/>
        </p:nvSpPr>
        <p:spPr>
          <a:xfrm>
            <a:off x="287763" y="4316278"/>
            <a:ext cx="5808237" cy="1323439"/>
          </a:xfrm>
          <a:prstGeom prst="rect">
            <a:avLst/>
          </a:prstGeom>
        </p:spPr>
        <p:txBody>
          <a:bodyPr wrap="square">
            <a:spAutoFit/>
          </a:bodyPr>
          <a:lstStyle/>
          <a:p>
            <a:pPr marL="342900" indent="-342900">
              <a:buFont typeface="Wingdings" panose="05000000000000000000" pitchFamily="2" charset="2"/>
              <a:buChar char="Ø"/>
            </a:pPr>
            <a:r>
              <a:rPr lang="en-US" sz="2000" b="1" u="sng" dirty="0">
                <a:solidFill>
                  <a:srgbClr val="0070C0"/>
                </a:solidFill>
                <a:latin typeface="Arial" panose="020B0604020202020204" pitchFamily="34" charset="0"/>
                <a:cs typeface="Arial" panose="020B0604020202020204" pitchFamily="34" charset="0"/>
              </a:rPr>
              <a:t>Engineer:</a:t>
            </a:r>
            <a:r>
              <a:rPr lang="en-US" sz="2000" b="1" u="sng"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Usually, the engineer is mainly concerned with creating a </a:t>
            </a:r>
            <a:r>
              <a:rPr lang="en-US" sz="2000" dirty="0">
                <a:solidFill>
                  <a:srgbClr val="0070C0"/>
                </a:solidFill>
                <a:latin typeface="Arial" panose="020B0604020202020204" pitchFamily="34" charset="0"/>
                <a:cs typeface="Arial" panose="020B0604020202020204" pitchFamily="34" charset="0"/>
              </a:rPr>
              <a:t>useful process and/or product </a:t>
            </a:r>
          </a:p>
          <a:p>
            <a:r>
              <a:rPr lang="en-US" sz="2000" dirty="0">
                <a:solidFill>
                  <a:srgbClr val="FF0000"/>
                </a:solidFill>
                <a:latin typeface="Arial" panose="020B0604020202020204" pitchFamily="34" charset="0"/>
                <a:cs typeface="Arial" panose="020B0604020202020204" pitchFamily="34" charset="0"/>
              </a:rPr>
              <a:t>(Technology).</a:t>
            </a:r>
            <a:endParaRPr lang="en-IN" sz="2000" dirty="0">
              <a:solidFill>
                <a:srgbClr val="FF0000"/>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DD63FAD1-B9EC-4C84-B51D-4C233DF3982C}"/>
              </a:ext>
            </a:extLst>
          </p:cNvPr>
          <p:cNvSpPr txBox="1"/>
          <p:nvPr/>
        </p:nvSpPr>
        <p:spPr>
          <a:xfrm>
            <a:off x="55758" y="5932449"/>
            <a:ext cx="12002429" cy="707886"/>
          </a:xfrm>
          <a:prstGeom prst="rect">
            <a:avLst/>
          </a:prstGeom>
          <a:noFill/>
        </p:spPr>
        <p:txBody>
          <a:bodyPr wrap="square" rtlCol="0">
            <a:spAutoFit/>
          </a:bodyPr>
          <a:lstStyle/>
          <a:p>
            <a:pPr marL="342900" indent="-342900">
              <a:buFont typeface="Wingdings" panose="05000000000000000000" pitchFamily="2" charset="2"/>
              <a:buChar char="q"/>
            </a:pPr>
            <a:r>
              <a:rPr lang="en-IN" sz="2000" dirty="0">
                <a:solidFill>
                  <a:srgbClr val="FF0000"/>
                </a:solidFill>
                <a:latin typeface="Arial" panose="020B0604020202020204" pitchFamily="34" charset="0"/>
                <a:cs typeface="Arial" panose="020B0604020202020204" pitchFamily="34" charset="0"/>
              </a:rPr>
              <a:t>Systems Engineer is  more an Engineer with adequate knowledge of a Mathematician and curiosity of  a Scientist </a:t>
            </a:r>
          </a:p>
        </p:txBody>
      </p:sp>
    </p:spTree>
    <p:extLst>
      <p:ext uri="{BB962C8B-B14F-4D97-AF65-F5344CB8AC3E}">
        <p14:creationId xmlns:p14="http://schemas.microsoft.com/office/powerpoint/2010/main" val="93962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252BC2-3516-4FC6-8203-F44CCEB9D84D}"/>
              </a:ext>
            </a:extLst>
          </p:cNvPr>
          <p:cNvSpPr/>
          <p:nvPr/>
        </p:nvSpPr>
        <p:spPr>
          <a:xfrm>
            <a:off x="13007" y="241582"/>
            <a:ext cx="12178993" cy="707886"/>
          </a:xfrm>
          <a:prstGeom prst="rect">
            <a:avLst/>
          </a:prstGeom>
        </p:spPr>
        <p:txBody>
          <a:bodyPr wrap="square">
            <a:spAutoFit/>
          </a:bodyPr>
          <a:lstStyle/>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Most technical people resist becoming generalists for fear they will lose or fail to achieve positions of professional leadership and the accompanying recognition</a:t>
            </a:r>
            <a:endParaRPr lang="en-IN" sz="20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4BB8FB7-EC4F-462B-BBFE-EFE0637259A0}"/>
              </a:ext>
            </a:extLst>
          </p:cNvPr>
          <p:cNvSpPr/>
          <p:nvPr/>
        </p:nvSpPr>
        <p:spPr>
          <a:xfrm>
            <a:off x="0" y="1468350"/>
            <a:ext cx="12192000" cy="1323439"/>
          </a:xfrm>
          <a:prstGeom prst="rect">
            <a:avLst/>
          </a:prstGeom>
        </p:spPr>
        <p:txBody>
          <a:bodyPr wrap="square">
            <a:spAutoFit/>
          </a:bodyPr>
          <a:lstStyle/>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The solution of complex interdisciplinary problems has had to depend on the relatively rare individuals who, for one reason or another, </a:t>
            </a:r>
            <a:r>
              <a:rPr lang="en-US" sz="2000" dirty="0">
                <a:solidFill>
                  <a:srgbClr val="0070C0"/>
                </a:solidFill>
                <a:latin typeface="Arial" panose="020B0604020202020204" pitchFamily="34" charset="0"/>
                <a:cs typeface="Arial" panose="020B0604020202020204" pitchFamily="34" charset="0"/>
              </a:rPr>
              <a:t>after establishing themselves in their principal profession</a:t>
            </a:r>
            <a:r>
              <a:rPr lang="en-US" sz="2000" dirty="0">
                <a:latin typeface="Arial" panose="020B0604020202020204" pitchFamily="34" charset="0"/>
                <a:cs typeface="Arial" panose="020B0604020202020204" pitchFamily="34" charset="0"/>
              </a:rPr>
              <a:t>, have become </a:t>
            </a:r>
            <a:r>
              <a:rPr lang="en-US" sz="2000" dirty="0">
                <a:solidFill>
                  <a:srgbClr val="0070C0"/>
                </a:solidFill>
                <a:latin typeface="Arial" panose="020B0604020202020204" pitchFamily="34" charset="0"/>
                <a:cs typeface="Arial" panose="020B0604020202020204" pitchFamily="34" charset="0"/>
              </a:rPr>
              <a:t>interested and involved in solving system problems </a:t>
            </a:r>
            <a:r>
              <a:rPr lang="en-US" sz="2000" dirty="0">
                <a:latin typeface="Arial" panose="020B0604020202020204" pitchFamily="34" charset="0"/>
                <a:cs typeface="Arial" panose="020B0604020202020204" pitchFamily="34" charset="0"/>
              </a:rPr>
              <a:t>and have </a:t>
            </a:r>
            <a:r>
              <a:rPr lang="en-US" sz="2000" dirty="0">
                <a:solidFill>
                  <a:srgbClr val="0070C0"/>
                </a:solidFill>
                <a:latin typeface="Arial" panose="020B0604020202020204" pitchFamily="34" charset="0"/>
                <a:cs typeface="Arial" panose="020B0604020202020204" pitchFamily="34" charset="0"/>
              </a:rPr>
              <a:t>learned to work jointly with specialists in various other fields.</a:t>
            </a:r>
          </a:p>
        </p:txBody>
      </p:sp>
      <p:grpSp>
        <p:nvGrpSpPr>
          <p:cNvPr id="4" name="Group 3">
            <a:extLst>
              <a:ext uri="{FF2B5EF4-FFF2-40B4-BE49-F238E27FC236}">
                <a16:creationId xmlns:a16="http://schemas.microsoft.com/office/drawing/2014/main" id="{4B106240-074F-4508-A59D-C23D8F41E6EB}"/>
              </a:ext>
            </a:extLst>
          </p:cNvPr>
          <p:cNvGrpSpPr/>
          <p:nvPr/>
        </p:nvGrpSpPr>
        <p:grpSpPr>
          <a:xfrm>
            <a:off x="2957965" y="2708505"/>
            <a:ext cx="7786527" cy="1404387"/>
            <a:chOff x="2957965" y="2708505"/>
            <a:chExt cx="7786527" cy="1404387"/>
          </a:xfrm>
        </p:grpSpPr>
        <p:cxnSp>
          <p:nvCxnSpPr>
            <p:cNvPr id="5" name="Connector: Elbow 4">
              <a:extLst>
                <a:ext uri="{FF2B5EF4-FFF2-40B4-BE49-F238E27FC236}">
                  <a16:creationId xmlns:a16="http://schemas.microsoft.com/office/drawing/2014/main" id="{A19F68A3-AEEB-421F-A1F4-429810890305}"/>
                </a:ext>
              </a:extLst>
            </p:cNvPr>
            <p:cNvCxnSpPr/>
            <p:nvPr/>
          </p:nvCxnSpPr>
          <p:spPr>
            <a:xfrm>
              <a:off x="2957965" y="2708505"/>
              <a:ext cx="2877015" cy="1204332"/>
            </a:xfrm>
            <a:prstGeom prst="bentConnector3">
              <a:avLst/>
            </a:prstGeom>
            <a:ln w="1047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ED52C06-2648-4DB3-98E4-40C923943FBF}"/>
                </a:ext>
              </a:extLst>
            </p:cNvPr>
            <p:cNvSpPr txBox="1"/>
            <p:nvPr/>
          </p:nvSpPr>
          <p:spPr>
            <a:xfrm>
              <a:off x="6020092" y="3712782"/>
              <a:ext cx="4724400" cy="400110"/>
            </a:xfrm>
            <a:prstGeom prst="rect">
              <a:avLst/>
            </a:prstGeom>
            <a:noFill/>
          </p:spPr>
          <p:txBody>
            <a:bodyPr wrap="square" rtlCol="0">
              <a:spAutoFit/>
            </a:bodyPr>
            <a:lstStyle/>
            <a:p>
              <a:r>
                <a:rPr lang="en-IN" sz="2000" b="1" dirty="0">
                  <a:solidFill>
                    <a:srgbClr val="FF0000"/>
                  </a:solidFill>
                  <a:latin typeface="Arial" panose="020B0604020202020204" pitchFamily="34" charset="0"/>
                  <a:cs typeface="Arial" panose="020B0604020202020204" pitchFamily="34" charset="0"/>
                </a:rPr>
                <a:t>Lead to become Systems Engineer</a:t>
              </a:r>
            </a:p>
          </p:txBody>
        </p:sp>
      </p:grpSp>
    </p:spTree>
    <p:extLst>
      <p:ext uri="{BB962C8B-B14F-4D97-AF65-F5344CB8AC3E}">
        <p14:creationId xmlns:p14="http://schemas.microsoft.com/office/powerpoint/2010/main" val="375164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A5DE06-F6BC-402A-995B-0F2758AEE8EE}"/>
              </a:ext>
            </a:extLst>
          </p:cNvPr>
          <p:cNvSpPr txBox="1"/>
          <p:nvPr/>
        </p:nvSpPr>
        <p:spPr>
          <a:xfrm>
            <a:off x="2260600" y="2735580"/>
            <a:ext cx="834390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Challenges, Motivation and Characteristics of good Systems Engineers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912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21FDBC-3B7D-4C33-BC91-4A042987BE38}"/>
              </a:ext>
            </a:extLst>
          </p:cNvPr>
          <p:cNvSpPr txBox="1"/>
          <p:nvPr/>
        </p:nvSpPr>
        <p:spPr>
          <a:xfrm>
            <a:off x="0" y="0"/>
            <a:ext cx="6159059"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u="sng" dirty="0">
                <a:latin typeface="Arial" panose="020B0604020202020204" pitchFamily="34" charset="0"/>
                <a:cs typeface="Arial" panose="020B0604020202020204" pitchFamily="34" charset="0"/>
              </a:rPr>
              <a:t>The challenges for Systems Engineering</a:t>
            </a:r>
            <a:endParaRPr lang="en-IN" sz="2000" b="1" u="sng"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081F2CDE-452D-4107-81F0-71E8F2169137}"/>
              </a:ext>
            </a:extLst>
          </p:cNvPr>
          <p:cNvSpPr/>
          <p:nvPr/>
        </p:nvSpPr>
        <p:spPr>
          <a:xfrm>
            <a:off x="2350317" y="966345"/>
            <a:ext cx="9511861" cy="707886"/>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Deviation from a </a:t>
            </a:r>
            <a:r>
              <a:rPr lang="en-US" sz="2000" dirty="0">
                <a:solidFill>
                  <a:srgbClr val="0070C0"/>
                </a:solidFill>
                <a:latin typeface="Arial" panose="020B0604020202020204" pitchFamily="34" charset="0"/>
                <a:cs typeface="Arial" panose="020B0604020202020204" pitchFamily="34" charset="0"/>
              </a:rPr>
              <a:t>chosen established discipline to a more diverse &amp; complicated </a:t>
            </a:r>
            <a:r>
              <a:rPr lang="en-US" sz="2000" dirty="0">
                <a:latin typeface="Arial" panose="020B0604020202020204" pitchFamily="34" charset="0"/>
                <a:cs typeface="Arial" panose="020B0604020202020204" pitchFamily="34" charset="0"/>
              </a:rPr>
              <a:t>professional practice. </a:t>
            </a:r>
          </a:p>
        </p:txBody>
      </p:sp>
      <p:sp>
        <p:nvSpPr>
          <p:cNvPr id="7" name="Rectangle 6">
            <a:extLst>
              <a:ext uri="{FF2B5EF4-FFF2-40B4-BE49-F238E27FC236}">
                <a16:creationId xmlns:a16="http://schemas.microsoft.com/office/drawing/2014/main" id="{B39EF92B-186A-436F-83FE-DBF4D161C085}"/>
              </a:ext>
            </a:extLst>
          </p:cNvPr>
          <p:cNvSpPr/>
          <p:nvPr/>
        </p:nvSpPr>
        <p:spPr>
          <a:xfrm>
            <a:off x="2393271" y="4314382"/>
            <a:ext cx="9795643" cy="1323439"/>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Change of mindset requires as it appears to be little opportunity for individual accomplishment and even less for individual recognition. For a systems engineer, </a:t>
            </a:r>
            <a:r>
              <a:rPr lang="en-US" sz="2000" dirty="0">
                <a:solidFill>
                  <a:srgbClr val="0070C0"/>
                </a:solidFill>
                <a:latin typeface="Arial" panose="020B0604020202020204" pitchFamily="34" charset="0"/>
                <a:cs typeface="Arial" panose="020B0604020202020204" pitchFamily="34" charset="0"/>
              </a:rPr>
              <a:t>success is measured by the accomplishment of the development team, not necessarily the system team leader.</a:t>
            </a:r>
            <a:endParaRPr lang="en-IN" sz="2000" dirty="0">
              <a:solidFill>
                <a:srgbClr val="0070C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8C7C36CD-5C26-4969-84E0-E87772D7432C}"/>
              </a:ext>
            </a:extLst>
          </p:cNvPr>
          <p:cNvSpPr txBox="1"/>
          <p:nvPr/>
        </p:nvSpPr>
        <p:spPr>
          <a:xfrm>
            <a:off x="126125" y="1037774"/>
            <a:ext cx="2280744" cy="1015663"/>
          </a:xfrm>
          <a:prstGeom prst="rect">
            <a:avLst/>
          </a:prstGeom>
          <a:solidFill>
            <a:srgbClr val="0070C0"/>
          </a:solidFill>
        </p:spPr>
        <p:txBody>
          <a:bodyPr wrap="square" rtlCol="0">
            <a:spAutoFit/>
          </a:bodyPr>
          <a:lstStyle/>
          <a:p>
            <a:r>
              <a:rPr lang="en-IN" sz="2000" dirty="0">
                <a:solidFill>
                  <a:schemeClr val="bg1"/>
                </a:solidFill>
                <a:latin typeface="Arial" panose="020B0604020202020204" pitchFamily="34" charset="0"/>
                <a:cs typeface="Arial" panose="020B0604020202020204" pitchFamily="34" charset="0"/>
              </a:rPr>
              <a:t>Tackling Diverse &amp; Complicated  System </a:t>
            </a:r>
          </a:p>
        </p:txBody>
      </p:sp>
      <p:sp>
        <p:nvSpPr>
          <p:cNvPr id="12" name="Rectangle 11">
            <a:extLst>
              <a:ext uri="{FF2B5EF4-FFF2-40B4-BE49-F238E27FC236}">
                <a16:creationId xmlns:a16="http://schemas.microsoft.com/office/drawing/2014/main" id="{618ECE41-C23A-404D-B39E-AEC24FA04DF0}"/>
              </a:ext>
            </a:extLst>
          </p:cNvPr>
          <p:cNvSpPr/>
          <p:nvPr/>
        </p:nvSpPr>
        <p:spPr>
          <a:xfrm>
            <a:off x="2393270" y="2450623"/>
            <a:ext cx="9795643" cy="1323439"/>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It requires </a:t>
            </a:r>
            <a:r>
              <a:rPr lang="en-US" sz="2000" dirty="0">
                <a:solidFill>
                  <a:srgbClr val="0070C0"/>
                </a:solidFill>
                <a:latin typeface="Arial" panose="020B0604020202020204" pitchFamily="34" charset="0"/>
                <a:cs typeface="Arial" panose="020B0604020202020204" pitchFamily="34" charset="0"/>
              </a:rPr>
              <a:t>the investment of time and effort </a:t>
            </a:r>
            <a:r>
              <a:rPr lang="en-US" sz="2000" dirty="0">
                <a:latin typeface="Arial" panose="020B0604020202020204" pitchFamily="34" charset="0"/>
                <a:cs typeface="Arial" panose="020B0604020202020204" pitchFamily="34" charset="0"/>
              </a:rPr>
              <a:t>to gain experience and an extensive broadening of the </a:t>
            </a:r>
            <a:r>
              <a:rPr lang="en-US" sz="2000" dirty="0">
                <a:solidFill>
                  <a:srgbClr val="0070C0"/>
                </a:solidFill>
                <a:latin typeface="Arial" panose="020B0604020202020204" pitchFamily="34" charset="0"/>
                <a:cs typeface="Arial" panose="020B0604020202020204" pitchFamily="34" charset="0"/>
              </a:rPr>
              <a:t>engineering base, as well as learning communication and management skills, </a:t>
            </a:r>
            <a:r>
              <a:rPr lang="en-US" sz="2000" dirty="0">
                <a:latin typeface="Arial" panose="020B0604020202020204" pitchFamily="34" charset="0"/>
                <a:cs typeface="Arial" panose="020B0604020202020204" pitchFamily="34" charset="0"/>
              </a:rPr>
              <a:t>a much different orientation from the individual’s original professional </a:t>
            </a:r>
            <a:r>
              <a:rPr lang="en-IN" sz="2000" dirty="0">
                <a:latin typeface="Arial" panose="020B0604020202020204" pitchFamily="34" charset="0"/>
                <a:cs typeface="Arial" panose="020B0604020202020204" pitchFamily="34" charset="0"/>
              </a:rPr>
              <a:t>choice.</a:t>
            </a:r>
          </a:p>
        </p:txBody>
      </p:sp>
      <p:sp>
        <p:nvSpPr>
          <p:cNvPr id="13" name="TextBox 12">
            <a:extLst>
              <a:ext uri="{FF2B5EF4-FFF2-40B4-BE49-F238E27FC236}">
                <a16:creationId xmlns:a16="http://schemas.microsoft.com/office/drawing/2014/main" id="{41C8DB1F-8E5B-4C1F-BB3D-D77314EC44AC}"/>
              </a:ext>
            </a:extLst>
          </p:cNvPr>
          <p:cNvSpPr txBox="1"/>
          <p:nvPr/>
        </p:nvSpPr>
        <p:spPr>
          <a:xfrm>
            <a:off x="115613" y="2525856"/>
            <a:ext cx="2280744" cy="707886"/>
          </a:xfrm>
          <a:prstGeom prst="rect">
            <a:avLst/>
          </a:prstGeom>
          <a:solidFill>
            <a:srgbClr val="0070C0"/>
          </a:solidFill>
        </p:spPr>
        <p:txBody>
          <a:bodyPr wrap="square" rtlCol="0">
            <a:spAutoFit/>
          </a:bodyPr>
          <a:lstStyle/>
          <a:p>
            <a:r>
              <a:rPr lang="en-IN" sz="2000" dirty="0">
                <a:solidFill>
                  <a:schemeClr val="bg1"/>
                </a:solidFill>
                <a:latin typeface="Arial" panose="020B0604020202020204" pitchFamily="34" charset="0"/>
                <a:cs typeface="Arial" panose="020B0604020202020204" pitchFamily="34" charset="0"/>
              </a:rPr>
              <a:t>Investment of Time &amp; Effort  </a:t>
            </a:r>
          </a:p>
        </p:txBody>
      </p:sp>
      <p:sp>
        <p:nvSpPr>
          <p:cNvPr id="14" name="TextBox 13">
            <a:extLst>
              <a:ext uri="{FF2B5EF4-FFF2-40B4-BE49-F238E27FC236}">
                <a16:creationId xmlns:a16="http://schemas.microsoft.com/office/drawing/2014/main" id="{E1008D02-37A9-4927-BB87-22426A132CAA}"/>
              </a:ext>
            </a:extLst>
          </p:cNvPr>
          <p:cNvSpPr txBox="1"/>
          <p:nvPr/>
        </p:nvSpPr>
        <p:spPr>
          <a:xfrm>
            <a:off x="69573" y="4354137"/>
            <a:ext cx="2280744" cy="707886"/>
          </a:xfrm>
          <a:prstGeom prst="rect">
            <a:avLst/>
          </a:prstGeom>
          <a:solidFill>
            <a:srgbClr val="0070C0"/>
          </a:solidFill>
        </p:spPr>
        <p:txBody>
          <a:bodyPr wrap="square" rtlCol="0">
            <a:spAutoFit/>
          </a:bodyPr>
          <a:lstStyle/>
          <a:p>
            <a:r>
              <a:rPr lang="en-IN" sz="2000" dirty="0">
                <a:solidFill>
                  <a:schemeClr val="bg1"/>
                </a:solidFill>
                <a:latin typeface="Arial" panose="020B0604020202020204" pitchFamily="34" charset="0"/>
                <a:cs typeface="Arial" panose="020B0604020202020204" pitchFamily="34" charset="0"/>
              </a:rPr>
              <a:t>Less individual Recognition </a:t>
            </a:r>
          </a:p>
        </p:txBody>
      </p:sp>
    </p:spTree>
    <p:extLst>
      <p:ext uri="{BB962C8B-B14F-4D97-AF65-F5344CB8AC3E}">
        <p14:creationId xmlns:p14="http://schemas.microsoft.com/office/powerpoint/2010/main" val="238187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C55EDC-CC86-410A-89C0-B4525E6BCA91}"/>
              </a:ext>
            </a:extLst>
          </p:cNvPr>
          <p:cNvSpPr/>
          <p:nvPr/>
        </p:nvSpPr>
        <p:spPr>
          <a:xfrm>
            <a:off x="-65877" y="639072"/>
            <a:ext cx="12192000" cy="1015663"/>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Project is defined as a unique process, consists of a set of coordinated and controlled activities with </a:t>
            </a:r>
            <a:r>
              <a:rPr lang="en-US" sz="2000" dirty="0">
                <a:solidFill>
                  <a:srgbClr val="0070C0"/>
                </a:solidFill>
                <a:latin typeface="Arial" panose="020B0604020202020204" pitchFamily="34" charset="0"/>
                <a:cs typeface="Arial" panose="020B0604020202020204" pitchFamily="34" charset="0"/>
              </a:rPr>
              <a:t>start and finish </a:t>
            </a:r>
            <a:r>
              <a:rPr lang="en-US" sz="2000" dirty="0">
                <a:latin typeface="Arial" panose="020B0604020202020204" pitchFamily="34" charset="0"/>
                <a:cs typeface="Arial" panose="020B0604020202020204" pitchFamily="34" charset="0"/>
              </a:rPr>
              <a:t>dates, undertaken to achieve an objective confirming to </a:t>
            </a:r>
            <a:r>
              <a:rPr lang="en-US" sz="2000" dirty="0">
                <a:solidFill>
                  <a:srgbClr val="0070C0"/>
                </a:solidFill>
                <a:latin typeface="Arial" panose="020B0604020202020204" pitchFamily="34" charset="0"/>
                <a:cs typeface="Arial" panose="020B0604020202020204" pitchFamily="34" charset="0"/>
              </a:rPr>
              <a:t>specific requirements</a:t>
            </a:r>
            <a:r>
              <a:rPr lang="en-US" sz="2000" dirty="0">
                <a:latin typeface="Arial" panose="020B0604020202020204" pitchFamily="34" charset="0"/>
                <a:cs typeface="Arial" panose="020B0604020202020204" pitchFamily="34" charset="0"/>
              </a:rPr>
              <a:t>, including the constraints of </a:t>
            </a:r>
            <a:r>
              <a:rPr lang="en-US" sz="2000" dirty="0">
                <a:solidFill>
                  <a:srgbClr val="0070C0"/>
                </a:solidFill>
                <a:latin typeface="Arial" panose="020B0604020202020204" pitchFamily="34" charset="0"/>
                <a:cs typeface="Arial" panose="020B0604020202020204" pitchFamily="34" charset="0"/>
              </a:rPr>
              <a:t>time and resource</a:t>
            </a:r>
            <a:r>
              <a:rPr lang="en-US" sz="2000"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BDF989B0-F232-46AB-ADBB-113C9126D8E0}"/>
              </a:ext>
            </a:extLst>
          </p:cNvPr>
          <p:cNvSpPr txBox="1"/>
          <p:nvPr/>
        </p:nvSpPr>
        <p:spPr>
          <a:xfrm>
            <a:off x="308498" y="1654735"/>
            <a:ext cx="11817625" cy="1631216"/>
          </a:xfrm>
          <a:prstGeom prst="rect">
            <a:avLst/>
          </a:prstGeom>
          <a:noFill/>
        </p:spPr>
        <p:txBody>
          <a:bodyPr wrap="square" rtlCol="0">
            <a:spAutoFit/>
          </a:bodyPr>
          <a:lstStyle/>
          <a:p>
            <a:pPr marL="342900" indent="-342900">
              <a:buFont typeface="Wingdings" panose="05000000000000000000" pitchFamily="2" charset="2"/>
              <a:buChar char="§"/>
            </a:pPr>
            <a:r>
              <a:rPr lang="en-IN" sz="2000" dirty="0">
                <a:latin typeface="Arial" panose="020B0604020202020204" pitchFamily="34" charset="0"/>
                <a:cs typeface="Arial" panose="020B0604020202020204" pitchFamily="34" charset="0"/>
              </a:rPr>
              <a:t>Example of Project: </a:t>
            </a:r>
          </a:p>
          <a:p>
            <a:pPr marL="1714500" lvl="3"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Developing vaccine  for COVID-19 disease,  </a:t>
            </a:r>
          </a:p>
          <a:p>
            <a:pPr marL="1714500" lvl="3"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Manufacturing of rails for high speed trains in India, </a:t>
            </a:r>
          </a:p>
          <a:p>
            <a:pPr marL="1714500" lvl="3"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Development of highway for interstate  transportation, </a:t>
            </a:r>
          </a:p>
          <a:p>
            <a:pPr marL="1714500" lvl="3"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Development of software for on-line teaching.  </a:t>
            </a:r>
          </a:p>
        </p:txBody>
      </p:sp>
      <p:sp>
        <p:nvSpPr>
          <p:cNvPr id="2" name="Rectangle 1">
            <a:extLst>
              <a:ext uri="{FF2B5EF4-FFF2-40B4-BE49-F238E27FC236}">
                <a16:creationId xmlns:a16="http://schemas.microsoft.com/office/drawing/2014/main" id="{EC9977E7-5F51-4B9F-A47C-23163EB0CF98}"/>
              </a:ext>
            </a:extLst>
          </p:cNvPr>
          <p:cNvSpPr/>
          <p:nvPr/>
        </p:nvSpPr>
        <p:spPr>
          <a:xfrm>
            <a:off x="0" y="3686352"/>
            <a:ext cx="10657591" cy="1169551"/>
          </a:xfrm>
          <a:prstGeom prst="rect">
            <a:avLst/>
          </a:prstGeom>
        </p:spPr>
        <p:txBody>
          <a:bodyPr wrap="square">
            <a:spAutoFit/>
          </a:bodyPr>
          <a:lstStyle/>
          <a:p>
            <a:pPr marL="342900" indent="-342900">
              <a:spcAft>
                <a:spcPts val="600"/>
              </a:spcAft>
              <a:buFont typeface="Wingdings" panose="05000000000000000000" pitchFamily="2" charset="2"/>
              <a:buChar char="Ø"/>
            </a:pPr>
            <a:r>
              <a:rPr lang="en-US" sz="2000" dirty="0">
                <a:latin typeface="Arial" panose="020B0604020202020204" pitchFamily="34" charset="0"/>
                <a:cs typeface="Arial" panose="020B0604020202020204" pitchFamily="34" charset="0"/>
              </a:rPr>
              <a:t>Projects share the following common characteristics.</a:t>
            </a:r>
          </a:p>
          <a:p>
            <a:pPr marL="1252538" indent="-268288">
              <a:spcAft>
                <a:spcPts val="600"/>
              </a:spcAft>
              <a:buFont typeface="Wingdings" panose="05000000000000000000" pitchFamily="2" charset="2"/>
              <a:buChar char="§"/>
            </a:pPr>
            <a:r>
              <a:rPr lang="en-IN" sz="2000" dirty="0">
                <a:solidFill>
                  <a:srgbClr val="0070C0"/>
                </a:solidFill>
                <a:latin typeface="Arial" panose="020B0604020202020204" pitchFamily="34" charset="0"/>
                <a:cs typeface="Arial" panose="020B0604020202020204" pitchFamily="34" charset="0"/>
              </a:rPr>
              <a:t>Unique in nature.</a:t>
            </a:r>
          </a:p>
          <a:p>
            <a:pPr marL="1252538" indent="-268288">
              <a:spcAft>
                <a:spcPts val="600"/>
              </a:spcAft>
              <a:buFont typeface="Wingdings" panose="05000000000000000000" pitchFamily="2" charset="2"/>
              <a:buChar char="§"/>
            </a:pPr>
            <a:r>
              <a:rPr lang="en-US" sz="2000" dirty="0">
                <a:solidFill>
                  <a:srgbClr val="0070C0"/>
                </a:solidFill>
                <a:latin typeface="Arial" panose="020B0604020202020204" pitchFamily="34" charset="0"/>
                <a:cs typeface="Arial" panose="020B0604020202020204" pitchFamily="34" charset="0"/>
              </a:rPr>
              <a:t>Have definite objectives (goals) to achieve.</a:t>
            </a:r>
          </a:p>
        </p:txBody>
      </p:sp>
      <p:sp>
        <p:nvSpPr>
          <p:cNvPr id="3" name="TextBox 2">
            <a:extLst>
              <a:ext uri="{FF2B5EF4-FFF2-40B4-BE49-F238E27FC236}">
                <a16:creationId xmlns:a16="http://schemas.microsoft.com/office/drawing/2014/main" id="{8160FE18-5189-45E7-88CD-9684017E1A9F}"/>
              </a:ext>
            </a:extLst>
          </p:cNvPr>
          <p:cNvSpPr txBox="1"/>
          <p:nvPr/>
        </p:nvSpPr>
        <p:spPr>
          <a:xfrm>
            <a:off x="-65877" y="-6365"/>
            <a:ext cx="2570538"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dirty="0">
                <a:solidFill>
                  <a:srgbClr val="0070C0"/>
                </a:solidFill>
                <a:latin typeface="Arial" panose="020B0604020202020204" pitchFamily="34" charset="0"/>
                <a:cs typeface="Arial" panose="020B0604020202020204" pitchFamily="34" charset="0"/>
              </a:rPr>
              <a:t>What is Project ?</a:t>
            </a:r>
          </a:p>
        </p:txBody>
      </p:sp>
      <p:sp>
        <p:nvSpPr>
          <p:cNvPr id="7" name="Rectangle 6">
            <a:extLst>
              <a:ext uri="{FF2B5EF4-FFF2-40B4-BE49-F238E27FC236}">
                <a16:creationId xmlns:a16="http://schemas.microsoft.com/office/drawing/2014/main" id="{6330F311-BC80-055B-78AC-9407C5FD651B}"/>
              </a:ext>
            </a:extLst>
          </p:cNvPr>
          <p:cNvSpPr/>
          <p:nvPr/>
        </p:nvSpPr>
        <p:spPr>
          <a:xfrm>
            <a:off x="-1" y="4861318"/>
            <a:ext cx="10657591" cy="784830"/>
          </a:xfrm>
          <a:prstGeom prst="rect">
            <a:avLst/>
          </a:prstGeom>
        </p:spPr>
        <p:txBody>
          <a:bodyPr wrap="square">
            <a:spAutoFit/>
          </a:bodyPr>
          <a:lstStyle/>
          <a:p>
            <a:pPr marL="1252538" indent="-268288">
              <a:spcAft>
                <a:spcPts val="600"/>
              </a:spcAft>
              <a:buFont typeface="Wingdings" panose="05000000000000000000" pitchFamily="2" charset="2"/>
              <a:buChar char="§"/>
            </a:pPr>
            <a:r>
              <a:rPr lang="en-IN" sz="2000" dirty="0">
                <a:solidFill>
                  <a:srgbClr val="0070C0"/>
                </a:solidFill>
                <a:latin typeface="Arial" panose="020B0604020202020204" pitchFamily="34" charset="0"/>
                <a:cs typeface="Arial" panose="020B0604020202020204" pitchFamily="34" charset="0"/>
              </a:rPr>
              <a:t>Requires set of resources.</a:t>
            </a:r>
          </a:p>
          <a:p>
            <a:pPr marL="1252538" indent="-268288">
              <a:spcAft>
                <a:spcPts val="600"/>
              </a:spcAft>
              <a:buFont typeface="Wingdings" panose="05000000000000000000" pitchFamily="2" charset="2"/>
              <a:buChar char="§"/>
            </a:pPr>
            <a:r>
              <a:rPr lang="en-US" sz="2000" dirty="0">
                <a:solidFill>
                  <a:srgbClr val="0070C0"/>
                </a:solidFill>
                <a:latin typeface="Arial" panose="020B0604020202020204" pitchFamily="34" charset="0"/>
                <a:cs typeface="Arial" panose="020B0604020202020204" pitchFamily="34" charset="0"/>
              </a:rPr>
              <a:t>Have a specific time frame for completion with a definite start and finish time.</a:t>
            </a:r>
          </a:p>
        </p:txBody>
      </p:sp>
      <p:sp>
        <p:nvSpPr>
          <p:cNvPr id="8" name="Rectangle 7">
            <a:extLst>
              <a:ext uri="{FF2B5EF4-FFF2-40B4-BE49-F238E27FC236}">
                <a16:creationId xmlns:a16="http://schemas.microsoft.com/office/drawing/2014/main" id="{7A5AA9C1-39DA-36E3-AFD8-1A87CDD45202}"/>
              </a:ext>
            </a:extLst>
          </p:cNvPr>
          <p:cNvSpPr/>
          <p:nvPr/>
        </p:nvSpPr>
        <p:spPr>
          <a:xfrm>
            <a:off x="0" y="5671781"/>
            <a:ext cx="10657591" cy="784830"/>
          </a:xfrm>
          <a:prstGeom prst="rect">
            <a:avLst/>
          </a:prstGeom>
        </p:spPr>
        <p:txBody>
          <a:bodyPr wrap="square">
            <a:spAutoFit/>
          </a:bodyPr>
          <a:lstStyle/>
          <a:p>
            <a:pPr marL="1252538" indent="-268288">
              <a:spcAft>
                <a:spcPts val="600"/>
              </a:spcAft>
              <a:buFont typeface="Wingdings" panose="05000000000000000000" pitchFamily="2" charset="2"/>
              <a:buChar char="§"/>
            </a:pPr>
            <a:r>
              <a:rPr lang="en-IN" sz="2000" dirty="0">
                <a:solidFill>
                  <a:srgbClr val="0070C0"/>
                </a:solidFill>
                <a:latin typeface="Arial" panose="020B0604020202020204" pitchFamily="34" charset="0"/>
                <a:cs typeface="Arial" panose="020B0604020202020204" pitchFamily="34" charset="0"/>
              </a:rPr>
              <a:t>Involves risk and uncertainty.</a:t>
            </a:r>
          </a:p>
          <a:p>
            <a:pPr marL="1252538" indent="-268288">
              <a:spcAft>
                <a:spcPts val="600"/>
              </a:spcAft>
              <a:buFont typeface="Wingdings" panose="05000000000000000000" pitchFamily="2" charset="2"/>
              <a:buChar char="§"/>
            </a:pPr>
            <a:r>
              <a:rPr lang="en-US" sz="2000" dirty="0">
                <a:solidFill>
                  <a:srgbClr val="0070C0"/>
                </a:solidFill>
                <a:latin typeface="Arial" panose="020B0604020202020204" pitchFamily="34" charset="0"/>
                <a:cs typeface="Arial" panose="020B0604020202020204" pitchFamily="34" charset="0"/>
              </a:rPr>
              <a:t>Requires cross-functional teams and interdisciplinary approach.</a:t>
            </a:r>
            <a:endParaRPr lang="en-IN" sz="20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397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D8B3C03-37E9-45A3-8DC4-955D0D9530EB}"/>
              </a:ext>
            </a:extLst>
          </p:cNvPr>
          <p:cNvSpPr/>
          <p:nvPr/>
        </p:nvSpPr>
        <p:spPr>
          <a:xfrm>
            <a:off x="278292" y="465295"/>
            <a:ext cx="11960774"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Systems engineers deal with the most important issues in the system development process. </a:t>
            </a:r>
          </a:p>
        </p:txBody>
      </p:sp>
      <p:sp>
        <p:nvSpPr>
          <p:cNvPr id="9" name="Rectangle 8">
            <a:extLst>
              <a:ext uri="{FF2B5EF4-FFF2-40B4-BE49-F238E27FC236}">
                <a16:creationId xmlns:a16="http://schemas.microsoft.com/office/drawing/2014/main" id="{B8848975-8CAB-42F7-8B93-139860A67D02}"/>
              </a:ext>
            </a:extLst>
          </p:cNvPr>
          <p:cNvSpPr/>
          <p:nvPr/>
        </p:nvSpPr>
        <p:spPr>
          <a:xfrm>
            <a:off x="2494721" y="3286917"/>
            <a:ext cx="9697279" cy="1015663"/>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They prioritize the system requirements in </a:t>
            </a:r>
            <a:r>
              <a:rPr lang="en-US" sz="2000" dirty="0">
                <a:solidFill>
                  <a:srgbClr val="0070C0"/>
                </a:solidFill>
                <a:latin typeface="Arial" panose="020B0604020202020204" pitchFamily="34" charset="0"/>
                <a:cs typeface="Arial" panose="020B0604020202020204" pitchFamily="34" charset="0"/>
              </a:rPr>
              <a:t>conjunction with the customer </a:t>
            </a:r>
            <a:r>
              <a:rPr lang="en-US" sz="2000" dirty="0">
                <a:latin typeface="Arial" panose="020B0604020202020204" pitchFamily="34" charset="0"/>
                <a:cs typeface="Arial" panose="020B0604020202020204" pitchFamily="34" charset="0"/>
              </a:rPr>
              <a:t>to ensure that the </a:t>
            </a:r>
            <a:r>
              <a:rPr lang="en-US" sz="2000" dirty="0">
                <a:solidFill>
                  <a:srgbClr val="0070C0"/>
                </a:solidFill>
                <a:latin typeface="Arial" panose="020B0604020202020204" pitchFamily="34" charset="0"/>
                <a:cs typeface="Arial" panose="020B0604020202020204" pitchFamily="34" charset="0"/>
              </a:rPr>
              <a:t>different system attributes are appropriately weighted when balancing the various technical efforts</a:t>
            </a:r>
            <a:r>
              <a:rPr lang="en-US" sz="2000" dirty="0">
                <a:latin typeface="Arial" panose="020B0604020202020204" pitchFamily="34" charset="0"/>
                <a:cs typeface="Arial" panose="020B0604020202020204" pitchFamily="34" charset="0"/>
              </a:rPr>
              <a:t>. </a:t>
            </a:r>
          </a:p>
        </p:txBody>
      </p:sp>
      <p:sp>
        <p:nvSpPr>
          <p:cNvPr id="10" name="Rectangle 9">
            <a:extLst>
              <a:ext uri="{FF2B5EF4-FFF2-40B4-BE49-F238E27FC236}">
                <a16:creationId xmlns:a16="http://schemas.microsoft.com/office/drawing/2014/main" id="{350714A9-4E5D-4CD7-A6C4-99B8D4E2776A}"/>
              </a:ext>
            </a:extLst>
          </p:cNvPr>
          <p:cNvSpPr/>
          <p:nvPr/>
        </p:nvSpPr>
        <p:spPr>
          <a:xfrm>
            <a:off x="2388020" y="1422097"/>
            <a:ext cx="9605200" cy="1631216"/>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They design </a:t>
            </a:r>
          </a:p>
          <a:p>
            <a:pPr marL="1257300" lvl="2"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the overall system </a:t>
            </a:r>
            <a:r>
              <a:rPr lang="en-US" sz="2000" dirty="0">
                <a:solidFill>
                  <a:srgbClr val="0070C0"/>
                </a:solidFill>
                <a:latin typeface="Arial" panose="020B0604020202020204" pitchFamily="34" charset="0"/>
                <a:cs typeface="Arial" panose="020B0604020202020204" pitchFamily="34" charset="0"/>
              </a:rPr>
              <a:t>architecture and the technical approach </a:t>
            </a:r>
            <a:r>
              <a:rPr lang="en-US" sz="2000" dirty="0">
                <a:latin typeface="Arial" panose="020B0604020202020204" pitchFamily="34" charset="0"/>
                <a:cs typeface="Arial" panose="020B0604020202020204" pitchFamily="34" charset="0"/>
              </a:rPr>
              <a:t>keeping in mind </a:t>
            </a:r>
            <a:r>
              <a:rPr lang="en-US" sz="2000" dirty="0">
                <a:solidFill>
                  <a:srgbClr val="0070C0"/>
                </a:solidFill>
                <a:latin typeface="Arial" panose="020B0604020202020204" pitchFamily="34" charset="0"/>
                <a:cs typeface="Arial" panose="020B0604020202020204" pitchFamily="34" charset="0"/>
              </a:rPr>
              <a:t>environmental issues  </a:t>
            </a:r>
          </a:p>
          <a:p>
            <a:pPr lvl="2"/>
            <a:r>
              <a:rPr lang="en-US" sz="2000" dirty="0">
                <a:latin typeface="Arial" panose="020B0604020202020204" pitchFamily="34" charset="0"/>
                <a:cs typeface="Arial" panose="020B0604020202020204" pitchFamily="34" charset="0"/>
              </a:rPr>
              <a:t>and </a:t>
            </a:r>
          </a:p>
          <a:p>
            <a:pPr marL="1257300" lvl="2" indent="-342900">
              <a:buFont typeface="Courier New" panose="02070309020205020404" pitchFamily="49" charset="0"/>
              <a:buChar char="o"/>
            </a:pPr>
            <a:r>
              <a:rPr lang="en-US" sz="2000" dirty="0">
                <a:solidFill>
                  <a:srgbClr val="0070C0"/>
                </a:solidFill>
                <a:latin typeface="Arial" panose="020B0604020202020204" pitchFamily="34" charset="0"/>
                <a:cs typeface="Arial" panose="020B0604020202020204" pitchFamily="34" charset="0"/>
              </a:rPr>
              <a:t>lead others in designing </a:t>
            </a:r>
            <a:r>
              <a:rPr lang="en-US" sz="2000" dirty="0">
                <a:latin typeface="Arial" panose="020B0604020202020204" pitchFamily="34" charset="0"/>
                <a:cs typeface="Arial" panose="020B0604020202020204" pitchFamily="34" charset="0"/>
              </a:rPr>
              <a:t>the components. </a:t>
            </a:r>
            <a:endParaRPr lang="en-IN" sz="2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DE1B2AB-28FE-401B-AD14-3DBB73EE163B}"/>
              </a:ext>
            </a:extLst>
          </p:cNvPr>
          <p:cNvSpPr txBox="1"/>
          <p:nvPr/>
        </p:nvSpPr>
        <p:spPr>
          <a:xfrm>
            <a:off x="-78825" y="36232"/>
            <a:ext cx="7241625"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u="sng" dirty="0">
                <a:latin typeface="Arial" panose="020B0604020202020204" pitchFamily="34" charset="0"/>
                <a:cs typeface="Arial" panose="020B0604020202020204" pitchFamily="34" charset="0"/>
              </a:rPr>
              <a:t>The Motivation of Systems Engineering</a:t>
            </a:r>
            <a:endParaRPr lang="en-IN" sz="2000" b="1" u="sng"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C1C586D-5931-4CBD-85A9-54F3C8F9D73E}"/>
              </a:ext>
            </a:extLst>
          </p:cNvPr>
          <p:cNvSpPr txBox="1"/>
          <p:nvPr/>
        </p:nvSpPr>
        <p:spPr>
          <a:xfrm>
            <a:off x="144402" y="1432036"/>
            <a:ext cx="2280744" cy="1631216"/>
          </a:xfrm>
          <a:prstGeom prst="rect">
            <a:avLst/>
          </a:prstGeom>
          <a:solidFill>
            <a:srgbClr val="0070C0"/>
          </a:solidFill>
        </p:spPr>
        <p:txBody>
          <a:bodyPr wrap="square" rtlCol="0">
            <a:spAutoFit/>
          </a:bodyPr>
          <a:lstStyle/>
          <a:p>
            <a:r>
              <a:rPr lang="en-IN" sz="2000" dirty="0">
                <a:solidFill>
                  <a:schemeClr val="bg1"/>
                </a:solidFill>
                <a:latin typeface="Arial" panose="020B0604020202020204" pitchFamily="34" charset="0"/>
                <a:cs typeface="Arial" panose="020B0604020202020204" pitchFamily="34" charset="0"/>
              </a:rPr>
              <a:t>Total control of system architecture &amp; Technical Approach </a:t>
            </a:r>
          </a:p>
        </p:txBody>
      </p:sp>
      <p:sp>
        <p:nvSpPr>
          <p:cNvPr id="13" name="TextBox 12">
            <a:extLst>
              <a:ext uri="{FF2B5EF4-FFF2-40B4-BE49-F238E27FC236}">
                <a16:creationId xmlns:a16="http://schemas.microsoft.com/office/drawing/2014/main" id="{6C24DF1E-8B8A-4A85-93AB-CC03CD13812F}"/>
              </a:ext>
            </a:extLst>
          </p:cNvPr>
          <p:cNvSpPr txBox="1"/>
          <p:nvPr/>
        </p:nvSpPr>
        <p:spPr>
          <a:xfrm>
            <a:off x="144402" y="3286917"/>
            <a:ext cx="2280744" cy="1323439"/>
          </a:xfrm>
          <a:prstGeom prst="rect">
            <a:avLst/>
          </a:prstGeom>
          <a:solidFill>
            <a:srgbClr val="0070C0"/>
          </a:solidFill>
        </p:spPr>
        <p:txBody>
          <a:bodyPr wrap="square" rtlCol="0">
            <a:spAutoFit/>
          </a:bodyPr>
          <a:lstStyle/>
          <a:p>
            <a:r>
              <a:rPr lang="en-IN" sz="2000" dirty="0">
                <a:solidFill>
                  <a:schemeClr val="bg1"/>
                </a:solidFill>
                <a:latin typeface="Arial" panose="020B0604020202020204" pitchFamily="34" charset="0"/>
                <a:cs typeface="Arial" panose="020B0604020202020204" pitchFamily="34" charset="0"/>
              </a:rPr>
              <a:t>Interface between customer need and system design aspect</a:t>
            </a:r>
          </a:p>
        </p:txBody>
      </p:sp>
      <p:sp>
        <p:nvSpPr>
          <p:cNvPr id="14" name="Rectangle 13">
            <a:extLst>
              <a:ext uri="{FF2B5EF4-FFF2-40B4-BE49-F238E27FC236}">
                <a16:creationId xmlns:a16="http://schemas.microsoft.com/office/drawing/2014/main" id="{83B709DB-4A79-4E63-A330-FA667792BADD}"/>
              </a:ext>
            </a:extLst>
          </p:cNvPr>
          <p:cNvSpPr/>
          <p:nvPr/>
        </p:nvSpPr>
        <p:spPr>
          <a:xfrm>
            <a:off x="2507975" y="4704014"/>
            <a:ext cx="9786731" cy="707886"/>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They </a:t>
            </a:r>
            <a:r>
              <a:rPr lang="en-US" sz="2000" dirty="0">
                <a:solidFill>
                  <a:srgbClr val="0070C0"/>
                </a:solidFill>
                <a:latin typeface="Arial" panose="020B0604020202020204" pitchFamily="34" charset="0"/>
                <a:cs typeface="Arial" panose="020B0604020202020204" pitchFamily="34" charset="0"/>
              </a:rPr>
              <a:t>decide which risks are worth undertaking and which are not</a:t>
            </a:r>
            <a:r>
              <a:rPr lang="en-US" sz="2000" dirty="0">
                <a:latin typeface="Arial" panose="020B0604020202020204" pitchFamily="34" charset="0"/>
                <a:cs typeface="Arial" panose="020B0604020202020204" pitchFamily="34" charset="0"/>
              </a:rPr>
              <a:t>, and how the former should be hedged </a:t>
            </a:r>
            <a:r>
              <a:rPr lang="en-IN" sz="2000" dirty="0">
                <a:latin typeface="Arial" panose="020B0604020202020204" pitchFamily="34" charset="0"/>
                <a:cs typeface="Arial" panose="020B0604020202020204" pitchFamily="34" charset="0"/>
              </a:rPr>
              <a:t>to ensure program success.</a:t>
            </a:r>
            <a:endParaRPr lang="en-IN" sz="2000" dirty="0"/>
          </a:p>
        </p:txBody>
      </p:sp>
      <p:sp>
        <p:nvSpPr>
          <p:cNvPr id="15" name="TextBox 14">
            <a:extLst>
              <a:ext uri="{FF2B5EF4-FFF2-40B4-BE49-F238E27FC236}">
                <a16:creationId xmlns:a16="http://schemas.microsoft.com/office/drawing/2014/main" id="{99C4AEF1-5B79-40FE-887D-6541DA59AD90}"/>
              </a:ext>
            </a:extLst>
          </p:cNvPr>
          <p:cNvSpPr txBox="1"/>
          <p:nvPr/>
        </p:nvSpPr>
        <p:spPr>
          <a:xfrm>
            <a:off x="144402" y="4774183"/>
            <a:ext cx="2280744" cy="1015663"/>
          </a:xfrm>
          <a:prstGeom prst="rect">
            <a:avLst/>
          </a:prstGeom>
          <a:solidFill>
            <a:srgbClr val="0070C0"/>
          </a:solidFill>
        </p:spPr>
        <p:txBody>
          <a:bodyPr wrap="square" rtlCol="0">
            <a:spAutoFit/>
          </a:bodyPr>
          <a:lstStyle/>
          <a:p>
            <a:r>
              <a:rPr lang="en-IN" sz="2000" dirty="0">
                <a:solidFill>
                  <a:schemeClr val="bg1"/>
                </a:solidFill>
                <a:latin typeface="Arial" panose="020B0604020202020204" pitchFamily="34" charset="0"/>
                <a:cs typeface="Arial" panose="020B0604020202020204" pitchFamily="34" charset="0"/>
              </a:rPr>
              <a:t>Prioritize the risk in perusing the activity</a:t>
            </a:r>
          </a:p>
        </p:txBody>
      </p:sp>
    </p:spTree>
    <p:extLst>
      <p:ext uri="{BB962C8B-B14F-4D97-AF65-F5344CB8AC3E}">
        <p14:creationId xmlns:p14="http://schemas.microsoft.com/office/powerpoint/2010/main" val="376341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animBg="1"/>
      <p:bldP spid="13"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B6C90D-3802-465C-B917-66C88978227E}"/>
              </a:ext>
            </a:extLst>
          </p:cNvPr>
          <p:cNvSpPr/>
          <p:nvPr/>
        </p:nvSpPr>
        <p:spPr>
          <a:xfrm>
            <a:off x="-19879" y="1508643"/>
            <a:ext cx="12005409" cy="400110"/>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The characteristic features of successful systems engineers: </a:t>
            </a:r>
          </a:p>
        </p:txBody>
      </p:sp>
      <p:sp>
        <p:nvSpPr>
          <p:cNvPr id="3" name="Rectangle 2">
            <a:extLst>
              <a:ext uri="{FF2B5EF4-FFF2-40B4-BE49-F238E27FC236}">
                <a16:creationId xmlns:a16="http://schemas.microsoft.com/office/drawing/2014/main" id="{3EF517D3-A10E-474D-A222-BE8665104C39}"/>
              </a:ext>
            </a:extLst>
          </p:cNvPr>
          <p:cNvSpPr/>
          <p:nvPr/>
        </p:nvSpPr>
        <p:spPr>
          <a:xfrm>
            <a:off x="-9939" y="451561"/>
            <a:ext cx="12201939" cy="707886"/>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A systems engineer should have a creative bent and must like to solve practical problems. </a:t>
            </a:r>
          </a:p>
          <a:p>
            <a:pPr marL="357188"/>
            <a:r>
              <a:rPr lang="en-US" sz="2000" dirty="0">
                <a:solidFill>
                  <a:srgbClr val="0070C0"/>
                </a:solidFill>
                <a:latin typeface="Arial" panose="020B0604020202020204" pitchFamily="34" charset="0"/>
                <a:cs typeface="Arial" panose="020B0604020202020204" pitchFamily="34" charset="0"/>
              </a:rPr>
              <a:t>An interest in the job should be greater than an interest in career advancement.</a:t>
            </a:r>
          </a:p>
        </p:txBody>
      </p:sp>
      <p:sp>
        <p:nvSpPr>
          <p:cNvPr id="4" name="Rectangle 3">
            <a:extLst>
              <a:ext uri="{FF2B5EF4-FFF2-40B4-BE49-F238E27FC236}">
                <a16:creationId xmlns:a16="http://schemas.microsoft.com/office/drawing/2014/main" id="{82A3D822-1139-455C-A762-4DB88725B058}"/>
              </a:ext>
            </a:extLst>
          </p:cNvPr>
          <p:cNvSpPr/>
          <p:nvPr/>
        </p:nvSpPr>
        <p:spPr>
          <a:xfrm>
            <a:off x="-18819" y="1157999"/>
            <a:ext cx="11840817" cy="400110"/>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Systems engineering is more of a challenge </a:t>
            </a:r>
            <a:r>
              <a:rPr lang="en-US" sz="2000" dirty="0">
                <a:solidFill>
                  <a:srgbClr val="0070C0"/>
                </a:solidFill>
                <a:latin typeface="Arial" panose="020B0604020202020204" pitchFamily="34" charset="0"/>
                <a:cs typeface="Arial" panose="020B0604020202020204" pitchFamily="34" charset="0"/>
              </a:rPr>
              <a:t>than a quick way to the top</a:t>
            </a:r>
            <a:r>
              <a:rPr lang="en-US" sz="2000"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451F3321-6DC1-46A9-A144-FEA45C5A36B4}"/>
              </a:ext>
            </a:extLst>
          </p:cNvPr>
          <p:cNvSpPr txBox="1"/>
          <p:nvPr/>
        </p:nvSpPr>
        <p:spPr>
          <a:xfrm>
            <a:off x="-1" y="29818"/>
            <a:ext cx="7851165"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b="1" u="sng" dirty="0">
                <a:latin typeface="Arial" panose="020B0604020202020204" pitchFamily="34" charset="0"/>
                <a:cs typeface="Arial" panose="020B0604020202020204" pitchFamily="34" charset="0"/>
              </a:rPr>
              <a:t>Characteristics to be a good systems engineer:</a:t>
            </a:r>
          </a:p>
        </p:txBody>
      </p:sp>
      <p:sp>
        <p:nvSpPr>
          <p:cNvPr id="7" name="Rectangle: Rounded Corners 6">
            <a:extLst>
              <a:ext uri="{FF2B5EF4-FFF2-40B4-BE49-F238E27FC236}">
                <a16:creationId xmlns:a16="http://schemas.microsoft.com/office/drawing/2014/main" id="{C701D545-A74C-4D26-B2ED-67FC6FA6C239}"/>
              </a:ext>
            </a:extLst>
          </p:cNvPr>
          <p:cNvSpPr/>
          <p:nvPr/>
        </p:nvSpPr>
        <p:spPr>
          <a:xfrm>
            <a:off x="80387" y="2334080"/>
            <a:ext cx="1903499" cy="394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Challenges</a:t>
            </a:r>
          </a:p>
        </p:txBody>
      </p:sp>
      <p:sp>
        <p:nvSpPr>
          <p:cNvPr id="8" name="Rectangle: Rounded Corners 7">
            <a:extLst>
              <a:ext uri="{FF2B5EF4-FFF2-40B4-BE49-F238E27FC236}">
                <a16:creationId xmlns:a16="http://schemas.microsoft.com/office/drawing/2014/main" id="{22D4000C-77C9-4EAE-8675-C67DDF08CF5D}"/>
              </a:ext>
            </a:extLst>
          </p:cNvPr>
          <p:cNvSpPr/>
          <p:nvPr/>
        </p:nvSpPr>
        <p:spPr>
          <a:xfrm>
            <a:off x="80387" y="2762097"/>
            <a:ext cx="1910567" cy="625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Skeptical </a:t>
            </a:r>
            <a:r>
              <a:rPr lang="en-IN" dirty="0">
                <a:latin typeface="Arial" panose="020B0604020202020204" pitchFamily="34" charset="0"/>
                <a:cs typeface="Arial" panose="020B0604020202020204" pitchFamily="34" charset="0"/>
              </a:rPr>
              <a:t>from ambiguity</a:t>
            </a:r>
          </a:p>
        </p:txBody>
      </p:sp>
      <p:sp>
        <p:nvSpPr>
          <p:cNvPr id="9" name="Rectangle: Rounded Corners 8">
            <a:extLst>
              <a:ext uri="{FF2B5EF4-FFF2-40B4-BE49-F238E27FC236}">
                <a16:creationId xmlns:a16="http://schemas.microsoft.com/office/drawing/2014/main" id="{9EEE00FC-D7FD-4168-90C7-2BA6686A91AE}"/>
              </a:ext>
            </a:extLst>
          </p:cNvPr>
          <p:cNvSpPr/>
          <p:nvPr/>
        </p:nvSpPr>
        <p:spPr>
          <a:xfrm>
            <a:off x="80387" y="3413869"/>
            <a:ext cx="1903499" cy="34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Openness</a:t>
            </a:r>
          </a:p>
        </p:txBody>
      </p:sp>
      <p:sp>
        <p:nvSpPr>
          <p:cNvPr id="10" name="Rectangle: Rounded Corners 9">
            <a:extLst>
              <a:ext uri="{FF2B5EF4-FFF2-40B4-BE49-F238E27FC236}">
                <a16:creationId xmlns:a16="http://schemas.microsoft.com/office/drawing/2014/main" id="{4DC7DD86-FED7-4455-A9EF-04CD6266F7FE}"/>
              </a:ext>
            </a:extLst>
          </p:cNvPr>
          <p:cNvSpPr/>
          <p:nvPr/>
        </p:nvSpPr>
        <p:spPr>
          <a:xfrm>
            <a:off x="74062" y="3782540"/>
            <a:ext cx="1903499" cy="625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S&amp;E background</a:t>
            </a:r>
          </a:p>
        </p:txBody>
      </p:sp>
      <p:sp>
        <p:nvSpPr>
          <p:cNvPr id="11" name="Rectangle: Rounded Corners 10">
            <a:extLst>
              <a:ext uri="{FF2B5EF4-FFF2-40B4-BE49-F238E27FC236}">
                <a16:creationId xmlns:a16="http://schemas.microsoft.com/office/drawing/2014/main" id="{D4D7D004-AD6A-4C66-BD77-A9287578A099}"/>
              </a:ext>
            </a:extLst>
          </p:cNvPr>
          <p:cNvSpPr/>
          <p:nvPr/>
        </p:nvSpPr>
        <p:spPr>
          <a:xfrm>
            <a:off x="73363" y="4454132"/>
            <a:ext cx="1894871" cy="578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Area of Excellence</a:t>
            </a:r>
          </a:p>
        </p:txBody>
      </p:sp>
      <p:sp>
        <p:nvSpPr>
          <p:cNvPr id="12" name="Rectangle: Rounded Corners 11">
            <a:extLst>
              <a:ext uri="{FF2B5EF4-FFF2-40B4-BE49-F238E27FC236}">
                <a16:creationId xmlns:a16="http://schemas.microsoft.com/office/drawing/2014/main" id="{A314496C-61D5-4255-B433-390F59A05E15}"/>
              </a:ext>
            </a:extLst>
          </p:cNvPr>
          <p:cNvSpPr/>
          <p:nvPr/>
        </p:nvSpPr>
        <p:spPr>
          <a:xfrm>
            <a:off x="73363" y="5058803"/>
            <a:ext cx="1902820" cy="530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Overall Knowledge</a:t>
            </a:r>
          </a:p>
        </p:txBody>
      </p:sp>
      <p:sp>
        <p:nvSpPr>
          <p:cNvPr id="13" name="Rectangle: Rounded Corners 12">
            <a:extLst>
              <a:ext uri="{FF2B5EF4-FFF2-40B4-BE49-F238E27FC236}">
                <a16:creationId xmlns:a16="http://schemas.microsoft.com/office/drawing/2014/main" id="{042C3295-2ADA-4942-B988-CFA3ED69EC29}"/>
              </a:ext>
            </a:extLst>
          </p:cNvPr>
          <p:cNvSpPr/>
          <p:nvPr/>
        </p:nvSpPr>
        <p:spPr>
          <a:xfrm>
            <a:off x="72439" y="5616442"/>
            <a:ext cx="1903499" cy="494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Quick pick-up</a:t>
            </a:r>
          </a:p>
        </p:txBody>
      </p:sp>
      <p:sp>
        <p:nvSpPr>
          <p:cNvPr id="14" name="Rectangle: Rounded Corners 13">
            <a:extLst>
              <a:ext uri="{FF2B5EF4-FFF2-40B4-BE49-F238E27FC236}">
                <a16:creationId xmlns:a16="http://schemas.microsoft.com/office/drawing/2014/main" id="{D6E75EB7-7A39-4D5C-A6FA-FCED71E77628}"/>
              </a:ext>
            </a:extLst>
          </p:cNvPr>
          <p:cNvSpPr/>
          <p:nvPr/>
        </p:nvSpPr>
        <p:spPr>
          <a:xfrm>
            <a:off x="57666" y="6163408"/>
            <a:ext cx="1910568" cy="645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Communication skill</a:t>
            </a:r>
          </a:p>
        </p:txBody>
      </p:sp>
      <p:sp>
        <p:nvSpPr>
          <p:cNvPr id="15" name="Rectangle 14">
            <a:extLst>
              <a:ext uri="{FF2B5EF4-FFF2-40B4-BE49-F238E27FC236}">
                <a16:creationId xmlns:a16="http://schemas.microsoft.com/office/drawing/2014/main" id="{32890B35-10DA-4C1B-9D5A-6E9D1F45BB85}"/>
              </a:ext>
            </a:extLst>
          </p:cNvPr>
          <p:cNvSpPr/>
          <p:nvPr/>
        </p:nvSpPr>
        <p:spPr>
          <a:xfrm>
            <a:off x="1979088" y="6275427"/>
            <a:ext cx="6078060" cy="400110"/>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have good interpersonal and communication skills.</a:t>
            </a:r>
            <a:endParaRPr lang="en-IN" sz="2000"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A64A241F-A2D8-4FF0-A453-90F8C6E7B50D}"/>
              </a:ext>
            </a:extLst>
          </p:cNvPr>
          <p:cNvSpPr/>
          <p:nvPr/>
        </p:nvSpPr>
        <p:spPr>
          <a:xfrm>
            <a:off x="1984831" y="2363504"/>
            <a:ext cx="7723710" cy="400110"/>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enjoy  challenges, learning new things and solving problems,</a:t>
            </a:r>
          </a:p>
        </p:txBody>
      </p:sp>
      <p:sp>
        <p:nvSpPr>
          <p:cNvPr id="17" name="Rectangle 16">
            <a:extLst>
              <a:ext uri="{FF2B5EF4-FFF2-40B4-BE49-F238E27FC236}">
                <a16:creationId xmlns:a16="http://schemas.microsoft.com/office/drawing/2014/main" id="{54C3AB9B-625A-4EE9-A214-9848EA2A0D23}"/>
              </a:ext>
            </a:extLst>
          </p:cNvPr>
          <p:cNvSpPr/>
          <p:nvPr/>
        </p:nvSpPr>
        <p:spPr>
          <a:xfrm>
            <a:off x="1998658" y="2856059"/>
            <a:ext cx="6985040" cy="400110"/>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are skeptical of unproven assertions,</a:t>
            </a:r>
          </a:p>
        </p:txBody>
      </p:sp>
      <p:sp>
        <p:nvSpPr>
          <p:cNvPr id="18" name="Rectangle 17">
            <a:extLst>
              <a:ext uri="{FF2B5EF4-FFF2-40B4-BE49-F238E27FC236}">
                <a16:creationId xmlns:a16="http://schemas.microsoft.com/office/drawing/2014/main" id="{24DB3C1E-DFC5-44A2-94E5-5BFD11FF4BA3}"/>
              </a:ext>
            </a:extLst>
          </p:cNvPr>
          <p:cNvSpPr/>
          <p:nvPr/>
        </p:nvSpPr>
        <p:spPr>
          <a:xfrm>
            <a:off x="1998658" y="3369414"/>
            <a:ext cx="4140774" cy="400110"/>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are open - minded to new ideas,</a:t>
            </a:r>
          </a:p>
        </p:txBody>
      </p:sp>
      <p:sp>
        <p:nvSpPr>
          <p:cNvPr id="19" name="Rectangle 18">
            <a:extLst>
              <a:ext uri="{FF2B5EF4-FFF2-40B4-BE49-F238E27FC236}">
                <a16:creationId xmlns:a16="http://schemas.microsoft.com/office/drawing/2014/main" id="{B2F2105C-6584-4076-A04A-AB80CA8ABEA3}"/>
              </a:ext>
            </a:extLst>
          </p:cNvPr>
          <p:cNvSpPr/>
          <p:nvPr/>
        </p:nvSpPr>
        <p:spPr>
          <a:xfrm>
            <a:off x="2006609" y="3824873"/>
            <a:ext cx="8318009" cy="400110"/>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have a solid background in science, Mathematics and engineering,</a:t>
            </a:r>
          </a:p>
        </p:txBody>
      </p:sp>
      <p:sp>
        <p:nvSpPr>
          <p:cNvPr id="20" name="Rectangle 19">
            <a:extLst>
              <a:ext uri="{FF2B5EF4-FFF2-40B4-BE49-F238E27FC236}">
                <a16:creationId xmlns:a16="http://schemas.microsoft.com/office/drawing/2014/main" id="{790E49D7-ED79-40F0-8F22-CA9A9B0C68A9}"/>
              </a:ext>
            </a:extLst>
          </p:cNvPr>
          <p:cNvSpPr/>
          <p:nvPr/>
        </p:nvSpPr>
        <p:spPr>
          <a:xfrm>
            <a:off x="2000734" y="4473088"/>
            <a:ext cx="7292123" cy="400110"/>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have demonstrated technical achievement in a specialty area,</a:t>
            </a:r>
          </a:p>
        </p:txBody>
      </p:sp>
      <p:sp>
        <p:nvSpPr>
          <p:cNvPr id="21" name="Rectangle 20">
            <a:extLst>
              <a:ext uri="{FF2B5EF4-FFF2-40B4-BE49-F238E27FC236}">
                <a16:creationId xmlns:a16="http://schemas.microsoft.com/office/drawing/2014/main" id="{9C0A6FA6-E0C7-4F8A-85EB-20BEE26B499E}"/>
              </a:ext>
            </a:extLst>
          </p:cNvPr>
          <p:cNvSpPr/>
          <p:nvPr/>
        </p:nvSpPr>
        <p:spPr>
          <a:xfrm>
            <a:off x="1998905" y="5079645"/>
            <a:ext cx="5852260" cy="400110"/>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are knowledgeable in several engineering areas,</a:t>
            </a:r>
          </a:p>
        </p:txBody>
      </p:sp>
      <p:sp>
        <p:nvSpPr>
          <p:cNvPr id="22" name="Rectangle 21">
            <a:extLst>
              <a:ext uri="{FF2B5EF4-FFF2-40B4-BE49-F238E27FC236}">
                <a16:creationId xmlns:a16="http://schemas.microsoft.com/office/drawing/2014/main" id="{7BCF3A1D-CAE1-41A9-AE07-07287F7B2151}"/>
              </a:ext>
            </a:extLst>
          </p:cNvPr>
          <p:cNvSpPr/>
          <p:nvPr/>
        </p:nvSpPr>
        <p:spPr>
          <a:xfrm>
            <a:off x="1974109" y="5569824"/>
            <a:ext cx="10241744" cy="707886"/>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pick up quickly new ideas and information from diversified and implement them in solving current problem,</a:t>
            </a:r>
          </a:p>
        </p:txBody>
      </p:sp>
      <p:sp>
        <p:nvSpPr>
          <p:cNvPr id="6" name="Rectangle 5">
            <a:extLst>
              <a:ext uri="{FF2B5EF4-FFF2-40B4-BE49-F238E27FC236}">
                <a16:creationId xmlns:a16="http://schemas.microsoft.com/office/drawing/2014/main" id="{E6318637-4994-4FA4-958A-2BC40562EEDC}"/>
              </a:ext>
            </a:extLst>
          </p:cNvPr>
          <p:cNvSpPr/>
          <p:nvPr/>
        </p:nvSpPr>
        <p:spPr>
          <a:xfrm>
            <a:off x="3649" y="1925598"/>
            <a:ext cx="2056973" cy="369332"/>
          </a:xfrm>
          <a:prstGeom prst="rect">
            <a:avLst/>
          </a:prstGeom>
        </p:spPr>
        <p:txBody>
          <a:bodyPr wrap="none">
            <a:spAutoFit/>
          </a:bodyPr>
          <a:lstStyle/>
          <a:p>
            <a:r>
              <a:rPr lang="en-IN" u="sng" dirty="0">
                <a:solidFill>
                  <a:srgbClr val="0070C0"/>
                </a:solidFill>
                <a:latin typeface="Arial" panose="020B0604020202020204" pitchFamily="34" charset="0"/>
                <a:cs typeface="Arial" panose="020B0604020202020204" pitchFamily="34" charset="0"/>
              </a:rPr>
              <a:t>System Engineers</a:t>
            </a:r>
            <a:endParaRPr lang="en-IN" u="sng" dirty="0">
              <a:solidFill>
                <a:srgbClr val="0070C0"/>
              </a:solidFill>
            </a:endParaRPr>
          </a:p>
        </p:txBody>
      </p:sp>
    </p:spTree>
    <p:extLst>
      <p:ext uri="{BB962C8B-B14F-4D97-AF65-F5344CB8AC3E}">
        <p14:creationId xmlns:p14="http://schemas.microsoft.com/office/powerpoint/2010/main" val="76429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59A722B-8651-48B6-B1E6-7179109FFFBD}"/>
              </a:ext>
            </a:extLst>
          </p:cNvPr>
          <p:cNvSpPr/>
          <p:nvPr/>
        </p:nvSpPr>
        <p:spPr>
          <a:xfrm>
            <a:off x="6628" y="15439"/>
            <a:ext cx="12185372" cy="707886"/>
          </a:xfrm>
          <a:prstGeom prst="rect">
            <a:avLst/>
          </a:prstGeom>
        </p:spPr>
        <p:txBody>
          <a:bodyPr wrap="square">
            <a:spAutoFit/>
          </a:bodyPr>
          <a:lstStyle/>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When one has the characteristics describes earlier and is attracted to become a systems engineer, there are </a:t>
            </a:r>
            <a:r>
              <a:rPr lang="en-US" sz="2000" dirty="0">
                <a:solidFill>
                  <a:srgbClr val="0070C0"/>
                </a:solidFill>
                <a:latin typeface="Arial" panose="020B0604020202020204" pitchFamily="34" charset="0"/>
                <a:cs typeface="Arial" panose="020B0604020202020204" pitchFamily="34" charset="0"/>
              </a:rPr>
              <a:t>four more elements </a:t>
            </a:r>
            <a:r>
              <a:rPr lang="en-US" sz="2000" dirty="0">
                <a:latin typeface="Arial" panose="020B0604020202020204" pitchFamily="34" charset="0"/>
                <a:cs typeface="Arial" panose="020B0604020202020204" pitchFamily="34" charset="0"/>
              </a:rPr>
              <a:t>that need to be present in the work environment.</a:t>
            </a:r>
          </a:p>
        </p:txBody>
      </p:sp>
      <p:sp>
        <p:nvSpPr>
          <p:cNvPr id="4" name="Rectangle 3">
            <a:extLst>
              <a:ext uri="{FF2B5EF4-FFF2-40B4-BE49-F238E27FC236}">
                <a16:creationId xmlns:a16="http://schemas.microsoft.com/office/drawing/2014/main" id="{46120642-92DC-479D-A2D6-1E8A6762D52B}"/>
              </a:ext>
            </a:extLst>
          </p:cNvPr>
          <p:cNvSpPr/>
          <p:nvPr/>
        </p:nvSpPr>
        <p:spPr>
          <a:xfrm>
            <a:off x="2837021" y="4566734"/>
            <a:ext cx="6864027" cy="1015663"/>
          </a:xfrm>
          <a:prstGeom prst="rect">
            <a:avLst/>
          </a:prstGeom>
        </p:spPr>
        <p:txBody>
          <a:bodyPr wrap="square">
            <a:spAutoFit/>
          </a:bodyPr>
          <a:lstStyle/>
          <a:p>
            <a:r>
              <a:rPr lang="en-US" sz="2000" dirty="0">
                <a:solidFill>
                  <a:srgbClr val="C00000"/>
                </a:solidFill>
                <a:latin typeface="Arial" panose="020B0604020202020204" pitchFamily="34" charset="0"/>
                <a:cs typeface="Arial" panose="020B0604020202020204" pitchFamily="34" charset="0"/>
              </a:rPr>
              <a:t>Finally, the systems engineer should not be frightened by complex problems since this is the expected work environment. </a:t>
            </a:r>
          </a:p>
        </p:txBody>
      </p:sp>
      <p:sp>
        <p:nvSpPr>
          <p:cNvPr id="6" name="Oval 5">
            <a:extLst>
              <a:ext uri="{FF2B5EF4-FFF2-40B4-BE49-F238E27FC236}">
                <a16:creationId xmlns:a16="http://schemas.microsoft.com/office/drawing/2014/main" id="{D6EDB752-2D87-4E63-B37C-BB0EBE84FAF6}"/>
              </a:ext>
            </a:extLst>
          </p:cNvPr>
          <p:cNvSpPr/>
          <p:nvPr/>
        </p:nvSpPr>
        <p:spPr>
          <a:xfrm>
            <a:off x="352094" y="835688"/>
            <a:ext cx="2445026"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Seek</a:t>
            </a:r>
          </a:p>
          <a:p>
            <a:pPr algn="ctr"/>
            <a:r>
              <a:rPr lang="en-IN" dirty="0">
                <a:latin typeface="Arial" panose="020B0604020202020204" pitchFamily="34" charset="0"/>
                <a:cs typeface="Arial" panose="020B0604020202020204" pitchFamily="34" charset="0"/>
              </a:rPr>
              <a:t>Assignments of  Challenging Problems</a:t>
            </a:r>
          </a:p>
        </p:txBody>
      </p:sp>
      <p:sp>
        <p:nvSpPr>
          <p:cNvPr id="7" name="Rectangle 6">
            <a:extLst>
              <a:ext uri="{FF2B5EF4-FFF2-40B4-BE49-F238E27FC236}">
                <a16:creationId xmlns:a16="http://schemas.microsoft.com/office/drawing/2014/main" id="{F3E87A1D-406A-433A-852D-57FFFFFC5DC1}"/>
              </a:ext>
            </a:extLst>
          </p:cNvPr>
          <p:cNvSpPr/>
          <p:nvPr/>
        </p:nvSpPr>
        <p:spPr>
          <a:xfrm>
            <a:off x="2840189" y="944627"/>
            <a:ext cx="6860859" cy="1015663"/>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One should seek assignments to problems and tasks that are very challenging and are likely to expand technical domain knowledge and creative skill.  </a:t>
            </a:r>
          </a:p>
        </p:txBody>
      </p:sp>
      <p:sp>
        <p:nvSpPr>
          <p:cNvPr id="8" name="Oval 7">
            <a:extLst>
              <a:ext uri="{FF2B5EF4-FFF2-40B4-BE49-F238E27FC236}">
                <a16:creationId xmlns:a16="http://schemas.microsoft.com/office/drawing/2014/main" id="{C37191E8-B68D-4B0D-B8A9-EB1B4DA1FFDE}"/>
              </a:ext>
            </a:extLst>
          </p:cNvPr>
          <p:cNvSpPr/>
          <p:nvPr/>
        </p:nvSpPr>
        <p:spPr>
          <a:xfrm>
            <a:off x="341588" y="2023238"/>
            <a:ext cx="2445026"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Exposure to Big Pictures</a:t>
            </a:r>
          </a:p>
        </p:txBody>
      </p:sp>
      <p:sp>
        <p:nvSpPr>
          <p:cNvPr id="9" name="Rectangle 8">
            <a:extLst>
              <a:ext uri="{FF2B5EF4-FFF2-40B4-BE49-F238E27FC236}">
                <a16:creationId xmlns:a16="http://schemas.microsoft.com/office/drawing/2014/main" id="{245DF21A-E291-46F7-A843-EA80E1207891}"/>
              </a:ext>
            </a:extLst>
          </p:cNvPr>
          <p:cNvSpPr/>
          <p:nvPr/>
        </p:nvSpPr>
        <p:spPr>
          <a:xfrm>
            <a:off x="2845540" y="2120508"/>
            <a:ext cx="6855508" cy="1015663"/>
          </a:xfrm>
          <a:prstGeom prst="rect">
            <a:avLst/>
          </a:prstGeom>
        </p:spPr>
        <p:txBody>
          <a:bodyPr wrap="square">
            <a:spAutoFit/>
          </a:bodyPr>
          <a:lstStyle/>
          <a:p>
            <a:r>
              <a:rPr lang="en-US" sz="2000" dirty="0">
                <a:solidFill>
                  <a:srgbClr val="FF0000"/>
                </a:solidFill>
                <a:latin typeface="Arial" panose="020B0604020202020204" pitchFamily="34" charset="0"/>
                <a:cs typeface="Arial" panose="020B0604020202020204" pitchFamily="34" charset="0"/>
              </a:rPr>
              <a:t>Whatever the work assigned, understanding the context of the work and understanding the big picture is also essential. </a:t>
            </a:r>
          </a:p>
        </p:txBody>
      </p:sp>
      <p:sp>
        <p:nvSpPr>
          <p:cNvPr id="10" name="Oval 9">
            <a:extLst>
              <a:ext uri="{FF2B5EF4-FFF2-40B4-BE49-F238E27FC236}">
                <a16:creationId xmlns:a16="http://schemas.microsoft.com/office/drawing/2014/main" id="{639118FB-5910-493C-8E9C-248074AA1599}"/>
              </a:ext>
            </a:extLst>
          </p:cNvPr>
          <p:cNvSpPr/>
          <p:nvPr/>
        </p:nvSpPr>
        <p:spPr>
          <a:xfrm>
            <a:off x="331078" y="3236675"/>
            <a:ext cx="2445026" cy="1143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Grow Ability for Multitasking</a:t>
            </a:r>
          </a:p>
        </p:txBody>
      </p:sp>
      <p:sp>
        <p:nvSpPr>
          <p:cNvPr id="11" name="Rectangle 10">
            <a:extLst>
              <a:ext uri="{FF2B5EF4-FFF2-40B4-BE49-F238E27FC236}">
                <a16:creationId xmlns:a16="http://schemas.microsoft.com/office/drawing/2014/main" id="{7318771D-D935-4348-A3D2-A47557B17F0D}"/>
              </a:ext>
            </a:extLst>
          </p:cNvPr>
          <p:cNvSpPr/>
          <p:nvPr/>
        </p:nvSpPr>
        <p:spPr>
          <a:xfrm>
            <a:off x="2776105" y="3187669"/>
            <a:ext cx="6924943" cy="1323439"/>
          </a:xfrm>
          <a:prstGeom prst="rect">
            <a:avLst/>
          </a:prstGeom>
        </p:spPr>
        <p:txBody>
          <a:bodyPr wrap="square">
            <a:spAutoFit/>
          </a:bodyPr>
          <a:lstStyle/>
          <a:p>
            <a:r>
              <a:rPr lang="en-US" sz="2000" dirty="0">
                <a:solidFill>
                  <a:srgbClr val="002060"/>
                </a:solidFill>
                <a:latin typeface="Arial" panose="020B0604020202020204" pitchFamily="34" charset="0"/>
                <a:cs typeface="Arial" panose="020B0604020202020204" pitchFamily="34" charset="0"/>
              </a:rPr>
              <a:t>Systems engineers are expected to manage many activities at the same time, being able to have broad perspectives but able to deeply involve into to many subjects at once. This ability to multiplex is one that takes time to develop. </a:t>
            </a:r>
          </a:p>
        </p:txBody>
      </p:sp>
      <p:sp>
        <p:nvSpPr>
          <p:cNvPr id="12" name="Oval 11">
            <a:extLst>
              <a:ext uri="{FF2B5EF4-FFF2-40B4-BE49-F238E27FC236}">
                <a16:creationId xmlns:a16="http://schemas.microsoft.com/office/drawing/2014/main" id="{76055446-1D27-414D-82AE-DD682445C935}"/>
              </a:ext>
            </a:extLst>
          </p:cNvPr>
          <p:cNvSpPr/>
          <p:nvPr/>
        </p:nvSpPr>
        <p:spPr>
          <a:xfrm>
            <a:off x="341588" y="4497917"/>
            <a:ext cx="2445026" cy="1143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Inclination for Complex Problem</a:t>
            </a:r>
          </a:p>
        </p:txBody>
      </p:sp>
    </p:spTree>
    <p:extLst>
      <p:ext uri="{BB962C8B-B14F-4D97-AF65-F5344CB8AC3E}">
        <p14:creationId xmlns:p14="http://schemas.microsoft.com/office/powerpoint/2010/main" val="308304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animBg="1"/>
      <p:bldP spid="9" grpId="0"/>
      <p:bldP spid="10" grpId="0" animBg="1"/>
      <p:bldP spid="11" grpId="0"/>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59A722B-8651-48B6-B1E6-7179109FFFBD}"/>
              </a:ext>
            </a:extLst>
          </p:cNvPr>
          <p:cNvSpPr/>
          <p:nvPr/>
        </p:nvSpPr>
        <p:spPr>
          <a:xfrm>
            <a:off x="6628" y="15439"/>
            <a:ext cx="12185372" cy="707886"/>
          </a:xfrm>
          <a:prstGeom prst="rect">
            <a:avLst/>
          </a:prstGeom>
        </p:spPr>
        <p:txBody>
          <a:bodyPr wrap="square">
            <a:spAutoFit/>
          </a:bodyPr>
          <a:lstStyle/>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When one has the characteristics describes earlier and is attracted to become a systems engineer, there are four more elements that need to be present in the work environment.</a:t>
            </a:r>
          </a:p>
        </p:txBody>
      </p:sp>
      <p:sp>
        <p:nvSpPr>
          <p:cNvPr id="4" name="Rectangle 3">
            <a:extLst>
              <a:ext uri="{FF2B5EF4-FFF2-40B4-BE49-F238E27FC236}">
                <a16:creationId xmlns:a16="http://schemas.microsoft.com/office/drawing/2014/main" id="{46120642-92DC-479D-A2D6-1E8A6762D52B}"/>
              </a:ext>
            </a:extLst>
          </p:cNvPr>
          <p:cNvSpPr/>
          <p:nvPr/>
        </p:nvSpPr>
        <p:spPr>
          <a:xfrm>
            <a:off x="43557" y="4745150"/>
            <a:ext cx="6864027" cy="1015663"/>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C00000"/>
                </a:solidFill>
                <a:latin typeface="Arial" panose="020B0604020202020204" pitchFamily="34" charset="0"/>
                <a:cs typeface="Arial" panose="020B0604020202020204" pitchFamily="34" charset="0"/>
              </a:rPr>
              <a:t>Finally, the systems engineer should not be frightened by complex problems since this is the expected work environment. </a:t>
            </a:r>
          </a:p>
        </p:txBody>
      </p:sp>
      <p:sp>
        <p:nvSpPr>
          <p:cNvPr id="6" name="Oval 5">
            <a:extLst>
              <a:ext uri="{FF2B5EF4-FFF2-40B4-BE49-F238E27FC236}">
                <a16:creationId xmlns:a16="http://schemas.microsoft.com/office/drawing/2014/main" id="{D6EDB752-2D87-4E63-B37C-BB0EBE84FAF6}"/>
              </a:ext>
            </a:extLst>
          </p:cNvPr>
          <p:cNvSpPr/>
          <p:nvPr/>
        </p:nvSpPr>
        <p:spPr>
          <a:xfrm>
            <a:off x="6725030" y="2389992"/>
            <a:ext cx="2445026"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Assigned Challenging Problems</a:t>
            </a:r>
          </a:p>
        </p:txBody>
      </p:sp>
      <p:sp>
        <p:nvSpPr>
          <p:cNvPr id="7" name="Rectangle 6">
            <a:extLst>
              <a:ext uri="{FF2B5EF4-FFF2-40B4-BE49-F238E27FC236}">
                <a16:creationId xmlns:a16="http://schemas.microsoft.com/office/drawing/2014/main" id="{F3E87A1D-406A-433A-852D-57FFFFFC5DC1}"/>
              </a:ext>
            </a:extLst>
          </p:cNvPr>
          <p:cNvSpPr/>
          <p:nvPr/>
        </p:nvSpPr>
        <p:spPr>
          <a:xfrm>
            <a:off x="46725" y="944627"/>
            <a:ext cx="6860859" cy="1015663"/>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0070C0"/>
                </a:solidFill>
                <a:latin typeface="Arial" panose="020B0604020202020204" pitchFamily="34" charset="0"/>
                <a:cs typeface="Arial" panose="020B0604020202020204" pitchFamily="34" charset="0"/>
              </a:rPr>
              <a:t>One should seek assignments to problems and tasks that are very challenging and are likely to expand technical domain knowledge and creative skill.  </a:t>
            </a:r>
          </a:p>
        </p:txBody>
      </p:sp>
      <p:sp>
        <p:nvSpPr>
          <p:cNvPr id="8" name="Oval 7">
            <a:extLst>
              <a:ext uri="{FF2B5EF4-FFF2-40B4-BE49-F238E27FC236}">
                <a16:creationId xmlns:a16="http://schemas.microsoft.com/office/drawing/2014/main" id="{C37191E8-B68D-4B0D-B8A9-EB1B4DA1FFDE}"/>
              </a:ext>
            </a:extLst>
          </p:cNvPr>
          <p:cNvSpPr/>
          <p:nvPr/>
        </p:nvSpPr>
        <p:spPr>
          <a:xfrm>
            <a:off x="8728636" y="2037446"/>
            <a:ext cx="2445026"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Exposure to Big Pictures</a:t>
            </a:r>
          </a:p>
        </p:txBody>
      </p:sp>
      <p:sp>
        <p:nvSpPr>
          <p:cNvPr id="9" name="Rectangle 8">
            <a:extLst>
              <a:ext uri="{FF2B5EF4-FFF2-40B4-BE49-F238E27FC236}">
                <a16:creationId xmlns:a16="http://schemas.microsoft.com/office/drawing/2014/main" id="{245DF21A-E291-46F7-A843-EA80E1207891}"/>
              </a:ext>
            </a:extLst>
          </p:cNvPr>
          <p:cNvSpPr/>
          <p:nvPr/>
        </p:nvSpPr>
        <p:spPr>
          <a:xfrm>
            <a:off x="52076" y="2120508"/>
            <a:ext cx="6855508" cy="1015663"/>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FF0000"/>
                </a:solidFill>
                <a:latin typeface="Arial" panose="020B0604020202020204" pitchFamily="34" charset="0"/>
                <a:cs typeface="Arial" panose="020B0604020202020204" pitchFamily="34" charset="0"/>
              </a:rPr>
              <a:t>Whatever the work assignment, understanding the context of the work and understanding the big picture is also essential. </a:t>
            </a:r>
          </a:p>
        </p:txBody>
      </p:sp>
      <p:sp>
        <p:nvSpPr>
          <p:cNvPr id="10" name="Oval 9">
            <a:extLst>
              <a:ext uri="{FF2B5EF4-FFF2-40B4-BE49-F238E27FC236}">
                <a16:creationId xmlns:a16="http://schemas.microsoft.com/office/drawing/2014/main" id="{639118FB-5910-493C-8E9C-248074AA1599}"/>
              </a:ext>
            </a:extLst>
          </p:cNvPr>
          <p:cNvSpPr/>
          <p:nvPr/>
        </p:nvSpPr>
        <p:spPr>
          <a:xfrm>
            <a:off x="9213883" y="2990833"/>
            <a:ext cx="2445026" cy="1143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Grow Ability for Multitasking</a:t>
            </a:r>
          </a:p>
        </p:txBody>
      </p:sp>
      <p:sp>
        <p:nvSpPr>
          <p:cNvPr id="11" name="Rectangle 10">
            <a:extLst>
              <a:ext uri="{FF2B5EF4-FFF2-40B4-BE49-F238E27FC236}">
                <a16:creationId xmlns:a16="http://schemas.microsoft.com/office/drawing/2014/main" id="{7318771D-D935-4348-A3D2-A47557B17F0D}"/>
              </a:ext>
            </a:extLst>
          </p:cNvPr>
          <p:cNvSpPr/>
          <p:nvPr/>
        </p:nvSpPr>
        <p:spPr>
          <a:xfrm>
            <a:off x="-17359" y="3187669"/>
            <a:ext cx="6924943" cy="1631216"/>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0070C0"/>
                </a:solidFill>
                <a:latin typeface="Arial" panose="020B0604020202020204" pitchFamily="34" charset="0"/>
                <a:cs typeface="Arial" panose="020B0604020202020204" pitchFamily="34" charset="0"/>
              </a:rPr>
              <a:t>Systems engineers are expected to manage many activities at the same time, being able to have broad perspectives but able to deeply involve into to many subjects at once. This ability to multiplex is one that takes time to develop. </a:t>
            </a:r>
          </a:p>
        </p:txBody>
      </p:sp>
      <p:sp>
        <p:nvSpPr>
          <p:cNvPr id="12" name="Oval 11">
            <a:extLst>
              <a:ext uri="{FF2B5EF4-FFF2-40B4-BE49-F238E27FC236}">
                <a16:creationId xmlns:a16="http://schemas.microsoft.com/office/drawing/2014/main" id="{76055446-1D27-414D-82AE-DD682445C935}"/>
              </a:ext>
            </a:extLst>
          </p:cNvPr>
          <p:cNvSpPr/>
          <p:nvPr/>
        </p:nvSpPr>
        <p:spPr>
          <a:xfrm>
            <a:off x="7289450" y="3409145"/>
            <a:ext cx="2445026" cy="1143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Inclination for Complex Problem</a:t>
            </a:r>
          </a:p>
        </p:txBody>
      </p:sp>
      <p:sp>
        <p:nvSpPr>
          <p:cNvPr id="13" name="Rectangle: Rounded Corners 12">
            <a:extLst>
              <a:ext uri="{FF2B5EF4-FFF2-40B4-BE49-F238E27FC236}">
                <a16:creationId xmlns:a16="http://schemas.microsoft.com/office/drawing/2014/main" id="{31B3D360-8E7D-40EF-8E04-CC8E2DB13096}"/>
              </a:ext>
            </a:extLst>
          </p:cNvPr>
          <p:cNvSpPr/>
          <p:nvPr/>
        </p:nvSpPr>
        <p:spPr>
          <a:xfrm>
            <a:off x="7371733" y="2031564"/>
            <a:ext cx="1903499" cy="358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Challenges</a:t>
            </a:r>
          </a:p>
        </p:txBody>
      </p:sp>
      <p:sp>
        <p:nvSpPr>
          <p:cNvPr id="14" name="Rectangle: Rounded Corners 13">
            <a:extLst>
              <a:ext uri="{FF2B5EF4-FFF2-40B4-BE49-F238E27FC236}">
                <a16:creationId xmlns:a16="http://schemas.microsoft.com/office/drawing/2014/main" id="{EE9F42EB-CEA0-4FA1-95F6-206C06EC9E49}"/>
              </a:ext>
            </a:extLst>
          </p:cNvPr>
          <p:cNvSpPr/>
          <p:nvPr/>
        </p:nvSpPr>
        <p:spPr>
          <a:xfrm>
            <a:off x="9481112" y="1676712"/>
            <a:ext cx="1910567" cy="625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Skeptical </a:t>
            </a:r>
            <a:r>
              <a:rPr lang="en-IN" dirty="0">
                <a:latin typeface="Arial" panose="020B0604020202020204" pitchFamily="34" charset="0"/>
                <a:cs typeface="Arial" panose="020B0604020202020204" pitchFamily="34" charset="0"/>
              </a:rPr>
              <a:t>from ambiguity</a:t>
            </a:r>
          </a:p>
        </p:txBody>
      </p:sp>
      <p:sp>
        <p:nvSpPr>
          <p:cNvPr id="15" name="Rectangle: Rounded Corners 14">
            <a:extLst>
              <a:ext uri="{FF2B5EF4-FFF2-40B4-BE49-F238E27FC236}">
                <a16:creationId xmlns:a16="http://schemas.microsoft.com/office/drawing/2014/main" id="{E1AE4525-67BF-47BA-8D74-17CB0CEB9197}"/>
              </a:ext>
            </a:extLst>
          </p:cNvPr>
          <p:cNvSpPr/>
          <p:nvPr/>
        </p:nvSpPr>
        <p:spPr>
          <a:xfrm rot="16200000">
            <a:off x="6231795" y="3955525"/>
            <a:ext cx="1903499" cy="34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Openness</a:t>
            </a:r>
          </a:p>
        </p:txBody>
      </p:sp>
      <p:sp>
        <p:nvSpPr>
          <p:cNvPr id="16" name="Rectangle: Rounded Corners 15">
            <a:extLst>
              <a:ext uri="{FF2B5EF4-FFF2-40B4-BE49-F238E27FC236}">
                <a16:creationId xmlns:a16="http://schemas.microsoft.com/office/drawing/2014/main" id="{864AC969-BE07-4005-B49D-46733CC511AC}"/>
              </a:ext>
            </a:extLst>
          </p:cNvPr>
          <p:cNvSpPr/>
          <p:nvPr/>
        </p:nvSpPr>
        <p:spPr>
          <a:xfrm>
            <a:off x="9275232" y="4109424"/>
            <a:ext cx="1903499" cy="625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S&amp;E background</a:t>
            </a:r>
          </a:p>
        </p:txBody>
      </p:sp>
      <p:sp>
        <p:nvSpPr>
          <p:cNvPr id="17" name="Rectangle: Rounded Corners 16">
            <a:extLst>
              <a:ext uri="{FF2B5EF4-FFF2-40B4-BE49-F238E27FC236}">
                <a16:creationId xmlns:a16="http://schemas.microsoft.com/office/drawing/2014/main" id="{C71AE08A-D769-4D4A-826C-E714AA18A9AE}"/>
              </a:ext>
            </a:extLst>
          </p:cNvPr>
          <p:cNvSpPr/>
          <p:nvPr/>
        </p:nvSpPr>
        <p:spPr>
          <a:xfrm>
            <a:off x="7353347" y="4461806"/>
            <a:ext cx="1894871" cy="578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Area of Excellence</a:t>
            </a:r>
          </a:p>
        </p:txBody>
      </p:sp>
      <p:sp>
        <p:nvSpPr>
          <p:cNvPr id="18" name="Rectangle: Rounded Corners 17">
            <a:extLst>
              <a:ext uri="{FF2B5EF4-FFF2-40B4-BE49-F238E27FC236}">
                <a16:creationId xmlns:a16="http://schemas.microsoft.com/office/drawing/2014/main" id="{6E61EC99-1EA1-4645-A4B7-3A5F141189A0}"/>
              </a:ext>
            </a:extLst>
          </p:cNvPr>
          <p:cNvSpPr/>
          <p:nvPr/>
        </p:nvSpPr>
        <p:spPr>
          <a:xfrm>
            <a:off x="7666877" y="5067553"/>
            <a:ext cx="1902820" cy="530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Overall Knowledge</a:t>
            </a:r>
          </a:p>
        </p:txBody>
      </p:sp>
      <p:sp>
        <p:nvSpPr>
          <p:cNvPr id="19" name="Rectangle: Rounded Corners 18">
            <a:extLst>
              <a:ext uri="{FF2B5EF4-FFF2-40B4-BE49-F238E27FC236}">
                <a16:creationId xmlns:a16="http://schemas.microsoft.com/office/drawing/2014/main" id="{42A691B9-A478-4406-927A-5C6B3A9977AE}"/>
              </a:ext>
            </a:extLst>
          </p:cNvPr>
          <p:cNvSpPr/>
          <p:nvPr/>
        </p:nvSpPr>
        <p:spPr>
          <a:xfrm rot="5400000">
            <a:off x="10419998" y="2825064"/>
            <a:ext cx="1903499" cy="494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Quick pick-up</a:t>
            </a:r>
          </a:p>
        </p:txBody>
      </p:sp>
      <p:sp>
        <p:nvSpPr>
          <p:cNvPr id="20" name="Rectangle: Rounded Corners 19">
            <a:extLst>
              <a:ext uri="{FF2B5EF4-FFF2-40B4-BE49-F238E27FC236}">
                <a16:creationId xmlns:a16="http://schemas.microsoft.com/office/drawing/2014/main" id="{E2AE75C6-3BF4-4788-8DFE-26AB1322408F}"/>
              </a:ext>
            </a:extLst>
          </p:cNvPr>
          <p:cNvSpPr/>
          <p:nvPr/>
        </p:nvSpPr>
        <p:spPr>
          <a:xfrm>
            <a:off x="9569697" y="4751599"/>
            <a:ext cx="1910568" cy="645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Communication skill</a:t>
            </a:r>
          </a:p>
        </p:txBody>
      </p:sp>
      <p:sp>
        <p:nvSpPr>
          <p:cNvPr id="2" name="Rectangle 1">
            <a:extLst>
              <a:ext uri="{FF2B5EF4-FFF2-40B4-BE49-F238E27FC236}">
                <a16:creationId xmlns:a16="http://schemas.microsoft.com/office/drawing/2014/main" id="{BDDCE456-CDF4-4EBD-8F86-A4D1D76DA8EB}"/>
              </a:ext>
            </a:extLst>
          </p:cNvPr>
          <p:cNvSpPr/>
          <p:nvPr/>
        </p:nvSpPr>
        <p:spPr>
          <a:xfrm>
            <a:off x="-29734" y="5807700"/>
            <a:ext cx="12221734" cy="707886"/>
          </a:xfrm>
          <a:prstGeom prst="rect">
            <a:avLst/>
          </a:prstGeom>
        </p:spPr>
        <p:txBody>
          <a:bodyPr wrap="square">
            <a:spAutoFit/>
          </a:bodyPr>
          <a:lstStyle/>
          <a:p>
            <a:pPr marL="342900" indent="-342900">
              <a:buFont typeface="Wingdings" panose="05000000000000000000" pitchFamily="2" charset="2"/>
              <a:buChar char="q"/>
            </a:pPr>
            <a:r>
              <a:rPr lang="en-US" sz="2000" dirty="0">
                <a:solidFill>
                  <a:srgbClr val="0070C0"/>
                </a:solidFill>
                <a:latin typeface="Arial" panose="020B0604020202020204" pitchFamily="34" charset="0"/>
                <a:cs typeface="Arial" panose="020B0604020202020204" pitchFamily="34" charset="0"/>
              </a:rPr>
              <a:t>It is clear these elements are not part of an educational program and must be gained through extended professional work experience. </a:t>
            </a:r>
            <a:endParaRPr lang="en-IN" sz="2000" dirty="0"/>
          </a:p>
        </p:txBody>
      </p:sp>
    </p:spTree>
    <p:extLst>
      <p:ext uri="{BB962C8B-B14F-4D97-AF65-F5344CB8AC3E}">
        <p14:creationId xmlns:p14="http://schemas.microsoft.com/office/powerpoint/2010/main" val="62125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0-#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0-#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2" presetClass="entr" presetSubtype="1"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0-#ppt_h/2"/>
                                          </p:val>
                                        </p:tav>
                                        <p:tav tm="100000">
                                          <p:val>
                                            <p:strVal val="#ppt_y"/>
                                          </p:val>
                                        </p:tav>
                                      </p:tavLst>
                                    </p:anim>
                                  </p:childTnLst>
                                </p:cTn>
                              </p:par>
                            </p:childTnLst>
                          </p:cTn>
                        </p:par>
                        <p:par>
                          <p:cTn id="35" fill="hold">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 presetClass="entr" presetSubtype="2"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1+#ppt_w/2"/>
                                          </p:val>
                                        </p:tav>
                                        <p:tav tm="100000">
                                          <p:val>
                                            <p:strVal val="#ppt_x"/>
                                          </p:val>
                                        </p:tav>
                                      </p:tavLst>
                                    </p:anim>
                                    <p:anim calcmode="lin" valueType="num">
                                      <p:cBhvr additive="base">
                                        <p:cTn id="49" dur="500" fill="hold"/>
                                        <p:tgtEl>
                                          <p:spTgt spid="16"/>
                                        </p:tgtEl>
                                        <p:attrNameLst>
                                          <p:attrName>ppt_y</p:attrName>
                                        </p:attrNameLst>
                                      </p:cBhvr>
                                      <p:tavLst>
                                        <p:tav tm="0">
                                          <p:val>
                                            <p:strVal val="#ppt_y"/>
                                          </p:val>
                                        </p:tav>
                                        <p:tav tm="100000">
                                          <p:val>
                                            <p:strVal val="#ppt_y"/>
                                          </p:val>
                                        </p:tav>
                                      </p:tavLst>
                                    </p:anim>
                                  </p:childTnLst>
                                </p:cTn>
                              </p:par>
                            </p:childTnLst>
                          </p:cTn>
                        </p:par>
                        <p:par>
                          <p:cTn id="50" fill="hold">
                            <p:stCondLst>
                              <p:cond delay="2500"/>
                            </p:stCondLst>
                            <p:childTnLst>
                              <p:par>
                                <p:cTn id="51" presetID="2" presetClass="entr" presetSubtype="2"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1+#ppt_w/2"/>
                                          </p:val>
                                        </p:tav>
                                        <p:tav tm="100000">
                                          <p:val>
                                            <p:strVal val="#ppt_x"/>
                                          </p:val>
                                        </p:tav>
                                      </p:tavLst>
                                    </p:anim>
                                    <p:anim calcmode="lin" valueType="num">
                                      <p:cBhvr additive="base">
                                        <p:cTn id="54" dur="500" fill="hold"/>
                                        <p:tgtEl>
                                          <p:spTgt spid="19"/>
                                        </p:tgtEl>
                                        <p:attrNameLst>
                                          <p:attrName>ppt_y</p:attrName>
                                        </p:attrNameLst>
                                      </p:cBhvr>
                                      <p:tavLst>
                                        <p:tav tm="0">
                                          <p:val>
                                            <p:strVal val="#ppt_y"/>
                                          </p:val>
                                        </p:tav>
                                        <p:tav tm="100000">
                                          <p:val>
                                            <p:strVal val="#ppt_y"/>
                                          </p:val>
                                        </p:tav>
                                      </p:tavLst>
                                    </p:anim>
                                  </p:childTnLst>
                                </p:cTn>
                              </p:par>
                            </p:childTnLst>
                          </p:cTn>
                        </p:par>
                        <p:par>
                          <p:cTn id="55" fill="hold">
                            <p:stCondLst>
                              <p:cond delay="3000"/>
                            </p:stCondLst>
                            <p:childTnLst>
                              <p:par>
                                <p:cTn id="56" presetID="2" presetClass="entr" presetSubtype="4"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ppt_x"/>
                                          </p:val>
                                        </p:tav>
                                        <p:tav tm="100000">
                                          <p:val>
                                            <p:strVal val="#ppt_x"/>
                                          </p:val>
                                        </p:tav>
                                      </p:tavLst>
                                    </p:anim>
                                    <p:anim calcmode="lin" valueType="num">
                                      <p:cBhvr additive="base">
                                        <p:cTn id="59" dur="500" fill="hold"/>
                                        <p:tgtEl>
                                          <p:spTgt spid="18"/>
                                        </p:tgtEl>
                                        <p:attrNameLst>
                                          <p:attrName>ppt_y</p:attrName>
                                        </p:attrNameLst>
                                      </p:cBhvr>
                                      <p:tavLst>
                                        <p:tav tm="0">
                                          <p:val>
                                            <p:strVal val="1+#ppt_h/2"/>
                                          </p:val>
                                        </p:tav>
                                        <p:tav tm="100000">
                                          <p:val>
                                            <p:strVal val="#ppt_y"/>
                                          </p:val>
                                        </p:tav>
                                      </p:tavLst>
                                    </p:anim>
                                  </p:childTnLst>
                                </p:cTn>
                              </p:par>
                            </p:childTnLst>
                          </p:cTn>
                        </p:par>
                        <p:par>
                          <p:cTn id="60" fill="hold">
                            <p:stCondLst>
                              <p:cond delay="3500"/>
                            </p:stCondLst>
                            <p:childTnLst>
                              <p:par>
                                <p:cTn id="61" presetID="2" presetClass="entr" presetSubtype="2"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1+#ppt_w/2"/>
                                          </p:val>
                                        </p:tav>
                                        <p:tav tm="100000">
                                          <p:val>
                                            <p:strVal val="#ppt_x"/>
                                          </p:val>
                                        </p:tav>
                                      </p:tavLst>
                                    </p:anim>
                                    <p:anim calcmode="lin" valueType="num">
                                      <p:cBhvr additive="base">
                                        <p:cTn id="6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7B5A9D-BAC5-4407-BD4C-D8CD150F7D43}"/>
              </a:ext>
            </a:extLst>
          </p:cNvPr>
          <p:cNvPicPr>
            <a:picLocks noChangeAspect="1"/>
          </p:cNvPicPr>
          <p:nvPr/>
        </p:nvPicPr>
        <p:blipFill rotWithShape="1">
          <a:blip r:embed="rId2"/>
          <a:srcRect l="20850" t="20400" r="26050" b="12667"/>
          <a:stretch/>
        </p:blipFill>
        <p:spPr>
          <a:xfrm>
            <a:off x="2262811" y="810143"/>
            <a:ext cx="8375452" cy="5938527"/>
          </a:xfrm>
          <a:prstGeom prst="rect">
            <a:avLst/>
          </a:prstGeom>
          <a:solidFill>
            <a:schemeClr val="bg1"/>
          </a:solidFill>
        </p:spPr>
      </p:pic>
      <p:sp>
        <p:nvSpPr>
          <p:cNvPr id="3" name="Rectangle 2">
            <a:extLst>
              <a:ext uri="{FF2B5EF4-FFF2-40B4-BE49-F238E27FC236}">
                <a16:creationId xmlns:a16="http://schemas.microsoft.com/office/drawing/2014/main" id="{D6186D64-1879-4F74-86BC-6913CDB7D165}"/>
              </a:ext>
            </a:extLst>
          </p:cNvPr>
          <p:cNvSpPr/>
          <p:nvPr/>
        </p:nvSpPr>
        <p:spPr>
          <a:xfrm>
            <a:off x="0" y="0"/>
            <a:ext cx="12192000" cy="400110"/>
          </a:xfrm>
          <a:prstGeom prst="rect">
            <a:avLst/>
          </a:prstGeom>
        </p:spPr>
        <p:txBody>
          <a:bodyPr wrap="square">
            <a:spAutoFit/>
          </a:bodyPr>
          <a:lstStyle/>
          <a:p>
            <a:pPr marL="342900" indent="-342900">
              <a:buFont typeface="Wingdings" panose="05000000000000000000" pitchFamily="2" charset="2"/>
              <a:buChar char="q"/>
            </a:pPr>
            <a:r>
              <a:rPr lang="en-US" sz="2000" dirty="0">
                <a:solidFill>
                  <a:srgbClr val="0070C0"/>
                </a:solidFill>
                <a:latin typeface="Arial" panose="020B0604020202020204" pitchFamily="34" charset="0"/>
                <a:cs typeface="Arial" panose="020B0604020202020204" pitchFamily="34" charset="0"/>
              </a:rPr>
              <a:t>The foundation for the systems engineering </a:t>
            </a:r>
            <a:r>
              <a:rPr lang="en-IN" sz="2000" dirty="0">
                <a:solidFill>
                  <a:srgbClr val="0070C0"/>
                </a:solidFill>
                <a:latin typeface="Arial" panose="020B0604020202020204" pitchFamily="34" charset="0"/>
                <a:cs typeface="Arial" panose="020B0604020202020204" pitchFamily="34" charset="0"/>
              </a:rPr>
              <a:t>career growth model and known as T-model</a:t>
            </a:r>
          </a:p>
        </p:txBody>
      </p:sp>
      <p:sp>
        <p:nvSpPr>
          <p:cNvPr id="4" name="Rectangle 3">
            <a:extLst>
              <a:ext uri="{FF2B5EF4-FFF2-40B4-BE49-F238E27FC236}">
                <a16:creationId xmlns:a16="http://schemas.microsoft.com/office/drawing/2014/main" id="{B06DCA99-4AEA-4281-B5D9-2DA5D32E4D82}"/>
              </a:ext>
            </a:extLst>
          </p:cNvPr>
          <p:cNvSpPr/>
          <p:nvPr/>
        </p:nvSpPr>
        <p:spPr>
          <a:xfrm>
            <a:off x="1998921" y="1499191"/>
            <a:ext cx="1031358" cy="4274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D8CD22E-D56C-4ED5-B78A-7E70B2E53822}"/>
              </a:ext>
            </a:extLst>
          </p:cNvPr>
          <p:cNvSpPr/>
          <p:nvPr/>
        </p:nvSpPr>
        <p:spPr>
          <a:xfrm>
            <a:off x="3306722" y="4221126"/>
            <a:ext cx="914404" cy="2360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C4CF34B-9B59-4B03-8BC5-1691AD179638}"/>
              </a:ext>
            </a:extLst>
          </p:cNvPr>
          <p:cNvSpPr/>
          <p:nvPr/>
        </p:nvSpPr>
        <p:spPr>
          <a:xfrm>
            <a:off x="3476847" y="3636334"/>
            <a:ext cx="499730" cy="584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8E2F5C3-8C5A-4888-9CB2-EB88F7822632}"/>
              </a:ext>
            </a:extLst>
          </p:cNvPr>
          <p:cNvSpPr/>
          <p:nvPr/>
        </p:nvSpPr>
        <p:spPr>
          <a:xfrm>
            <a:off x="8995143" y="5241851"/>
            <a:ext cx="1722474" cy="531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EA0DF3C-C443-41F0-B68C-F872A9A6D60C}"/>
              </a:ext>
            </a:extLst>
          </p:cNvPr>
          <p:cNvSpPr/>
          <p:nvPr/>
        </p:nvSpPr>
        <p:spPr>
          <a:xfrm>
            <a:off x="8995143" y="4405423"/>
            <a:ext cx="1722474" cy="531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0078FEF-07A6-44C2-95A0-D903332070BB}"/>
              </a:ext>
            </a:extLst>
          </p:cNvPr>
          <p:cNvSpPr/>
          <p:nvPr/>
        </p:nvSpPr>
        <p:spPr>
          <a:xfrm>
            <a:off x="8995143" y="3636334"/>
            <a:ext cx="1722474" cy="531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5543F2E-78E0-4622-B6B4-B20C617A7110}"/>
              </a:ext>
            </a:extLst>
          </p:cNvPr>
          <p:cNvSpPr/>
          <p:nvPr/>
        </p:nvSpPr>
        <p:spPr>
          <a:xfrm>
            <a:off x="8955466" y="2810539"/>
            <a:ext cx="1722474" cy="629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7C92940-5CE1-4EC7-A7F7-2088A249BDD7}"/>
              </a:ext>
            </a:extLst>
          </p:cNvPr>
          <p:cNvSpPr/>
          <p:nvPr/>
        </p:nvSpPr>
        <p:spPr>
          <a:xfrm>
            <a:off x="8995143" y="1860697"/>
            <a:ext cx="1722474" cy="531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7B71FA46-C984-4F9A-8A39-701DBBF7A431}"/>
              </a:ext>
            </a:extLst>
          </p:cNvPr>
          <p:cNvSpPr/>
          <p:nvPr/>
        </p:nvSpPr>
        <p:spPr>
          <a:xfrm>
            <a:off x="7629135" y="6104586"/>
            <a:ext cx="690271" cy="36430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Sci</a:t>
            </a:r>
            <a:endParaRPr lang="en-IN" sz="1400" dirty="0">
              <a:solidFill>
                <a:schemeClr val="tx1"/>
              </a:solidFill>
            </a:endParaRPr>
          </a:p>
        </p:txBody>
      </p:sp>
      <p:sp>
        <p:nvSpPr>
          <p:cNvPr id="15" name="Rectangle: Rounded Corners 14">
            <a:extLst>
              <a:ext uri="{FF2B5EF4-FFF2-40B4-BE49-F238E27FC236}">
                <a16:creationId xmlns:a16="http://schemas.microsoft.com/office/drawing/2014/main" id="{0CF9A1C5-492D-49E0-B972-4D22BE338FF5}"/>
              </a:ext>
            </a:extLst>
          </p:cNvPr>
          <p:cNvSpPr/>
          <p:nvPr/>
        </p:nvSpPr>
        <p:spPr>
          <a:xfrm>
            <a:off x="8206082" y="6104586"/>
            <a:ext cx="553242" cy="36430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endParaRPr lang="en-IN" sz="1200" dirty="0">
              <a:solidFill>
                <a:schemeClr val="tx1"/>
              </a:solidFill>
            </a:endParaRPr>
          </a:p>
        </p:txBody>
      </p:sp>
    </p:spTree>
    <p:extLst>
      <p:ext uri="{BB962C8B-B14F-4D97-AF65-F5344CB8AC3E}">
        <p14:creationId xmlns:p14="http://schemas.microsoft.com/office/powerpoint/2010/main" val="29300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0A358-0601-4FBC-939F-41625BAF7F3C}"/>
              </a:ext>
            </a:extLst>
          </p:cNvPr>
          <p:cNvSpPr txBox="1"/>
          <p:nvPr/>
        </p:nvSpPr>
        <p:spPr>
          <a:xfrm>
            <a:off x="1899557" y="690490"/>
            <a:ext cx="8392886" cy="584775"/>
          </a:xfrm>
          <a:prstGeom prst="rect">
            <a:avLst/>
          </a:prstGeom>
          <a:noFill/>
        </p:spPr>
        <p:txBody>
          <a:bodyPr wrap="square" rtlCol="0">
            <a:spAutoFit/>
          </a:bodyPr>
          <a:lstStyle/>
          <a:p>
            <a:r>
              <a:rPr lang="en-IN" sz="3200" dirty="0">
                <a:solidFill>
                  <a:srgbClr val="0070C0"/>
                </a:solidFill>
                <a:latin typeface="Arial" panose="020B0604020202020204" pitchFamily="34" charset="0"/>
                <a:cs typeface="Arial" panose="020B0604020202020204" pitchFamily="34" charset="0"/>
              </a:rPr>
              <a:t>Systems Engineering &amp; Project Management</a:t>
            </a:r>
          </a:p>
        </p:txBody>
      </p:sp>
      <p:sp>
        <p:nvSpPr>
          <p:cNvPr id="2" name="TextBox 1">
            <a:extLst>
              <a:ext uri="{FF2B5EF4-FFF2-40B4-BE49-F238E27FC236}">
                <a16:creationId xmlns:a16="http://schemas.microsoft.com/office/drawing/2014/main" id="{12C0C3A1-C804-4F81-904A-30E351E5A0C5}"/>
              </a:ext>
            </a:extLst>
          </p:cNvPr>
          <p:cNvSpPr txBox="1"/>
          <p:nvPr/>
        </p:nvSpPr>
        <p:spPr>
          <a:xfrm>
            <a:off x="8038215" y="4246888"/>
            <a:ext cx="3041038" cy="707886"/>
          </a:xfrm>
          <a:prstGeom prst="rect">
            <a:avLst/>
          </a:prstGeom>
          <a:noFill/>
        </p:spPr>
        <p:txBody>
          <a:bodyPr wrap="square" rtlCol="0">
            <a:spAutoFit/>
          </a:bodyPr>
          <a:lstStyle/>
          <a:p>
            <a:r>
              <a:rPr lang="en-IN" sz="2000" dirty="0">
                <a:solidFill>
                  <a:srgbClr val="0070C0"/>
                </a:solidFill>
                <a:latin typeface="Arial" panose="020B0604020202020204" pitchFamily="34" charset="0"/>
                <a:cs typeface="Arial" panose="020B0604020202020204" pitchFamily="34" charset="0"/>
              </a:rPr>
              <a:t>Prof. Amitava Mitra</a:t>
            </a:r>
          </a:p>
          <a:p>
            <a:r>
              <a:rPr lang="en-IN" sz="2000" dirty="0">
                <a:solidFill>
                  <a:srgbClr val="0070C0"/>
                </a:solidFill>
                <a:latin typeface="Arial" panose="020B0604020202020204" pitchFamily="34" charset="0"/>
                <a:cs typeface="Arial" panose="020B0604020202020204" pitchFamily="34" charset="0"/>
              </a:rPr>
              <a:t>(amitra@iitj.ac.in)</a:t>
            </a:r>
          </a:p>
        </p:txBody>
      </p:sp>
      <p:pic>
        <p:nvPicPr>
          <p:cNvPr id="1026" name="Picture 2" descr="See the source image">
            <a:extLst>
              <a:ext uri="{FF2B5EF4-FFF2-40B4-BE49-F238E27FC236}">
                <a16:creationId xmlns:a16="http://schemas.microsoft.com/office/drawing/2014/main" id="{257D0623-4217-4A26-8774-956CD6E2D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859079" y="4136636"/>
            <a:ext cx="2299438" cy="22535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8453CA-E176-40D8-9B80-85CA7EBB5F93}"/>
              </a:ext>
            </a:extLst>
          </p:cNvPr>
          <p:cNvSpPr txBox="1"/>
          <p:nvPr/>
        </p:nvSpPr>
        <p:spPr>
          <a:xfrm>
            <a:off x="8038215" y="5175464"/>
            <a:ext cx="3041038" cy="707886"/>
          </a:xfrm>
          <a:prstGeom prst="rect">
            <a:avLst/>
          </a:prstGeom>
          <a:noFill/>
        </p:spPr>
        <p:txBody>
          <a:bodyPr wrap="square" rtlCol="0">
            <a:spAutoFit/>
          </a:bodyPr>
          <a:lstStyle/>
          <a:p>
            <a:r>
              <a:rPr lang="en-IN" sz="2000" dirty="0" err="1">
                <a:solidFill>
                  <a:srgbClr val="0070C0"/>
                </a:solidFill>
                <a:latin typeface="Arial" panose="020B0604020202020204" pitchFamily="34" charset="0"/>
                <a:cs typeface="Arial" panose="020B0604020202020204" pitchFamily="34" charset="0"/>
              </a:rPr>
              <a:t>Dr.</a:t>
            </a:r>
            <a:r>
              <a:rPr lang="en-IN" sz="2000" dirty="0">
                <a:solidFill>
                  <a:srgbClr val="0070C0"/>
                </a:solidFill>
                <a:latin typeface="Arial" panose="020B0604020202020204" pitchFamily="34" charset="0"/>
                <a:cs typeface="Arial" panose="020B0604020202020204" pitchFamily="34" charset="0"/>
              </a:rPr>
              <a:t> </a:t>
            </a:r>
            <a:r>
              <a:rPr lang="en-IN" sz="2000" dirty="0" err="1">
                <a:solidFill>
                  <a:srgbClr val="0070C0"/>
                </a:solidFill>
                <a:latin typeface="Arial" panose="020B0604020202020204" pitchFamily="34" charset="0"/>
                <a:cs typeface="Arial" panose="020B0604020202020204" pitchFamily="34" charset="0"/>
              </a:rPr>
              <a:t>Mithu</a:t>
            </a:r>
            <a:r>
              <a:rPr lang="en-IN" sz="2000" dirty="0">
                <a:solidFill>
                  <a:srgbClr val="0070C0"/>
                </a:solidFill>
                <a:latin typeface="Arial" panose="020B0604020202020204" pitchFamily="34" charset="0"/>
                <a:cs typeface="Arial" panose="020B0604020202020204" pitchFamily="34" charset="0"/>
              </a:rPr>
              <a:t> Rani  </a:t>
            </a:r>
            <a:r>
              <a:rPr lang="en-IN" sz="2000" dirty="0" err="1">
                <a:solidFill>
                  <a:srgbClr val="0070C0"/>
                </a:solidFill>
                <a:latin typeface="Arial" panose="020B0604020202020204" pitchFamily="34" charset="0"/>
                <a:cs typeface="Arial" panose="020B0604020202020204" pitchFamily="34" charset="0"/>
              </a:rPr>
              <a:t>Kuiti</a:t>
            </a:r>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mithu@iitj.ac.in)</a:t>
            </a:r>
          </a:p>
        </p:txBody>
      </p:sp>
      <p:sp>
        <p:nvSpPr>
          <p:cNvPr id="6" name="TextBox 5">
            <a:extLst>
              <a:ext uri="{FF2B5EF4-FFF2-40B4-BE49-F238E27FC236}">
                <a16:creationId xmlns:a16="http://schemas.microsoft.com/office/drawing/2014/main" id="{62417AB1-3CDF-4B69-B225-1AE1E2159BDD}"/>
              </a:ext>
            </a:extLst>
          </p:cNvPr>
          <p:cNvSpPr txBox="1"/>
          <p:nvPr/>
        </p:nvSpPr>
        <p:spPr>
          <a:xfrm>
            <a:off x="8934894" y="4870856"/>
            <a:ext cx="549348" cy="400110"/>
          </a:xfrm>
          <a:prstGeom prst="rect">
            <a:avLst/>
          </a:prstGeom>
          <a:noFill/>
        </p:spPr>
        <p:txBody>
          <a:bodyPr wrap="square" rtlCol="0">
            <a:spAutoFit/>
          </a:bodyPr>
          <a:lstStyle/>
          <a:p>
            <a:r>
              <a:rPr lang="en-IN" sz="2000" dirty="0">
                <a:solidFill>
                  <a:srgbClr val="0070C0"/>
                </a:solidFill>
                <a:latin typeface="Arial" panose="020B0604020202020204" pitchFamily="34" charset="0"/>
                <a:cs typeface="Arial" panose="020B0604020202020204" pitchFamily="34" charset="0"/>
              </a:rPr>
              <a:t>&amp;</a:t>
            </a:r>
          </a:p>
        </p:txBody>
      </p:sp>
      <p:sp>
        <p:nvSpPr>
          <p:cNvPr id="3" name="TextBox 2">
            <a:extLst>
              <a:ext uri="{FF2B5EF4-FFF2-40B4-BE49-F238E27FC236}">
                <a16:creationId xmlns:a16="http://schemas.microsoft.com/office/drawing/2014/main" id="{3142E653-F90F-4065-B5C6-9688CE8A4711}"/>
              </a:ext>
            </a:extLst>
          </p:cNvPr>
          <p:cNvSpPr txBox="1"/>
          <p:nvPr/>
        </p:nvSpPr>
        <p:spPr>
          <a:xfrm>
            <a:off x="9558734" y="263006"/>
            <a:ext cx="2569535" cy="369332"/>
          </a:xfrm>
          <a:prstGeom prst="rect">
            <a:avLst/>
          </a:prstGeom>
          <a:noFill/>
        </p:spPr>
        <p:txBody>
          <a:bodyPr wrap="square" rtlCol="0">
            <a:spAutoFit/>
          </a:bodyPr>
          <a:lstStyle/>
          <a:p>
            <a:pPr algn="r"/>
            <a:r>
              <a:rPr lang="en-US" dirty="0">
                <a:solidFill>
                  <a:srgbClr val="002060"/>
                </a:solidFill>
                <a:latin typeface="Arial" panose="020B0604020202020204" pitchFamily="34" charset="0"/>
                <a:cs typeface="Arial" panose="020B0604020202020204" pitchFamily="34" charset="0"/>
              </a:rPr>
              <a:t>Lecture-5:23-06-22</a:t>
            </a:r>
            <a:endParaRPr lang="en-IN" dirty="0">
              <a:solidFill>
                <a:srgbClr val="00206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7A991A0-9580-428F-81D8-21FB179C42BD}"/>
              </a:ext>
            </a:extLst>
          </p:cNvPr>
          <p:cNvSpPr txBox="1"/>
          <p:nvPr/>
        </p:nvSpPr>
        <p:spPr>
          <a:xfrm>
            <a:off x="1" y="1360325"/>
            <a:ext cx="12192000" cy="400110"/>
          </a:xfrm>
          <a:prstGeom prst="rect">
            <a:avLst/>
          </a:prstGeom>
          <a:noFill/>
        </p:spPr>
        <p:txBody>
          <a:bodyPr wrap="square" rtlCol="0">
            <a:spAutoFit/>
          </a:bodyPr>
          <a:lstStyle/>
          <a:p>
            <a:pPr algn="ctr"/>
            <a:r>
              <a:rPr lang="en-IN" sz="2000" dirty="0">
                <a:solidFill>
                  <a:srgbClr val="002060"/>
                </a:solidFill>
                <a:latin typeface="Arial" panose="020B0604020202020204" pitchFamily="34" charset="0"/>
                <a:cs typeface="Arial" panose="020B0604020202020204" pitchFamily="34" charset="0"/>
              </a:rPr>
              <a:t>(Course Code: OAN0710)</a:t>
            </a:r>
          </a:p>
        </p:txBody>
      </p:sp>
      <p:sp>
        <p:nvSpPr>
          <p:cNvPr id="9" name="TextBox 8">
            <a:extLst>
              <a:ext uri="{FF2B5EF4-FFF2-40B4-BE49-F238E27FC236}">
                <a16:creationId xmlns:a16="http://schemas.microsoft.com/office/drawing/2014/main" id="{5078D089-71CD-846A-7849-D9B446AE4E8C}"/>
              </a:ext>
            </a:extLst>
          </p:cNvPr>
          <p:cNvSpPr txBox="1"/>
          <p:nvPr/>
        </p:nvSpPr>
        <p:spPr>
          <a:xfrm>
            <a:off x="237287" y="3236831"/>
            <a:ext cx="4944138"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dirty="0">
                <a:solidFill>
                  <a:srgbClr val="002060"/>
                </a:solidFill>
                <a:latin typeface="Arial" panose="020B0604020202020204" pitchFamily="34" charset="0"/>
                <a:cs typeface="Arial" panose="020B0604020202020204" pitchFamily="34" charset="0"/>
              </a:rPr>
              <a:t>Systems Engineering Approaches</a:t>
            </a:r>
          </a:p>
        </p:txBody>
      </p:sp>
      <p:sp>
        <p:nvSpPr>
          <p:cNvPr id="10" name="TextBox 9">
            <a:extLst>
              <a:ext uri="{FF2B5EF4-FFF2-40B4-BE49-F238E27FC236}">
                <a16:creationId xmlns:a16="http://schemas.microsoft.com/office/drawing/2014/main" id="{76030EA1-A979-F0F9-F252-6223E1D7B65C}"/>
              </a:ext>
            </a:extLst>
          </p:cNvPr>
          <p:cNvSpPr txBox="1"/>
          <p:nvPr/>
        </p:nvSpPr>
        <p:spPr>
          <a:xfrm>
            <a:off x="22026" y="1531721"/>
            <a:ext cx="8494010" cy="1323439"/>
          </a:xfrm>
          <a:prstGeom prst="rect">
            <a:avLst/>
          </a:prstGeom>
          <a:noFill/>
        </p:spPr>
        <p:txBody>
          <a:bodyPr wrap="square" rtlCol="0">
            <a:spAutoFit/>
          </a:bodyPr>
          <a:lstStyle/>
          <a:p>
            <a:pPr marL="363538" indent="-187325">
              <a:buFont typeface="Wingdings" panose="05000000000000000000" pitchFamily="2" charset="2"/>
              <a:buChar char="q"/>
            </a:pPr>
            <a:r>
              <a:rPr lang="en-IN" sz="2000" dirty="0">
                <a:latin typeface="Arial" panose="020B0604020202020204" pitchFamily="34" charset="0"/>
                <a:cs typeface="Arial" panose="020B0604020202020204" pitchFamily="34" charset="0"/>
              </a:rPr>
              <a:t>What is Systems Engineering?</a:t>
            </a:r>
          </a:p>
          <a:p>
            <a:pPr marL="363538" indent="-187325">
              <a:buFont typeface="Wingdings" panose="05000000000000000000" pitchFamily="2" charset="2"/>
              <a:buChar char="q"/>
            </a:pPr>
            <a:r>
              <a:rPr lang="en-IN" sz="2000" dirty="0">
                <a:latin typeface="Arial" panose="020B0604020202020204" pitchFamily="34" charset="0"/>
                <a:cs typeface="Arial" panose="020B0604020202020204" pitchFamily="34" charset="0"/>
              </a:rPr>
              <a:t>Difference between Systems Engineering &amp; Conventional Engineering</a:t>
            </a:r>
          </a:p>
          <a:p>
            <a:pPr marL="363538" indent="-187325">
              <a:buFont typeface="Wingdings" panose="05000000000000000000" pitchFamily="2" charset="2"/>
              <a:buChar char="q"/>
            </a:pPr>
            <a:r>
              <a:rPr lang="en-IN" sz="2000" dirty="0">
                <a:latin typeface="Arial" panose="020B0604020202020204" pitchFamily="34" charset="0"/>
                <a:cs typeface="Arial" panose="020B0604020202020204" pitchFamily="34" charset="0"/>
              </a:rPr>
              <a:t>Challenges &amp; Motivation of Systems Engineering</a:t>
            </a:r>
          </a:p>
          <a:p>
            <a:pPr marL="363538" indent="-187325">
              <a:buFont typeface="Wingdings" panose="05000000000000000000" pitchFamily="2" charset="2"/>
              <a:buChar char="q"/>
            </a:pPr>
            <a:r>
              <a:rPr lang="en-IN" sz="2000" dirty="0">
                <a:latin typeface="Arial" panose="020B0604020202020204" pitchFamily="34" charset="0"/>
                <a:cs typeface="Arial" panose="020B0604020202020204" pitchFamily="34" charset="0"/>
              </a:rPr>
              <a:t>Criteria for good Systems Engineer</a:t>
            </a:r>
          </a:p>
        </p:txBody>
      </p:sp>
      <p:sp>
        <p:nvSpPr>
          <p:cNvPr id="12" name="TextBox 11">
            <a:extLst>
              <a:ext uri="{FF2B5EF4-FFF2-40B4-BE49-F238E27FC236}">
                <a16:creationId xmlns:a16="http://schemas.microsoft.com/office/drawing/2014/main" id="{38976387-DBBC-E0CD-198C-C6528D6E37B2}"/>
              </a:ext>
            </a:extLst>
          </p:cNvPr>
          <p:cNvSpPr txBox="1"/>
          <p:nvPr/>
        </p:nvSpPr>
        <p:spPr>
          <a:xfrm>
            <a:off x="103131" y="2814344"/>
            <a:ext cx="4493195" cy="400110"/>
          </a:xfrm>
          <a:prstGeom prst="rect">
            <a:avLst/>
          </a:prstGeom>
          <a:noFill/>
        </p:spPr>
        <p:txBody>
          <a:bodyPr wrap="square">
            <a:spAutoFit/>
          </a:bodyPr>
          <a:lstStyle/>
          <a:p>
            <a:pPr marL="342900" indent="-342900" algn="ctr">
              <a:buFont typeface="Wingdings" panose="05000000000000000000" pitchFamily="2" charset="2"/>
              <a:buChar char="q"/>
            </a:pPr>
            <a:r>
              <a:rPr lang="en-IN" sz="2000" dirty="0">
                <a:latin typeface="Arial" panose="020B0604020202020204" pitchFamily="34" charset="0"/>
                <a:cs typeface="Arial" panose="020B0604020202020204" pitchFamily="34" charset="0"/>
              </a:rPr>
              <a:t>Systems Engineering Landscape</a:t>
            </a:r>
          </a:p>
        </p:txBody>
      </p:sp>
      <p:sp>
        <p:nvSpPr>
          <p:cNvPr id="13" name="Rectangle 12">
            <a:extLst>
              <a:ext uri="{FF2B5EF4-FFF2-40B4-BE49-F238E27FC236}">
                <a16:creationId xmlns:a16="http://schemas.microsoft.com/office/drawing/2014/main" id="{32FF2A9A-BA0D-FB23-B97B-17EEAD32EBAE}"/>
              </a:ext>
            </a:extLst>
          </p:cNvPr>
          <p:cNvSpPr/>
          <p:nvPr/>
        </p:nvSpPr>
        <p:spPr>
          <a:xfrm>
            <a:off x="39458" y="3773193"/>
            <a:ext cx="4620539" cy="3106171"/>
          </a:xfrm>
          <a:prstGeom prst="rect">
            <a:avLst/>
          </a:prstGeom>
        </p:spPr>
        <p:txBody>
          <a:bodyPr wrap="square">
            <a:spAutoFit/>
          </a:bodyPr>
          <a:lstStyle/>
          <a:p>
            <a:pPr algn="just">
              <a:lnSpc>
                <a:spcPct val="115000"/>
              </a:lnSpc>
              <a:spcAft>
                <a:spcPts val="0"/>
              </a:spcAft>
            </a:pPr>
            <a:r>
              <a:rPr lang="en-IN" sz="2000" dirty="0">
                <a:solidFill>
                  <a:srgbClr val="000000"/>
                </a:solidFill>
                <a:latin typeface="Arial" panose="020B0604020202020204" pitchFamily="34" charset="0"/>
                <a:ea typeface="Verdana" panose="020B0604030504040204" pitchFamily="34" charset="0"/>
                <a:cs typeface="Arial" panose="020B0604020202020204" pitchFamily="34" charset="0"/>
              </a:rPr>
              <a:t>Book: </a:t>
            </a:r>
          </a:p>
          <a:p>
            <a:pPr algn="just">
              <a:lnSpc>
                <a:spcPct val="115000"/>
              </a:lnSpc>
              <a:spcAft>
                <a:spcPts val="0"/>
              </a:spcAft>
            </a:pPr>
            <a:r>
              <a:rPr lang="en-IN" sz="2000" dirty="0">
                <a:solidFill>
                  <a:srgbClr val="000000"/>
                </a:solidFill>
                <a:latin typeface="Arial" panose="020B0604020202020204" pitchFamily="34" charset="0"/>
                <a:ea typeface="Verdana" panose="020B0604030504040204" pitchFamily="34" charset="0"/>
                <a:cs typeface="Arial" panose="020B0604020202020204" pitchFamily="34" charset="0"/>
              </a:rPr>
              <a:t>Systems Engineering Principles and Practice</a:t>
            </a:r>
            <a:endParaRPr lang="en-IN"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IN" sz="2000" dirty="0">
                <a:solidFill>
                  <a:srgbClr val="000000"/>
                </a:solidFill>
                <a:latin typeface="Arial" panose="020B0604020202020204" pitchFamily="34" charset="0"/>
                <a:ea typeface="Calibri" panose="020F0502020204030204" pitchFamily="34" charset="0"/>
                <a:cs typeface="Arial" panose="020B0604020202020204" pitchFamily="34" charset="0"/>
              </a:rPr>
              <a:t>Authors: Alexander </a:t>
            </a:r>
            <a:r>
              <a:rPr lang="en-IN" sz="2000" dirty="0" err="1">
                <a:solidFill>
                  <a:srgbClr val="000000"/>
                </a:solidFill>
                <a:latin typeface="Arial" panose="020B0604020202020204" pitchFamily="34" charset="0"/>
                <a:ea typeface="Calibri" panose="020F0502020204030204" pitchFamily="34" charset="0"/>
                <a:cs typeface="Arial" panose="020B0604020202020204" pitchFamily="34" charset="0"/>
              </a:rPr>
              <a:t>Kossiakoff</a:t>
            </a:r>
            <a:r>
              <a:rPr lang="en-IN" sz="2000" dirty="0">
                <a:solidFill>
                  <a:srgbClr val="000000"/>
                </a:solidFill>
                <a:latin typeface="Arial" panose="020B0604020202020204" pitchFamily="34" charset="0"/>
                <a:ea typeface="Calibri" panose="020F0502020204030204" pitchFamily="34" charset="0"/>
                <a:cs typeface="Arial" panose="020B0604020202020204" pitchFamily="34" charset="0"/>
              </a:rPr>
              <a:t>, William N. Sweet, Samuel J. Seymour, Steven M. </a:t>
            </a:r>
            <a:r>
              <a:rPr lang="en-IN" sz="2000" dirty="0" err="1">
                <a:solidFill>
                  <a:srgbClr val="000000"/>
                </a:solidFill>
                <a:latin typeface="Arial" panose="020B0604020202020204" pitchFamily="34" charset="0"/>
                <a:ea typeface="Calibri" panose="020F0502020204030204" pitchFamily="34" charset="0"/>
                <a:cs typeface="Arial" panose="020B0604020202020204" pitchFamily="34" charset="0"/>
              </a:rPr>
              <a:t>Biemer</a:t>
            </a:r>
            <a:endParaRPr lang="en-IN"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IN" sz="2000" dirty="0">
                <a:solidFill>
                  <a:srgbClr val="000000"/>
                </a:solidFill>
                <a:latin typeface="Arial" panose="020B0604020202020204" pitchFamily="34" charset="0"/>
                <a:ea typeface="Calibri" panose="020F0502020204030204" pitchFamily="34" charset="0"/>
                <a:cs typeface="Arial" panose="020B0604020202020204" pitchFamily="34" charset="0"/>
              </a:rPr>
              <a:t>Publication:  A JOHN WILEY &amp; SONS, INC. PUBLICATION, ISBN:978-1-118-00903-1</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0522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C6D85D-79CC-4333-9A46-A1E70B948FD8}"/>
              </a:ext>
            </a:extLst>
          </p:cNvPr>
          <p:cNvSpPr txBox="1"/>
          <p:nvPr/>
        </p:nvSpPr>
        <p:spPr>
          <a:xfrm>
            <a:off x="0" y="531241"/>
            <a:ext cx="11135833"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Systems Engineering Landscape</a:t>
            </a:r>
          </a:p>
        </p:txBody>
      </p:sp>
      <p:sp>
        <p:nvSpPr>
          <p:cNvPr id="3" name="Rectangle 2">
            <a:extLst>
              <a:ext uri="{FF2B5EF4-FFF2-40B4-BE49-F238E27FC236}">
                <a16:creationId xmlns:a16="http://schemas.microsoft.com/office/drawing/2014/main" id="{979F34EF-6763-4400-B1A0-E066A36A2866}"/>
              </a:ext>
            </a:extLst>
          </p:cNvPr>
          <p:cNvSpPr/>
          <p:nvPr/>
        </p:nvSpPr>
        <p:spPr>
          <a:xfrm>
            <a:off x="726556" y="2052711"/>
            <a:ext cx="5687776" cy="400110"/>
          </a:xfrm>
          <a:prstGeom prst="rect">
            <a:avLst/>
          </a:prstGeom>
        </p:spPr>
        <p:txBody>
          <a:bodyPr wrap="none">
            <a:spAutoFit/>
          </a:bodyPr>
          <a:lstStyle/>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Successful Systems for Systems Engineering</a:t>
            </a:r>
          </a:p>
        </p:txBody>
      </p:sp>
      <p:sp>
        <p:nvSpPr>
          <p:cNvPr id="4" name="TextBox 3">
            <a:extLst>
              <a:ext uri="{FF2B5EF4-FFF2-40B4-BE49-F238E27FC236}">
                <a16:creationId xmlns:a16="http://schemas.microsoft.com/office/drawing/2014/main" id="{CEA2C64D-B517-4A62-A096-818C7F8B0C92}"/>
              </a:ext>
            </a:extLst>
          </p:cNvPr>
          <p:cNvSpPr txBox="1"/>
          <p:nvPr/>
        </p:nvSpPr>
        <p:spPr>
          <a:xfrm>
            <a:off x="726556" y="2632287"/>
            <a:ext cx="4776537"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The ‘Best’ System</a:t>
            </a:r>
          </a:p>
        </p:txBody>
      </p:sp>
      <p:sp>
        <p:nvSpPr>
          <p:cNvPr id="5" name="Rectangle 4">
            <a:extLst>
              <a:ext uri="{FF2B5EF4-FFF2-40B4-BE49-F238E27FC236}">
                <a16:creationId xmlns:a16="http://schemas.microsoft.com/office/drawing/2014/main" id="{EF917FA9-8182-40C6-B461-D41331A8F4D4}"/>
              </a:ext>
            </a:extLst>
          </p:cNvPr>
          <p:cNvSpPr/>
          <p:nvPr/>
        </p:nvSpPr>
        <p:spPr>
          <a:xfrm>
            <a:off x="731906" y="3377633"/>
            <a:ext cx="4622292" cy="400110"/>
          </a:xfrm>
          <a:prstGeom prst="rect">
            <a:avLst/>
          </a:prstGeom>
        </p:spPr>
        <p:txBody>
          <a:bodyPr wrap="square">
            <a:spAutoFit/>
          </a:bodyPr>
          <a:lstStyle/>
          <a:p>
            <a:pPr marL="342900" indent="-342900">
              <a:buFont typeface="Wingdings" panose="05000000000000000000" pitchFamily="2" charset="2"/>
              <a:buChar char="q"/>
            </a:pPr>
            <a:r>
              <a:rPr lang="en-IN" sz="2000" dirty="0">
                <a:solidFill>
                  <a:srgbClr val="000000"/>
                </a:solidFill>
                <a:latin typeface="Arial" panose="020B0604020202020204" pitchFamily="34" charset="0"/>
                <a:cs typeface="Arial" panose="020B0604020202020204" pitchFamily="34" charset="0"/>
              </a:rPr>
              <a:t>Systems Engineering Fields</a:t>
            </a:r>
          </a:p>
        </p:txBody>
      </p:sp>
      <p:sp>
        <p:nvSpPr>
          <p:cNvPr id="6" name="Rectangle 5">
            <a:extLst>
              <a:ext uri="{FF2B5EF4-FFF2-40B4-BE49-F238E27FC236}">
                <a16:creationId xmlns:a16="http://schemas.microsoft.com/office/drawing/2014/main" id="{C664E0C3-51E0-401C-9F3C-F787F26D79B1}"/>
              </a:ext>
            </a:extLst>
          </p:cNvPr>
          <p:cNvSpPr/>
          <p:nvPr/>
        </p:nvSpPr>
        <p:spPr>
          <a:xfrm>
            <a:off x="726556" y="5451787"/>
            <a:ext cx="4523140" cy="400110"/>
          </a:xfrm>
          <a:prstGeom prst="rect">
            <a:avLst/>
          </a:prstGeom>
        </p:spPr>
        <p:txBody>
          <a:bodyPr wrap="square">
            <a:spAutoFit/>
          </a:bodyPr>
          <a:lstStyle/>
          <a:p>
            <a:pPr marL="342900" indent="-342900">
              <a:buFont typeface="Wingdings" panose="05000000000000000000" pitchFamily="2" charset="2"/>
              <a:buChar char="q"/>
            </a:pPr>
            <a:r>
              <a:rPr lang="en-IN" sz="2000" dirty="0">
                <a:solidFill>
                  <a:srgbClr val="000000"/>
                </a:solidFill>
                <a:latin typeface="Arial" panose="020B0604020202020204" pitchFamily="34" charset="0"/>
                <a:cs typeface="Arial" panose="020B0604020202020204" pitchFamily="34" charset="0"/>
              </a:rPr>
              <a:t>Systems Engineering Approaches</a:t>
            </a:r>
          </a:p>
        </p:txBody>
      </p:sp>
    </p:spTree>
    <p:extLst>
      <p:ext uri="{BB962C8B-B14F-4D97-AF65-F5344CB8AC3E}">
        <p14:creationId xmlns:p14="http://schemas.microsoft.com/office/powerpoint/2010/main" val="1515862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58CAED-09C7-4274-85EB-D787C8764B5C}"/>
              </a:ext>
            </a:extLst>
          </p:cNvPr>
          <p:cNvSpPr/>
          <p:nvPr/>
        </p:nvSpPr>
        <p:spPr>
          <a:xfrm>
            <a:off x="2656" y="-4689"/>
            <a:ext cx="6101350" cy="400110"/>
          </a:xfrm>
          <a:prstGeom prst="rect">
            <a:avLst/>
          </a:prstGeom>
        </p:spPr>
        <p:txBody>
          <a:bodyPr wrap="none">
            <a:spAutoFit/>
          </a:bodyPr>
          <a:lstStyle/>
          <a:p>
            <a:pPr marL="342900" indent="-342900">
              <a:buFont typeface="Wingdings" panose="05000000000000000000" pitchFamily="2" charset="2"/>
              <a:buChar char="q"/>
            </a:pPr>
            <a:r>
              <a:rPr lang="en-IN" sz="2000" b="1" u="sng" dirty="0">
                <a:latin typeface="Arial" panose="020B0604020202020204" pitchFamily="34" charset="0"/>
                <a:cs typeface="Arial" panose="020B0604020202020204" pitchFamily="34" charset="0"/>
              </a:rPr>
              <a:t>Successful Systems </a:t>
            </a:r>
            <a:r>
              <a:rPr lang="en-IN" sz="2000" b="1" dirty="0">
                <a:latin typeface="Arial" panose="020B0604020202020204" pitchFamily="34" charset="0"/>
                <a:cs typeface="Arial" panose="020B0604020202020204" pitchFamily="34" charset="0"/>
              </a:rPr>
              <a:t>for Systems Engineering</a:t>
            </a:r>
          </a:p>
        </p:txBody>
      </p:sp>
      <p:sp>
        <p:nvSpPr>
          <p:cNvPr id="4" name="Rectangle 3">
            <a:extLst>
              <a:ext uri="{FF2B5EF4-FFF2-40B4-BE49-F238E27FC236}">
                <a16:creationId xmlns:a16="http://schemas.microsoft.com/office/drawing/2014/main" id="{87D43F5B-8697-49D5-BCDC-89919B62A88A}"/>
              </a:ext>
            </a:extLst>
          </p:cNvPr>
          <p:cNvSpPr/>
          <p:nvPr/>
        </p:nvSpPr>
        <p:spPr>
          <a:xfrm>
            <a:off x="33801" y="2862276"/>
            <a:ext cx="10718800"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 systems engineering viewpoint encompasses all of these objectives. </a:t>
            </a:r>
          </a:p>
        </p:txBody>
      </p:sp>
      <p:sp>
        <p:nvSpPr>
          <p:cNvPr id="5" name="Rectangle 4">
            <a:extLst>
              <a:ext uri="{FF2B5EF4-FFF2-40B4-BE49-F238E27FC236}">
                <a16:creationId xmlns:a16="http://schemas.microsoft.com/office/drawing/2014/main" id="{4CCB465D-8BE1-4423-92A1-D3FC2318922F}"/>
              </a:ext>
            </a:extLst>
          </p:cNvPr>
          <p:cNvSpPr/>
          <p:nvPr/>
        </p:nvSpPr>
        <p:spPr>
          <a:xfrm>
            <a:off x="846862" y="348613"/>
            <a:ext cx="11345138"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 principal focus of systems engineering, from the very start of a system development, is the success of the system. </a:t>
            </a:r>
            <a:endParaRPr lang="en-IN" sz="20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2C9841E2-AE66-425D-B05B-173D6DD85D98}"/>
              </a:ext>
            </a:extLst>
          </p:cNvPr>
          <p:cNvSpPr/>
          <p:nvPr/>
        </p:nvSpPr>
        <p:spPr>
          <a:xfrm>
            <a:off x="992804" y="1631600"/>
            <a:ext cx="10871200" cy="132343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1. Meeting its requirements and development objectives as per commitment to the Client,</a:t>
            </a:r>
          </a:p>
          <a:p>
            <a:r>
              <a:rPr lang="en-US" sz="2000" dirty="0">
                <a:latin typeface="Arial" panose="020B0604020202020204" pitchFamily="34" charset="0"/>
                <a:cs typeface="Arial" panose="020B0604020202020204" pitchFamily="34" charset="0"/>
              </a:rPr>
              <a:t> 2. Successful operation in the field, </a:t>
            </a:r>
          </a:p>
          <a:p>
            <a:r>
              <a:rPr lang="en-US" sz="2000" dirty="0">
                <a:latin typeface="Arial" panose="020B0604020202020204" pitchFamily="34" charset="0"/>
                <a:cs typeface="Arial" panose="020B0604020202020204" pitchFamily="34" charset="0"/>
              </a:rPr>
              <a:t>		and </a:t>
            </a:r>
          </a:p>
          <a:p>
            <a:r>
              <a:rPr lang="en-US" sz="2000" dirty="0">
                <a:latin typeface="Arial" panose="020B0604020202020204" pitchFamily="34" charset="0"/>
                <a:cs typeface="Arial" panose="020B0604020202020204" pitchFamily="34" charset="0"/>
              </a:rPr>
              <a:t>3. A long, useful operating life of the system. </a:t>
            </a:r>
            <a:endParaRPr lang="en-IN" sz="20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3836D7CF-A22D-4D59-AC97-F836A6C61471}"/>
              </a:ext>
            </a:extLst>
          </p:cNvPr>
          <p:cNvSpPr/>
          <p:nvPr/>
        </p:nvSpPr>
        <p:spPr>
          <a:xfrm>
            <a:off x="719641" y="3767017"/>
            <a:ext cx="11345137" cy="1015663"/>
          </a:xfrm>
          <a:prstGeom prst="rect">
            <a:avLst/>
          </a:prstGeom>
        </p:spPr>
        <p:txBody>
          <a:bodyPr wrap="square">
            <a:spAutoFit/>
          </a:bodyPr>
          <a:lstStyle/>
          <a:p>
            <a:r>
              <a:rPr lang="en-US" sz="2000" u="sng" dirty="0">
                <a:solidFill>
                  <a:srgbClr val="C00000"/>
                </a:solidFill>
                <a:latin typeface="Arial" panose="020B0604020202020204" pitchFamily="34" charset="0"/>
                <a:cs typeface="Arial" panose="020B0604020202020204" pitchFamily="34" charset="0"/>
              </a:rPr>
              <a:t>4. Innovative Ideas:</a:t>
            </a:r>
            <a:r>
              <a:rPr lang="en-US" sz="2000" dirty="0">
                <a:solidFill>
                  <a:srgbClr val="C0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It looks </a:t>
            </a:r>
            <a:r>
              <a:rPr lang="en-US" sz="2000" dirty="0">
                <a:solidFill>
                  <a:srgbClr val="0070C0"/>
                </a:solidFill>
                <a:latin typeface="Arial" panose="020B0604020202020204" pitchFamily="34" charset="0"/>
                <a:cs typeface="Arial" panose="020B0604020202020204" pitchFamily="34" charset="0"/>
              </a:rPr>
              <a:t>beyond the obvious and the immediate solution </a:t>
            </a:r>
            <a:r>
              <a:rPr lang="en-US" sz="2000" dirty="0">
                <a:latin typeface="Arial" panose="020B0604020202020204" pitchFamily="34" charset="0"/>
                <a:cs typeface="Arial" panose="020B0604020202020204" pitchFamily="34" charset="0"/>
              </a:rPr>
              <a:t>to understand the user’s problems, and the </a:t>
            </a:r>
            <a:r>
              <a:rPr lang="en-US" sz="2000" dirty="0">
                <a:solidFill>
                  <a:srgbClr val="0070C0"/>
                </a:solidFill>
                <a:latin typeface="Arial" panose="020B0604020202020204" pitchFamily="34" charset="0"/>
                <a:cs typeface="Arial" panose="020B0604020202020204" pitchFamily="34" charset="0"/>
              </a:rPr>
              <a:t>environmental conditions that the system will </a:t>
            </a:r>
            <a:r>
              <a:rPr lang="en-US" sz="2000" dirty="0">
                <a:latin typeface="Arial" panose="020B0604020202020204" pitchFamily="34" charset="0"/>
                <a:cs typeface="Arial" panose="020B0604020202020204" pitchFamily="34" charset="0"/>
              </a:rPr>
              <a:t>be subjected to during its operation and solving those </a:t>
            </a:r>
            <a:r>
              <a:rPr lang="en-US" sz="2000" dirty="0">
                <a:solidFill>
                  <a:srgbClr val="0070C0"/>
                </a:solidFill>
                <a:latin typeface="Arial" panose="020B0604020202020204" pitchFamily="34" charset="0"/>
                <a:cs typeface="Arial" panose="020B0604020202020204" pitchFamily="34" charset="0"/>
              </a:rPr>
              <a:t>with innovative  ideas</a:t>
            </a:r>
            <a:r>
              <a:rPr lang="en-US" sz="2000"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5851060D-B156-4B70-9776-FE7CC15DCC53}"/>
              </a:ext>
            </a:extLst>
          </p:cNvPr>
          <p:cNvSpPr txBox="1"/>
          <p:nvPr/>
        </p:nvSpPr>
        <p:spPr>
          <a:xfrm>
            <a:off x="220316" y="3393798"/>
            <a:ext cx="1164368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a:t>
            </a:r>
            <a:r>
              <a:rPr lang="en-US" sz="2000" dirty="0">
                <a:solidFill>
                  <a:srgbClr val="0070C0"/>
                </a:solidFill>
                <a:latin typeface="Arial" panose="020B0604020202020204" pitchFamily="34" charset="0"/>
                <a:cs typeface="Arial" panose="020B0604020202020204" pitchFamily="34" charset="0"/>
              </a:rPr>
              <a:t> good or outstanding</a:t>
            </a:r>
            <a:r>
              <a:rPr lang="en-US" sz="2000" dirty="0">
                <a:latin typeface="Arial" panose="020B0604020202020204" pitchFamily="34" charset="0"/>
                <a:cs typeface="Arial" panose="020B0604020202020204" pitchFamily="34" charset="0"/>
              </a:rPr>
              <a:t> Systems Engineering  viewpoint is more than the so-called objective: </a:t>
            </a:r>
            <a:endParaRPr lang="en-IN" sz="2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76E13E1-E2DC-4CBC-9263-369E6E1304E2}"/>
              </a:ext>
            </a:extLst>
          </p:cNvPr>
          <p:cNvSpPr txBox="1"/>
          <p:nvPr/>
        </p:nvSpPr>
        <p:spPr>
          <a:xfrm>
            <a:off x="49703" y="1196635"/>
            <a:ext cx="504410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latin typeface="Arial" panose="020B0604020202020204" pitchFamily="34" charset="0"/>
                <a:cs typeface="Arial" panose="020B0604020202020204" pitchFamily="34" charset="0"/>
              </a:rPr>
              <a:t>What is  </a:t>
            </a:r>
            <a:r>
              <a:rPr lang="en-IN" sz="2000" b="1" u="sng" dirty="0">
                <a:latin typeface="Arial" panose="020B0604020202020204" pitchFamily="34" charset="0"/>
                <a:cs typeface="Arial" panose="020B0604020202020204" pitchFamily="34" charset="0"/>
              </a:rPr>
              <a:t>Success of the system</a:t>
            </a:r>
            <a:r>
              <a:rPr lang="en-IN" sz="2000" b="1" dirty="0">
                <a:latin typeface="Arial" panose="020B0604020202020204" pitchFamily="34" charset="0"/>
                <a:cs typeface="Arial" panose="020B0604020202020204" pitchFamily="34" charset="0"/>
              </a:rPr>
              <a:t>? </a:t>
            </a:r>
          </a:p>
        </p:txBody>
      </p:sp>
      <p:sp>
        <p:nvSpPr>
          <p:cNvPr id="11" name="Freeform: Shape 10">
            <a:extLst>
              <a:ext uri="{FF2B5EF4-FFF2-40B4-BE49-F238E27FC236}">
                <a16:creationId xmlns:a16="http://schemas.microsoft.com/office/drawing/2014/main" id="{A7D79390-831D-46B2-863F-2F4D397538BA}"/>
              </a:ext>
            </a:extLst>
          </p:cNvPr>
          <p:cNvSpPr/>
          <p:nvPr/>
        </p:nvSpPr>
        <p:spPr>
          <a:xfrm>
            <a:off x="508886" y="3164620"/>
            <a:ext cx="164657" cy="232576"/>
          </a:xfrm>
          <a:custGeom>
            <a:avLst/>
            <a:gdLst>
              <a:gd name="connsiteX0" fmla="*/ 0 w 365760"/>
              <a:gd name="connsiteY0" fmla="*/ 0 h 310101"/>
              <a:gd name="connsiteX1" fmla="*/ 63611 w 365760"/>
              <a:gd name="connsiteY1" fmla="*/ 63610 h 310101"/>
              <a:gd name="connsiteX2" fmla="*/ 95416 w 365760"/>
              <a:gd name="connsiteY2" fmla="*/ 95415 h 310101"/>
              <a:gd name="connsiteX3" fmla="*/ 135172 w 365760"/>
              <a:gd name="connsiteY3" fmla="*/ 135172 h 310101"/>
              <a:gd name="connsiteX4" fmla="*/ 166978 w 365760"/>
              <a:gd name="connsiteY4" fmla="*/ 182880 h 310101"/>
              <a:gd name="connsiteX5" fmla="*/ 182880 w 365760"/>
              <a:gd name="connsiteY5" fmla="*/ 206734 h 310101"/>
              <a:gd name="connsiteX6" fmla="*/ 206734 w 365760"/>
              <a:gd name="connsiteY6" fmla="*/ 230588 h 310101"/>
              <a:gd name="connsiteX7" fmla="*/ 238539 w 365760"/>
              <a:gd name="connsiteY7" fmla="*/ 270344 h 310101"/>
              <a:gd name="connsiteX8" fmla="*/ 278296 w 365760"/>
              <a:gd name="connsiteY8" fmla="*/ 310101 h 310101"/>
              <a:gd name="connsiteX9" fmla="*/ 294198 w 365760"/>
              <a:gd name="connsiteY9" fmla="*/ 270344 h 310101"/>
              <a:gd name="connsiteX10" fmla="*/ 310101 w 365760"/>
              <a:gd name="connsiteY10" fmla="*/ 206734 h 310101"/>
              <a:gd name="connsiteX11" fmla="*/ 326004 w 365760"/>
              <a:gd name="connsiteY11" fmla="*/ 159026 h 310101"/>
              <a:gd name="connsiteX12" fmla="*/ 349858 w 365760"/>
              <a:gd name="connsiteY12" fmla="*/ 111318 h 310101"/>
              <a:gd name="connsiteX13" fmla="*/ 357809 w 365760"/>
              <a:gd name="connsiteY13" fmla="*/ 79513 h 310101"/>
              <a:gd name="connsiteX14" fmla="*/ 365760 w 365760"/>
              <a:gd name="connsiteY14" fmla="*/ 23854 h 31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 h="310101">
                <a:moveTo>
                  <a:pt x="0" y="0"/>
                </a:moveTo>
                <a:lnTo>
                  <a:pt x="63611" y="63610"/>
                </a:lnTo>
                <a:cubicBezTo>
                  <a:pt x="74213" y="74212"/>
                  <a:pt x="87100" y="82940"/>
                  <a:pt x="95416" y="95415"/>
                </a:cubicBezTo>
                <a:cubicBezTo>
                  <a:pt x="116619" y="127220"/>
                  <a:pt x="103367" y="113968"/>
                  <a:pt x="135172" y="135172"/>
                </a:cubicBezTo>
                <a:lnTo>
                  <a:pt x="166978" y="182880"/>
                </a:lnTo>
                <a:cubicBezTo>
                  <a:pt x="172279" y="190831"/>
                  <a:pt x="176123" y="199977"/>
                  <a:pt x="182880" y="206734"/>
                </a:cubicBezTo>
                <a:lnTo>
                  <a:pt x="206734" y="230588"/>
                </a:lnTo>
                <a:cubicBezTo>
                  <a:pt x="222213" y="277027"/>
                  <a:pt x="202574" y="234379"/>
                  <a:pt x="238539" y="270344"/>
                </a:cubicBezTo>
                <a:cubicBezTo>
                  <a:pt x="291552" y="323356"/>
                  <a:pt x="214681" y="267690"/>
                  <a:pt x="278296" y="310101"/>
                </a:cubicBezTo>
                <a:cubicBezTo>
                  <a:pt x="283597" y="296849"/>
                  <a:pt x="290001" y="283986"/>
                  <a:pt x="294198" y="270344"/>
                </a:cubicBezTo>
                <a:cubicBezTo>
                  <a:pt x="300625" y="249455"/>
                  <a:pt x="303189" y="227468"/>
                  <a:pt x="310101" y="206734"/>
                </a:cubicBezTo>
                <a:cubicBezTo>
                  <a:pt x="315402" y="190831"/>
                  <a:pt x="316706" y="172974"/>
                  <a:pt x="326004" y="159026"/>
                </a:cubicBezTo>
                <a:cubicBezTo>
                  <a:pt x="343426" y="132892"/>
                  <a:pt x="341628" y="140121"/>
                  <a:pt x="349858" y="111318"/>
                </a:cubicBezTo>
                <a:cubicBezTo>
                  <a:pt x="352860" y="100811"/>
                  <a:pt x="355854" y="90265"/>
                  <a:pt x="357809" y="79513"/>
                </a:cubicBezTo>
                <a:cubicBezTo>
                  <a:pt x="361161" y="61074"/>
                  <a:pt x="365760" y="23854"/>
                  <a:pt x="365760" y="23854"/>
                </a:cubicBezTo>
              </a:path>
            </a:pathLst>
          </a:cu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1F9291E-EF61-4CBE-8EBD-55092521FDF6}"/>
              </a:ext>
            </a:extLst>
          </p:cNvPr>
          <p:cNvSpPr/>
          <p:nvPr/>
        </p:nvSpPr>
        <p:spPr>
          <a:xfrm>
            <a:off x="719640" y="4874573"/>
            <a:ext cx="11472359" cy="1015663"/>
          </a:xfrm>
          <a:prstGeom prst="rect">
            <a:avLst/>
          </a:prstGeom>
        </p:spPr>
        <p:txBody>
          <a:bodyPr wrap="square">
            <a:spAutoFit/>
          </a:bodyPr>
          <a:lstStyle/>
          <a:p>
            <a:r>
              <a:rPr lang="en-US" sz="2000" u="sng" dirty="0">
                <a:solidFill>
                  <a:srgbClr val="C00000"/>
                </a:solidFill>
                <a:latin typeface="Arial" panose="020B0604020202020204" pitchFamily="34" charset="0"/>
                <a:cs typeface="Arial" panose="020B0604020202020204" pitchFamily="34" charset="0"/>
              </a:rPr>
              <a:t>5. Scope for Upgradation: </a:t>
            </a:r>
            <a:r>
              <a:rPr lang="en-US" sz="2000" dirty="0">
                <a:latin typeface="Arial" panose="020B0604020202020204" pitchFamily="34" charset="0"/>
                <a:cs typeface="Arial" panose="020B0604020202020204" pitchFamily="34" charset="0"/>
              </a:rPr>
              <a:t>It aims at the establishment of a technical approach that will both facilitate the system’s operational maintenance </a:t>
            </a:r>
            <a:r>
              <a:rPr lang="en-US" sz="2000" dirty="0">
                <a:solidFill>
                  <a:srgbClr val="0070C0"/>
                </a:solidFill>
                <a:latin typeface="Arial" panose="020B0604020202020204" pitchFamily="34" charset="0"/>
                <a:cs typeface="Arial" panose="020B0604020202020204" pitchFamily="34" charset="0"/>
              </a:rPr>
              <a:t>and accommodate the eventual upgrading that will likely be required at some point in the future.</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B56C0F6-DDEF-42B3-B20F-80A39CC4FEC2}"/>
              </a:ext>
            </a:extLst>
          </p:cNvPr>
          <p:cNvSpPr/>
          <p:nvPr/>
        </p:nvSpPr>
        <p:spPr>
          <a:xfrm>
            <a:off x="719640" y="5867249"/>
            <a:ext cx="11472359" cy="1015663"/>
          </a:xfrm>
          <a:prstGeom prst="rect">
            <a:avLst/>
          </a:prstGeom>
        </p:spPr>
        <p:txBody>
          <a:bodyPr wrap="square">
            <a:spAutoFit/>
          </a:bodyPr>
          <a:lstStyle/>
          <a:p>
            <a:r>
              <a:rPr lang="en-US" sz="2000" u="sng" dirty="0">
                <a:solidFill>
                  <a:srgbClr val="C00000"/>
                </a:solidFill>
                <a:latin typeface="Arial" panose="020B0604020202020204" pitchFamily="34" charset="0"/>
                <a:cs typeface="Arial" panose="020B0604020202020204" pitchFamily="34" charset="0"/>
              </a:rPr>
              <a:t>6. Contingency plan: </a:t>
            </a:r>
            <a:r>
              <a:rPr lang="en-US" sz="2000" dirty="0">
                <a:latin typeface="Arial" panose="020B0604020202020204" pitchFamily="34" charset="0"/>
                <a:cs typeface="Arial" panose="020B0604020202020204" pitchFamily="34" charset="0"/>
              </a:rPr>
              <a:t>It attempts to anticipate developmental problems and to resolve them as early as possible in the development cycle; where this is not practicable, it establishes </a:t>
            </a:r>
            <a:r>
              <a:rPr lang="en-US" sz="2000" dirty="0">
                <a:solidFill>
                  <a:srgbClr val="0070C0"/>
                </a:solidFill>
                <a:latin typeface="Arial" panose="020B0604020202020204" pitchFamily="34" charset="0"/>
                <a:cs typeface="Arial" panose="020B0604020202020204" pitchFamily="34" charset="0"/>
              </a:rPr>
              <a:t>contingency plans for later implementation</a:t>
            </a:r>
            <a:r>
              <a:rPr lang="en-US" sz="2000" dirty="0">
                <a:latin typeface="Arial" panose="020B0604020202020204" pitchFamily="34" charset="0"/>
                <a:cs typeface="Arial" panose="020B0604020202020204" pitchFamily="34" charset="0"/>
              </a:rPr>
              <a:t> as required.</a:t>
            </a:r>
          </a:p>
        </p:txBody>
      </p:sp>
    </p:spTree>
    <p:extLst>
      <p:ext uri="{BB962C8B-B14F-4D97-AF65-F5344CB8AC3E}">
        <p14:creationId xmlns:p14="http://schemas.microsoft.com/office/powerpoint/2010/main" val="75007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1" grpId="0" animBg="1"/>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4F3C75-E117-43B0-876F-960D2EA3B4D1}"/>
              </a:ext>
            </a:extLst>
          </p:cNvPr>
          <p:cNvSpPr/>
          <p:nvPr/>
        </p:nvSpPr>
        <p:spPr>
          <a:xfrm>
            <a:off x="803084" y="1774328"/>
            <a:ext cx="11388915" cy="1938992"/>
          </a:xfrm>
          <a:prstGeom prst="rect">
            <a:avLst/>
          </a:prstGeom>
        </p:spPr>
        <p:txBody>
          <a:bodyPr wrap="square">
            <a:spAutoFit/>
          </a:bodyPr>
          <a:lstStyle/>
          <a:p>
            <a:r>
              <a:rPr lang="en-US" sz="2000" u="sng" dirty="0">
                <a:solidFill>
                  <a:srgbClr val="C00000"/>
                </a:solidFill>
                <a:latin typeface="Arial" panose="020B0604020202020204" pitchFamily="34" charset="0"/>
                <a:cs typeface="Arial" panose="020B0604020202020204" pitchFamily="34" charset="0"/>
              </a:rPr>
              <a:t>8. Adaptation of New Technology: </a:t>
            </a:r>
            <a:r>
              <a:rPr lang="en-US" sz="2000" dirty="0">
                <a:latin typeface="Arial" panose="020B0604020202020204" pitchFamily="34" charset="0"/>
                <a:cs typeface="Arial" panose="020B0604020202020204" pitchFamily="34" charset="0"/>
              </a:rPr>
              <a:t>A new complex system to compete successfully in a climate of </a:t>
            </a:r>
            <a:r>
              <a:rPr lang="en-US" sz="2000" dirty="0">
                <a:solidFill>
                  <a:srgbClr val="0070C0"/>
                </a:solidFill>
                <a:latin typeface="Arial" panose="020B0604020202020204" pitchFamily="34" charset="0"/>
                <a:cs typeface="Arial" panose="020B0604020202020204" pitchFamily="34" charset="0"/>
              </a:rPr>
              <a:t>rapid technological change and to retain its edge for many years </a:t>
            </a:r>
            <a:r>
              <a:rPr lang="en-US" sz="2000" dirty="0">
                <a:latin typeface="Arial" panose="020B0604020202020204" pitchFamily="34" charset="0"/>
                <a:cs typeface="Arial" panose="020B0604020202020204" pitchFamily="34" charset="0"/>
              </a:rPr>
              <a:t>of useful life, its key components must use some of the latest technological advances. These will inevitably introduce risks, some known and others as yet unknown, which in turn will entail a significant development effort to bring each new design approach to maturity and later to validate the use of these designs in system components. </a:t>
            </a:r>
          </a:p>
        </p:txBody>
      </p:sp>
      <p:sp>
        <p:nvSpPr>
          <p:cNvPr id="7" name="Rectangle 6">
            <a:extLst>
              <a:ext uri="{FF2B5EF4-FFF2-40B4-BE49-F238E27FC236}">
                <a16:creationId xmlns:a16="http://schemas.microsoft.com/office/drawing/2014/main" id="{9453C0BA-41A7-43E9-A54B-F09305048426}"/>
              </a:ext>
            </a:extLst>
          </p:cNvPr>
          <p:cNvSpPr/>
          <p:nvPr/>
        </p:nvSpPr>
        <p:spPr>
          <a:xfrm>
            <a:off x="803085" y="218242"/>
            <a:ext cx="11388915" cy="1015663"/>
          </a:xfrm>
          <a:prstGeom prst="rect">
            <a:avLst/>
          </a:prstGeom>
        </p:spPr>
        <p:txBody>
          <a:bodyPr wrap="square">
            <a:spAutoFit/>
          </a:bodyPr>
          <a:lstStyle/>
          <a:p>
            <a:r>
              <a:rPr lang="en-US" sz="2000" u="sng" dirty="0">
                <a:solidFill>
                  <a:srgbClr val="C00000"/>
                </a:solidFill>
                <a:latin typeface="Arial" panose="020B0604020202020204" pitchFamily="34" charset="0"/>
                <a:cs typeface="Arial" panose="020B0604020202020204" pitchFamily="34" charset="0"/>
              </a:rPr>
              <a:t>7. Organizational Culture: </a:t>
            </a:r>
            <a:r>
              <a:rPr lang="en-US" sz="2000" dirty="0">
                <a:latin typeface="Arial" panose="020B0604020202020204" pitchFamily="34" charset="0"/>
                <a:cs typeface="Arial" panose="020B0604020202020204" pitchFamily="34" charset="0"/>
              </a:rPr>
              <a:t>Successful system development requires the use of a consistent, well – understood  systems engineering approach within the organization, which involves the </a:t>
            </a:r>
            <a:r>
              <a:rPr lang="en-US" sz="2000" dirty="0">
                <a:solidFill>
                  <a:srgbClr val="0070C0"/>
                </a:solidFill>
                <a:latin typeface="Arial" panose="020B0604020202020204" pitchFamily="34" charset="0"/>
                <a:cs typeface="Arial" panose="020B0604020202020204" pitchFamily="34" charset="0"/>
              </a:rPr>
              <a:t>exercise of systematic and disciplined direction, with extensive planning, analysis, reviews, and documentation.</a:t>
            </a:r>
            <a:r>
              <a:rPr lang="en-US" sz="2000" dirty="0">
                <a:latin typeface="Arial" panose="020B0604020202020204" pitchFamily="34" charset="0"/>
                <a:cs typeface="Arial" panose="020B0604020202020204" pitchFamily="34" charset="0"/>
              </a:rPr>
              <a:t> </a:t>
            </a:r>
          </a:p>
        </p:txBody>
      </p:sp>
      <p:sp>
        <p:nvSpPr>
          <p:cNvPr id="8" name="Rectangle 7">
            <a:extLst>
              <a:ext uri="{FF2B5EF4-FFF2-40B4-BE49-F238E27FC236}">
                <a16:creationId xmlns:a16="http://schemas.microsoft.com/office/drawing/2014/main" id="{D2CA69D9-73AD-415F-916B-182433429EE6}"/>
              </a:ext>
            </a:extLst>
          </p:cNvPr>
          <p:cNvSpPr/>
          <p:nvPr/>
        </p:nvSpPr>
        <p:spPr>
          <a:xfrm>
            <a:off x="803084" y="4672177"/>
            <a:ext cx="11388915" cy="1631216"/>
          </a:xfrm>
          <a:prstGeom prst="rect">
            <a:avLst/>
          </a:prstGeom>
        </p:spPr>
        <p:txBody>
          <a:bodyPr wrap="square">
            <a:spAutoFit/>
          </a:bodyPr>
          <a:lstStyle/>
          <a:p>
            <a:r>
              <a:rPr lang="en-US" sz="2000" u="sng" dirty="0">
                <a:solidFill>
                  <a:srgbClr val="C00000"/>
                </a:solidFill>
                <a:latin typeface="Arial" panose="020B0604020202020204" pitchFamily="34" charset="0"/>
                <a:cs typeface="Arial" panose="020B0604020202020204" pitchFamily="34" charset="0"/>
              </a:rPr>
              <a:t>9. Risk Management: </a:t>
            </a:r>
            <a:r>
              <a:rPr lang="en-US" sz="2000" dirty="0">
                <a:latin typeface="Arial" panose="020B0604020202020204" pitchFamily="34" charset="0"/>
                <a:cs typeface="Arial" panose="020B0604020202020204" pitchFamily="34" charset="0"/>
              </a:rPr>
              <a:t>Selecting the most promising technological approaches, assessing the associated risks, rejecting those for which the risks outweigh the potential payoff, planning critical experiments, and deciding on potential fallbacks are all primary responsibilities of systems engineering. Thus, the systems engineering viewpoint includes </a:t>
            </a:r>
            <a:r>
              <a:rPr lang="en-US" sz="2000" dirty="0">
                <a:solidFill>
                  <a:srgbClr val="0070C0"/>
                </a:solidFill>
                <a:latin typeface="Arial" panose="020B0604020202020204" pitchFamily="34" charset="0"/>
                <a:cs typeface="Arial" panose="020B0604020202020204" pitchFamily="34" charset="0"/>
              </a:rPr>
              <a:t>a combination of risk taking and risk </a:t>
            </a:r>
            <a:r>
              <a:rPr lang="en-IN" sz="2000" dirty="0">
                <a:solidFill>
                  <a:srgbClr val="0070C0"/>
                </a:solidFill>
                <a:latin typeface="Arial" panose="020B0604020202020204" pitchFamily="34" charset="0"/>
                <a:cs typeface="Arial" panose="020B0604020202020204" pitchFamily="34" charset="0"/>
              </a:rPr>
              <a:t>mitigation.</a:t>
            </a:r>
          </a:p>
        </p:txBody>
      </p:sp>
    </p:spTree>
    <p:extLst>
      <p:ext uri="{BB962C8B-B14F-4D97-AF65-F5344CB8AC3E}">
        <p14:creationId xmlns:p14="http://schemas.microsoft.com/office/powerpoint/2010/main" val="48014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EDA40-C3B8-4C5D-BE3A-B44555EBFD4D}"/>
              </a:ext>
            </a:extLst>
          </p:cNvPr>
          <p:cNvSpPr txBox="1"/>
          <p:nvPr/>
        </p:nvSpPr>
        <p:spPr>
          <a:xfrm>
            <a:off x="180474" y="156411"/>
            <a:ext cx="4776537"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b="1" u="sng" dirty="0">
                <a:latin typeface="Arial" panose="020B0604020202020204" pitchFamily="34" charset="0"/>
                <a:cs typeface="Arial" panose="020B0604020202020204" pitchFamily="34" charset="0"/>
              </a:rPr>
              <a:t>The ‘Best’ System</a:t>
            </a:r>
          </a:p>
        </p:txBody>
      </p:sp>
      <p:sp>
        <p:nvSpPr>
          <p:cNvPr id="4" name="Rectangle 3">
            <a:extLst>
              <a:ext uri="{FF2B5EF4-FFF2-40B4-BE49-F238E27FC236}">
                <a16:creationId xmlns:a16="http://schemas.microsoft.com/office/drawing/2014/main" id="{8CF45717-D4B9-432F-BB9C-9F9E68811820}"/>
              </a:ext>
            </a:extLst>
          </p:cNvPr>
          <p:cNvSpPr/>
          <p:nvPr/>
        </p:nvSpPr>
        <p:spPr>
          <a:xfrm>
            <a:off x="966536" y="966176"/>
            <a:ext cx="11225463" cy="707886"/>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Systems engineering does seek </a:t>
            </a:r>
            <a:r>
              <a:rPr lang="en-US" sz="2000" dirty="0">
                <a:solidFill>
                  <a:srgbClr val="0070C0"/>
                </a:solidFill>
                <a:latin typeface="Arial" panose="020B0604020202020204" pitchFamily="34" charset="0"/>
                <a:cs typeface="Arial" panose="020B0604020202020204" pitchFamily="34" charset="0"/>
              </a:rPr>
              <a:t>the best possible system</a:t>
            </a:r>
            <a:r>
              <a:rPr lang="en-US" sz="2000" dirty="0">
                <a:latin typeface="Arial" panose="020B0604020202020204" pitchFamily="34" charset="0"/>
                <a:cs typeface="Arial" panose="020B0604020202020204" pitchFamily="34" charset="0"/>
              </a:rPr>
              <a:t>, which, however, is </a:t>
            </a:r>
            <a:r>
              <a:rPr lang="en-US" sz="2000" dirty="0">
                <a:solidFill>
                  <a:srgbClr val="0070C0"/>
                </a:solidFill>
                <a:latin typeface="Arial" panose="020B0604020202020204" pitchFamily="34" charset="0"/>
                <a:cs typeface="Arial" panose="020B0604020202020204" pitchFamily="34" charset="0"/>
              </a:rPr>
              <a:t>often not the one that provides the best performance.</a:t>
            </a:r>
            <a:endParaRPr lang="en-IN" sz="2000" dirty="0">
              <a:solidFill>
                <a:srgbClr val="0070C0"/>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595EAD6-E9AC-4FAB-AE0D-4FD24E7B7203}"/>
              </a:ext>
            </a:extLst>
          </p:cNvPr>
          <p:cNvSpPr/>
          <p:nvPr/>
        </p:nvSpPr>
        <p:spPr>
          <a:xfrm>
            <a:off x="966536" y="1981839"/>
            <a:ext cx="11225462" cy="400110"/>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Systems engineering views </a:t>
            </a:r>
            <a:r>
              <a:rPr lang="en-US" sz="2000" dirty="0">
                <a:solidFill>
                  <a:srgbClr val="0070C0"/>
                </a:solidFill>
                <a:latin typeface="Arial" panose="020B0604020202020204" pitchFamily="34" charset="0"/>
                <a:cs typeface="Arial" panose="020B0604020202020204" pitchFamily="34" charset="0"/>
              </a:rPr>
              <a:t>performance</a:t>
            </a:r>
            <a:r>
              <a:rPr lang="en-US" sz="2000" dirty="0">
                <a:latin typeface="Arial" panose="020B0604020202020204" pitchFamily="34" charset="0"/>
                <a:cs typeface="Arial" panose="020B0604020202020204" pitchFamily="34" charset="0"/>
              </a:rPr>
              <a:t> as only one </a:t>
            </a:r>
            <a:r>
              <a:rPr lang="en-US" sz="2000" dirty="0">
                <a:solidFill>
                  <a:srgbClr val="0070C0"/>
                </a:solidFill>
                <a:latin typeface="Arial" panose="020B0604020202020204" pitchFamily="34" charset="0"/>
                <a:cs typeface="Arial" panose="020B0604020202020204" pitchFamily="34" charset="0"/>
              </a:rPr>
              <a:t>of several critical attributes</a:t>
            </a:r>
            <a:r>
              <a:rPr lang="en-US" sz="2000" dirty="0">
                <a:latin typeface="Arial" panose="020B0604020202020204" pitchFamily="34" charset="0"/>
                <a:cs typeface="Arial" panose="020B0604020202020204" pitchFamily="34" charset="0"/>
              </a:rPr>
              <a:t>; </a:t>
            </a:r>
          </a:p>
        </p:txBody>
      </p:sp>
      <p:sp>
        <p:nvSpPr>
          <p:cNvPr id="6" name="Rectangle 5">
            <a:extLst>
              <a:ext uri="{FF2B5EF4-FFF2-40B4-BE49-F238E27FC236}">
                <a16:creationId xmlns:a16="http://schemas.microsoft.com/office/drawing/2014/main" id="{C6F997D9-209A-4B6E-B48C-77B5A9F020EE}"/>
              </a:ext>
            </a:extLst>
          </p:cNvPr>
          <p:cNvSpPr/>
          <p:nvPr/>
        </p:nvSpPr>
        <p:spPr>
          <a:xfrm>
            <a:off x="966536" y="4593076"/>
            <a:ext cx="11225462" cy="1015663"/>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Thus, the systems engineer seeks the BEST SYSTEM, i.e., </a:t>
            </a:r>
            <a:r>
              <a:rPr lang="en-US" sz="2000" i="1" dirty="0">
                <a:solidFill>
                  <a:srgbClr val="0070C0"/>
                </a:solidFill>
                <a:latin typeface="Arial" panose="020B0604020202020204" pitchFamily="34" charset="0"/>
                <a:cs typeface="Arial" panose="020B0604020202020204" pitchFamily="34" charset="0"/>
              </a:rPr>
              <a:t>best balance </a:t>
            </a:r>
            <a:r>
              <a:rPr lang="en-US" sz="2000" dirty="0">
                <a:solidFill>
                  <a:srgbClr val="0070C0"/>
                </a:solidFill>
                <a:latin typeface="Arial" panose="020B0604020202020204" pitchFamily="34" charset="0"/>
                <a:cs typeface="Arial" panose="020B0604020202020204" pitchFamily="34" charset="0"/>
              </a:rPr>
              <a:t>of the critical system attributes </a:t>
            </a:r>
            <a:r>
              <a:rPr lang="en-US" sz="2000" dirty="0">
                <a:latin typeface="Arial" panose="020B0604020202020204" pitchFamily="34" charset="0"/>
                <a:cs typeface="Arial" panose="020B0604020202020204" pitchFamily="34" charset="0"/>
              </a:rPr>
              <a:t>from the standpoint of </a:t>
            </a:r>
            <a:r>
              <a:rPr lang="en-US" sz="2000" dirty="0">
                <a:solidFill>
                  <a:srgbClr val="0070C0"/>
                </a:solidFill>
                <a:latin typeface="Arial" panose="020B0604020202020204" pitchFamily="34" charset="0"/>
                <a:cs typeface="Arial" panose="020B0604020202020204" pitchFamily="34" charset="0"/>
              </a:rPr>
              <a:t>the success of the development program </a:t>
            </a:r>
            <a:r>
              <a:rPr lang="en-US" sz="2000" dirty="0">
                <a:latin typeface="Arial" panose="020B0604020202020204" pitchFamily="34" charset="0"/>
                <a:cs typeface="Arial" panose="020B0604020202020204" pitchFamily="34" charset="0"/>
              </a:rPr>
              <a:t>and of the value of the system to the user.</a:t>
            </a:r>
          </a:p>
        </p:txBody>
      </p:sp>
      <p:sp>
        <p:nvSpPr>
          <p:cNvPr id="7" name="Rectangle 6">
            <a:extLst>
              <a:ext uri="{FF2B5EF4-FFF2-40B4-BE49-F238E27FC236}">
                <a16:creationId xmlns:a16="http://schemas.microsoft.com/office/drawing/2014/main" id="{9A0AA013-7943-4724-A741-A03B99B5019F}"/>
              </a:ext>
            </a:extLst>
          </p:cNvPr>
          <p:cNvSpPr/>
          <p:nvPr/>
        </p:nvSpPr>
        <p:spPr>
          <a:xfrm>
            <a:off x="845791" y="5891824"/>
            <a:ext cx="11225462" cy="707886"/>
          </a:xfrm>
          <a:prstGeom prst="rect">
            <a:avLst/>
          </a:prstGeom>
        </p:spPr>
        <p:txBody>
          <a:bodyPr wrap="square">
            <a:spAutoFit/>
          </a:bodyPr>
          <a:lstStyle/>
          <a:p>
            <a:r>
              <a:rPr lang="en-US" sz="2000" dirty="0">
                <a:solidFill>
                  <a:srgbClr val="FF0000"/>
                </a:solidFill>
                <a:latin typeface="Arial" panose="020B0604020202020204" pitchFamily="34" charset="0"/>
                <a:cs typeface="Arial" panose="020B0604020202020204" pitchFamily="34" charset="0"/>
              </a:rPr>
              <a:t>The interdependence of performance and cost can be understood in terms of the “Law of diminishing returns”.</a:t>
            </a:r>
            <a:endParaRPr lang="en-IN" sz="2000" dirty="0">
              <a:solidFill>
                <a:srgbClr val="FF0000"/>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18DD827-ED02-4701-8B0E-E17335F7D520}"/>
              </a:ext>
            </a:extLst>
          </p:cNvPr>
          <p:cNvSpPr/>
          <p:nvPr/>
        </p:nvSpPr>
        <p:spPr>
          <a:xfrm>
            <a:off x="966538" y="1996997"/>
            <a:ext cx="11225462" cy="1938992"/>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equally important ones are </a:t>
            </a:r>
          </a:p>
          <a:p>
            <a:r>
              <a:rPr lang="en-US" sz="2000" dirty="0">
                <a:solidFill>
                  <a:srgbClr val="0070C0"/>
                </a:solidFill>
                <a:latin typeface="Arial" panose="020B0604020202020204" pitchFamily="34" charset="0"/>
                <a:cs typeface="Arial" panose="020B0604020202020204" pitchFamily="34" charset="0"/>
              </a:rPr>
              <a:t>		affordability,</a:t>
            </a:r>
          </a:p>
          <a:p>
            <a:r>
              <a:rPr lang="en-US" sz="2000" dirty="0">
                <a:solidFill>
                  <a:srgbClr val="0070C0"/>
                </a:solidFill>
                <a:latin typeface="Arial" panose="020B0604020202020204" pitchFamily="34" charset="0"/>
                <a:cs typeface="Arial" panose="020B0604020202020204" pitchFamily="34" charset="0"/>
              </a:rPr>
              <a:t>		timely availability to the user, </a:t>
            </a:r>
          </a:p>
          <a:p>
            <a:r>
              <a:rPr lang="en-US" sz="2000" dirty="0">
                <a:solidFill>
                  <a:srgbClr val="0070C0"/>
                </a:solidFill>
                <a:latin typeface="Arial" panose="020B0604020202020204" pitchFamily="34" charset="0"/>
                <a:cs typeface="Arial" panose="020B0604020202020204" pitchFamily="34" charset="0"/>
              </a:rPr>
              <a:t>		ease of maintenance, </a:t>
            </a:r>
            <a:r>
              <a:rPr lang="en-US" sz="2000" dirty="0">
                <a:latin typeface="Arial" panose="020B0604020202020204" pitchFamily="34" charset="0"/>
                <a:cs typeface="Arial" panose="020B0604020202020204" pitchFamily="34" charset="0"/>
              </a:rPr>
              <a:t>and </a:t>
            </a:r>
          </a:p>
          <a:p>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adherence to an agreed - upon development completion schedule</a:t>
            </a:r>
            <a:r>
              <a:rPr lang="en-US" sz="2000"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54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33157679-9699-4C1C-9DD9-00D7CF82A169}"/>
              </a:ext>
            </a:extLst>
          </p:cNvPr>
          <p:cNvSpPr txBox="1"/>
          <p:nvPr/>
        </p:nvSpPr>
        <p:spPr>
          <a:xfrm>
            <a:off x="-3888" y="44206"/>
            <a:ext cx="4958665"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Four major constrains of a project are: </a:t>
            </a:r>
          </a:p>
        </p:txBody>
      </p:sp>
      <p:sp>
        <p:nvSpPr>
          <p:cNvPr id="17" name="TextBox 16">
            <a:extLst>
              <a:ext uri="{FF2B5EF4-FFF2-40B4-BE49-F238E27FC236}">
                <a16:creationId xmlns:a16="http://schemas.microsoft.com/office/drawing/2014/main" id="{BC6CEC64-0AB1-4A14-BC55-7CBCA0BA5634}"/>
              </a:ext>
            </a:extLst>
          </p:cNvPr>
          <p:cNvSpPr txBox="1"/>
          <p:nvPr/>
        </p:nvSpPr>
        <p:spPr>
          <a:xfrm>
            <a:off x="-21276" y="340534"/>
            <a:ext cx="12213276" cy="707886"/>
          </a:xfrm>
          <a:prstGeom prst="rect">
            <a:avLst/>
          </a:prstGeom>
          <a:noFill/>
        </p:spPr>
        <p:txBody>
          <a:bodyPr wrap="square" rtlCol="0">
            <a:spAutoFit/>
          </a:bodyPr>
          <a:lstStyle/>
          <a:p>
            <a:pPr marL="914400" lvl="1" indent="-457200">
              <a:buAutoNum type="arabicPeriod"/>
            </a:pPr>
            <a:r>
              <a:rPr lang="en-IN" sz="2000" dirty="0">
                <a:latin typeface="Arial" panose="020B0604020202020204" pitchFamily="34" charset="0"/>
                <a:cs typeface="Arial" panose="020B0604020202020204" pitchFamily="34" charset="0"/>
              </a:rPr>
              <a:t>The </a:t>
            </a:r>
            <a:r>
              <a:rPr lang="en-IN" sz="2000" dirty="0">
                <a:solidFill>
                  <a:srgbClr val="0070C0"/>
                </a:solidFill>
                <a:latin typeface="Arial" panose="020B0604020202020204" pitchFamily="34" charset="0"/>
                <a:cs typeface="Arial" panose="020B0604020202020204" pitchFamily="34" charset="0"/>
              </a:rPr>
              <a:t>SCOPE</a:t>
            </a:r>
            <a:r>
              <a:rPr lang="en-IN" sz="2000" dirty="0">
                <a:latin typeface="Arial" panose="020B0604020202020204" pitchFamily="34" charset="0"/>
                <a:cs typeface="Arial" panose="020B0604020202020204" pitchFamily="34" charset="0"/>
              </a:rPr>
              <a:t>: </a:t>
            </a:r>
          </a:p>
          <a:p>
            <a:pPr marL="1257300" lvl="2" indent="-342900">
              <a:buFont typeface="Wingdings" panose="05000000000000000000" pitchFamily="2" charset="2"/>
              <a:buChar char="§"/>
            </a:pPr>
            <a:r>
              <a:rPr lang="en-IN" sz="2000" dirty="0">
                <a:latin typeface="Arial" panose="020B0604020202020204" pitchFamily="34" charset="0"/>
                <a:cs typeface="Arial" panose="020B0604020202020204" pitchFamily="34" charset="0"/>
              </a:rPr>
              <a:t>It is the boundary of a project that the beneficiaries and the donors expect from the project </a:t>
            </a:r>
          </a:p>
        </p:txBody>
      </p:sp>
      <p:sp>
        <p:nvSpPr>
          <p:cNvPr id="18" name="TextBox 17">
            <a:extLst>
              <a:ext uri="{FF2B5EF4-FFF2-40B4-BE49-F238E27FC236}">
                <a16:creationId xmlns:a16="http://schemas.microsoft.com/office/drawing/2014/main" id="{FE25B237-8134-4B15-AC89-31F8EA93F3B4}"/>
              </a:ext>
            </a:extLst>
          </p:cNvPr>
          <p:cNvSpPr txBox="1"/>
          <p:nvPr/>
        </p:nvSpPr>
        <p:spPr>
          <a:xfrm>
            <a:off x="0" y="1109870"/>
            <a:ext cx="11709643" cy="707886"/>
          </a:xfrm>
          <a:prstGeom prst="rect">
            <a:avLst/>
          </a:prstGeom>
          <a:noFill/>
        </p:spPr>
        <p:txBody>
          <a:bodyPr wrap="square" rtlCol="0">
            <a:spAutoFit/>
          </a:bodyPr>
          <a:lstStyle/>
          <a:p>
            <a:pPr marL="903287" indent="-457200">
              <a:buAutoNum type="arabicPeriod" startAt="2"/>
            </a:pPr>
            <a:r>
              <a:rPr lang="en-IN" sz="2000" dirty="0">
                <a:latin typeface="Arial" panose="020B0604020202020204" pitchFamily="34" charset="0"/>
                <a:cs typeface="Arial" panose="020B0604020202020204" pitchFamily="34" charset="0"/>
              </a:rPr>
              <a:t>The </a:t>
            </a:r>
            <a:r>
              <a:rPr lang="en-IN" sz="2000" dirty="0">
                <a:solidFill>
                  <a:srgbClr val="0070C0"/>
                </a:solidFill>
                <a:latin typeface="Arial" panose="020B0604020202020204" pitchFamily="34" charset="0"/>
                <a:cs typeface="Arial" panose="020B0604020202020204" pitchFamily="34" charset="0"/>
              </a:rPr>
              <a:t>SCHEDULE</a:t>
            </a:r>
            <a:r>
              <a:rPr lang="en-IN" sz="2000" dirty="0">
                <a:latin typeface="Arial" panose="020B0604020202020204" pitchFamily="34" charset="0"/>
                <a:cs typeface="Arial" panose="020B0604020202020204" pitchFamily="34" charset="0"/>
              </a:rPr>
              <a:t>: </a:t>
            </a:r>
          </a:p>
          <a:p>
            <a:pPr marL="803275" indent="357188">
              <a:buFont typeface="Wingdings" panose="05000000000000000000" pitchFamily="2" charset="2"/>
              <a:buChar char="§"/>
            </a:pPr>
            <a:r>
              <a:rPr lang="en-IN" sz="2000" dirty="0">
                <a:latin typeface="Arial" panose="020B0604020202020204" pitchFamily="34" charset="0"/>
                <a:cs typeface="Arial" panose="020B0604020202020204" pitchFamily="34" charset="0"/>
              </a:rPr>
              <a:t> It is defined as the time required to complete the project </a:t>
            </a:r>
          </a:p>
        </p:txBody>
      </p:sp>
      <p:sp>
        <p:nvSpPr>
          <p:cNvPr id="19" name="TextBox 18">
            <a:extLst>
              <a:ext uri="{FF2B5EF4-FFF2-40B4-BE49-F238E27FC236}">
                <a16:creationId xmlns:a16="http://schemas.microsoft.com/office/drawing/2014/main" id="{72044835-15C6-47CB-95C0-8F22FBC15750}"/>
              </a:ext>
            </a:extLst>
          </p:cNvPr>
          <p:cNvSpPr txBox="1"/>
          <p:nvPr/>
        </p:nvSpPr>
        <p:spPr>
          <a:xfrm>
            <a:off x="-21276" y="1789979"/>
            <a:ext cx="9419919" cy="1015663"/>
          </a:xfrm>
          <a:prstGeom prst="rect">
            <a:avLst/>
          </a:prstGeom>
          <a:noFill/>
        </p:spPr>
        <p:txBody>
          <a:bodyPr wrap="square" rtlCol="0">
            <a:spAutoFit/>
          </a:bodyPr>
          <a:lstStyle/>
          <a:p>
            <a:pPr marL="803275" indent="-357188" defTabSz="892175"/>
            <a:r>
              <a:rPr lang="en-IN" sz="2000" dirty="0">
                <a:latin typeface="Arial" panose="020B0604020202020204" pitchFamily="34" charset="0"/>
                <a:cs typeface="Arial" panose="020B0604020202020204" pitchFamily="34" charset="0"/>
              </a:rPr>
              <a:t>3.    The </a:t>
            </a:r>
            <a:r>
              <a:rPr lang="en-IN" sz="2000" dirty="0">
                <a:solidFill>
                  <a:srgbClr val="0070C0"/>
                </a:solidFill>
                <a:latin typeface="Arial" panose="020B0604020202020204" pitchFamily="34" charset="0"/>
                <a:cs typeface="Arial" panose="020B0604020202020204" pitchFamily="34" charset="0"/>
              </a:rPr>
              <a:t>COST</a:t>
            </a:r>
            <a:r>
              <a:rPr lang="en-IN" sz="2000" dirty="0">
                <a:latin typeface="Arial" panose="020B0604020202020204" pitchFamily="34" charset="0"/>
                <a:cs typeface="Arial" panose="020B0604020202020204" pitchFamily="34" charset="0"/>
              </a:rPr>
              <a:t>: </a:t>
            </a:r>
          </a:p>
          <a:p>
            <a:pPr marL="803275" indent="457200">
              <a:buFont typeface="Wingdings" panose="05000000000000000000" pitchFamily="2" charset="2"/>
              <a:buChar char="§"/>
            </a:pPr>
            <a:r>
              <a:rPr lang="en-IN" sz="2000" dirty="0">
                <a:latin typeface="Arial" panose="020B0604020202020204" pitchFamily="34" charset="0"/>
                <a:cs typeface="Arial" panose="020B0604020202020204" pitchFamily="34" charset="0"/>
              </a:rPr>
              <a:t>This is the approved budget by which the resources such as personnel, equipment, services and materials are acquired  </a:t>
            </a:r>
          </a:p>
        </p:txBody>
      </p:sp>
      <p:sp>
        <p:nvSpPr>
          <p:cNvPr id="20" name="TextBox 19">
            <a:extLst>
              <a:ext uri="{FF2B5EF4-FFF2-40B4-BE49-F238E27FC236}">
                <a16:creationId xmlns:a16="http://schemas.microsoft.com/office/drawing/2014/main" id="{4E9CEAB6-504A-4CC1-98F2-1751BFF0536A}"/>
              </a:ext>
            </a:extLst>
          </p:cNvPr>
          <p:cNvSpPr txBox="1"/>
          <p:nvPr/>
        </p:nvSpPr>
        <p:spPr>
          <a:xfrm>
            <a:off x="0" y="2692232"/>
            <a:ext cx="8611565" cy="1015663"/>
          </a:xfrm>
          <a:prstGeom prst="rect">
            <a:avLst/>
          </a:prstGeom>
          <a:noFill/>
        </p:spPr>
        <p:txBody>
          <a:bodyPr wrap="square" rtlCol="0">
            <a:spAutoFit/>
          </a:bodyPr>
          <a:lstStyle/>
          <a:p>
            <a:pPr indent="446088">
              <a:tabLst>
                <a:tab pos="357188" algn="l"/>
              </a:tabLst>
            </a:pPr>
            <a:r>
              <a:rPr lang="en-IN" sz="2000" dirty="0">
                <a:latin typeface="Arial" panose="020B0604020202020204" pitchFamily="34" charset="0"/>
                <a:cs typeface="Arial" panose="020B0604020202020204" pitchFamily="34" charset="0"/>
              </a:rPr>
              <a:t>4. The </a:t>
            </a:r>
            <a:r>
              <a:rPr lang="en-IN" sz="2000" dirty="0">
                <a:solidFill>
                  <a:srgbClr val="0070C0"/>
                </a:solidFill>
                <a:latin typeface="Arial" panose="020B0604020202020204" pitchFamily="34" charset="0"/>
                <a:cs typeface="Arial" panose="020B0604020202020204" pitchFamily="34" charset="0"/>
              </a:rPr>
              <a:t>Quality</a:t>
            </a:r>
            <a:r>
              <a:rPr lang="en-IN" sz="2000" dirty="0">
                <a:latin typeface="Arial" panose="020B0604020202020204" pitchFamily="34" charset="0"/>
                <a:cs typeface="Arial" panose="020B0604020202020204" pitchFamily="34" charset="0"/>
              </a:rPr>
              <a:t>: </a:t>
            </a:r>
          </a:p>
          <a:p>
            <a:pPr marL="892175" indent="368300">
              <a:buFont typeface="Wingdings" panose="05000000000000000000" pitchFamily="2" charset="2"/>
              <a:buChar char="§"/>
              <a:tabLst>
                <a:tab pos="803275" algn="l"/>
              </a:tabLst>
            </a:pPr>
            <a:r>
              <a:rPr lang="en-IN" sz="2000" dirty="0">
                <a:latin typeface="Arial" panose="020B0604020202020204" pitchFamily="34" charset="0"/>
                <a:cs typeface="Arial" panose="020B0604020202020204" pitchFamily="34" charset="0"/>
              </a:rPr>
              <a:t>It is defined as the conformance to requirements or fitness for use as per expectations of beneficiaries and the donor agency</a:t>
            </a:r>
          </a:p>
        </p:txBody>
      </p:sp>
      <p:grpSp>
        <p:nvGrpSpPr>
          <p:cNvPr id="10" name="Group 9">
            <a:extLst>
              <a:ext uri="{FF2B5EF4-FFF2-40B4-BE49-F238E27FC236}">
                <a16:creationId xmlns:a16="http://schemas.microsoft.com/office/drawing/2014/main" id="{9115A193-FB32-476F-B772-D38BAC966987}"/>
              </a:ext>
            </a:extLst>
          </p:cNvPr>
          <p:cNvGrpSpPr/>
          <p:nvPr/>
        </p:nvGrpSpPr>
        <p:grpSpPr>
          <a:xfrm>
            <a:off x="9121481" y="1018256"/>
            <a:ext cx="2989021" cy="2950810"/>
            <a:chOff x="9121481" y="35951"/>
            <a:chExt cx="2989021" cy="2950810"/>
          </a:xfrm>
        </p:grpSpPr>
        <p:grpSp>
          <p:nvGrpSpPr>
            <p:cNvPr id="11" name="Group 10">
              <a:extLst>
                <a:ext uri="{FF2B5EF4-FFF2-40B4-BE49-F238E27FC236}">
                  <a16:creationId xmlns:a16="http://schemas.microsoft.com/office/drawing/2014/main" id="{E39749F8-3341-4184-8184-02A555E7C70E}"/>
                </a:ext>
              </a:extLst>
            </p:cNvPr>
            <p:cNvGrpSpPr/>
            <p:nvPr/>
          </p:nvGrpSpPr>
          <p:grpSpPr>
            <a:xfrm>
              <a:off x="9121481" y="35951"/>
              <a:ext cx="2989021" cy="2950810"/>
              <a:chOff x="8256777" y="95585"/>
              <a:chExt cx="2989021" cy="2950810"/>
            </a:xfrm>
          </p:grpSpPr>
          <p:sp>
            <p:nvSpPr>
              <p:cNvPr id="15" name="Isosceles Triangle 14">
                <a:extLst>
                  <a:ext uri="{FF2B5EF4-FFF2-40B4-BE49-F238E27FC236}">
                    <a16:creationId xmlns:a16="http://schemas.microsoft.com/office/drawing/2014/main" id="{B49B3CC5-BAB8-47CF-9047-704405A39D87}"/>
                  </a:ext>
                </a:extLst>
              </p:cNvPr>
              <p:cNvSpPr/>
              <p:nvPr/>
            </p:nvSpPr>
            <p:spPr>
              <a:xfrm>
                <a:off x="8256777" y="95585"/>
                <a:ext cx="2989021" cy="2554545"/>
              </a:xfrm>
              <a:prstGeom prst="triangle">
                <a:avLst>
                  <a:gd name="adj" fmla="val 50236"/>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3586AFB1-067A-4A56-AFE8-4F53101EB2B0}"/>
                  </a:ext>
                </a:extLst>
              </p:cNvPr>
              <p:cNvSpPr txBox="1"/>
              <p:nvPr/>
            </p:nvSpPr>
            <p:spPr>
              <a:xfrm rot="18033624">
                <a:off x="8112234" y="1154613"/>
                <a:ext cx="1267139" cy="400110"/>
              </a:xfrm>
              <a:prstGeom prst="rect">
                <a:avLst/>
              </a:prstGeom>
              <a:noFill/>
            </p:spPr>
            <p:txBody>
              <a:bodyPr wrap="square" rtlCol="0">
                <a:spAutoFit/>
              </a:bodyPr>
              <a:lstStyle/>
              <a:p>
                <a:r>
                  <a:rPr lang="en-IN" sz="2000" dirty="0">
                    <a:latin typeface="Algerian" panose="04020705040A02060702" pitchFamily="82" charset="0"/>
                    <a:cs typeface="Arial" panose="020B0604020202020204" pitchFamily="34" charset="0"/>
                  </a:rPr>
                  <a:t>Scope</a:t>
                </a:r>
              </a:p>
            </p:txBody>
          </p:sp>
          <p:sp>
            <p:nvSpPr>
              <p:cNvPr id="22" name="TextBox 21">
                <a:extLst>
                  <a:ext uri="{FF2B5EF4-FFF2-40B4-BE49-F238E27FC236}">
                    <a16:creationId xmlns:a16="http://schemas.microsoft.com/office/drawing/2014/main" id="{D6C22459-3996-4C7B-A2FC-2787CA41324B}"/>
                  </a:ext>
                </a:extLst>
              </p:cNvPr>
              <p:cNvSpPr txBox="1"/>
              <p:nvPr/>
            </p:nvSpPr>
            <p:spPr>
              <a:xfrm>
                <a:off x="9338724" y="2646285"/>
                <a:ext cx="783450" cy="400110"/>
              </a:xfrm>
              <a:prstGeom prst="rect">
                <a:avLst/>
              </a:prstGeom>
              <a:noFill/>
            </p:spPr>
            <p:txBody>
              <a:bodyPr wrap="square" rtlCol="0">
                <a:spAutoFit/>
              </a:bodyPr>
              <a:lstStyle/>
              <a:p>
                <a:r>
                  <a:rPr lang="en-IN" sz="2000" dirty="0">
                    <a:latin typeface="Algerian" panose="04020705040A02060702" pitchFamily="82" charset="0"/>
                    <a:cs typeface="Arial" panose="020B0604020202020204" pitchFamily="34" charset="0"/>
                  </a:rPr>
                  <a:t>Time</a:t>
                </a:r>
              </a:p>
            </p:txBody>
          </p:sp>
          <p:sp>
            <p:nvSpPr>
              <p:cNvPr id="23" name="TextBox 22">
                <a:extLst>
                  <a:ext uri="{FF2B5EF4-FFF2-40B4-BE49-F238E27FC236}">
                    <a16:creationId xmlns:a16="http://schemas.microsoft.com/office/drawing/2014/main" id="{A616EF06-5F9A-404E-AB54-4A974888D6AC}"/>
                  </a:ext>
                </a:extLst>
              </p:cNvPr>
              <p:cNvSpPr txBox="1"/>
              <p:nvPr/>
            </p:nvSpPr>
            <p:spPr>
              <a:xfrm rot="3649103">
                <a:off x="10062894" y="1333571"/>
                <a:ext cx="1583969" cy="400110"/>
              </a:xfrm>
              <a:prstGeom prst="rect">
                <a:avLst/>
              </a:prstGeom>
              <a:noFill/>
            </p:spPr>
            <p:txBody>
              <a:bodyPr wrap="square" rtlCol="0">
                <a:spAutoFit/>
              </a:bodyPr>
              <a:lstStyle/>
              <a:p>
                <a:r>
                  <a:rPr lang="en-IN" sz="2000" dirty="0">
                    <a:latin typeface="Algerian" panose="04020705040A02060702" pitchFamily="82" charset="0"/>
                    <a:cs typeface="Arial" panose="020B0604020202020204" pitchFamily="34" charset="0"/>
                  </a:rPr>
                  <a:t>COST</a:t>
                </a:r>
              </a:p>
            </p:txBody>
          </p:sp>
        </p:grpSp>
        <p:grpSp>
          <p:nvGrpSpPr>
            <p:cNvPr id="12" name="Group 11">
              <a:extLst>
                <a:ext uri="{FF2B5EF4-FFF2-40B4-BE49-F238E27FC236}">
                  <a16:creationId xmlns:a16="http://schemas.microsoft.com/office/drawing/2014/main" id="{85D1BD21-6BD3-4E20-9533-C46B6173645F}"/>
                </a:ext>
              </a:extLst>
            </p:cNvPr>
            <p:cNvGrpSpPr/>
            <p:nvPr/>
          </p:nvGrpSpPr>
          <p:grpSpPr>
            <a:xfrm>
              <a:off x="9695054" y="847870"/>
              <a:ext cx="1873566" cy="1710148"/>
              <a:chOff x="9809911" y="4511502"/>
              <a:chExt cx="1873566" cy="1710148"/>
            </a:xfrm>
          </p:grpSpPr>
          <p:sp>
            <p:nvSpPr>
              <p:cNvPr id="13" name="Oval 12">
                <a:extLst>
                  <a:ext uri="{FF2B5EF4-FFF2-40B4-BE49-F238E27FC236}">
                    <a16:creationId xmlns:a16="http://schemas.microsoft.com/office/drawing/2014/main" id="{FD4C461C-585B-4B0C-81D6-D33BED190B64}"/>
                  </a:ext>
                </a:extLst>
              </p:cNvPr>
              <p:cNvSpPr/>
              <p:nvPr/>
            </p:nvSpPr>
            <p:spPr>
              <a:xfrm>
                <a:off x="9914756" y="4511502"/>
                <a:ext cx="1659196" cy="17101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1F6E3CC6-EBC4-41A4-8F65-5D0482EE1C08}"/>
                  </a:ext>
                </a:extLst>
              </p:cNvPr>
              <p:cNvSpPr txBox="1"/>
              <p:nvPr/>
            </p:nvSpPr>
            <p:spPr>
              <a:xfrm>
                <a:off x="9809911" y="5240966"/>
                <a:ext cx="1873566" cy="400110"/>
              </a:xfrm>
              <a:prstGeom prst="rect">
                <a:avLst/>
              </a:prstGeom>
              <a:noFill/>
            </p:spPr>
            <p:txBody>
              <a:bodyPr wrap="square" rtlCol="0">
                <a:spAutoFit/>
              </a:bodyPr>
              <a:lstStyle/>
              <a:p>
                <a:pPr algn="ctr"/>
                <a:r>
                  <a:rPr lang="en-IN" sz="2000" dirty="0">
                    <a:solidFill>
                      <a:schemeClr val="bg1"/>
                    </a:solidFill>
                    <a:latin typeface="Algerian" panose="04020705040A02060702" pitchFamily="82" charset="0"/>
                    <a:cs typeface="Arial" panose="020B0604020202020204" pitchFamily="34" charset="0"/>
                  </a:rPr>
                  <a:t>Quality</a:t>
                </a:r>
              </a:p>
            </p:txBody>
          </p:sp>
        </p:grpSp>
      </p:grpSp>
      <p:sp>
        <p:nvSpPr>
          <p:cNvPr id="24" name="TextBox 23">
            <a:extLst>
              <a:ext uri="{FF2B5EF4-FFF2-40B4-BE49-F238E27FC236}">
                <a16:creationId xmlns:a16="http://schemas.microsoft.com/office/drawing/2014/main" id="{84CFB86F-2894-BDF3-2FED-3C28EDD099C5}"/>
              </a:ext>
            </a:extLst>
          </p:cNvPr>
          <p:cNvSpPr txBox="1"/>
          <p:nvPr/>
        </p:nvSpPr>
        <p:spPr>
          <a:xfrm>
            <a:off x="0" y="3868589"/>
            <a:ext cx="469286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0070C0"/>
                </a:solidFill>
                <a:latin typeface="Arial" panose="020B0604020202020204" pitchFamily="34" charset="0"/>
                <a:cs typeface="Arial" panose="020B0604020202020204" pitchFamily="34" charset="0"/>
              </a:rPr>
              <a:t>Project management Objectives</a:t>
            </a:r>
            <a:endParaRPr lang="en-IN" sz="2000" dirty="0">
              <a:solidFill>
                <a:srgbClr val="0070C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8A83BB8-0098-47BF-8777-1D83E5CA69C5}"/>
              </a:ext>
            </a:extLst>
          </p:cNvPr>
          <p:cNvSpPr txBox="1"/>
          <p:nvPr/>
        </p:nvSpPr>
        <p:spPr>
          <a:xfrm>
            <a:off x="483476" y="4192370"/>
            <a:ext cx="10489324"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The objectives (or goal) of project management are:</a:t>
            </a:r>
          </a:p>
        </p:txBody>
      </p:sp>
      <p:sp>
        <p:nvSpPr>
          <p:cNvPr id="26" name="TextBox 25">
            <a:extLst>
              <a:ext uri="{FF2B5EF4-FFF2-40B4-BE49-F238E27FC236}">
                <a16:creationId xmlns:a16="http://schemas.microsoft.com/office/drawing/2014/main" id="{3809C2A2-8C0E-C168-FE81-FE1B9F8BA32C}"/>
              </a:ext>
            </a:extLst>
          </p:cNvPr>
          <p:cNvSpPr txBox="1"/>
          <p:nvPr/>
        </p:nvSpPr>
        <p:spPr>
          <a:xfrm>
            <a:off x="936221" y="4669590"/>
            <a:ext cx="7839917" cy="2092881"/>
          </a:xfrm>
          <a:prstGeom prst="rect">
            <a:avLst/>
          </a:prstGeom>
          <a:noFill/>
        </p:spPr>
        <p:txBody>
          <a:bodyPr wrap="square" rtlCol="0">
            <a:spAutoFit/>
          </a:bodyPr>
          <a:lstStyle/>
          <a:p>
            <a:pPr marL="342900" indent="-342900">
              <a:spcAft>
                <a:spcPts val="1200"/>
              </a:spcAft>
              <a:buFont typeface="Wingdings" panose="05000000000000000000" pitchFamily="2" charset="2"/>
              <a:buChar char="§"/>
            </a:pPr>
            <a:r>
              <a:rPr lang="en-IN" sz="2000" dirty="0">
                <a:latin typeface="Arial" panose="020B0604020202020204" pitchFamily="34" charset="0"/>
                <a:cs typeface="Arial" panose="020B0604020202020204" pitchFamily="34" charset="0"/>
              </a:rPr>
              <a:t>To complete  the project within the allotted (or budgeted) funds</a:t>
            </a:r>
          </a:p>
          <a:p>
            <a:pPr marL="342900" indent="-342900">
              <a:spcAft>
                <a:spcPts val="1200"/>
              </a:spcAft>
              <a:buFont typeface="Wingdings" panose="05000000000000000000" pitchFamily="2" charset="2"/>
              <a:buChar char="§"/>
            </a:pPr>
            <a:r>
              <a:rPr lang="en-IN" sz="2000" dirty="0">
                <a:latin typeface="Arial" panose="020B0604020202020204" pitchFamily="34" charset="0"/>
                <a:cs typeface="Arial" panose="020B0604020202020204" pitchFamily="34" charset="0"/>
              </a:rPr>
              <a:t>To complete the project within the scheduled time limit</a:t>
            </a:r>
          </a:p>
          <a:p>
            <a:pPr marL="342900" indent="-342900">
              <a:spcAft>
                <a:spcPts val="1200"/>
              </a:spcAft>
              <a:buFont typeface="Wingdings" panose="05000000000000000000" pitchFamily="2" charset="2"/>
              <a:buChar char="§"/>
            </a:pPr>
            <a:r>
              <a:rPr lang="en-IN" sz="2000" dirty="0">
                <a:latin typeface="Arial" panose="020B0604020202020204" pitchFamily="34" charset="0"/>
                <a:cs typeface="Arial" panose="020B0604020202020204" pitchFamily="34" charset="0"/>
              </a:rPr>
              <a:t>To ensure the project fulfil its scope </a:t>
            </a:r>
          </a:p>
          <a:p>
            <a:pPr marL="342900" indent="-342900">
              <a:spcAft>
                <a:spcPts val="1200"/>
              </a:spcAft>
              <a:buFont typeface="Wingdings" panose="05000000000000000000" pitchFamily="2" charset="2"/>
              <a:buChar char="§"/>
            </a:pPr>
            <a:r>
              <a:rPr lang="en-IN" sz="2000" dirty="0">
                <a:latin typeface="Arial" panose="020B0604020202020204" pitchFamily="34" charset="0"/>
                <a:cs typeface="Arial" panose="020B0604020202020204" pitchFamily="34" charset="0"/>
              </a:rPr>
              <a:t>To execute the project in such a way that the project meets the quality standard and hence satisfy the end users</a:t>
            </a:r>
          </a:p>
        </p:txBody>
      </p:sp>
      <p:sp>
        <p:nvSpPr>
          <p:cNvPr id="3" name="TextBox 2">
            <a:extLst>
              <a:ext uri="{FF2B5EF4-FFF2-40B4-BE49-F238E27FC236}">
                <a16:creationId xmlns:a16="http://schemas.microsoft.com/office/drawing/2014/main" id="{2A2596A8-968C-B1BF-47D6-C7135A41CBB3}"/>
              </a:ext>
            </a:extLst>
          </p:cNvPr>
          <p:cNvSpPr txBox="1"/>
          <p:nvPr/>
        </p:nvSpPr>
        <p:spPr>
          <a:xfrm>
            <a:off x="9398643" y="3972311"/>
            <a:ext cx="2309881" cy="400110"/>
          </a:xfrm>
          <a:prstGeom prst="rect">
            <a:avLst/>
          </a:prstGeom>
          <a:noFill/>
        </p:spPr>
        <p:txBody>
          <a:bodyPr wrap="square" rtlCol="0">
            <a:spAutoFit/>
          </a:bodyPr>
          <a:lstStyle/>
          <a:p>
            <a:r>
              <a:rPr lang="en-IN" sz="2000" b="1" dirty="0">
                <a:solidFill>
                  <a:srgbClr val="C00000"/>
                </a:solidFill>
                <a:latin typeface="Arial" panose="020B0604020202020204" pitchFamily="34" charset="0"/>
                <a:cs typeface="Arial" panose="020B0604020202020204" pitchFamily="34" charset="0"/>
              </a:rPr>
              <a:t>Quality Triangle</a:t>
            </a:r>
          </a:p>
        </p:txBody>
      </p:sp>
    </p:spTree>
    <p:extLst>
      <p:ext uri="{BB962C8B-B14F-4D97-AF65-F5344CB8AC3E}">
        <p14:creationId xmlns:p14="http://schemas.microsoft.com/office/powerpoint/2010/main" val="119707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up)">
                                      <p:cBhvr>
                                        <p:cTn id="3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4" grpId="0"/>
      <p:bldP spid="25" grpId="0"/>
      <p:bldP spid="26"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F002E8-9DA3-4CCF-9CE9-DF54477083A9}"/>
              </a:ext>
            </a:extLst>
          </p:cNvPr>
          <p:cNvSpPr/>
          <p:nvPr/>
        </p:nvSpPr>
        <p:spPr>
          <a:xfrm>
            <a:off x="0" y="8336"/>
            <a:ext cx="3749744" cy="400110"/>
          </a:xfrm>
          <a:prstGeom prst="rect">
            <a:avLst/>
          </a:prstGeom>
        </p:spPr>
        <p:txBody>
          <a:bodyPr wrap="none">
            <a:spAutoFit/>
          </a:bodyPr>
          <a:lstStyle/>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“Law of diminishing returns”.</a:t>
            </a:r>
            <a:endParaRPr lang="en-IN" sz="20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812A2C26-D9F6-4321-9464-1428EA8F3E58}"/>
              </a:ext>
            </a:extLst>
          </p:cNvPr>
          <p:cNvSpPr/>
          <p:nvPr/>
        </p:nvSpPr>
        <p:spPr>
          <a:xfrm>
            <a:off x="431800" y="456574"/>
            <a:ext cx="11760198" cy="1015663"/>
          </a:xfrm>
          <a:prstGeom prst="rect">
            <a:avLst/>
          </a:prstGeom>
        </p:spPr>
        <p:txBody>
          <a:bodyPr wrap="square">
            <a:spAutoFit/>
          </a:bodyPr>
          <a:lstStyle/>
          <a:p>
            <a:r>
              <a:rPr lang="en-US" sz="2000" dirty="0">
                <a:solidFill>
                  <a:srgbClr val="222222"/>
                </a:solidFill>
                <a:latin typeface="Arial" panose="020B0604020202020204" pitchFamily="34" charset="0"/>
                <a:cs typeface="Arial" panose="020B0604020202020204" pitchFamily="34" charset="0"/>
              </a:rPr>
              <a:t>The </a:t>
            </a:r>
            <a:r>
              <a:rPr lang="en-US" sz="2000" dirty="0">
                <a:solidFill>
                  <a:srgbClr val="FF0000"/>
                </a:solidFill>
                <a:latin typeface="Arial" panose="020B0604020202020204" pitchFamily="34" charset="0"/>
                <a:cs typeface="Arial" panose="020B0604020202020204" pitchFamily="34" charset="0"/>
              </a:rPr>
              <a:t>law of diminishing returns </a:t>
            </a:r>
            <a:r>
              <a:rPr lang="en-US" sz="2000" dirty="0">
                <a:solidFill>
                  <a:srgbClr val="222222"/>
                </a:solidFill>
                <a:latin typeface="Arial" panose="020B0604020202020204" pitchFamily="34" charset="0"/>
                <a:cs typeface="Arial" panose="020B0604020202020204" pitchFamily="34" charset="0"/>
              </a:rPr>
              <a:t>states that in all productive processes, adding more of one factor of production (attribute), while holding all others constant, </a:t>
            </a:r>
            <a:r>
              <a:rPr lang="en-US" sz="2000" dirty="0">
                <a:solidFill>
                  <a:srgbClr val="0070C0"/>
                </a:solidFill>
                <a:latin typeface="Arial" panose="020B0604020202020204" pitchFamily="34" charset="0"/>
                <a:cs typeface="Arial" panose="020B0604020202020204" pitchFamily="34" charset="0"/>
              </a:rPr>
              <a:t>will at some point yield lower </a:t>
            </a:r>
            <a:r>
              <a:rPr lang="en-US" sz="2000" dirty="0">
                <a:solidFill>
                  <a:srgbClr val="222222"/>
                </a:solidFill>
                <a:latin typeface="Arial" panose="020B0604020202020204" pitchFamily="34" charset="0"/>
                <a:cs typeface="Arial" panose="020B0604020202020204" pitchFamily="34" charset="0"/>
              </a:rPr>
              <a:t>incremental per-unit returns.</a:t>
            </a:r>
            <a:r>
              <a:rPr lang="en-US" sz="2000" baseline="30000" dirty="0">
                <a:solidFill>
                  <a:srgbClr val="0B0080"/>
                </a:solidFill>
                <a:latin typeface="Arial" panose="020B0604020202020204" pitchFamily="34" charset="0"/>
                <a:cs typeface="Arial" panose="020B0604020202020204" pitchFamily="34" charset="0"/>
              </a:rPr>
              <a:t> </a:t>
            </a:r>
          </a:p>
        </p:txBody>
      </p:sp>
      <p:grpSp>
        <p:nvGrpSpPr>
          <p:cNvPr id="43" name="Group 42">
            <a:extLst>
              <a:ext uri="{FF2B5EF4-FFF2-40B4-BE49-F238E27FC236}">
                <a16:creationId xmlns:a16="http://schemas.microsoft.com/office/drawing/2014/main" id="{62864B66-2BE9-4F70-9CB4-D64A180686B8}"/>
              </a:ext>
            </a:extLst>
          </p:cNvPr>
          <p:cNvGrpSpPr/>
          <p:nvPr/>
        </p:nvGrpSpPr>
        <p:grpSpPr>
          <a:xfrm>
            <a:off x="2444147" y="1873765"/>
            <a:ext cx="8121315" cy="4194637"/>
            <a:chOff x="1070811" y="1472237"/>
            <a:chExt cx="8121315" cy="4194637"/>
          </a:xfrm>
        </p:grpSpPr>
        <p:cxnSp>
          <p:nvCxnSpPr>
            <p:cNvPr id="8" name="Straight Arrow Connector 7">
              <a:extLst>
                <a:ext uri="{FF2B5EF4-FFF2-40B4-BE49-F238E27FC236}">
                  <a16:creationId xmlns:a16="http://schemas.microsoft.com/office/drawing/2014/main" id="{D479CF60-EC00-40F4-994C-8971797FB47C}"/>
                </a:ext>
              </a:extLst>
            </p:cNvPr>
            <p:cNvCxnSpPr>
              <a:cxnSpLocks/>
            </p:cNvCxnSpPr>
            <p:nvPr/>
          </p:nvCxnSpPr>
          <p:spPr>
            <a:xfrm flipV="1">
              <a:off x="1070811" y="5317956"/>
              <a:ext cx="8121315" cy="2406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EFF25FF-C6C5-4A28-815E-2CA3065CC327}"/>
                </a:ext>
              </a:extLst>
            </p:cNvPr>
            <p:cNvCxnSpPr>
              <a:cxnSpLocks/>
            </p:cNvCxnSpPr>
            <p:nvPr/>
          </p:nvCxnSpPr>
          <p:spPr>
            <a:xfrm flipV="1">
              <a:off x="1419726" y="1472237"/>
              <a:ext cx="1" cy="419463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Freeform: Shape 12">
            <a:extLst>
              <a:ext uri="{FF2B5EF4-FFF2-40B4-BE49-F238E27FC236}">
                <a16:creationId xmlns:a16="http://schemas.microsoft.com/office/drawing/2014/main" id="{669849F3-F0B3-4987-B696-65C402C4C368}"/>
              </a:ext>
            </a:extLst>
          </p:cNvPr>
          <p:cNvSpPr/>
          <p:nvPr/>
        </p:nvSpPr>
        <p:spPr>
          <a:xfrm>
            <a:off x="2793064" y="2406748"/>
            <a:ext cx="7187499" cy="3312736"/>
          </a:xfrm>
          <a:custGeom>
            <a:avLst/>
            <a:gdLst>
              <a:gd name="connsiteX0" fmla="*/ 0 w 4752474"/>
              <a:gd name="connsiteY0" fmla="*/ 2948001 h 2948001"/>
              <a:gd name="connsiteX1" fmla="*/ 324853 w 4752474"/>
              <a:gd name="connsiteY1" fmla="*/ 2827685 h 2948001"/>
              <a:gd name="connsiteX2" fmla="*/ 818148 w 4752474"/>
              <a:gd name="connsiteY2" fmla="*/ 2538927 h 2948001"/>
              <a:gd name="connsiteX3" fmla="*/ 1275348 w 4752474"/>
              <a:gd name="connsiteY3" fmla="*/ 1973443 h 2948001"/>
              <a:gd name="connsiteX4" fmla="*/ 1588169 w 4752474"/>
              <a:gd name="connsiteY4" fmla="*/ 1480148 h 2948001"/>
              <a:gd name="connsiteX5" fmla="*/ 2129590 w 4752474"/>
              <a:gd name="connsiteY5" fmla="*/ 722159 h 2948001"/>
              <a:gd name="connsiteX6" fmla="*/ 2731169 w 4752474"/>
              <a:gd name="connsiteY6" fmla="*/ 289022 h 2948001"/>
              <a:gd name="connsiteX7" fmla="*/ 3525253 w 4752474"/>
              <a:gd name="connsiteY7" fmla="*/ 264 h 2948001"/>
              <a:gd name="connsiteX8" fmla="*/ 4499811 w 4752474"/>
              <a:gd name="connsiteY8" fmla="*/ 337148 h 2948001"/>
              <a:gd name="connsiteX9" fmla="*/ 4752474 w 4752474"/>
              <a:gd name="connsiteY9" fmla="*/ 481527 h 2948001"/>
              <a:gd name="connsiteX10" fmla="*/ 4752474 w 4752474"/>
              <a:gd name="connsiteY10" fmla="*/ 481527 h 2948001"/>
              <a:gd name="connsiteX0" fmla="*/ 0 w 4752474"/>
              <a:gd name="connsiteY0" fmla="*/ 2949217 h 2949217"/>
              <a:gd name="connsiteX1" fmla="*/ 324853 w 4752474"/>
              <a:gd name="connsiteY1" fmla="*/ 2828901 h 2949217"/>
              <a:gd name="connsiteX2" fmla="*/ 818148 w 4752474"/>
              <a:gd name="connsiteY2" fmla="*/ 2540143 h 2949217"/>
              <a:gd name="connsiteX3" fmla="*/ 1275348 w 4752474"/>
              <a:gd name="connsiteY3" fmla="*/ 1974659 h 2949217"/>
              <a:gd name="connsiteX4" fmla="*/ 1588169 w 4752474"/>
              <a:gd name="connsiteY4" fmla="*/ 1481364 h 2949217"/>
              <a:gd name="connsiteX5" fmla="*/ 2129590 w 4752474"/>
              <a:gd name="connsiteY5" fmla="*/ 723375 h 2949217"/>
              <a:gd name="connsiteX6" fmla="*/ 2689407 w 4752474"/>
              <a:gd name="connsiteY6" fmla="*/ 236638 h 2949217"/>
              <a:gd name="connsiteX7" fmla="*/ 3525253 w 4752474"/>
              <a:gd name="connsiteY7" fmla="*/ 1480 h 2949217"/>
              <a:gd name="connsiteX8" fmla="*/ 4499811 w 4752474"/>
              <a:gd name="connsiteY8" fmla="*/ 338364 h 2949217"/>
              <a:gd name="connsiteX9" fmla="*/ 4752474 w 4752474"/>
              <a:gd name="connsiteY9" fmla="*/ 482743 h 2949217"/>
              <a:gd name="connsiteX10" fmla="*/ 4752474 w 4752474"/>
              <a:gd name="connsiteY10" fmla="*/ 482743 h 2949217"/>
              <a:gd name="connsiteX0" fmla="*/ 0 w 4752474"/>
              <a:gd name="connsiteY0" fmla="*/ 2948281 h 2948281"/>
              <a:gd name="connsiteX1" fmla="*/ 324853 w 4752474"/>
              <a:gd name="connsiteY1" fmla="*/ 2827965 h 2948281"/>
              <a:gd name="connsiteX2" fmla="*/ 818148 w 4752474"/>
              <a:gd name="connsiteY2" fmla="*/ 2539207 h 2948281"/>
              <a:gd name="connsiteX3" fmla="*/ 1275348 w 4752474"/>
              <a:gd name="connsiteY3" fmla="*/ 1973723 h 2948281"/>
              <a:gd name="connsiteX4" fmla="*/ 1588169 w 4752474"/>
              <a:gd name="connsiteY4" fmla="*/ 1480428 h 2948281"/>
              <a:gd name="connsiteX5" fmla="*/ 2129590 w 4752474"/>
              <a:gd name="connsiteY5" fmla="*/ 722439 h 2948281"/>
              <a:gd name="connsiteX6" fmla="*/ 2689407 w 4752474"/>
              <a:gd name="connsiteY6" fmla="*/ 235702 h 2948281"/>
              <a:gd name="connsiteX7" fmla="*/ 3525253 w 4752474"/>
              <a:gd name="connsiteY7" fmla="*/ 544 h 2948281"/>
              <a:gd name="connsiteX8" fmla="*/ 4491459 w 4752474"/>
              <a:gd name="connsiteY8" fmla="*/ 294548 h 2948281"/>
              <a:gd name="connsiteX9" fmla="*/ 4752474 w 4752474"/>
              <a:gd name="connsiteY9" fmla="*/ 481807 h 2948281"/>
              <a:gd name="connsiteX10" fmla="*/ 4752474 w 4752474"/>
              <a:gd name="connsiteY10" fmla="*/ 481807 h 2948281"/>
              <a:gd name="connsiteX0" fmla="*/ 0 w 4752474"/>
              <a:gd name="connsiteY0" fmla="*/ 2950142 h 2950142"/>
              <a:gd name="connsiteX1" fmla="*/ 324853 w 4752474"/>
              <a:gd name="connsiteY1" fmla="*/ 2829826 h 2950142"/>
              <a:gd name="connsiteX2" fmla="*/ 818148 w 4752474"/>
              <a:gd name="connsiteY2" fmla="*/ 2541068 h 2950142"/>
              <a:gd name="connsiteX3" fmla="*/ 1275348 w 4752474"/>
              <a:gd name="connsiteY3" fmla="*/ 1975584 h 2950142"/>
              <a:gd name="connsiteX4" fmla="*/ 1588169 w 4752474"/>
              <a:gd name="connsiteY4" fmla="*/ 1482289 h 2950142"/>
              <a:gd name="connsiteX5" fmla="*/ 2129590 w 4752474"/>
              <a:gd name="connsiteY5" fmla="*/ 724300 h 2950142"/>
              <a:gd name="connsiteX6" fmla="*/ 2689407 w 4752474"/>
              <a:gd name="connsiteY6" fmla="*/ 237563 h 2950142"/>
              <a:gd name="connsiteX7" fmla="*/ 3525253 w 4752474"/>
              <a:gd name="connsiteY7" fmla="*/ 2405 h 2950142"/>
              <a:gd name="connsiteX8" fmla="*/ 4466402 w 4752474"/>
              <a:gd name="connsiteY8" fmla="*/ 371449 h 2950142"/>
              <a:gd name="connsiteX9" fmla="*/ 4752474 w 4752474"/>
              <a:gd name="connsiteY9" fmla="*/ 483668 h 2950142"/>
              <a:gd name="connsiteX10" fmla="*/ 4752474 w 4752474"/>
              <a:gd name="connsiteY10" fmla="*/ 483668 h 2950142"/>
              <a:gd name="connsiteX0" fmla="*/ 0 w 4760850"/>
              <a:gd name="connsiteY0" fmla="*/ 2950142 h 2950142"/>
              <a:gd name="connsiteX1" fmla="*/ 324853 w 4760850"/>
              <a:gd name="connsiteY1" fmla="*/ 2829826 h 2950142"/>
              <a:gd name="connsiteX2" fmla="*/ 818148 w 4760850"/>
              <a:gd name="connsiteY2" fmla="*/ 2541068 h 2950142"/>
              <a:gd name="connsiteX3" fmla="*/ 1275348 w 4760850"/>
              <a:gd name="connsiteY3" fmla="*/ 1975584 h 2950142"/>
              <a:gd name="connsiteX4" fmla="*/ 1588169 w 4760850"/>
              <a:gd name="connsiteY4" fmla="*/ 1482289 h 2950142"/>
              <a:gd name="connsiteX5" fmla="*/ 2129590 w 4760850"/>
              <a:gd name="connsiteY5" fmla="*/ 724300 h 2950142"/>
              <a:gd name="connsiteX6" fmla="*/ 2689407 w 4760850"/>
              <a:gd name="connsiteY6" fmla="*/ 237563 h 2950142"/>
              <a:gd name="connsiteX7" fmla="*/ 3525253 w 4760850"/>
              <a:gd name="connsiteY7" fmla="*/ 2405 h 2950142"/>
              <a:gd name="connsiteX8" fmla="*/ 4466402 w 4760850"/>
              <a:gd name="connsiteY8" fmla="*/ 371449 h 2950142"/>
              <a:gd name="connsiteX9" fmla="*/ 4752474 w 4760850"/>
              <a:gd name="connsiteY9" fmla="*/ 483668 h 2950142"/>
              <a:gd name="connsiteX10" fmla="*/ 4677303 w 4760850"/>
              <a:gd name="connsiteY10" fmla="*/ 633748 h 2950142"/>
              <a:gd name="connsiteX0" fmla="*/ 0 w 4730911"/>
              <a:gd name="connsiteY0" fmla="*/ 2950142 h 2950142"/>
              <a:gd name="connsiteX1" fmla="*/ 324853 w 4730911"/>
              <a:gd name="connsiteY1" fmla="*/ 2829826 h 2950142"/>
              <a:gd name="connsiteX2" fmla="*/ 818148 w 4730911"/>
              <a:gd name="connsiteY2" fmla="*/ 2541068 h 2950142"/>
              <a:gd name="connsiteX3" fmla="*/ 1275348 w 4730911"/>
              <a:gd name="connsiteY3" fmla="*/ 1975584 h 2950142"/>
              <a:gd name="connsiteX4" fmla="*/ 1588169 w 4730911"/>
              <a:gd name="connsiteY4" fmla="*/ 1482289 h 2950142"/>
              <a:gd name="connsiteX5" fmla="*/ 2129590 w 4730911"/>
              <a:gd name="connsiteY5" fmla="*/ 724300 h 2950142"/>
              <a:gd name="connsiteX6" fmla="*/ 2689407 w 4730911"/>
              <a:gd name="connsiteY6" fmla="*/ 237563 h 2950142"/>
              <a:gd name="connsiteX7" fmla="*/ 3525253 w 4730911"/>
              <a:gd name="connsiteY7" fmla="*/ 2405 h 2950142"/>
              <a:gd name="connsiteX8" fmla="*/ 4466402 w 4730911"/>
              <a:gd name="connsiteY8" fmla="*/ 371449 h 2950142"/>
              <a:gd name="connsiteX9" fmla="*/ 4719065 w 4730911"/>
              <a:gd name="connsiteY9" fmla="*/ 569429 h 2950142"/>
              <a:gd name="connsiteX10" fmla="*/ 4677303 w 4730911"/>
              <a:gd name="connsiteY10" fmla="*/ 633748 h 2950142"/>
              <a:gd name="connsiteX0" fmla="*/ 0 w 4730911"/>
              <a:gd name="connsiteY0" fmla="*/ 2950142 h 2950142"/>
              <a:gd name="connsiteX1" fmla="*/ 324853 w 4730911"/>
              <a:gd name="connsiteY1" fmla="*/ 2829826 h 2950142"/>
              <a:gd name="connsiteX2" fmla="*/ 818148 w 4730911"/>
              <a:gd name="connsiteY2" fmla="*/ 2541068 h 2950142"/>
              <a:gd name="connsiteX3" fmla="*/ 1275348 w 4730911"/>
              <a:gd name="connsiteY3" fmla="*/ 1975584 h 2950142"/>
              <a:gd name="connsiteX4" fmla="*/ 1588169 w 4730911"/>
              <a:gd name="connsiteY4" fmla="*/ 1482289 h 2950142"/>
              <a:gd name="connsiteX5" fmla="*/ 2129590 w 4730911"/>
              <a:gd name="connsiteY5" fmla="*/ 724300 h 2950142"/>
              <a:gd name="connsiteX6" fmla="*/ 2689407 w 4730911"/>
              <a:gd name="connsiteY6" fmla="*/ 237563 h 2950142"/>
              <a:gd name="connsiteX7" fmla="*/ 3525253 w 4730911"/>
              <a:gd name="connsiteY7" fmla="*/ 2405 h 2950142"/>
              <a:gd name="connsiteX8" fmla="*/ 4466402 w 4730911"/>
              <a:gd name="connsiteY8" fmla="*/ 371449 h 2950142"/>
              <a:gd name="connsiteX9" fmla="*/ 4719065 w 4730911"/>
              <a:gd name="connsiteY9" fmla="*/ 569429 h 2950142"/>
              <a:gd name="connsiteX10" fmla="*/ 4677303 w 4730911"/>
              <a:gd name="connsiteY10" fmla="*/ 590869 h 2950142"/>
              <a:gd name="connsiteX0" fmla="*/ 0 w 4730911"/>
              <a:gd name="connsiteY0" fmla="*/ 2950142 h 2950142"/>
              <a:gd name="connsiteX1" fmla="*/ 324853 w 4730911"/>
              <a:gd name="connsiteY1" fmla="*/ 2829826 h 2950142"/>
              <a:gd name="connsiteX2" fmla="*/ 818148 w 4730911"/>
              <a:gd name="connsiteY2" fmla="*/ 2541068 h 2950142"/>
              <a:gd name="connsiteX3" fmla="*/ 1275348 w 4730911"/>
              <a:gd name="connsiteY3" fmla="*/ 1975584 h 2950142"/>
              <a:gd name="connsiteX4" fmla="*/ 1588169 w 4730911"/>
              <a:gd name="connsiteY4" fmla="*/ 1482289 h 2950142"/>
              <a:gd name="connsiteX5" fmla="*/ 2129590 w 4730911"/>
              <a:gd name="connsiteY5" fmla="*/ 724300 h 2950142"/>
              <a:gd name="connsiteX6" fmla="*/ 2689407 w 4730911"/>
              <a:gd name="connsiteY6" fmla="*/ 237563 h 2950142"/>
              <a:gd name="connsiteX7" fmla="*/ 3525253 w 4730911"/>
              <a:gd name="connsiteY7" fmla="*/ 2405 h 2950142"/>
              <a:gd name="connsiteX8" fmla="*/ 4466402 w 4730911"/>
              <a:gd name="connsiteY8" fmla="*/ 371449 h 2950142"/>
              <a:gd name="connsiteX9" fmla="*/ 4719065 w 4730911"/>
              <a:gd name="connsiteY9" fmla="*/ 569429 h 2950142"/>
              <a:gd name="connsiteX10" fmla="*/ 4677303 w 4730911"/>
              <a:gd name="connsiteY10" fmla="*/ 590869 h 2950142"/>
              <a:gd name="connsiteX0" fmla="*/ 0 w 4722006"/>
              <a:gd name="connsiteY0" fmla="*/ 2950142 h 2950142"/>
              <a:gd name="connsiteX1" fmla="*/ 324853 w 4722006"/>
              <a:gd name="connsiteY1" fmla="*/ 2829826 h 2950142"/>
              <a:gd name="connsiteX2" fmla="*/ 818148 w 4722006"/>
              <a:gd name="connsiteY2" fmla="*/ 2541068 h 2950142"/>
              <a:gd name="connsiteX3" fmla="*/ 1275348 w 4722006"/>
              <a:gd name="connsiteY3" fmla="*/ 1975584 h 2950142"/>
              <a:gd name="connsiteX4" fmla="*/ 1588169 w 4722006"/>
              <a:gd name="connsiteY4" fmla="*/ 1482289 h 2950142"/>
              <a:gd name="connsiteX5" fmla="*/ 2129590 w 4722006"/>
              <a:gd name="connsiteY5" fmla="*/ 724300 h 2950142"/>
              <a:gd name="connsiteX6" fmla="*/ 2689407 w 4722006"/>
              <a:gd name="connsiteY6" fmla="*/ 237563 h 2950142"/>
              <a:gd name="connsiteX7" fmla="*/ 3525253 w 4722006"/>
              <a:gd name="connsiteY7" fmla="*/ 2405 h 2950142"/>
              <a:gd name="connsiteX8" fmla="*/ 4466402 w 4722006"/>
              <a:gd name="connsiteY8" fmla="*/ 371449 h 2950142"/>
              <a:gd name="connsiteX9" fmla="*/ 4719065 w 4722006"/>
              <a:gd name="connsiteY9" fmla="*/ 569429 h 2950142"/>
              <a:gd name="connsiteX10" fmla="*/ 4602133 w 4722006"/>
              <a:gd name="connsiteY10" fmla="*/ 901749 h 2950142"/>
              <a:gd name="connsiteX0" fmla="*/ 0 w 4636500"/>
              <a:gd name="connsiteY0" fmla="*/ 2950142 h 2950142"/>
              <a:gd name="connsiteX1" fmla="*/ 324853 w 4636500"/>
              <a:gd name="connsiteY1" fmla="*/ 2829826 h 2950142"/>
              <a:gd name="connsiteX2" fmla="*/ 818148 w 4636500"/>
              <a:gd name="connsiteY2" fmla="*/ 2541068 h 2950142"/>
              <a:gd name="connsiteX3" fmla="*/ 1275348 w 4636500"/>
              <a:gd name="connsiteY3" fmla="*/ 1975584 h 2950142"/>
              <a:gd name="connsiteX4" fmla="*/ 1588169 w 4636500"/>
              <a:gd name="connsiteY4" fmla="*/ 1482289 h 2950142"/>
              <a:gd name="connsiteX5" fmla="*/ 2129590 w 4636500"/>
              <a:gd name="connsiteY5" fmla="*/ 724300 h 2950142"/>
              <a:gd name="connsiteX6" fmla="*/ 2689407 w 4636500"/>
              <a:gd name="connsiteY6" fmla="*/ 237563 h 2950142"/>
              <a:gd name="connsiteX7" fmla="*/ 3525253 w 4636500"/>
              <a:gd name="connsiteY7" fmla="*/ 2405 h 2950142"/>
              <a:gd name="connsiteX8" fmla="*/ 4466402 w 4636500"/>
              <a:gd name="connsiteY8" fmla="*/ 371449 h 2950142"/>
              <a:gd name="connsiteX9" fmla="*/ 4627190 w 4636500"/>
              <a:gd name="connsiteY9" fmla="*/ 665909 h 2950142"/>
              <a:gd name="connsiteX10" fmla="*/ 4602133 w 4636500"/>
              <a:gd name="connsiteY10" fmla="*/ 901749 h 2950142"/>
              <a:gd name="connsiteX0" fmla="*/ 0 w 4638334"/>
              <a:gd name="connsiteY0" fmla="*/ 2951613 h 2951613"/>
              <a:gd name="connsiteX1" fmla="*/ 324853 w 4638334"/>
              <a:gd name="connsiteY1" fmla="*/ 2831297 h 2951613"/>
              <a:gd name="connsiteX2" fmla="*/ 818148 w 4638334"/>
              <a:gd name="connsiteY2" fmla="*/ 2542539 h 2951613"/>
              <a:gd name="connsiteX3" fmla="*/ 1275348 w 4638334"/>
              <a:gd name="connsiteY3" fmla="*/ 1977055 h 2951613"/>
              <a:gd name="connsiteX4" fmla="*/ 1588169 w 4638334"/>
              <a:gd name="connsiteY4" fmla="*/ 1483760 h 2951613"/>
              <a:gd name="connsiteX5" fmla="*/ 2129590 w 4638334"/>
              <a:gd name="connsiteY5" fmla="*/ 725771 h 2951613"/>
              <a:gd name="connsiteX6" fmla="*/ 2689407 w 4638334"/>
              <a:gd name="connsiteY6" fmla="*/ 239034 h 2951613"/>
              <a:gd name="connsiteX7" fmla="*/ 3525253 w 4638334"/>
              <a:gd name="connsiteY7" fmla="*/ 3876 h 2951613"/>
              <a:gd name="connsiteX8" fmla="*/ 4441346 w 4638334"/>
              <a:gd name="connsiteY8" fmla="*/ 415800 h 2951613"/>
              <a:gd name="connsiteX9" fmla="*/ 4627190 w 4638334"/>
              <a:gd name="connsiteY9" fmla="*/ 667380 h 2951613"/>
              <a:gd name="connsiteX10" fmla="*/ 4602133 w 4638334"/>
              <a:gd name="connsiteY10" fmla="*/ 903220 h 2951613"/>
              <a:gd name="connsiteX0" fmla="*/ 0 w 4724295"/>
              <a:gd name="connsiteY0" fmla="*/ 2951613 h 2951613"/>
              <a:gd name="connsiteX1" fmla="*/ 324853 w 4724295"/>
              <a:gd name="connsiteY1" fmla="*/ 2831297 h 2951613"/>
              <a:gd name="connsiteX2" fmla="*/ 818148 w 4724295"/>
              <a:gd name="connsiteY2" fmla="*/ 2542539 h 2951613"/>
              <a:gd name="connsiteX3" fmla="*/ 1275348 w 4724295"/>
              <a:gd name="connsiteY3" fmla="*/ 1977055 h 2951613"/>
              <a:gd name="connsiteX4" fmla="*/ 1588169 w 4724295"/>
              <a:gd name="connsiteY4" fmla="*/ 1483760 h 2951613"/>
              <a:gd name="connsiteX5" fmla="*/ 2129590 w 4724295"/>
              <a:gd name="connsiteY5" fmla="*/ 725771 h 2951613"/>
              <a:gd name="connsiteX6" fmla="*/ 2689407 w 4724295"/>
              <a:gd name="connsiteY6" fmla="*/ 239034 h 2951613"/>
              <a:gd name="connsiteX7" fmla="*/ 3525253 w 4724295"/>
              <a:gd name="connsiteY7" fmla="*/ 3876 h 2951613"/>
              <a:gd name="connsiteX8" fmla="*/ 4441346 w 4724295"/>
              <a:gd name="connsiteY8" fmla="*/ 415800 h 2951613"/>
              <a:gd name="connsiteX9" fmla="*/ 4627190 w 4724295"/>
              <a:gd name="connsiteY9" fmla="*/ 667380 h 2951613"/>
              <a:gd name="connsiteX10" fmla="*/ 4719066 w 4724295"/>
              <a:gd name="connsiteY10" fmla="*/ 860340 h 2951613"/>
              <a:gd name="connsiteX0" fmla="*/ 0 w 4740312"/>
              <a:gd name="connsiteY0" fmla="*/ 2951613 h 2951613"/>
              <a:gd name="connsiteX1" fmla="*/ 324853 w 4740312"/>
              <a:gd name="connsiteY1" fmla="*/ 2831297 h 2951613"/>
              <a:gd name="connsiteX2" fmla="*/ 818148 w 4740312"/>
              <a:gd name="connsiteY2" fmla="*/ 2542539 h 2951613"/>
              <a:gd name="connsiteX3" fmla="*/ 1275348 w 4740312"/>
              <a:gd name="connsiteY3" fmla="*/ 1977055 h 2951613"/>
              <a:gd name="connsiteX4" fmla="*/ 1588169 w 4740312"/>
              <a:gd name="connsiteY4" fmla="*/ 1483760 h 2951613"/>
              <a:gd name="connsiteX5" fmla="*/ 2129590 w 4740312"/>
              <a:gd name="connsiteY5" fmla="*/ 725771 h 2951613"/>
              <a:gd name="connsiteX6" fmla="*/ 2689407 w 4740312"/>
              <a:gd name="connsiteY6" fmla="*/ 239034 h 2951613"/>
              <a:gd name="connsiteX7" fmla="*/ 3525253 w 4740312"/>
              <a:gd name="connsiteY7" fmla="*/ 3876 h 2951613"/>
              <a:gd name="connsiteX8" fmla="*/ 4441346 w 4740312"/>
              <a:gd name="connsiteY8" fmla="*/ 415800 h 2951613"/>
              <a:gd name="connsiteX9" fmla="*/ 4627190 w 4740312"/>
              <a:gd name="connsiteY9" fmla="*/ 667380 h 2951613"/>
              <a:gd name="connsiteX10" fmla="*/ 4735771 w 4740312"/>
              <a:gd name="connsiteY10" fmla="*/ 838900 h 2951613"/>
              <a:gd name="connsiteX0" fmla="*/ 0 w 4745438"/>
              <a:gd name="connsiteY0" fmla="*/ 2951613 h 2951613"/>
              <a:gd name="connsiteX1" fmla="*/ 324853 w 4745438"/>
              <a:gd name="connsiteY1" fmla="*/ 2831297 h 2951613"/>
              <a:gd name="connsiteX2" fmla="*/ 818148 w 4745438"/>
              <a:gd name="connsiteY2" fmla="*/ 2542539 h 2951613"/>
              <a:gd name="connsiteX3" fmla="*/ 1275348 w 4745438"/>
              <a:gd name="connsiteY3" fmla="*/ 1977055 h 2951613"/>
              <a:gd name="connsiteX4" fmla="*/ 1588169 w 4745438"/>
              <a:gd name="connsiteY4" fmla="*/ 1483760 h 2951613"/>
              <a:gd name="connsiteX5" fmla="*/ 2129590 w 4745438"/>
              <a:gd name="connsiteY5" fmla="*/ 725771 h 2951613"/>
              <a:gd name="connsiteX6" fmla="*/ 2689407 w 4745438"/>
              <a:gd name="connsiteY6" fmla="*/ 239034 h 2951613"/>
              <a:gd name="connsiteX7" fmla="*/ 3525253 w 4745438"/>
              <a:gd name="connsiteY7" fmla="*/ 3876 h 2951613"/>
              <a:gd name="connsiteX8" fmla="*/ 4441346 w 4745438"/>
              <a:gd name="connsiteY8" fmla="*/ 415800 h 2951613"/>
              <a:gd name="connsiteX9" fmla="*/ 4685657 w 4745438"/>
              <a:gd name="connsiteY9" fmla="*/ 656660 h 2951613"/>
              <a:gd name="connsiteX10" fmla="*/ 4735771 w 4745438"/>
              <a:gd name="connsiteY10" fmla="*/ 838900 h 2951613"/>
              <a:gd name="connsiteX0" fmla="*/ 0 w 4760145"/>
              <a:gd name="connsiteY0" fmla="*/ 2951613 h 2951613"/>
              <a:gd name="connsiteX1" fmla="*/ 324853 w 4760145"/>
              <a:gd name="connsiteY1" fmla="*/ 2831297 h 2951613"/>
              <a:gd name="connsiteX2" fmla="*/ 818148 w 4760145"/>
              <a:gd name="connsiteY2" fmla="*/ 2542539 h 2951613"/>
              <a:gd name="connsiteX3" fmla="*/ 1275348 w 4760145"/>
              <a:gd name="connsiteY3" fmla="*/ 1977055 h 2951613"/>
              <a:gd name="connsiteX4" fmla="*/ 1588169 w 4760145"/>
              <a:gd name="connsiteY4" fmla="*/ 1483760 h 2951613"/>
              <a:gd name="connsiteX5" fmla="*/ 2129590 w 4760145"/>
              <a:gd name="connsiteY5" fmla="*/ 725771 h 2951613"/>
              <a:gd name="connsiteX6" fmla="*/ 2689407 w 4760145"/>
              <a:gd name="connsiteY6" fmla="*/ 239034 h 2951613"/>
              <a:gd name="connsiteX7" fmla="*/ 3525253 w 4760145"/>
              <a:gd name="connsiteY7" fmla="*/ 3876 h 2951613"/>
              <a:gd name="connsiteX8" fmla="*/ 4441346 w 4760145"/>
              <a:gd name="connsiteY8" fmla="*/ 415800 h 2951613"/>
              <a:gd name="connsiteX9" fmla="*/ 4685657 w 4760145"/>
              <a:gd name="connsiteY9" fmla="*/ 656660 h 2951613"/>
              <a:gd name="connsiteX10" fmla="*/ 4752476 w 4760145"/>
              <a:gd name="connsiteY10" fmla="*/ 828179 h 2951613"/>
              <a:gd name="connsiteX0" fmla="*/ 0 w 4783330"/>
              <a:gd name="connsiteY0" fmla="*/ 2951613 h 2951613"/>
              <a:gd name="connsiteX1" fmla="*/ 324853 w 4783330"/>
              <a:gd name="connsiteY1" fmla="*/ 2831297 h 2951613"/>
              <a:gd name="connsiteX2" fmla="*/ 818148 w 4783330"/>
              <a:gd name="connsiteY2" fmla="*/ 2542539 h 2951613"/>
              <a:gd name="connsiteX3" fmla="*/ 1275348 w 4783330"/>
              <a:gd name="connsiteY3" fmla="*/ 1977055 h 2951613"/>
              <a:gd name="connsiteX4" fmla="*/ 1588169 w 4783330"/>
              <a:gd name="connsiteY4" fmla="*/ 1483760 h 2951613"/>
              <a:gd name="connsiteX5" fmla="*/ 2129590 w 4783330"/>
              <a:gd name="connsiteY5" fmla="*/ 725771 h 2951613"/>
              <a:gd name="connsiteX6" fmla="*/ 2689407 w 4783330"/>
              <a:gd name="connsiteY6" fmla="*/ 239034 h 2951613"/>
              <a:gd name="connsiteX7" fmla="*/ 3525253 w 4783330"/>
              <a:gd name="connsiteY7" fmla="*/ 3876 h 2951613"/>
              <a:gd name="connsiteX8" fmla="*/ 4441346 w 4783330"/>
              <a:gd name="connsiteY8" fmla="*/ 415800 h 2951613"/>
              <a:gd name="connsiteX9" fmla="*/ 4685657 w 4783330"/>
              <a:gd name="connsiteY9" fmla="*/ 656660 h 2951613"/>
              <a:gd name="connsiteX10" fmla="*/ 4777533 w 4783330"/>
              <a:gd name="connsiteY10" fmla="*/ 796020 h 2951613"/>
              <a:gd name="connsiteX0" fmla="*/ 0 w 4795845"/>
              <a:gd name="connsiteY0" fmla="*/ 2951613 h 2951613"/>
              <a:gd name="connsiteX1" fmla="*/ 324853 w 4795845"/>
              <a:gd name="connsiteY1" fmla="*/ 2831297 h 2951613"/>
              <a:gd name="connsiteX2" fmla="*/ 818148 w 4795845"/>
              <a:gd name="connsiteY2" fmla="*/ 2542539 h 2951613"/>
              <a:gd name="connsiteX3" fmla="*/ 1275348 w 4795845"/>
              <a:gd name="connsiteY3" fmla="*/ 1977055 h 2951613"/>
              <a:gd name="connsiteX4" fmla="*/ 1588169 w 4795845"/>
              <a:gd name="connsiteY4" fmla="*/ 1483760 h 2951613"/>
              <a:gd name="connsiteX5" fmla="*/ 2129590 w 4795845"/>
              <a:gd name="connsiteY5" fmla="*/ 725771 h 2951613"/>
              <a:gd name="connsiteX6" fmla="*/ 2689407 w 4795845"/>
              <a:gd name="connsiteY6" fmla="*/ 239034 h 2951613"/>
              <a:gd name="connsiteX7" fmla="*/ 3525253 w 4795845"/>
              <a:gd name="connsiteY7" fmla="*/ 3876 h 2951613"/>
              <a:gd name="connsiteX8" fmla="*/ 4441346 w 4795845"/>
              <a:gd name="connsiteY8" fmla="*/ 415800 h 2951613"/>
              <a:gd name="connsiteX9" fmla="*/ 4752476 w 4795845"/>
              <a:gd name="connsiteY9" fmla="*/ 678100 h 2951613"/>
              <a:gd name="connsiteX10" fmla="*/ 4777533 w 4795845"/>
              <a:gd name="connsiteY10" fmla="*/ 796020 h 2951613"/>
              <a:gd name="connsiteX0" fmla="*/ 0 w 4906797"/>
              <a:gd name="connsiteY0" fmla="*/ 2951613 h 2951613"/>
              <a:gd name="connsiteX1" fmla="*/ 324853 w 4906797"/>
              <a:gd name="connsiteY1" fmla="*/ 2831297 h 2951613"/>
              <a:gd name="connsiteX2" fmla="*/ 818148 w 4906797"/>
              <a:gd name="connsiteY2" fmla="*/ 2542539 h 2951613"/>
              <a:gd name="connsiteX3" fmla="*/ 1275348 w 4906797"/>
              <a:gd name="connsiteY3" fmla="*/ 1977055 h 2951613"/>
              <a:gd name="connsiteX4" fmla="*/ 1588169 w 4906797"/>
              <a:gd name="connsiteY4" fmla="*/ 1483760 h 2951613"/>
              <a:gd name="connsiteX5" fmla="*/ 2129590 w 4906797"/>
              <a:gd name="connsiteY5" fmla="*/ 725771 h 2951613"/>
              <a:gd name="connsiteX6" fmla="*/ 2689407 w 4906797"/>
              <a:gd name="connsiteY6" fmla="*/ 239034 h 2951613"/>
              <a:gd name="connsiteX7" fmla="*/ 3525253 w 4906797"/>
              <a:gd name="connsiteY7" fmla="*/ 3876 h 2951613"/>
              <a:gd name="connsiteX8" fmla="*/ 4441346 w 4906797"/>
              <a:gd name="connsiteY8" fmla="*/ 415800 h 2951613"/>
              <a:gd name="connsiteX9" fmla="*/ 4752476 w 4906797"/>
              <a:gd name="connsiteY9" fmla="*/ 678100 h 2951613"/>
              <a:gd name="connsiteX10" fmla="*/ 4902819 w 4906797"/>
              <a:gd name="connsiteY10" fmla="*/ 913940 h 2951613"/>
              <a:gd name="connsiteX0" fmla="*/ 0 w 4923090"/>
              <a:gd name="connsiteY0" fmla="*/ 2951613 h 2951613"/>
              <a:gd name="connsiteX1" fmla="*/ 324853 w 4923090"/>
              <a:gd name="connsiteY1" fmla="*/ 2831297 h 2951613"/>
              <a:gd name="connsiteX2" fmla="*/ 818148 w 4923090"/>
              <a:gd name="connsiteY2" fmla="*/ 2542539 h 2951613"/>
              <a:gd name="connsiteX3" fmla="*/ 1275348 w 4923090"/>
              <a:gd name="connsiteY3" fmla="*/ 1977055 h 2951613"/>
              <a:gd name="connsiteX4" fmla="*/ 1588169 w 4923090"/>
              <a:gd name="connsiteY4" fmla="*/ 1483760 h 2951613"/>
              <a:gd name="connsiteX5" fmla="*/ 2129590 w 4923090"/>
              <a:gd name="connsiteY5" fmla="*/ 725771 h 2951613"/>
              <a:gd name="connsiteX6" fmla="*/ 2689407 w 4923090"/>
              <a:gd name="connsiteY6" fmla="*/ 239034 h 2951613"/>
              <a:gd name="connsiteX7" fmla="*/ 3525253 w 4923090"/>
              <a:gd name="connsiteY7" fmla="*/ 3876 h 2951613"/>
              <a:gd name="connsiteX8" fmla="*/ 4441346 w 4923090"/>
              <a:gd name="connsiteY8" fmla="*/ 415800 h 2951613"/>
              <a:gd name="connsiteX9" fmla="*/ 4752476 w 4923090"/>
              <a:gd name="connsiteY9" fmla="*/ 678100 h 2951613"/>
              <a:gd name="connsiteX10" fmla="*/ 4919524 w 4923090"/>
              <a:gd name="connsiteY10" fmla="*/ 913940 h 2951613"/>
              <a:gd name="connsiteX0" fmla="*/ 0 w 4988860"/>
              <a:gd name="connsiteY0" fmla="*/ 2951613 h 2951613"/>
              <a:gd name="connsiteX1" fmla="*/ 324853 w 4988860"/>
              <a:gd name="connsiteY1" fmla="*/ 2831297 h 2951613"/>
              <a:gd name="connsiteX2" fmla="*/ 818148 w 4988860"/>
              <a:gd name="connsiteY2" fmla="*/ 2542539 h 2951613"/>
              <a:gd name="connsiteX3" fmla="*/ 1275348 w 4988860"/>
              <a:gd name="connsiteY3" fmla="*/ 1977055 h 2951613"/>
              <a:gd name="connsiteX4" fmla="*/ 1588169 w 4988860"/>
              <a:gd name="connsiteY4" fmla="*/ 1483760 h 2951613"/>
              <a:gd name="connsiteX5" fmla="*/ 2129590 w 4988860"/>
              <a:gd name="connsiteY5" fmla="*/ 725771 h 2951613"/>
              <a:gd name="connsiteX6" fmla="*/ 2689407 w 4988860"/>
              <a:gd name="connsiteY6" fmla="*/ 239034 h 2951613"/>
              <a:gd name="connsiteX7" fmla="*/ 3525253 w 4988860"/>
              <a:gd name="connsiteY7" fmla="*/ 3876 h 2951613"/>
              <a:gd name="connsiteX8" fmla="*/ 4441346 w 4988860"/>
              <a:gd name="connsiteY8" fmla="*/ 415800 h 2951613"/>
              <a:gd name="connsiteX9" fmla="*/ 4752476 w 4988860"/>
              <a:gd name="connsiteY9" fmla="*/ 678100 h 2951613"/>
              <a:gd name="connsiteX10" fmla="*/ 4986343 w 4988860"/>
              <a:gd name="connsiteY10" fmla="*/ 881779 h 2951613"/>
              <a:gd name="connsiteX0" fmla="*/ 0 w 4988976"/>
              <a:gd name="connsiteY0" fmla="*/ 2951613 h 2951613"/>
              <a:gd name="connsiteX1" fmla="*/ 324853 w 4988976"/>
              <a:gd name="connsiteY1" fmla="*/ 2831297 h 2951613"/>
              <a:gd name="connsiteX2" fmla="*/ 818148 w 4988976"/>
              <a:gd name="connsiteY2" fmla="*/ 2542539 h 2951613"/>
              <a:gd name="connsiteX3" fmla="*/ 1275348 w 4988976"/>
              <a:gd name="connsiteY3" fmla="*/ 1977055 h 2951613"/>
              <a:gd name="connsiteX4" fmla="*/ 1588169 w 4988976"/>
              <a:gd name="connsiteY4" fmla="*/ 1483760 h 2951613"/>
              <a:gd name="connsiteX5" fmla="*/ 2129590 w 4988976"/>
              <a:gd name="connsiteY5" fmla="*/ 725771 h 2951613"/>
              <a:gd name="connsiteX6" fmla="*/ 2689407 w 4988976"/>
              <a:gd name="connsiteY6" fmla="*/ 239034 h 2951613"/>
              <a:gd name="connsiteX7" fmla="*/ 3525253 w 4988976"/>
              <a:gd name="connsiteY7" fmla="*/ 3876 h 2951613"/>
              <a:gd name="connsiteX8" fmla="*/ 4441346 w 4988976"/>
              <a:gd name="connsiteY8" fmla="*/ 415800 h 2951613"/>
              <a:gd name="connsiteX9" fmla="*/ 4760829 w 4988976"/>
              <a:gd name="connsiteY9" fmla="*/ 656660 h 2951613"/>
              <a:gd name="connsiteX10" fmla="*/ 4986343 w 4988976"/>
              <a:gd name="connsiteY10" fmla="*/ 881779 h 2951613"/>
              <a:gd name="connsiteX0" fmla="*/ 0 w 4989568"/>
              <a:gd name="connsiteY0" fmla="*/ 2951613 h 2951613"/>
              <a:gd name="connsiteX1" fmla="*/ 324853 w 4989568"/>
              <a:gd name="connsiteY1" fmla="*/ 2831297 h 2951613"/>
              <a:gd name="connsiteX2" fmla="*/ 818148 w 4989568"/>
              <a:gd name="connsiteY2" fmla="*/ 2542539 h 2951613"/>
              <a:gd name="connsiteX3" fmla="*/ 1275348 w 4989568"/>
              <a:gd name="connsiteY3" fmla="*/ 1977055 h 2951613"/>
              <a:gd name="connsiteX4" fmla="*/ 1588169 w 4989568"/>
              <a:gd name="connsiteY4" fmla="*/ 1483760 h 2951613"/>
              <a:gd name="connsiteX5" fmla="*/ 2129590 w 4989568"/>
              <a:gd name="connsiteY5" fmla="*/ 725771 h 2951613"/>
              <a:gd name="connsiteX6" fmla="*/ 2689407 w 4989568"/>
              <a:gd name="connsiteY6" fmla="*/ 239034 h 2951613"/>
              <a:gd name="connsiteX7" fmla="*/ 3525253 w 4989568"/>
              <a:gd name="connsiteY7" fmla="*/ 3876 h 2951613"/>
              <a:gd name="connsiteX8" fmla="*/ 4441346 w 4989568"/>
              <a:gd name="connsiteY8" fmla="*/ 415800 h 2951613"/>
              <a:gd name="connsiteX9" fmla="*/ 4794238 w 4989568"/>
              <a:gd name="connsiteY9" fmla="*/ 678100 h 2951613"/>
              <a:gd name="connsiteX10" fmla="*/ 4986343 w 4989568"/>
              <a:gd name="connsiteY10" fmla="*/ 881779 h 2951613"/>
              <a:gd name="connsiteX0" fmla="*/ 0 w 4989568"/>
              <a:gd name="connsiteY0" fmla="*/ 2951613 h 2951613"/>
              <a:gd name="connsiteX1" fmla="*/ 324853 w 4989568"/>
              <a:gd name="connsiteY1" fmla="*/ 2831297 h 2951613"/>
              <a:gd name="connsiteX2" fmla="*/ 818148 w 4989568"/>
              <a:gd name="connsiteY2" fmla="*/ 2542539 h 2951613"/>
              <a:gd name="connsiteX3" fmla="*/ 1275348 w 4989568"/>
              <a:gd name="connsiteY3" fmla="*/ 1977055 h 2951613"/>
              <a:gd name="connsiteX4" fmla="*/ 1588169 w 4989568"/>
              <a:gd name="connsiteY4" fmla="*/ 1483760 h 2951613"/>
              <a:gd name="connsiteX5" fmla="*/ 2129590 w 4989568"/>
              <a:gd name="connsiteY5" fmla="*/ 725771 h 2951613"/>
              <a:gd name="connsiteX6" fmla="*/ 2689407 w 4989568"/>
              <a:gd name="connsiteY6" fmla="*/ 239034 h 2951613"/>
              <a:gd name="connsiteX7" fmla="*/ 3525253 w 4989568"/>
              <a:gd name="connsiteY7" fmla="*/ 3876 h 2951613"/>
              <a:gd name="connsiteX8" fmla="*/ 4441346 w 4989568"/>
              <a:gd name="connsiteY8" fmla="*/ 415800 h 2951613"/>
              <a:gd name="connsiteX9" fmla="*/ 4794238 w 4989568"/>
              <a:gd name="connsiteY9" fmla="*/ 678100 h 2951613"/>
              <a:gd name="connsiteX10" fmla="*/ 4986343 w 4989568"/>
              <a:gd name="connsiteY10" fmla="*/ 881779 h 295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89568" h="2951613">
                <a:moveTo>
                  <a:pt x="0" y="2951613"/>
                </a:moveTo>
                <a:cubicBezTo>
                  <a:pt x="94247" y="2925544"/>
                  <a:pt x="188495" y="2899476"/>
                  <a:pt x="324853" y="2831297"/>
                </a:cubicBezTo>
                <a:cubicBezTo>
                  <a:pt x="461211" y="2763118"/>
                  <a:pt x="659732" y="2684913"/>
                  <a:pt x="818148" y="2542539"/>
                </a:cubicBezTo>
                <a:cubicBezTo>
                  <a:pt x="976564" y="2400165"/>
                  <a:pt x="1147011" y="2153518"/>
                  <a:pt x="1275348" y="1977055"/>
                </a:cubicBezTo>
                <a:cubicBezTo>
                  <a:pt x="1403685" y="1800592"/>
                  <a:pt x="1445795" y="1692307"/>
                  <a:pt x="1588169" y="1483760"/>
                </a:cubicBezTo>
                <a:cubicBezTo>
                  <a:pt x="1730543" y="1275213"/>
                  <a:pt x="1946050" y="933225"/>
                  <a:pt x="2129590" y="725771"/>
                </a:cubicBezTo>
                <a:cubicBezTo>
                  <a:pt x="2313130" y="518317"/>
                  <a:pt x="2456797" y="359350"/>
                  <a:pt x="2689407" y="239034"/>
                </a:cubicBezTo>
                <a:cubicBezTo>
                  <a:pt x="2922017" y="118718"/>
                  <a:pt x="3233263" y="-25585"/>
                  <a:pt x="3525253" y="3876"/>
                </a:cubicBezTo>
                <a:cubicBezTo>
                  <a:pt x="3817243" y="33337"/>
                  <a:pt x="4229849" y="303429"/>
                  <a:pt x="4441346" y="415800"/>
                </a:cubicBezTo>
                <a:cubicBezTo>
                  <a:pt x="4652843" y="528171"/>
                  <a:pt x="4703405" y="600437"/>
                  <a:pt x="4794238" y="678100"/>
                </a:cubicBezTo>
                <a:cubicBezTo>
                  <a:pt x="4885071" y="755763"/>
                  <a:pt x="5011400" y="831752"/>
                  <a:pt x="4986343" y="881779"/>
                </a:cubicBezTo>
              </a:path>
            </a:pathLst>
          </a:cu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F52026C4-EA0D-43C8-A958-E4D347060140}"/>
              </a:ext>
            </a:extLst>
          </p:cNvPr>
          <p:cNvSpPr txBox="1"/>
          <p:nvPr/>
        </p:nvSpPr>
        <p:spPr>
          <a:xfrm>
            <a:off x="2915096" y="2454872"/>
            <a:ext cx="2378491" cy="400110"/>
          </a:xfrm>
          <a:prstGeom prst="rect">
            <a:avLst/>
          </a:prstGeom>
          <a:noFill/>
        </p:spPr>
        <p:txBody>
          <a:bodyPr wrap="square" rtlCol="0">
            <a:spAutoFit/>
          </a:bodyPr>
          <a:lstStyle/>
          <a:p>
            <a:r>
              <a:rPr lang="en-IN" sz="2000" b="1" u="sng" dirty="0">
                <a:solidFill>
                  <a:srgbClr val="00B050"/>
                </a:solidFill>
                <a:latin typeface="Arial" panose="020B0604020202020204" pitchFamily="34" charset="0"/>
                <a:cs typeface="Arial" panose="020B0604020202020204" pitchFamily="34" charset="0"/>
              </a:rPr>
              <a:t>Most Productive</a:t>
            </a:r>
          </a:p>
        </p:txBody>
      </p:sp>
      <p:sp>
        <p:nvSpPr>
          <p:cNvPr id="23" name="TextBox 22">
            <a:extLst>
              <a:ext uri="{FF2B5EF4-FFF2-40B4-BE49-F238E27FC236}">
                <a16:creationId xmlns:a16="http://schemas.microsoft.com/office/drawing/2014/main" id="{8872BCEF-89D3-4BBB-A185-A3485BBCDFEE}"/>
              </a:ext>
            </a:extLst>
          </p:cNvPr>
          <p:cNvSpPr txBox="1"/>
          <p:nvPr/>
        </p:nvSpPr>
        <p:spPr>
          <a:xfrm>
            <a:off x="2990851" y="2761167"/>
            <a:ext cx="2442411" cy="1631216"/>
          </a:xfrm>
          <a:prstGeom prst="rect">
            <a:avLst/>
          </a:prstGeom>
          <a:noFill/>
        </p:spPr>
        <p:txBody>
          <a:bodyPr wrap="square" rtlCol="0">
            <a:spAutoFit/>
          </a:bodyPr>
          <a:lstStyle/>
          <a:p>
            <a:r>
              <a:rPr lang="en-IN" sz="2000" dirty="0">
                <a:solidFill>
                  <a:srgbClr val="00B050"/>
                </a:solidFill>
                <a:latin typeface="Arial" panose="020B0604020202020204" pitchFamily="34" charset="0"/>
                <a:cs typeface="Arial" panose="020B0604020202020204" pitchFamily="34" charset="0"/>
              </a:rPr>
              <a:t>Here, your input leads to productive returns. It pays to invest more time, effort etc.</a:t>
            </a:r>
          </a:p>
        </p:txBody>
      </p:sp>
      <p:sp>
        <p:nvSpPr>
          <p:cNvPr id="25" name="TextBox 24">
            <a:extLst>
              <a:ext uri="{FF2B5EF4-FFF2-40B4-BE49-F238E27FC236}">
                <a16:creationId xmlns:a16="http://schemas.microsoft.com/office/drawing/2014/main" id="{A08CE895-FDBF-4908-B3C9-8B86F59EE3A7}"/>
              </a:ext>
            </a:extLst>
          </p:cNvPr>
          <p:cNvSpPr txBox="1"/>
          <p:nvPr/>
        </p:nvSpPr>
        <p:spPr>
          <a:xfrm>
            <a:off x="5788556" y="2909385"/>
            <a:ext cx="1993237" cy="707886"/>
          </a:xfrm>
          <a:prstGeom prst="rect">
            <a:avLst/>
          </a:prstGeom>
          <a:noFill/>
        </p:spPr>
        <p:txBody>
          <a:bodyPr wrap="square" rtlCol="0">
            <a:spAutoFit/>
          </a:bodyPr>
          <a:lstStyle/>
          <a:p>
            <a:pPr algn="ctr"/>
            <a:r>
              <a:rPr lang="en-IN" sz="2000" b="1" u="sng" dirty="0">
                <a:solidFill>
                  <a:srgbClr val="0070C0"/>
                </a:solidFill>
                <a:latin typeface="Arial" panose="020B0604020202020204" pitchFamily="34" charset="0"/>
                <a:cs typeface="Arial" panose="020B0604020202020204" pitchFamily="34" charset="0"/>
              </a:rPr>
              <a:t>Diminishing Returns</a:t>
            </a:r>
          </a:p>
        </p:txBody>
      </p:sp>
      <p:sp>
        <p:nvSpPr>
          <p:cNvPr id="26" name="TextBox 25">
            <a:extLst>
              <a:ext uri="{FF2B5EF4-FFF2-40B4-BE49-F238E27FC236}">
                <a16:creationId xmlns:a16="http://schemas.microsoft.com/office/drawing/2014/main" id="{FB6A81AB-3F26-4FA1-959A-B5AC03ED05DB}"/>
              </a:ext>
            </a:extLst>
          </p:cNvPr>
          <p:cNvSpPr txBox="1"/>
          <p:nvPr/>
        </p:nvSpPr>
        <p:spPr>
          <a:xfrm>
            <a:off x="5836684" y="3472892"/>
            <a:ext cx="2142352" cy="2246769"/>
          </a:xfrm>
          <a:prstGeom prst="rect">
            <a:avLst/>
          </a:prstGeom>
          <a:noFill/>
        </p:spPr>
        <p:txBody>
          <a:bodyPr wrap="square" rtlCol="0">
            <a:spAutoFit/>
          </a:bodyPr>
          <a:lstStyle/>
          <a:p>
            <a:r>
              <a:rPr lang="en-IN" sz="2000" dirty="0">
                <a:solidFill>
                  <a:srgbClr val="0070C0"/>
                </a:solidFill>
                <a:latin typeface="Arial" panose="020B0604020202020204" pitchFamily="34" charset="0"/>
                <a:cs typeface="Arial" panose="020B0604020202020204" pitchFamily="34" charset="0"/>
              </a:rPr>
              <a:t>Each added input leads to decreasing rate of output. It is better to stop somewhere  within this phase</a:t>
            </a:r>
          </a:p>
        </p:txBody>
      </p:sp>
      <p:sp>
        <p:nvSpPr>
          <p:cNvPr id="27" name="TextBox 26">
            <a:extLst>
              <a:ext uri="{FF2B5EF4-FFF2-40B4-BE49-F238E27FC236}">
                <a16:creationId xmlns:a16="http://schemas.microsoft.com/office/drawing/2014/main" id="{7BBFBE09-2EA7-44F0-BDDF-4E4C4407A4B3}"/>
              </a:ext>
            </a:extLst>
          </p:cNvPr>
          <p:cNvSpPr txBox="1"/>
          <p:nvPr/>
        </p:nvSpPr>
        <p:spPr>
          <a:xfrm>
            <a:off x="7589282" y="2821549"/>
            <a:ext cx="1993237" cy="707886"/>
          </a:xfrm>
          <a:prstGeom prst="rect">
            <a:avLst/>
          </a:prstGeom>
          <a:noFill/>
        </p:spPr>
        <p:txBody>
          <a:bodyPr wrap="square" rtlCol="0">
            <a:spAutoFit/>
          </a:bodyPr>
          <a:lstStyle/>
          <a:p>
            <a:pPr algn="ctr"/>
            <a:r>
              <a:rPr lang="en-IN" sz="2000" b="1" u="sng" dirty="0">
                <a:solidFill>
                  <a:srgbClr val="C00000"/>
                </a:solidFill>
                <a:latin typeface="Arial" panose="020B0604020202020204" pitchFamily="34" charset="0"/>
                <a:cs typeface="Arial" panose="020B0604020202020204" pitchFamily="34" charset="0"/>
              </a:rPr>
              <a:t>Negative Returns</a:t>
            </a:r>
          </a:p>
        </p:txBody>
      </p:sp>
      <p:sp>
        <p:nvSpPr>
          <p:cNvPr id="28" name="TextBox 27">
            <a:extLst>
              <a:ext uri="{FF2B5EF4-FFF2-40B4-BE49-F238E27FC236}">
                <a16:creationId xmlns:a16="http://schemas.microsoft.com/office/drawing/2014/main" id="{C2842B73-B666-4C7E-B996-0B2370580B65}"/>
              </a:ext>
            </a:extLst>
          </p:cNvPr>
          <p:cNvSpPr txBox="1"/>
          <p:nvPr/>
        </p:nvSpPr>
        <p:spPr>
          <a:xfrm>
            <a:off x="7829920" y="3601229"/>
            <a:ext cx="2280599" cy="1938992"/>
          </a:xfrm>
          <a:prstGeom prst="rect">
            <a:avLst/>
          </a:prstGeom>
          <a:noFill/>
        </p:spPr>
        <p:txBody>
          <a:bodyPr wrap="square" rtlCol="0">
            <a:spAutoFit/>
          </a:bodyPr>
          <a:lstStyle/>
          <a:p>
            <a:r>
              <a:rPr lang="en-IN" sz="2000" dirty="0">
                <a:solidFill>
                  <a:srgbClr val="C00000"/>
                </a:solidFill>
                <a:latin typeface="Arial" panose="020B0604020202020204" pitchFamily="34" charset="0"/>
                <a:cs typeface="Arial" panose="020B0604020202020204" pitchFamily="34" charset="0"/>
              </a:rPr>
              <a:t>Never get here. Not only you will get less return for your effort, you decrease your overall output</a:t>
            </a:r>
          </a:p>
        </p:txBody>
      </p:sp>
      <p:sp>
        <p:nvSpPr>
          <p:cNvPr id="24" name="TextBox 23">
            <a:extLst>
              <a:ext uri="{FF2B5EF4-FFF2-40B4-BE49-F238E27FC236}">
                <a16:creationId xmlns:a16="http://schemas.microsoft.com/office/drawing/2014/main" id="{68607976-8093-44FB-9930-0217F364B1CD}"/>
              </a:ext>
            </a:extLst>
          </p:cNvPr>
          <p:cNvSpPr txBox="1"/>
          <p:nvPr/>
        </p:nvSpPr>
        <p:spPr>
          <a:xfrm>
            <a:off x="6062409" y="5716795"/>
            <a:ext cx="3994473" cy="707886"/>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Total input</a:t>
            </a:r>
          </a:p>
          <a:p>
            <a:pPr algn="ctr"/>
            <a:r>
              <a:rPr lang="en-IN" sz="2000" dirty="0">
                <a:latin typeface="Arial" panose="020B0604020202020204" pitchFamily="34" charset="0"/>
                <a:cs typeface="Arial" panose="020B0604020202020204" pitchFamily="34" charset="0"/>
              </a:rPr>
              <a:t>(Time, effort, resource invested )</a:t>
            </a:r>
          </a:p>
        </p:txBody>
      </p:sp>
      <p:sp>
        <p:nvSpPr>
          <p:cNvPr id="32" name="TextBox 31">
            <a:extLst>
              <a:ext uri="{FF2B5EF4-FFF2-40B4-BE49-F238E27FC236}">
                <a16:creationId xmlns:a16="http://schemas.microsoft.com/office/drawing/2014/main" id="{70BC403A-6E7B-4537-9F31-9965FB47DFC4}"/>
              </a:ext>
            </a:extLst>
          </p:cNvPr>
          <p:cNvSpPr txBox="1"/>
          <p:nvPr/>
        </p:nvSpPr>
        <p:spPr>
          <a:xfrm rot="16200000">
            <a:off x="258492" y="3358408"/>
            <a:ext cx="3923395" cy="954107"/>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Total output</a:t>
            </a:r>
          </a:p>
          <a:p>
            <a:pPr algn="ctr"/>
            <a:r>
              <a:rPr lang="en-IN" dirty="0">
                <a:latin typeface="Arial" panose="020B0604020202020204" pitchFamily="34" charset="0"/>
                <a:cs typeface="Arial" panose="020B0604020202020204" pitchFamily="34" charset="0"/>
              </a:rPr>
              <a:t>(Overall quality of work, total work created, etc)</a:t>
            </a:r>
          </a:p>
        </p:txBody>
      </p:sp>
      <p:grpSp>
        <p:nvGrpSpPr>
          <p:cNvPr id="44" name="Group 43">
            <a:extLst>
              <a:ext uri="{FF2B5EF4-FFF2-40B4-BE49-F238E27FC236}">
                <a16:creationId xmlns:a16="http://schemas.microsoft.com/office/drawing/2014/main" id="{55D317CF-4F46-486B-B13C-26589CF76FA5}"/>
              </a:ext>
            </a:extLst>
          </p:cNvPr>
          <p:cNvGrpSpPr/>
          <p:nvPr/>
        </p:nvGrpSpPr>
        <p:grpSpPr>
          <a:xfrm>
            <a:off x="5596418" y="2013760"/>
            <a:ext cx="2591167" cy="3729789"/>
            <a:chOff x="4223082" y="1612232"/>
            <a:chExt cx="2591167" cy="3729789"/>
          </a:xfrm>
        </p:grpSpPr>
        <p:cxnSp>
          <p:nvCxnSpPr>
            <p:cNvPr id="15" name="Straight Connector 14">
              <a:extLst>
                <a:ext uri="{FF2B5EF4-FFF2-40B4-BE49-F238E27FC236}">
                  <a16:creationId xmlns:a16="http://schemas.microsoft.com/office/drawing/2014/main" id="{EED5D9A1-2B23-4255-9D9F-5D14390456C5}"/>
                </a:ext>
              </a:extLst>
            </p:cNvPr>
            <p:cNvCxnSpPr>
              <a:cxnSpLocks/>
            </p:cNvCxnSpPr>
            <p:nvPr/>
          </p:nvCxnSpPr>
          <p:spPr>
            <a:xfrm>
              <a:off x="4415220" y="1872349"/>
              <a:ext cx="0" cy="3469672"/>
            </a:xfrm>
            <a:prstGeom prst="line">
              <a:avLst/>
            </a:prstGeom>
            <a:ln w="603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635555-C058-4927-804D-9849FD7F07B8}"/>
                </a:ext>
              </a:extLst>
            </p:cNvPr>
            <p:cNvCxnSpPr>
              <a:cxnSpLocks/>
            </p:cNvCxnSpPr>
            <p:nvPr/>
          </p:nvCxnSpPr>
          <p:spPr>
            <a:xfrm>
              <a:off x="6408457" y="1612232"/>
              <a:ext cx="2" cy="3729789"/>
            </a:xfrm>
            <a:prstGeom prst="line">
              <a:avLst/>
            </a:prstGeom>
            <a:ln w="6032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A10398A-16C0-4504-8310-0067D0DDD5AF}"/>
                </a:ext>
              </a:extLst>
            </p:cNvPr>
            <p:cNvSpPr txBox="1"/>
            <p:nvPr/>
          </p:nvSpPr>
          <p:spPr>
            <a:xfrm>
              <a:off x="4223082" y="2557500"/>
              <a:ext cx="553453" cy="646331"/>
            </a:xfrm>
            <a:prstGeom prst="rect">
              <a:avLst/>
            </a:prstGeom>
            <a:noFill/>
          </p:spPr>
          <p:txBody>
            <a:bodyPr wrap="square" rtlCol="0">
              <a:spAutoFit/>
            </a:bodyPr>
            <a:lstStyle/>
            <a:p>
              <a:r>
                <a:rPr lang="en-IN" sz="3600" b="1" dirty="0">
                  <a:solidFill>
                    <a:srgbClr val="0070C0"/>
                  </a:solidFill>
                  <a:latin typeface="Arial" panose="020B0604020202020204" pitchFamily="34" charset="0"/>
                  <a:cs typeface="Arial" panose="020B0604020202020204" pitchFamily="34" charset="0"/>
                </a:rPr>
                <a:t>X</a:t>
              </a:r>
            </a:p>
          </p:txBody>
        </p:sp>
        <p:sp>
          <p:nvSpPr>
            <p:cNvPr id="34" name="TextBox 33">
              <a:extLst>
                <a:ext uri="{FF2B5EF4-FFF2-40B4-BE49-F238E27FC236}">
                  <a16:creationId xmlns:a16="http://schemas.microsoft.com/office/drawing/2014/main" id="{21ECE3BF-CF52-4323-907B-2B96D2714AB7}"/>
                </a:ext>
              </a:extLst>
            </p:cNvPr>
            <p:cNvSpPr txBox="1"/>
            <p:nvPr/>
          </p:nvSpPr>
          <p:spPr>
            <a:xfrm>
              <a:off x="6195339" y="1691225"/>
              <a:ext cx="618910" cy="646331"/>
            </a:xfrm>
            <a:prstGeom prst="rect">
              <a:avLst/>
            </a:prstGeom>
            <a:noFill/>
          </p:spPr>
          <p:txBody>
            <a:bodyPr wrap="square" rtlCol="0">
              <a:spAutoFit/>
            </a:bodyPr>
            <a:lstStyle/>
            <a:p>
              <a:r>
                <a:rPr lang="en-IN" sz="3600" b="1" dirty="0">
                  <a:solidFill>
                    <a:srgbClr val="0070C0"/>
                  </a:solidFill>
                  <a:latin typeface="Arial" panose="020B0604020202020204" pitchFamily="34" charset="0"/>
                  <a:cs typeface="Arial" panose="020B0604020202020204" pitchFamily="34" charset="0"/>
                </a:rPr>
                <a:t>X</a:t>
              </a:r>
            </a:p>
          </p:txBody>
        </p:sp>
      </p:grpSp>
      <p:grpSp>
        <p:nvGrpSpPr>
          <p:cNvPr id="45" name="Group 44">
            <a:extLst>
              <a:ext uri="{FF2B5EF4-FFF2-40B4-BE49-F238E27FC236}">
                <a16:creationId xmlns:a16="http://schemas.microsoft.com/office/drawing/2014/main" id="{89BED998-ED59-469B-9606-C69A3F25A1B9}"/>
              </a:ext>
            </a:extLst>
          </p:cNvPr>
          <p:cNvGrpSpPr/>
          <p:nvPr/>
        </p:nvGrpSpPr>
        <p:grpSpPr>
          <a:xfrm>
            <a:off x="5622384" y="1637311"/>
            <a:ext cx="1846134" cy="1579170"/>
            <a:chOff x="4249048" y="1235783"/>
            <a:chExt cx="1846134" cy="1579170"/>
          </a:xfrm>
        </p:grpSpPr>
        <p:sp>
          <p:nvSpPr>
            <p:cNvPr id="35" name="TextBox 34">
              <a:extLst>
                <a:ext uri="{FF2B5EF4-FFF2-40B4-BE49-F238E27FC236}">
                  <a16:creationId xmlns:a16="http://schemas.microsoft.com/office/drawing/2014/main" id="{3E2A11A7-0ADB-47FD-AC59-01B553DBB3E2}"/>
                </a:ext>
              </a:extLst>
            </p:cNvPr>
            <p:cNvSpPr txBox="1"/>
            <p:nvPr/>
          </p:nvSpPr>
          <p:spPr>
            <a:xfrm>
              <a:off x="4249048" y="1235783"/>
              <a:ext cx="1846134" cy="1015663"/>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Point of Diminishing Returns</a:t>
              </a:r>
            </a:p>
          </p:txBody>
        </p:sp>
        <p:cxnSp>
          <p:nvCxnSpPr>
            <p:cNvPr id="37" name="Straight Arrow Connector 36">
              <a:extLst>
                <a:ext uri="{FF2B5EF4-FFF2-40B4-BE49-F238E27FC236}">
                  <a16:creationId xmlns:a16="http://schemas.microsoft.com/office/drawing/2014/main" id="{C48E94F5-E679-4564-9C7B-532CDB3050B5}"/>
                </a:ext>
              </a:extLst>
            </p:cNvPr>
            <p:cNvCxnSpPr>
              <a:cxnSpLocks/>
            </p:cNvCxnSpPr>
            <p:nvPr/>
          </p:nvCxnSpPr>
          <p:spPr>
            <a:xfrm flipH="1">
              <a:off x="4456172" y="2298032"/>
              <a:ext cx="272239" cy="516921"/>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00F5A71D-2B2D-4B66-9220-75740492A80F}"/>
              </a:ext>
            </a:extLst>
          </p:cNvPr>
          <p:cNvGrpSpPr/>
          <p:nvPr/>
        </p:nvGrpSpPr>
        <p:grpSpPr>
          <a:xfrm>
            <a:off x="7827484" y="1535804"/>
            <a:ext cx="1957163" cy="1015663"/>
            <a:chOff x="6454148" y="1134276"/>
            <a:chExt cx="1957163" cy="1015663"/>
          </a:xfrm>
        </p:grpSpPr>
        <p:sp>
          <p:nvSpPr>
            <p:cNvPr id="36" name="TextBox 35">
              <a:extLst>
                <a:ext uri="{FF2B5EF4-FFF2-40B4-BE49-F238E27FC236}">
                  <a16:creationId xmlns:a16="http://schemas.microsoft.com/office/drawing/2014/main" id="{C1E07CAE-A5CF-47D9-9B9E-2D68F69A3EC4}"/>
                </a:ext>
              </a:extLst>
            </p:cNvPr>
            <p:cNvSpPr txBox="1"/>
            <p:nvPr/>
          </p:nvSpPr>
          <p:spPr>
            <a:xfrm>
              <a:off x="6755659" y="1134276"/>
              <a:ext cx="1655652" cy="1015663"/>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Point of Maximum Returns</a:t>
              </a:r>
            </a:p>
          </p:txBody>
        </p:sp>
        <p:cxnSp>
          <p:nvCxnSpPr>
            <p:cNvPr id="42" name="Straight Arrow Connector 41">
              <a:extLst>
                <a:ext uri="{FF2B5EF4-FFF2-40B4-BE49-F238E27FC236}">
                  <a16:creationId xmlns:a16="http://schemas.microsoft.com/office/drawing/2014/main" id="{3311CCDA-1643-4B6C-9AC1-B80023FD6A96}"/>
                </a:ext>
              </a:extLst>
            </p:cNvPr>
            <p:cNvCxnSpPr>
              <a:cxnSpLocks/>
            </p:cNvCxnSpPr>
            <p:nvPr/>
          </p:nvCxnSpPr>
          <p:spPr>
            <a:xfrm flipH="1">
              <a:off x="6454148" y="1612232"/>
              <a:ext cx="573219" cy="397457"/>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 name="Straight Connector 3">
            <a:extLst>
              <a:ext uri="{FF2B5EF4-FFF2-40B4-BE49-F238E27FC236}">
                <a16:creationId xmlns:a16="http://schemas.microsoft.com/office/drawing/2014/main" id="{2D60DA6D-E526-483D-9FDA-D010B07EF9BA}"/>
              </a:ext>
            </a:extLst>
          </p:cNvPr>
          <p:cNvCxnSpPr>
            <a:cxnSpLocks/>
          </p:cNvCxnSpPr>
          <p:nvPr/>
        </p:nvCxnSpPr>
        <p:spPr>
          <a:xfrm flipV="1">
            <a:off x="5409283" y="2739084"/>
            <a:ext cx="903383" cy="819367"/>
          </a:xfrm>
          <a:prstGeom prst="line">
            <a:avLst/>
          </a:prstGeom>
          <a:ln w="41275">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3AF69A3-8C42-413F-AF40-1009488FA533}"/>
              </a:ext>
            </a:extLst>
          </p:cNvPr>
          <p:cNvCxnSpPr/>
          <p:nvPr/>
        </p:nvCxnSpPr>
        <p:spPr>
          <a:xfrm>
            <a:off x="7315199" y="2317945"/>
            <a:ext cx="1178805" cy="132871"/>
          </a:xfrm>
          <a:prstGeom prst="line">
            <a:avLst/>
          </a:prstGeom>
          <a:ln w="44450">
            <a:solidFill>
              <a:srgbClr val="00206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11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down)">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up)">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P spid="23" grpId="0"/>
      <p:bldP spid="25" grpId="0"/>
      <p:bldP spid="26" grpId="0"/>
      <p:bldP spid="27" grpId="0"/>
      <p:bldP spid="28" grpId="0"/>
      <p:bldP spid="24" grpId="0"/>
      <p:bldP spid="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F002E8-9DA3-4CCF-9CE9-DF54477083A9}"/>
              </a:ext>
            </a:extLst>
          </p:cNvPr>
          <p:cNvSpPr/>
          <p:nvPr/>
        </p:nvSpPr>
        <p:spPr>
          <a:xfrm>
            <a:off x="0" y="8336"/>
            <a:ext cx="3749744" cy="400110"/>
          </a:xfrm>
          <a:prstGeom prst="rect">
            <a:avLst/>
          </a:prstGeom>
        </p:spPr>
        <p:txBody>
          <a:bodyPr wrap="none">
            <a:spAutoFit/>
          </a:bodyPr>
          <a:lstStyle/>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“Law of diminishing returns”.</a:t>
            </a:r>
            <a:endParaRPr lang="en-IN" sz="20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812A2C26-D9F6-4321-9464-1428EA8F3E58}"/>
              </a:ext>
            </a:extLst>
          </p:cNvPr>
          <p:cNvSpPr/>
          <p:nvPr/>
        </p:nvSpPr>
        <p:spPr>
          <a:xfrm>
            <a:off x="431800" y="456574"/>
            <a:ext cx="11760198" cy="707886"/>
          </a:xfrm>
          <a:prstGeom prst="rect">
            <a:avLst/>
          </a:prstGeom>
        </p:spPr>
        <p:txBody>
          <a:bodyPr wrap="square">
            <a:spAutoFit/>
          </a:bodyPr>
          <a:lstStyle/>
          <a:p>
            <a:r>
              <a:rPr lang="en-US" sz="2000" dirty="0">
                <a:solidFill>
                  <a:srgbClr val="222222"/>
                </a:solidFill>
                <a:latin typeface="Arial" panose="020B0604020202020204" pitchFamily="34" charset="0"/>
                <a:cs typeface="Arial" panose="020B0604020202020204" pitchFamily="34" charset="0"/>
              </a:rPr>
              <a:t>The law of diminishing returns states that in all productive processes, adding more of one factor of production, while holding all others constant, </a:t>
            </a:r>
            <a:r>
              <a:rPr lang="en-US" sz="2000" dirty="0">
                <a:solidFill>
                  <a:srgbClr val="0070C0"/>
                </a:solidFill>
                <a:latin typeface="Arial" panose="020B0604020202020204" pitchFamily="34" charset="0"/>
                <a:cs typeface="Arial" panose="020B0604020202020204" pitchFamily="34" charset="0"/>
              </a:rPr>
              <a:t>will at some point yield lower </a:t>
            </a:r>
            <a:r>
              <a:rPr lang="en-US" sz="2000" dirty="0">
                <a:solidFill>
                  <a:srgbClr val="222222"/>
                </a:solidFill>
                <a:latin typeface="Arial" panose="020B0604020202020204" pitchFamily="34" charset="0"/>
                <a:cs typeface="Arial" panose="020B0604020202020204" pitchFamily="34" charset="0"/>
              </a:rPr>
              <a:t>incremental per-unit returns.</a:t>
            </a:r>
            <a:r>
              <a:rPr lang="en-US" sz="2000" baseline="30000" dirty="0">
                <a:solidFill>
                  <a:srgbClr val="0B0080"/>
                </a:solidFill>
                <a:latin typeface="Arial" panose="020B0604020202020204" pitchFamily="34" charset="0"/>
                <a:cs typeface="Arial" panose="020B0604020202020204" pitchFamily="34" charset="0"/>
              </a:rPr>
              <a:t> </a:t>
            </a:r>
          </a:p>
        </p:txBody>
      </p:sp>
      <p:sp>
        <p:nvSpPr>
          <p:cNvPr id="48" name="Rectangle 47">
            <a:extLst>
              <a:ext uri="{FF2B5EF4-FFF2-40B4-BE49-F238E27FC236}">
                <a16:creationId xmlns:a16="http://schemas.microsoft.com/office/drawing/2014/main" id="{66B73E88-944A-422A-B84A-35B488C3749E}"/>
              </a:ext>
            </a:extLst>
          </p:cNvPr>
          <p:cNvSpPr/>
          <p:nvPr/>
        </p:nvSpPr>
        <p:spPr>
          <a:xfrm>
            <a:off x="566055" y="2070932"/>
            <a:ext cx="11625943" cy="707886"/>
          </a:xfrm>
          <a:prstGeom prst="rect">
            <a:avLst/>
          </a:prstGeom>
        </p:spPr>
        <p:txBody>
          <a:bodyPr wrap="square">
            <a:spAutoFit/>
          </a:bodyPr>
          <a:lstStyle/>
          <a:p>
            <a:r>
              <a:rPr lang="en-US" sz="2000" dirty="0">
                <a:solidFill>
                  <a:srgbClr val="FF0000"/>
                </a:solidFill>
                <a:latin typeface="Arial" panose="020B0604020202020204" pitchFamily="34" charset="0"/>
                <a:cs typeface="Arial" panose="020B0604020202020204" pitchFamily="34" charset="0"/>
              </a:rPr>
              <a:t>Brooks’ Law refers to a well-known software development principle coined by Fred Brooks in his book “The Mythical Man-Month”. </a:t>
            </a:r>
            <a:endParaRPr lang="en-IN" sz="2000" dirty="0">
              <a:solidFill>
                <a:srgbClr val="FF0000"/>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6A316A40-7003-4B32-A59E-6730B6847D5C}"/>
              </a:ext>
            </a:extLst>
          </p:cNvPr>
          <p:cNvSpPr/>
          <p:nvPr/>
        </p:nvSpPr>
        <p:spPr>
          <a:xfrm>
            <a:off x="633318" y="2794921"/>
            <a:ext cx="11411853" cy="1631216"/>
          </a:xfrm>
          <a:prstGeom prst="rect">
            <a:avLst/>
          </a:prstGeom>
        </p:spPr>
        <p:txBody>
          <a:bodyPr wrap="square">
            <a:spAutoFit/>
          </a:bodyPr>
          <a:lstStyle/>
          <a:p>
            <a:r>
              <a:rPr lang="en-US" sz="2000" dirty="0">
                <a:solidFill>
                  <a:srgbClr val="333333"/>
                </a:solidFill>
                <a:latin typeface="Arial" panose="020B0604020202020204" pitchFamily="34" charset="0"/>
                <a:cs typeface="Arial" panose="020B0604020202020204" pitchFamily="34" charset="0"/>
              </a:rPr>
              <a:t>The law states that  </a:t>
            </a:r>
            <a:r>
              <a:rPr lang="en-US" sz="2000" dirty="0">
                <a:solidFill>
                  <a:srgbClr val="0070C0"/>
                </a:solidFill>
                <a:latin typeface="Arial" panose="020B0604020202020204" pitchFamily="34" charset="0"/>
                <a:cs typeface="Arial" panose="020B0604020202020204" pitchFamily="34" charset="0"/>
              </a:rPr>
              <a:t>“Adding manpower to a late software project makes it later”. </a:t>
            </a:r>
          </a:p>
          <a:p>
            <a:endParaRPr lang="en-US" sz="2000" dirty="0">
              <a:solidFill>
                <a:srgbClr val="333333"/>
              </a:solidFill>
              <a:latin typeface="Arial" panose="020B0604020202020204" pitchFamily="34" charset="0"/>
              <a:cs typeface="Arial" panose="020B0604020202020204" pitchFamily="34" charset="0"/>
            </a:endParaRPr>
          </a:p>
          <a:p>
            <a:r>
              <a:rPr lang="en-US" sz="2000" dirty="0">
                <a:solidFill>
                  <a:srgbClr val="333333"/>
                </a:solidFill>
                <a:latin typeface="Arial" panose="020B0604020202020204" pitchFamily="34" charset="0"/>
                <a:cs typeface="Arial" panose="020B0604020202020204" pitchFamily="34" charset="0"/>
              </a:rPr>
              <a:t>This means that </a:t>
            </a:r>
          </a:p>
          <a:p>
            <a:r>
              <a:rPr lang="en-US" sz="2000" dirty="0">
                <a:solidFill>
                  <a:srgbClr val="333333"/>
                </a:solidFill>
                <a:latin typeface="Arial" panose="020B0604020202020204" pitchFamily="34" charset="0"/>
                <a:cs typeface="Arial" panose="020B0604020202020204" pitchFamily="34" charset="0"/>
              </a:rPr>
              <a:t>when a person is added to a project team, and the project is already late, the project time is longer, rather than shorter.</a:t>
            </a:r>
            <a:endParaRPr lang="en-IN" sz="2000"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92D4E68C-C98E-4455-9E2B-5C28A9697744}"/>
              </a:ext>
            </a:extLst>
          </p:cNvPr>
          <p:cNvSpPr/>
          <p:nvPr/>
        </p:nvSpPr>
        <p:spPr>
          <a:xfrm>
            <a:off x="633317" y="4459598"/>
            <a:ext cx="6735045" cy="400110"/>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333333"/>
                </a:solidFill>
                <a:latin typeface="Arial" panose="020B0604020202020204" pitchFamily="34" charset="0"/>
                <a:cs typeface="Arial" panose="020B0604020202020204" pitchFamily="34" charset="0"/>
              </a:rPr>
              <a:t>Brooks' law has come up for two key reasons:</a:t>
            </a:r>
            <a:endParaRPr lang="en-US" sz="2000" b="0" i="0" dirty="0">
              <a:solidFill>
                <a:srgbClr val="333333"/>
              </a:solidFill>
              <a:effectLst/>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9DD1EC21-DA04-4979-8AAA-AF6FDDA2BBBC}"/>
              </a:ext>
            </a:extLst>
          </p:cNvPr>
          <p:cNvSpPr/>
          <p:nvPr/>
        </p:nvSpPr>
        <p:spPr>
          <a:xfrm>
            <a:off x="1485088" y="4945051"/>
            <a:ext cx="10452216"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1. </a:t>
            </a:r>
            <a:r>
              <a:rPr lang="en-US" sz="2000" dirty="0">
                <a:solidFill>
                  <a:srgbClr val="333333"/>
                </a:solidFill>
                <a:latin typeface="Arial" panose="020B0604020202020204" pitchFamily="34" charset="0"/>
                <a:cs typeface="Arial" panose="020B0604020202020204" pitchFamily="34" charset="0"/>
              </a:rPr>
              <a:t>"Ramp up" time, which is required by new project members for productivity is complex because of the complex nature of software projects. This takes existing resources (personnel) away from active development and places them in training roles.</a:t>
            </a:r>
          </a:p>
        </p:txBody>
      </p:sp>
      <p:sp>
        <p:nvSpPr>
          <p:cNvPr id="52" name="Rectangle 51">
            <a:extLst>
              <a:ext uri="{FF2B5EF4-FFF2-40B4-BE49-F238E27FC236}">
                <a16:creationId xmlns:a16="http://schemas.microsoft.com/office/drawing/2014/main" id="{10AF35C4-7364-4E4A-9184-A989EEC7BBA6}"/>
              </a:ext>
            </a:extLst>
          </p:cNvPr>
          <p:cNvSpPr/>
          <p:nvPr/>
        </p:nvSpPr>
        <p:spPr>
          <a:xfrm>
            <a:off x="1485088" y="6071109"/>
            <a:ext cx="10452216" cy="707886"/>
          </a:xfrm>
          <a:prstGeom prst="rect">
            <a:avLst/>
          </a:prstGeom>
        </p:spPr>
        <p:txBody>
          <a:bodyPr wrap="square">
            <a:spAutoFit/>
          </a:bodyPr>
          <a:lstStyle/>
          <a:p>
            <a:r>
              <a:rPr lang="en-US" sz="2000" dirty="0">
                <a:solidFill>
                  <a:srgbClr val="333333"/>
                </a:solidFill>
                <a:latin typeface="Arial" panose="020B0604020202020204" pitchFamily="34" charset="0"/>
                <a:cs typeface="Arial" panose="020B0604020202020204" pitchFamily="34" charset="0"/>
              </a:rPr>
              <a:t>2. An increase in staff drives communication overhead, including the number and variety of communication channels.</a:t>
            </a:r>
            <a:endParaRPr lang="en-US" sz="2000" b="0" i="0" dirty="0">
              <a:solidFill>
                <a:srgbClr val="333333"/>
              </a:solidFill>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DD5A84E-00D6-489D-9AC6-2290B0FC7B15}"/>
              </a:ext>
            </a:extLst>
          </p:cNvPr>
          <p:cNvSpPr txBox="1"/>
          <p:nvPr/>
        </p:nvSpPr>
        <p:spPr>
          <a:xfrm>
            <a:off x="0" y="1706722"/>
            <a:ext cx="7925391" cy="400110"/>
          </a:xfrm>
          <a:prstGeom prst="rect">
            <a:avLst/>
          </a:prstGeom>
          <a:noFill/>
        </p:spPr>
        <p:txBody>
          <a:bodyPr wrap="square" rtlCol="0">
            <a:spAutoFit/>
          </a:bodyPr>
          <a:lstStyle/>
          <a:p>
            <a:pPr marL="342900" indent="-342900">
              <a:buFont typeface="Wingdings" panose="05000000000000000000" pitchFamily="2" charset="2"/>
              <a:buChar char="v"/>
            </a:pPr>
            <a:r>
              <a:rPr lang="en-IN" sz="2000" dirty="0">
                <a:solidFill>
                  <a:srgbClr val="FF0000"/>
                </a:solidFill>
                <a:latin typeface="Arial" panose="020B0604020202020204" pitchFamily="34" charset="0"/>
                <a:cs typeface="Arial" panose="020B0604020202020204" pitchFamily="34" charset="0"/>
              </a:rPr>
              <a:t>In case of Computer Systems Engineering: “ Brooks’ Law”</a:t>
            </a:r>
          </a:p>
        </p:txBody>
      </p:sp>
    </p:spTree>
    <p:extLst>
      <p:ext uri="{BB962C8B-B14F-4D97-AF65-F5344CB8AC3E}">
        <p14:creationId xmlns:p14="http://schemas.microsoft.com/office/powerpoint/2010/main" val="343296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AE6517-E24A-409E-97DB-14570DE410FF}"/>
              </a:ext>
            </a:extLst>
          </p:cNvPr>
          <p:cNvSpPr txBox="1"/>
          <p:nvPr/>
        </p:nvSpPr>
        <p:spPr>
          <a:xfrm>
            <a:off x="0" y="10090"/>
            <a:ext cx="6096000" cy="400110"/>
          </a:xfrm>
          <a:prstGeom prst="rect">
            <a:avLst/>
          </a:prstGeom>
          <a:noFill/>
        </p:spPr>
        <p:txBody>
          <a:bodyPr wrap="square" rtlCol="0">
            <a:spAutoFit/>
          </a:bodyPr>
          <a:lstStyle/>
          <a:p>
            <a:pPr marL="342900" indent="-342900">
              <a:buFont typeface="Wingdings" panose="05000000000000000000" pitchFamily="2" charset="2"/>
              <a:buChar char="v"/>
            </a:pPr>
            <a:r>
              <a:rPr lang="en-IN" sz="2000" dirty="0">
                <a:latin typeface="Arial" panose="020B0604020202020204" pitchFamily="34" charset="0"/>
                <a:cs typeface="Arial" panose="020B0604020202020204" pitchFamily="34" charset="0"/>
              </a:rPr>
              <a:t>Systems Engineering View point: “Best” System </a:t>
            </a:r>
          </a:p>
        </p:txBody>
      </p:sp>
      <p:sp>
        <p:nvSpPr>
          <p:cNvPr id="4" name="Rectangle 3">
            <a:extLst>
              <a:ext uri="{FF2B5EF4-FFF2-40B4-BE49-F238E27FC236}">
                <a16:creationId xmlns:a16="http://schemas.microsoft.com/office/drawing/2014/main" id="{B2833874-5E42-43A6-B2C8-D7996568E8D1}"/>
              </a:ext>
            </a:extLst>
          </p:cNvPr>
          <p:cNvSpPr/>
          <p:nvPr/>
        </p:nvSpPr>
        <p:spPr>
          <a:xfrm>
            <a:off x="176078" y="1628877"/>
            <a:ext cx="7072917" cy="1015663"/>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Figure  (a)  is a plot of a typical variation in the level of performance of a hypothetical system component as a function of the cost of the expended development effort. </a:t>
            </a:r>
            <a:endParaRPr lang="en-IN" sz="2000" dirty="0"/>
          </a:p>
        </p:txBody>
      </p:sp>
      <p:sp>
        <p:nvSpPr>
          <p:cNvPr id="10" name="Rectangle 9">
            <a:extLst>
              <a:ext uri="{FF2B5EF4-FFF2-40B4-BE49-F238E27FC236}">
                <a16:creationId xmlns:a16="http://schemas.microsoft.com/office/drawing/2014/main" id="{EE04ADF1-2154-4825-9B89-1BDCC5111120}"/>
              </a:ext>
            </a:extLst>
          </p:cNvPr>
          <p:cNvSpPr/>
          <p:nvPr/>
        </p:nvSpPr>
        <p:spPr>
          <a:xfrm>
            <a:off x="54221" y="762066"/>
            <a:ext cx="7340600" cy="707886"/>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Assuming a particular technical approach for achieving  of a given performance attribute of a system under development </a:t>
            </a:r>
          </a:p>
        </p:txBody>
      </p:sp>
      <p:grpSp>
        <p:nvGrpSpPr>
          <p:cNvPr id="20" name="Group 19">
            <a:extLst>
              <a:ext uri="{FF2B5EF4-FFF2-40B4-BE49-F238E27FC236}">
                <a16:creationId xmlns:a16="http://schemas.microsoft.com/office/drawing/2014/main" id="{ECAD7905-C059-4DA2-8911-4CBB193B1201}"/>
              </a:ext>
            </a:extLst>
          </p:cNvPr>
          <p:cNvGrpSpPr/>
          <p:nvPr/>
        </p:nvGrpSpPr>
        <p:grpSpPr>
          <a:xfrm>
            <a:off x="7522619" y="-14807"/>
            <a:ext cx="4712129" cy="3627322"/>
            <a:chOff x="7489108" y="-25488"/>
            <a:chExt cx="4712129" cy="3627322"/>
          </a:xfrm>
        </p:grpSpPr>
        <p:pic>
          <p:nvPicPr>
            <p:cNvPr id="6" name="Picture 5">
              <a:extLst>
                <a:ext uri="{FF2B5EF4-FFF2-40B4-BE49-F238E27FC236}">
                  <a16:creationId xmlns:a16="http://schemas.microsoft.com/office/drawing/2014/main" id="{E890B33B-25B3-4D96-B31E-1A552FD57511}"/>
                </a:ext>
              </a:extLst>
            </p:cNvPr>
            <p:cNvPicPr>
              <a:picLocks noChangeAspect="1"/>
            </p:cNvPicPr>
            <p:nvPr/>
          </p:nvPicPr>
          <p:blipFill rotWithShape="1">
            <a:blip r:embed="rId2"/>
            <a:srcRect l="26095" t="29772" r="31062" b="11597"/>
            <a:stretch/>
          </p:blipFill>
          <p:spPr>
            <a:xfrm>
              <a:off x="7489108" y="-25488"/>
              <a:ext cx="4712129" cy="3627322"/>
            </a:xfrm>
            <a:prstGeom prst="rect">
              <a:avLst/>
            </a:prstGeom>
          </p:spPr>
        </p:pic>
        <p:sp>
          <p:nvSpPr>
            <p:cNvPr id="14" name="Rectangle 13">
              <a:extLst>
                <a:ext uri="{FF2B5EF4-FFF2-40B4-BE49-F238E27FC236}">
                  <a16:creationId xmlns:a16="http://schemas.microsoft.com/office/drawing/2014/main" id="{B56FAC12-E5DF-4024-9E8A-D8B4EA632123}"/>
                </a:ext>
              </a:extLst>
            </p:cNvPr>
            <p:cNvSpPr/>
            <p:nvPr/>
          </p:nvSpPr>
          <p:spPr>
            <a:xfrm>
              <a:off x="8458200" y="530758"/>
              <a:ext cx="647700" cy="172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1956C783-6C45-4E26-8B08-2DCFA2F206D7}"/>
                </a:ext>
              </a:extLst>
            </p:cNvPr>
            <p:cNvSpPr/>
            <p:nvPr/>
          </p:nvSpPr>
          <p:spPr>
            <a:xfrm>
              <a:off x="10274301" y="1113115"/>
              <a:ext cx="1664698" cy="231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TextBox 11">
            <a:extLst>
              <a:ext uri="{FF2B5EF4-FFF2-40B4-BE49-F238E27FC236}">
                <a16:creationId xmlns:a16="http://schemas.microsoft.com/office/drawing/2014/main" id="{BE36F63B-6179-4BA0-9C5C-8D55455AF7B2}"/>
              </a:ext>
            </a:extLst>
          </p:cNvPr>
          <p:cNvSpPr txBox="1"/>
          <p:nvPr/>
        </p:nvSpPr>
        <p:spPr>
          <a:xfrm>
            <a:off x="8242638" y="430629"/>
            <a:ext cx="2543436" cy="369332"/>
          </a:xfrm>
          <a:prstGeom prst="rect">
            <a:avLst/>
          </a:prstGeom>
          <a:noFill/>
        </p:spPr>
        <p:txBody>
          <a:bodyPr wrap="square" rtlCol="0">
            <a:spAutoFit/>
          </a:bodyPr>
          <a:lstStyle/>
          <a:p>
            <a:r>
              <a:rPr lang="en-IN" dirty="0">
                <a:solidFill>
                  <a:srgbClr val="FF0000"/>
                </a:solidFill>
                <a:latin typeface="Arial" panose="020B0604020202020204" pitchFamily="34" charset="0"/>
                <a:cs typeface="Arial" panose="020B0604020202020204" pitchFamily="34" charset="0"/>
              </a:rPr>
              <a:t>Desired Performance</a:t>
            </a:r>
          </a:p>
        </p:txBody>
      </p:sp>
      <p:sp>
        <p:nvSpPr>
          <p:cNvPr id="13" name="TextBox 12">
            <a:extLst>
              <a:ext uri="{FF2B5EF4-FFF2-40B4-BE49-F238E27FC236}">
                <a16:creationId xmlns:a16="http://schemas.microsoft.com/office/drawing/2014/main" id="{3607E09F-9A5F-4F90-BACE-B479E4473794}"/>
              </a:ext>
            </a:extLst>
          </p:cNvPr>
          <p:cNvSpPr txBox="1"/>
          <p:nvPr/>
        </p:nvSpPr>
        <p:spPr>
          <a:xfrm>
            <a:off x="9885239" y="809674"/>
            <a:ext cx="2425700" cy="646332"/>
          </a:xfrm>
          <a:prstGeom prst="rect">
            <a:avLst/>
          </a:prstGeom>
          <a:noFill/>
        </p:spPr>
        <p:txBody>
          <a:bodyPr wrap="square" rtlCol="0">
            <a:spAutoFit/>
          </a:bodyPr>
          <a:lstStyle/>
          <a:p>
            <a:r>
              <a:rPr lang="en-IN" dirty="0">
                <a:solidFill>
                  <a:srgbClr val="0070C0"/>
                </a:solidFill>
                <a:latin typeface="Arial" panose="020B0604020202020204" pitchFamily="34" charset="0"/>
                <a:cs typeface="Arial" panose="020B0604020202020204" pitchFamily="34" charset="0"/>
              </a:rPr>
              <a:t>Minimum Acceptable Performance</a:t>
            </a:r>
          </a:p>
        </p:txBody>
      </p:sp>
      <p:sp>
        <p:nvSpPr>
          <p:cNvPr id="11" name="TextBox 10">
            <a:extLst>
              <a:ext uri="{FF2B5EF4-FFF2-40B4-BE49-F238E27FC236}">
                <a16:creationId xmlns:a16="http://schemas.microsoft.com/office/drawing/2014/main" id="{954F4BBD-49CF-430B-B69D-41CFFF781370}"/>
              </a:ext>
            </a:extLst>
          </p:cNvPr>
          <p:cNvSpPr txBox="1"/>
          <p:nvPr/>
        </p:nvSpPr>
        <p:spPr>
          <a:xfrm>
            <a:off x="8563638" y="-51676"/>
            <a:ext cx="2425700"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Theoretical limit</a:t>
            </a:r>
          </a:p>
        </p:txBody>
      </p:sp>
      <p:sp>
        <p:nvSpPr>
          <p:cNvPr id="22" name="TextBox 21">
            <a:extLst>
              <a:ext uri="{FF2B5EF4-FFF2-40B4-BE49-F238E27FC236}">
                <a16:creationId xmlns:a16="http://schemas.microsoft.com/office/drawing/2014/main" id="{824347A4-CB2A-4E21-B798-10DCD4053B05}"/>
              </a:ext>
            </a:extLst>
          </p:cNvPr>
          <p:cNvSpPr txBox="1"/>
          <p:nvPr/>
        </p:nvSpPr>
        <p:spPr>
          <a:xfrm>
            <a:off x="7353547" y="83827"/>
            <a:ext cx="469127" cy="369332"/>
          </a:xfrm>
          <a:prstGeom prst="rect">
            <a:avLst/>
          </a:prstGeom>
          <a:solidFill>
            <a:schemeClr val="bg1"/>
          </a:solidFill>
        </p:spPr>
        <p:txBody>
          <a:bodyPr wrap="square" rtlCol="0">
            <a:spAutoFit/>
          </a:bodyPr>
          <a:lstStyle/>
          <a:p>
            <a:r>
              <a:rPr lang="en-IN" dirty="0"/>
              <a:t>(a)</a:t>
            </a:r>
          </a:p>
        </p:txBody>
      </p:sp>
      <p:sp>
        <p:nvSpPr>
          <p:cNvPr id="25" name="Rectangle 24">
            <a:extLst>
              <a:ext uri="{FF2B5EF4-FFF2-40B4-BE49-F238E27FC236}">
                <a16:creationId xmlns:a16="http://schemas.microsoft.com/office/drawing/2014/main" id="{8A438233-35AD-47F0-9DBB-BCB9C8012109}"/>
              </a:ext>
            </a:extLst>
          </p:cNvPr>
          <p:cNvSpPr/>
          <p:nvPr/>
        </p:nvSpPr>
        <p:spPr>
          <a:xfrm>
            <a:off x="954821" y="2894437"/>
            <a:ext cx="6716685" cy="707886"/>
          </a:xfrm>
          <a:prstGeom prst="rect">
            <a:avLst/>
          </a:prstGeom>
        </p:spPr>
        <p:txBody>
          <a:bodyPr wrap="square">
            <a:spAutoFit/>
          </a:bodyPr>
          <a:lstStyle/>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C</a:t>
            </a:r>
            <a:r>
              <a:rPr lang="en-US" sz="2000" i="1" baseline="-25000" dirty="0">
                <a:latin typeface="Arial" panose="020B0604020202020204" pitchFamily="34" charset="0"/>
                <a:cs typeface="Arial" panose="020B0604020202020204" pitchFamily="34" charset="0"/>
              </a:rPr>
              <a:t>0</a:t>
            </a:r>
            <a:r>
              <a:rPr lang="en-US" sz="2000" dirty="0">
                <a:latin typeface="Arial" panose="020B0604020202020204" pitchFamily="34" charset="0"/>
                <a:cs typeface="Arial" panose="020B0604020202020204" pitchFamily="34" charset="0"/>
              </a:rPr>
              <a:t> , represents the cost of just achieving any significant performance. </a:t>
            </a:r>
          </a:p>
        </p:txBody>
      </p:sp>
      <p:sp>
        <p:nvSpPr>
          <p:cNvPr id="26" name="Rectangle 25">
            <a:extLst>
              <a:ext uri="{FF2B5EF4-FFF2-40B4-BE49-F238E27FC236}">
                <a16:creationId xmlns:a16="http://schemas.microsoft.com/office/drawing/2014/main" id="{5D919001-4673-4090-B5E4-F581FA84BF99}"/>
              </a:ext>
            </a:extLst>
          </p:cNvPr>
          <p:cNvSpPr/>
          <p:nvPr/>
        </p:nvSpPr>
        <p:spPr>
          <a:xfrm>
            <a:off x="968533" y="4978033"/>
            <a:ext cx="6583938" cy="1015663"/>
          </a:xfrm>
          <a:prstGeom prst="rect">
            <a:avLst/>
          </a:prstGeom>
        </p:spPr>
        <p:txBody>
          <a:bodyPr wrap="square">
            <a:spAutoFit/>
          </a:bodyPr>
          <a:lstStyle/>
          <a:p>
            <a:pPr marL="457200" indent="-457200">
              <a:buFont typeface="Wingdings" panose="05000000000000000000" pitchFamily="2" charset="2"/>
              <a:buChar char="§"/>
            </a:pPr>
            <a:r>
              <a:rPr lang="en-US" sz="2000" dirty="0">
                <a:latin typeface="Arial" panose="020B0604020202020204" pitchFamily="34" charset="0"/>
                <a:cs typeface="Arial" panose="020B0604020202020204" pitchFamily="34" charset="0"/>
              </a:rPr>
              <a:t>The slope is steep at first, becoming less steep as the performance asymptotically approaches the theoretical limit</a:t>
            </a:r>
            <a:endParaRPr lang="en-IN" sz="2000" dirty="0"/>
          </a:p>
        </p:txBody>
      </p:sp>
      <p:sp>
        <p:nvSpPr>
          <p:cNvPr id="40" name="TextBox 39">
            <a:extLst>
              <a:ext uri="{FF2B5EF4-FFF2-40B4-BE49-F238E27FC236}">
                <a16:creationId xmlns:a16="http://schemas.microsoft.com/office/drawing/2014/main" id="{72C8DA16-7935-4FE0-9CD4-47C0078C22BA}"/>
              </a:ext>
            </a:extLst>
          </p:cNvPr>
          <p:cNvSpPr txBox="1"/>
          <p:nvPr/>
        </p:nvSpPr>
        <p:spPr>
          <a:xfrm>
            <a:off x="968533" y="6171577"/>
            <a:ext cx="6929625" cy="400110"/>
          </a:xfrm>
          <a:prstGeom prst="rect">
            <a:avLst/>
          </a:prstGeom>
          <a:noFill/>
        </p:spPr>
        <p:txBody>
          <a:bodyPr wrap="square" rtlCol="0">
            <a:spAutoFit/>
          </a:bodyPr>
          <a:lstStyle/>
          <a:p>
            <a:pPr marL="342900" indent="-342900">
              <a:buFont typeface="Wingdings" panose="05000000000000000000" pitchFamily="2" charset="2"/>
              <a:buChar char="§"/>
            </a:pPr>
            <a:r>
              <a:rPr lang="en-IN" sz="2000" dirty="0">
                <a:latin typeface="Arial" panose="020B0604020202020204" pitchFamily="34" charset="0"/>
                <a:cs typeface="Arial" panose="020B0604020202020204" pitchFamily="34" charset="0"/>
              </a:rPr>
              <a:t>Different set of process will have different set of curve</a:t>
            </a:r>
          </a:p>
        </p:txBody>
      </p:sp>
      <p:grpSp>
        <p:nvGrpSpPr>
          <p:cNvPr id="5" name="Group 4">
            <a:extLst>
              <a:ext uri="{FF2B5EF4-FFF2-40B4-BE49-F238E27FC236}">
                <a16:creationId xmlns:a16="http://schemas.microsoft.com/office/drawing/2014/main" id="{FB650216-805F-4D77-954A-3365D6D16FBB}"/>
              </a:ext>
            </a:extLst>
          </p:cNvPr>
          <p:cNvGrpSpPr/>
          <p:nvPr/>
        </p:nvGrpSpPr>
        <p:grpSpPr>
          <a:xfrm>
            <a:off x="8396867" y="256476"/>
            <a:ext cx="3398151" cy="3167772"/>
            <a:chOff x="8396867" y="256476"/>
            <a:chExt cx="3398151" cy="3167772"/>
          </a:xfrm>
        </p:grpSpPr>
        <p:sp>
          <p:nvSpPr>
            <p:cNvPr id="16" name="Freeform: Shape 15">
              <a:extLst>
                <a:ext uri="{FF2B5EF4-FFF2-40B4-BE49-F238E27FC236}">
                  <a16:creationId xmlns:a16="http://schemas.microsoft.com/office/drawing/2014/main" id="{C85D8383-F97E-4CD7-92C9-582A150DE9C6}"/>
                </a:ext>
              </a:extLst>
            </p:cNvPr>
            <p:cNvSpPr/>
            <p:nvPr/>
          </p:nvSpPr>
          <p:spPr>
            <a:xfrm>
              <a:off x="8491113" y="256476"/>
              <a:ext cx="3303905" cy="2744109"/>
            </a:xfrm>
            <a:custGeom>
              <a:avLst/>
              <a:gdLst>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52400 w 3003550"/>
                <a:gd name="connsiteY15" fmla="*/ 18292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7200 w 3003550"/>
                <a:gd name="connsiteY31" fmla="*/ 123870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63650 w 3003550"/>
                <a:gd name="connsiteY66" fmla="*/ 387809 h 2591259"/>
                <a:gd name="connsiteX67" fmla="*/ 1289050 w 3003550"/>
                <a:gd name="connsiteY67" fmla="*/ 324309 h 2591259"/>
                <a:gd name="connsiteX68" fmla="*/ 1295400 w 3003550"/>
                <a:gd name="connsiteY68" fmla="*/ 298909 h 2591259"/>
                <a:gd name="connsiteX69" fmla="*/ 1346200 w 3003550"/>
                <a:gd name="connsiteY69" fmla="*/ 2925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22885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77800 w 3003550"/>
                <a:gd name="connsiteY15" fmla="*/ 18419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7200 w 3003550"/>
                <a:gd name="connsiteY31" fmla="*/ 123870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63650 w 3003550"/>
                <a:gd name="connsiteY66" fmla="*/ 387809 h 2591259"/>
                <a:gd name="connsiteX67" fmla="*/ 1289050 w 3003550"/>
                <a:gd name="connsiteY67" fmla="*/ 324309 h 2591259"/>
                <a:gd name="connsiteX68" fmla="*/ 1295400 w 3003550"/>
                <a:gd name="connsiteY68" fmla="*/ 298909 h 2591259"/>
                <a:gd name="connsiteX69" fmla="*/ 1346200 w 3003550"/>
                <a:gd name="connsiteY69" fmla="*/ 2925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22885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77800 w 3003550"/>
                <a:gd name="connsiteY15" fmla="*/ 18419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0850 w 3003550"/>
                <a:gd name="connsiteY31" fmla="*/ 121965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63650 w 3003550"/>
                <a:gd name="connsiteY66" fmla="*/ 387809 h 2591259"/>
                <a:gd name="connsiteX67" fmla="*/ 1289050 w 3003550"/>
                <a:gd name="connsiteY67" fmla="*/ 324309 h 2591259"/>
                <a:gd name="connsiteX68" fmla="*/ 1295400 w 3003550"/>
                <a:gd name="connsiteY68" fmla="*/ 298909 h 2591259"/>
                <a:gd name="connsiteX69" fmla="*/ 1346200 w 3003550"/>
                <a:gd name="connsiteY69" fmla="*/ 2925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22885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77800 w 3003550"/>
                <a:gd name="connsiteY15" fmla="*/ 18419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0850 w 3003550"/>
                <a:gd name="connsiteY31" fmla="*/ 121965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63650 w 3003550"/>
                <a:gd name="connsiteY66" fmla="*/ 387809 h 2591259"/>
                <a:gd name="connsiteX67" fmla="*/ 1289050 w 3003550"/>
                <a:gd name="connsiteY67" fmla="*/ 324309 h 2591259"/>
                <a:gd name="connsiteX68" fmla="*/ 1295400 w 3003550"/>
                <a:gd name="connsiteY68" fmla="*/ 298909 h 2591259"/>
                <a:gd name="connsiteX69" fmla="*/ 1339850 w 3003550"/>
                <a:gd name="connsiteY69" fmla="*/ 3560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22885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77800 w 3003550"/>
                <a:gd name="connsiteY15" fmla="*/ 18419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0850 w 3003550"/>
                <a:gd name="connsiteY31" fmla="*/ 121965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50950 w 3003550"/>
                <a:gd name="connsiteY66" fmla="*/ 381459 h 2591259"/>
                <a:gd name="connsiteX67" fmla="*/ 1289050 w 3003550"/>
                <a:gd name="connsiteY67" fmla="*/ 324309 h 2591259"/>
                <a:gd name="connsiteX68" fmla="*/ 1295400 w 3003550"/>
                <a:gd name="connsiteY68" fmla="*/ 298909 h 2591259"/>
                <a:gd name="connsiteX69" fmla="*/ 1339850 w 3003550"/>
                <a:gd name="connsiteY69" fmla="*/ 3560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22885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77800 w 3003550"/>
                <a:gd name="connsiteY15" fmla="*/ 18419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0850 w 3003550"/>
                <a:gd name="connsiteY31" fmla="*/ 121965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50950 w 3003550"/>
                <a:gd name="connsiteY66" fmla="*/ 381459 h 2591259"/>
                <a:gd name="connsiteX67" fmla="*/ 1289050 w 3003550"/>
                <a:gd name="connsiteY67" fmla="*/ 324309 h 2591259"/>
                <a:gd name="connsiteX68" fmla="*/ 1295400 w 3003550"/>
                <a:gd name="connsiteY68" fmla="*/ 298909 h 2591259"/>
                <a:gd name="connsiteX69" fmla="*/ 1314450 w 3003550"/>
                <a:gd name="connsiteY69" fmla="*/ 3052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22885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77800 w 3003550"/>
                <a:gd name="connsiteY15" fmla="*/ 18419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0850 w 3003550"/>
                <a:gd name="connsiteY31" fmla="*/ 121965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50950 w 3003550"/>
                <a:gd name="connsiteY66" fmla="*/ 381459 h 2591259"/>
                <a:gd name="connsiteX67" fmla="*/ 1295400 w 3003550"/>
                <a:gd name="connsiteY67" fmla="*/ 330659 h 2591259"/>
                <a:gd name="connsiteX68" fmla="*/ 1295400 w 3003550"/>
                <a:gd name="connsiteY68" fmla="*/ 298909 h 2591259"/>
                <a:gd name="connsiteX69" fmla="*/ 1314450 w 3003550"/>
                <a:gd name="connsiteY69" fmla="*/ 3052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22885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77800 w 3003550"/>
                <a:gd name="connsiteY15" fmla="*/ 18419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0850 w 3003550"/>
                <a:gd name="connsiteY31" fmla="*/ 121965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50950 w 3003550"/>
                <a:gd name="connsiteY66" fmla="*/ 381459 h 2591259"/>
                <a:gd name="connsiteX67" fmla="*/ 1295400 w 3003550"/>
                <a:gd name="connsiteY67" fmla="*/ 330659 h 2591259"/>
                <a:gd name="connsiteX68" fmla="*/ 1295400 w 3003550"/>
                <a:gd name="connsiteY68" fmla="*/ 298909 h 2591259"/>
                <a:gd name="connsiteX69" fmla="*/ 1314450 w 3003550"/>
                <a:gd name="connsiteY69" fmla="*/ 3052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36220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565 h 2591565"/>
                <a:gd name="connsiteX1" fmla="*/ 6350 w 3003550"/>
                <a:gd name="connsiteY1" fmla="*/ 2489965 h 2591565"/>
                <a:gd name="connsiteX2" fmla="*/ 25400 w 3003550"/>
                <a:gd name="connsiteY2" fmla="*/ 2483615 h 2591565"/>
                <a:gd name="connsiteX3" fmla="*/ 38100 w 3003550"/>
                <a:gd name="connsiteY3" fmla="*/ 2445515 h 2591565"/>
                <a:gd name="connsiteX4" fmla="*/ 44450 w 3003550"/>
                <a:gd name="connsiteY4" fmla="*/ 2388365 h 2591565"/>
                <a:gd name="connsiteX5" fmla="*/ 50800 w 3003550"/>
                <a:gd name="connsiteY5" fmla="*/ 2343915 h 2591565"/>
                <a:gd name="connsiteX6" fmla="*/ 57150 w 3003550"/>
                <a:gd name="connsiteY6" fmla="*/ 2286765 h 2591565"/>
                <a:gd name="connsiteX7" fmla="*/ 63500 w 3003550"/>
                <a:gd name="connsiteY7" fmla="*/ 2261365 h 2591565"/>
                <a:gd name="connsiteX8" fmla="*/ 82550 w 3003550"/>
                <a:gd name="connsiteY8" fmla="*/ 2255015 h 2591565"/>
                <a:gd name="connsiteX9" fmla="*/ 88900 w 3003550"/>
                <a:gd name="connsiteY9" fmla="*/ 2185165 h 2591565"/>
                <a:gd name="connsiteX10" fmla="*/ 101600 w 3003550"/>
                <a:gd name="connsiteY10" fmla="*/ 2159765 h 2591565"/>
                <a:gd name="connsiteX11" fmla="*/ 120650 w 3003550"/>
                <a:gd name="connsiteY11" fmla="*/ 2115315 h 2591565"/>
                <a:gd name="connsiteX12" fmla="*/ 127000 w 3003550"/>
                <a:gd name="connsiteY12" fmla="*/ 2039115 h 2591565"/>
                <a:gd name="connsiteX13" fmla="*/ 139700 w 3003550"/>
                <a:gd name="connsiteY13" fmla="*/ 2013715 h 2591565"/>
                <a:gd name="connsiteX14" fmla="*/ 146050 w 3003550"/>
                <a:gd name="connsiteY14" fmla="*/ 1994665 h 2591565"/>
                <a:gd name="connsiteX15" fmla="*/ 177800 w 3003550"/>
                <a:gd name="connsiteY15" fmla="*/ 1842265 h 2591565"/>
                <a:gd name="connsiteX16" fmla="*/ 177800 w 3003550"/>
                <a:gd name="connsiteY16" fmla="*/ 1810515 h 2591565"/>
                <a:gd name="connsiteX17" fmla="*/ 190500 w 3003550"/>
                <a:gd name="connsiteY17" fmla="*/ 1791465 h 2591565"/>
                <a:gd name="connsiteX18" fmla="*/ 203200 w 3003550"/>
                <a:gd name="connsiteY18" fmla="*/ 1753365 h 2591565"/>
                <a:gd name="connsiteX19" fmla="*/ 209550 w 3003550"/>
                <a:gd name="connsiteY19" fmla="*/ 1708915 h 2591565"/>
                <a:gd name="connsiteX20" fmla="*/ 241300 w 3003550"/>
                <a:gd name="connsiteY20" fmla="*/ 1670815 h 2591565"/>
                <a:gd name="connsiteX21" fmla="*/ 260350 w 3003550"/>
                <a:gd name="connsiteY21" fmla="*/ 1632715 h 2591565"/>
                <a:gd name="connsiteX22" fmla="*/ 285750 w 3003550"/>
                <a:gd name="connsiteY22" fmla="*/ 1569215 h 2591565"/>
                <a:gd name="connsiteX23" fmla="*/ 298450 w 3003550"/>
                <a:gd name="connsiteY23" fmla="*/ 1493015 h 2591565"/>
                <a:gd name="connsiteX24" fmla="*/ 304800 w 3003550"/>
                <a:gd name="connsiteY24" fmla="*/ 1473965 h 2591565"/>
                <a:gd name="connsiteX25" fmla="*/ 323850 w 3003550"/>
                <a:gd name="connsiteY25" fmla="*/ 1461265 h 2591565"/>
                <a:gd name="connsiteX26" fmla="*/ 330200 w 3003550"/>
                <a:gd name="connsiteY26" fmla="*/ 1442215 h 2591565"/>
                <a:gd name="connsiteX27" fmla="*/ 342900 w 3003550"/>
                <a:gd name="connsiteY27" fmla="*/ 1391415 h 2591565"/>
                <a:gd name="connsiteX28" fmla="*/ 374650 w 3003550"/>
                <a:gd name="connsiteY28" fmla="*/ 1353315 h 2591565"/>
                <a:gd name="connsiteX29" fmla="*/ 400050 w 3003550"/>
                <a:gd name="connsiteY29" fmla="*/ 1302515 h 2591565"/>
                <a:gd name="connsiteX30" fmla="*/ 438150 w 3003550"/>
                <a:gd name="connsiteY30" fmla="*/ 1277115 h 2591565"/>
                <a:gd name="connsiteX31" fmla="*/ 450850 w 3003550"/>
                <a:gd name="connsiteY31" fmla="*/ 1219965 h 2591565"/>
                <a:gd name="connsiteX32" fmla="*/ 508000 w 3003550"/>
                <a:gd name="connsiteY32" fmla="*/ 1156465 h 2591565"/>
                <a:gd name="connsiteX33" fmla="*/ 514350 w 3003550"/>
                <a:gd name="connsiteY33" fmla="*/ 1137415 h 2591565"/>
                <a:gd name="connsiteX34" fmla="*/ 527050 w 3003550"/>
                <a:gd name="connsiteY34" fmla="*/ 1073915 h 2591565"/>
                <a:gd name="connsiteX35" fmla="*/ 539750 w 3003550"/>
                <a:gd name="connsiteY35" fmla="*/ 1054865 h 2591565"/>
                <a:gd name="connsiteX36" fmla="*/ 558800 w 3003550"/>
                <a:gd name="connsiteY36" fmla="*/ 1029465 h 2591565"/>
                <a:gd name="connsiteX37" fmla="*/ 577850 w 3003550"/>
                <a:gd name="connsiteY37" fmla="*/ 1016765 h 2591565"/>
                <a:gd name="connsiteX38" fmla="*/ 596900 w 3003550"/>
                <a:gd name="connsiteY38" fmla="*/ 997715 h 2591565"/>
                <a:gd name="connsiteX39" fmla="*/ 647700 w 3003550"/>
                <a:gd name="connsiteY39" fmla="*/ 953265 h 2591565"/>
                <a:gd name="connsiteX40" fmla="*/ 660400 w 3003550"/>
                <a:gd name="connsiteY40" fmla="*/ 921515 h 2591565"/>
                <a:gd name="connsiteX41" fmla="*/ 666750 w 3003550"/>
                <a:gd name="connsiteY41" fmla="*/ 902465 h 2591565"/>
                <a:gd name="connsiteX42" fmla="*/ 692150 w 3003550"/>
                <a:gd name="connsiteY42" fmla="*/ 864365 h 2591565"/>
                <a:gd name="connsiteX43" fmla="*/ 698500 w 3003550"/>
                <a:gd name="connsiteY43" fmla="*/ 845315 h 2591565"/>
                <a:gd name="connsiteX44" fmla="*/ 749300 w 3003550"/>
                <a:gd name="connsiteY44" fmla="*/ 826265 h 2591565"/>
                <a:gd name="connsiteX45" fmla="*/ 768350 w 3003550"/>
                <a:gd name="connsiteY45" fmla="*/ 807215 h 2591565"/>
                <a:gd name="connsiteX46" fmla="*/ 774700 w 3003550"/>
                <a:gd name="connsiteY46" fmla="*/ 788165 h 2591565"/>
                <a:gd name="connsiteX47" fmla="*/ 787400 w 3003550"/>
                <a:gd name="connsiteY47" fmla="*/ 762765 h 2591565"/>
                <a:gd name="connsiteX48" fmla="*/ 806450 w 3003550"/>
                <a:gd name="connsiteY48" fmla="*/ 724665 h 2591565"/>
                <a:gd name="connsiteX49" fmla="*/ 825500 w 3003550"/>
                <a:gd name="connsiteY49" fmla="*/ 718315 h 2591565"/>
                <a:gd name="connsiteX50" fmla="*/ 876300 w 3003550"/>
                <a:gd name="connsiteY50" fmla="*/ 686565 h 2591565"/>
                <a:gd name="connsiteX51" fmla="*/ 889000 w 3003550"/>
                <a:gd name="connsiteY51" fmla="*/ 667515 h 2591565"/>
                <a:gd name="connsiteX52" fmla="*/ 927100 w 3003550"/>
                <a:gd name="connsiteY52" fmla="*/ 635765 h 2591565"/>
                <a:gd name="connsiteX53" fmla="*/ 965200 w 3003550"/>
                <a:gd name="connsiteY53" fmla="*/ 610365 h 2591565"/>
                <a:gd name="connsiteX54" fmla="*/ 984250 w 3003550"/>
                <a:gd name="connsiteY54" fmla="*/ 591315 h 2591565"/>
                <a:gd name="connsiteX55" fmla="*/ 1003300 w 3003550"/>
                <a:gd name="connsiteY55" fmla="*/ 584965 h 2591565"/>
                <a:gd name="connsiteX56" fmla="*/ 1016000 w 3003550"/>
                <a:gd name="connsiteY56" fmla="*/ 565915 h 2591565"/>
                <a:gd name="connsiteX57" fmla="*/ 1041400 w 3003550"/>
                <a:gd name="connsiteY57" fmla="*/ 559565 h 2591565"/>
                <a:gd name="connsiteX58" fmla="*/ 1060450 w 3003550"/>
                <a:gd name="connsiteY58" fmla="*/ 546865 h 2591565"/>
                <a:gd name="connsiteX59" fmla="*/ 1073150 w 3003550"/>
                <a:gd name="connsiteY59" fmla="*/ 527815 h 2591565"/>
                <a:gd name="connsiteX60" fmla="*/ 1085850 w 3003550"/>
                <a:gd name="connsiteY60" fmla="*/ 489715 h 2591565"/>
                <a:gd name="connsiteX61" fmla="*/ 1123950 w 3003550"/>
                <a:gd name="connsiteY61" fmla="*/ 464315 h 2591565"/>
                <a:gd name="connsiteX62" fmla="*/ 1143000 w 3003550"/>
                <a:gd name="connsiteY62" fmla="*/ 451615 h 2591565"/>
                <a:gd name="connsiteX63" fmla="*/ 1168400 w 3003550"/>
                <a:gd name="connsiteY63" fmla="*/ 445265 h 2591565"/>
                <a:gd name="connsiteX64" fmla="*/ 1187450 w 3003550"/>
                <a:gd name="connsiteY64" fmla="*/ 432565 h 2591565"/>
                <a:gd name="connsiteX65" fmla="*/ 1244600 w 3003550"/>
                <a:gd name="connsiteY65" fmla="*/ 407165 h 2591565"/>
                <a:gd name="connsiteX66" fmla="*/ 1250950 w 3003550"/>
                <a:gd name="connsiteY66" fmla="*/ 381765 h 2591565"/>
                <a:gd name="connsiteX67" fmla="*/ 1295400 w 3003550"/>
                <a:gd name="connsiteY67" fmla="*/ 330965 h 2591565"/>
                <a:gd name="connsiteX68" fmla="*/ 1295400 w 3003550"/>
                <a:gd name="connsiteY68" fmla="*/ 299215 h 2591565"/>
                <a:gd name="connsiteX69" fmla="*/ 1314450 w 3003550"/>
                <a:gd name="connsiteY69" fmla="*/ 305565 h 2591565"/>
                <a:gd name="connsiteX70" fmla="*/ 1371600 w 3003550"/>
                <a:gd name="connsiteY70" fmla="*/ 286515 h 2591565"/>
                <a:gd name="connsiteX71" fmla="*/ 1428750 w 3003550"/>
                <a:gd name="connsiteY71" fmla="*/ 280165 h 2591565"/>
                <a:gd name="connsiteX72" fmla="*/ 1447800 w 3003550"/>
                <a:gd name="connsiteY72" fmla="*/ 267465 h 2591565"/>
                <a:gd name="connsiteX73" fmla="*/ 1466850 w 3003550"/>
                <a:gd name="connsiteY73" fmla="*/ 248415 h 2591565"/>
                <a:gd name="connsiteX74" fmla="*/ 1485900 w 3003550"/>
                <a:gd name="connsiteY74" fmla="*/ 242065 h 2591565"/>
                <a:gd name="connsiteX75" fmla="*/ 1581150 w 3003550"/>
                <a:gd name="connsiteY75" fmla="*/ 229365 h 2591565"/>
                <a:gd name="connsiteX76" fmla="*/ 1619250 w 3003550"/>
                <a:gd name="connsiteY76" fmla="*/ 203965 h 2591565"/>
                <a:gd name="connsiteX77" fmla="*/ 1676400 w 3003550"/>
                <a:gd name="connsiteY77" fmla="*/ 191265 h 2591565"/>
                <a:gd name="connsiteX78" fmla="*/ 1695450 w 3003550"/>
                <a:gd name="connsiteY78" fmla="*/ 178565 h 2591565"/>
                <a:gd name="connsiteX79" fmla="*/ 1752600 w 3003550"/>
                <a:gd name="connsiteY79" fmla="*/ 165865 h 2591565"/>
                <a:gd name="connsiteX80" fmla="*/ 1771650 w 3003550"/>
                <a:gd name="connsiteY80" fmla="*/ 153165 h 2591565"/>
                <a:gd name="connsiteX81" fmla="*/ 1790700 w 3003550"/>
                <a:gd name="connsiteY81" fmla="*/ 134115 h 2591565"/>
                <a:gd name="connsiteX82" fmla="*/ 1879600 w 3003550"/>
                <a:gd name="connsiteY82" fmla="*/ 127765 h 2591565"/>
                <a:gd name="connsiteX83" fmla="*/ 1936750 w 3003550"/>
                <a:gd name="connsiteY83" fmla="*/ 108715 h 2591565"/>
                <a:gd name="connsiteX84" fmla="*/ 1955800 w 3003550"/>
                <a:gd name="connsiteY84" fmla="*/ 102365 h 2591565"/>
                <a:gd name="connsiteX85" fmla="*/ 1987550 w 3003550"/>
                <a:gd name="connsiteY85" fmla="*/ 96015 h 2591565"/>
                <a:gd name="connsiteX86" fmla="*/ 2025650 w 3003550"/>
                <a:gd name="connsiteY86" fmla="*/ 83315 h 2591565"/>
                <a:gd name="connsiteX87" fmla="*/ 2044700 w 3003550"/>
                <a:gd name="connsiteY87" fmla="*/ 64265 h 2591565"/>
                <a:gd name="connsiteX88" fmla="*/ 2070100 w 3003550"/>
                <a:gd name="connsiteY88" fmla="*/ 57915 h 2591565"/>
                <a:gd name="connsiteX89" fmla="*/ 2089150 w 3003550"/>
                <a:gd name="connsiteY89" fmla="*/ 51565 h 2591565"/>
                <a:gd name="connsiteX90" fmla="*/ 2159000 w 3003550"/>
                <a:gd name="connsiteY90" fmla="*/ 765 h 2591565"/>
                <a:gd name="connsiteX91" fmla="*/ 2178050 w 3003550"/>
                <a:gd name="connsiteY91" fmla="*/ 13465 h 2591565"/>
                <a:gd name="connsiteX92" fmla="*/ 2216150 w 3003550"/>
                <a:gd name="connsiteY92" fmla="*/ 57915 h 2591565"/>
                <a:gd name="connsiteX93" fmla="*/ 2362200 w 3003550"/>
                <a:gd name="connsiteY93" fmla="*/ 45215 h 2591565"/>
                <a:gd name="connsiteX94" fmla="*/ 2247900 w 3003550"/>
                <a:gd name="connsiteY94" fmla="*/ 51565 h 2591565"/>
                <a:gd name="connsiteX95" fmla="*/ 2463800 w 3003550"/>
                <a:gd name="connsiteY95" fmla="*/ 45215 h 2591565"/>
                <a:gd name="connsiteX96" fmla="*/ 2495550 w 3003550"/>
                <a:gd name="connsiteY96" fmla="*/ 38865 h 2591565"/>
                <a:gd name="connsiteX97" fmla="*/ 2571750 w 3003550"/>
                <a:gd name="connsiteY97" fmla="*/ 32515 h 2591565"/>
                <a:gd name="connsiteX98" fmla="*/ 2628900 w 3003550"/>
                <a:gd name="connsiteY98" fmla="*/ 7115 h 2591565"/>
                <a:gd name="connsiteX99" fmla="*/ 2686050 w 3003550"/>
                <a:gd name="connsiteY99" fmla="*/ 13465 h 2591565"/>
                <a:gd name="connsiteX100" fmla="*/ 2717800 w 3003550"/>
                <a:gd name="connsiteY100" fmla="*/ 19815 h 2591565"/>
                <a:gd name="connsiteX101" fmla="*/ 2755900 w 3003550"/>
                <a:gd name="connsiteY101" fmla="*/ 26165 h 2591565"/>
                <a:gd name="connsiteX102" fmla="*/ 2794000 w 3003550"/>
                <a:gd name="connsiteY102" fmla="*/ 45215 h 2591565"/>
                <a:gd name="connsiteX103" fmla="*/ 2825750 w 3003550"/>
                <a:gd name="connsiteY103" fmla="*/ 38865 h 2591565"/>
                <a:gd name="connsiteX104" fmla="*/ 2863850 w 3003550"/>
                <a:gd name="connsiteY104" fmla="*/ 32515 h 2591565"/>
                <a:gd name="connsiteX105" fmla="*/ 3003550 w 3003550"/>
                <a:gd name="connsiteY105" fmla="*/ 38865 h 2591565"/>
                <a:gd name="connsiteX0" fmla="*/ 0 w 3003550"/>
                <a:gd name="connsiteY0" fmla="*/ 2591651 h 2591651"/>
                <a:gd name="connsiteX1" fmla="*/ 6350 w 3003550"/>
                <a:gd name="connsiteY1" fmla="*/ 2490051 h 2591651"/>
                <a:gd name="connsiteX2" fmla="*/ 25400 w 3003550"/>
                <a:gd name="connsiteY2" fmla="*/ 2483701 h 2591651"/>
                <a:gd name="connsiteX3" fmla="*/ 38100 w 3003550"/>
                <a:gd name="connsiteY3" fmla="*/ 2445601 h 2591651"/>
                <a:gd name="connsiteX4" fmla="*/ 44450 w 3003550"/>
                <a:gd name="connsiteY4" fmla="*/ 2388451 h 2591651"/>
                <a:gd name="connsiteX5" fmla="*/ 50800 w 3003550"/>
                <a:gd name="connsiteY5" fmla="*/ 2344001 h 2591651"/>
                <a:gd name="connsiteX6" fmla="*/ 57150 w 3003550"/>
                <a:gd name="connsiteY6" fmla="*/ 2286851 h 2591651"/>
                <a:gd name="connsiteX7" fmla="*/ 63500 w 3003550"/>
                <a:gd name="connsiteY7" fmla="*/ 2261451 h 2591651"/>
                <a:gd name="connsiteX8" fmla="*/ 82550 w 3003550"/>
                <a:gd name="connsiteY8" fmla="*/ 2255101 h 2591651"/>
                <a:gd name="connsiteX9" fmla="*/ 88900 w 3003550"/>
                <a:gd name="connsiteY9" fmla="*/ 2185251 h 2591651"/>
                <a:gd name="connsiteX10" fmla="*/ 101600 w 3003550"/>
                <a:gd name="connsiteY10" fmla="*/ 2159851 h 2591651"/>
                <a:gd name="connsiteX11" fmla="*/ 120650 w 3003550"/>
                <a:gd name="connsiteY11" fmla="*/ 2115401 h 2591651"/>
                <a:gd name="connsiteX12" fmla="*/ 127000 w 3003550"/>
                <a:gd name="connsiteY12" fmla="*/ 2039201 h 2591651"/>
                <a:gd name="connsiteX13" fmla="*/ 139700 w 3003550"/>
                <a:gd name="connsiteY13" fmla="*/ 2013801 h 2591651"/>
                <a:gd name="connsiteX14" fmla="*/ 146050 w 3003550"/>
                <a:gd name="connsiteY14" fmla="*/ 1994751 h 2591651"/>
                <a:gd name="connsiteX15" fmla="*/ 177800 w 3003550"/>
                <a:gd name="connsiteY15" fmla="*/ 1842351 h 2591651"/>
                <a:gd name="connsiteX16" fmla="*/ 177800 w 3003550"/>
                <a:gd name="connsiteY16" fmla="*/ 1810601 h 2591651"/>
                <a:gd name="connsiteX17" fmla="*/ 190500 w 3003550"/>
                <a:gd name="connsiteY17" fmla="*/ 1791551 h 2591651"/>
                <a:gd name="connsiteX18" fmla="*/ 203200 w 3003550"/>
                <a:gd name="connsiteY18" fmla="*/ 1753451 h 2591651"/>
                <a:gd name="connsiteX19" fmla="*/ 209550 w 3003550"/>
                <a:gd name="connsiteY19" fmla="*/ 1709001 h 2591651"/>
                <a:gd name="connsiteX20" fmla="*/ 241300 w 3003550"/>
                <a:gd name="connsiteY20" fmla="*/ 1670901 h 2591651"/>
                <a:gd name="connsiteX21" fmla="*/ 260350 w 3003550"/>
                <a:gd name="connsiteY21" fmla="*/ 1632801 h 2591651"/>
                <a:gd name="connsiteX22" fmla="*/ 285750 w 3003550"/>
                <a:gd name="connsiteY22" fmla="*/ 1569301 h 2591651"/>
                <a:gd name="connsiteX23" fmla="*/ 298450 w 3003550"/>
                <a:gd name="connsiteY23" fmla="*/ 1493101 h 2591651"/>
                <a:gd name="connsiteX24" fmla="*/ 304800 w 3003550"/>
                <a:gd name="connsiteY24" fmla="*/ 1474051 h 2591651"/>
                <a:gd name="connsiteX25" fmla="*/ 323850 w 3003550"/>
                <a:gd name="connsiteY25" fmla="*/ 1461351 h 2591651"/>
                <a:gd name="connsiteX26" fmla="*/ 330200 w 3003550"/>
                <a:gd name="connsiteY26" fmla="*/ 1442301 h 2591651"/>
                <a:gd name="connsiteX27" fmla="*/ 342900 w 3003550"/>
                <a:gd name="connsiteY27" fmla="*/ 1391501 h 2591651"/>
                <a:gd name="connsiteX28" fmla="*/ 374650 w 3003550"/>
                <a:gd name="connsiteY28" fmla="*/ 1353401 h 2591651"/>
                <a:gd name="connsiteX29" fmla="*/ 400050 w 3003550"/>
                <a:gd name="connsiteY29" fmla="*/ 1302601 h 2591651"/>
                <a:gd name="connsiteX30" fmla="*/ 438150 w 3003550"/>
                <a:gd name="connsiteY30" fmla="*/ 1277201 h 2591651"/>
                <a:gd name="connsiteX31" fmla="*/ 450850 w 3003550"/>
                <a:gd name="connsiteY31" fmla="*/ 1220051 h 2591651"/>
                <a:gd name="connsiteX32" fmla="*/ 508000 w 3003550"/>
                <a:gd name="connsiteY32" fmla="*/ 1156551 h 2591651"/>
                <a:gd name="connsiteX33" fmla="*/ 514350 w 3003550"/>
                <a:gd name="connsiteY33" fmla="*/ 1137501 h 2591651"/>
                <a:gd name="connsiteX34" fmla="*/ 527050 w 3003550"/>
                <a:gd name="connsiteY34" fmla="*/ 1074001 h 2591651"/>
                <a:gd name="connsiteX35" fmla="*/ 539750 w 3003550"/>
                <a:gd name="connsiteY35" fmla="*/ 1054951 h 2591651"/>
                <a:gd name="connsiteX36" fmla="*/ 558800 w 3003550"/>
                <a:gd name="connsiteY36" fmla="*/ 1029551 h 2591651"/>
                <a:gd name="connsiteX37" fmla="*/ 577850 w 3003550"/>
                <a:gd name="connsiteY37" fmla="*/ 1016851 h 2591651"/>
                <a:gd name="connsiteX38" fmla="*/ 596900 w 3003550"/>
                <a:gd name="connsiteY38" fmla="*/ 997801 h 2591651"/>
                <a:gd name="connsiteX39" fmla="*/ 647700 w 3003550"/>
                <a:gd name="connsiteY39" fmla="*/ 953351 h 2591651"/>
                <a:gd name="connsiteX40" fmla="*/ 660400 w 3003550"/>
                <a:gd name="connsiteY40" fmla="*/ 921601 h 2591651"/>
                <a:gd name="connsiteX41" fmla="*/ 666750 w 3003550"/>
                <a:gd name="connsiteY41" fmla="*/ 902551 h 2591651"/>
                <a:gd name="connsiteX42" fmla="*/ 692150 w 3003550"/>
                <a:gd name="connsiteY42" fmla="*/ 864451 h 2591651"/>
                <a:gd name="connsiteX43" fmla="*/ 698500 w 3003550"/>
                <a:gd name="connsiteY43" fmla="*/ 845401 h 2591651"/>
                <a:gd name="connsiteX44" fmla="*/ 749300 w 3003550"/>
                <a:gd name="connsiteY44" fmla="*/ 826351 h 2591651"/>
                <a:gd name="connsiteX45" fmla="*/ 768350 w 3003550"/>
                <a:gd name="connsiteY45" fmla="*/ 807301 h 2591651"/>
                <a:gd name="connsiteX46" fmla="*/ 774700 w 3003550"/>
                <a:gd name="connsiteY46" fmla="*/ 788251 h 2591651"/>
                <a:gd name="connsiteX47" fmla="*/ 787400 w 3003550"/>
                <a:gd name="connsiteY47" fmla="*/ 762851 h 2591651"/>
                <a:gd name="connsiteX48" fmla="*/ 806450 w 3003550"/>
                <a:gd name="connsiteY48" fmla="*/ 724751 h 2591651"/>
                <a:gd name="connsiteX49" fmla="*/ 825500 w 3003550"/>
                <a:gd name="connsiteY49" fmla="*/ 718401 h 2591651"/>
                <a:gd name="connsiteX50" fmla="*/ 876300 w 3003550"/>
                <a:gd name="connsiteY50" fmla="*/ 686651 h 2591651"/>
                <a:gd name="connsiteX51" fmla="*/ 889000 w 3003550"/>
                <a:gd name="connsiteY51" fmla="*/ 667601 h 2591651"/>
                <a:gd name="connsiteX52" fmla="*/ 927100 w 3003550"/>
                <a:gd name="connsiteY52" fmla="*/ 635851 h 2591651"/>
                <a:gd name="connsiteX53" fmla="*/ 965200 w 3003550"/>
                <a:gd name="connsiteY53" fmla="*/ 610451 h 2591651"/>
                <a:gd name="connsiteX54" fmla="*/ 984250 w 3003550"/>
                <a:gd name="connsiteY54" fmla="*/ 591401 h 2591651"/>
                <a:gd name="connsiteX55" fmla="*/ 1003300 w 3003550"/>
                <a:gd name="connsiteY55" fmla="*/ 585051 h 2591651"/>
                <a:gd name="connsiteX56" fmla="*/ 1016000 w 3003550"/>
                <a:gd name="connsiteY56" fmla="*/ 566001 h 2591651"/>
                <a:gd name="connsiteX57" fmla="*/ 1041400 w 3003550"/>
                <a:gd name="connsiteY57" fmla="*/ 559651 h 2591651"/>
                <a:gd name="connsiteX58" fmla="*/ 1060450 w 3003550"/>
                <a:gd name="connsiteY58" fmla="*/ 546951 h 2591651"/>
                <a:gd name="connsiteX59" fmla="*/ 1073150 w 3003550"/>
                <a:gd name="connsiteY59" fmla="*/ 527901 h 2591651"/>
                <a:gd name="connsiteX60" fmla="*/ 1085850 w 3003550"/>
                <a:gd name="connsiteY60" fmla="*/ 489801 h 2591651"/>
                <a:gd name="connsiteX61" fmla="*/ 1123950 w 3003550"/>
                <a:gd name="connsiteY61" fmla="*/ 464401 h 2591651"/>
                <a:gd name="connsiteX62" fmla="*/ 1143000 w 3003550"/>
                <a:gd name="connsiteY62" fmla="*/ 451701 h 2591651"/>
                <a:gd name="connsiteX63" fmla="*/ 1168400 w 3003550"/>
                <a:gd name="connsiteY63" fmla="*/ 445351 h 2591651"/>
                <a:gd name="connsiteX64" fmla="*/ 1187450 w 3003550"/>
                <a:gd name="connsiteY64" fmla="*/ 432651 h 2591651"/>
                <a:gd name="connsiteX65" fmla="*/ 1244600 w 3003550"/>
                <a:gd name="connsiteY65" fmla="*/ 407251 h 2591651"/>
                <a:gd name="connsiteX66" fmla="*/ 1250950 w 3003550"/>
                <a:gd name="connsiteY66" fmla="*/ 381851 h 2591651"/>
                <a:gd name="connsiteX67" fmla="*/ 1295400 w 3003550"/>
                <a:gd name="connsiteY67" fmla="*/ 331051 h 2591651"/>
                <a:gd name="connsiteX68" fmla="*/ 1295400 w 3003550"/>
                <a:gd name="connsiteY68" fmla="*/ 299301 h 2591651"/>
                <a:gd name="connsiteX69" fmla="*/ 1314450 w 3003550"/>
                <a:gd name="connsiteY69" fmla="*/ 305651 h 2591651"/>
                <a:gd name="connsiteX70" fmla="*/ 1371600 w 3003550"/>
                <a:gd name="connsiteY70" fmla="*/ 286601 h 2591651"/>
                <a:gd name="connsiteX71" fmla="*/ 1428750 w 3003550"/>
                <a:gd name="connsiteY71" fmla="*/ 280251 h 2591651"/>
                <a:gd name="connsiteX72" fmla="*/ 1447800 w 3003550"/>
                <a:gd name="connsiteY72" fmla="*/ 267551 h 2591651"/>
                <a:gd name="connsiteX73" fmla="*/ 1466850 w 3003550"/>
                <a:gd name="connsiteY73" fmla="*/ 248501 h 2591651"/>
                <a:gd name="connsiteX74" fmla="*/ 1485900 w 3003550"/>
                <a:gd name="connsiteY74" fmla="*/ 242151 h 2591651"/>
                <a:gd name="connsiteX75" fmla="*/ 1581150 w 3003550"/>
                <a:gd name="connsiteY75" fmla="*/ 229451 h 2591651"/>
                <a:gd name="connsiteX76" fmla="*/ 1619250 w 3003550"/>
                <a:gd name="connsiteY76" fmla="*/ 204051 h 2591651"/>
                <a:gd name="connsiteX77" fmla="*/ 1676400 w 3003550"/>
                <a:gd name="connsiteY77" fmla="*/ 191351 h 2591651"/>
                <a:gd name="connsiteX78" fmla="*/ 1695450 w 3003550"/>
                <a:gd name="connsiteY78" fmla="*/ 178651 h 2591651"/>
                <a:gd name="connsiteX79" fmla="*/ 1752600 w 3003550"/>
                <a:gd name="connsiteY79" fmla="*/ 165951 h 2591651"/>
                <a:gd name="connsiteX80" fmla="*/ 1771650 w 3003550"/>
                <a:gd name="connsiteY80" fmla="*/ 153251 h 2591651"/>
                <a:gd name="connsiteX81" fmla="*/ 1790700 w 3003550"/>
                <a:gd name="connsiteY81" fmla="*/ 134201 h 2591651"/>
                <a:gd name="connsiteX82" fmla="*/ 1879600 w 3003550"/>
                <a:gd name="connsiteY82" fmla="*/ 127851 h 2591651"/>
                <a:gd name="connsiteX83" fmla="*/ 1936750 w 3003550"/>
                <a:gd name="connsiteY83" fmla="*/ 108801 h 2591651"/>
                <a:gd name="connsiteX84" fmla="*/ 1955800 w 3003550"/>
                <a:gd name="connsiteY84" fmla="*/ 102451 h 2591651"/>
                <a:gd name="connsiteX85" fmla="*/ 1987550 w 3003550"/>
                <a:gd name="connsiteY85" fmla="*/ 96101 h 2591651"/>
                <a:gd name="connsiteX86" fmla="*/ 2025650 w 3003550"/>
                <a:gd name="connsiteY86" fmla="*/ 83401 h 2591651"/>
                <a:gd name="connsiteX87" fmla="*/ 2044700 w 3003550"/>
                <a:gd name="connsiteY87" fmla="*/ 64351 h 2591651"/>
                <a:gd name="connsiteX88" fmla="*/ 2070100 w 3003550"/>
                <a:gd name="connsiteY88" fmla="*/ 58001 h 2591651"/>
                <a:gd name="connsiteX89" fmla="*/ 2089150 w 3003550"/>
                <a:gd name="connsiteY89" fmla="*/ 51651 h 2591651"/>
                <a:gd name="connsiteX90" fmla="*/ 2159000 w 3003550"/>
                <a:gd name="connsiteY90" fmla="*/ 851 h 2591651"/>
                <a:gd name="connsiteX91" fmla="*/ 2178050 w 3003550"/>
                <a:gd name="connsiteY91" fmla="*/ 13551 h 2591651"/>
                <a:gd name="connsiteX92" fmla="*/ 2216150 w 3003550"/>
                <a:gd name="connsiteY92" fmla="*/ 64351 h 2591651"/>
                <a:gd name="connsiteX93" fmla="*/ 2362200 w 3003550"/>
                <a:gd name="connsiteY93" fmla="*/ 45301 h 2591651"/>
                <a:gd name="connsiteX94" fmla="*/ 2247900 w 3003550"/>
                <a:gd name="connsiteY94" fmla="*/ 51651 h 2591651"/>
                <a:gd name="connsiteX95" fmla="*/ 2463800 w 3003550"/>
                <a:gd name="connsiteY95" fmla="*/ 45301 h 2591651"/>
                <a:gd name="connsiteX96" fmla="*/ 2495550 w 3003550"/>
                <a:gd name="connsiteY96" fmla="*/ 38951 h 2591651"/>
                <a:gd name="connsiteX97" fmla="*/ 2571750 w 3003550"/>
                <a:gd name="connsiteY97" fmla="*/ 32601 h 2591651"/>
                <a:gd name="connsiteX98" fmla="*/ 2628900 w 3003550"/>
                <a:gd name="connsiteY98" fmla="*/ 7201 h 2591651"/>
                <a:gd name="connsiteX99" fmla="*/ 2686050 w 3003550"/>
                <a:gd name="connsiteY99" fmla="*/ 13551 h 2591651"/>
                <a:gd name="connsiteX100" fmla="*/ 2717800 w 3003550"/>
                <a:gd name="connsiteY100" fmla="*/ 19901 h 2591651"/>
                <a:gd name="connsiteX101" fmla="*/ 2755900 w 3003550"/>
                <a:gd name="connsiteY101" fmla="*/ 26251 h 2591651"/>
                <a:gd name="connsiteX102" fmla="*/ 2794000 w 3003550"/>
                <a:gd name="connsiteY102" fmla="*/ 45301 h 2591651"/>
                <a:gd name="connsiteX103" fmla="*/ 2825750 w 3003550"/>
                <a:gd name="connsiteY103" fmla="*/ 38951 h 2591651"/>
                <a:gd name="connsiteX104" fmla="*/ 2863850 w 3003550"/>
                <a:gd name="connsiteY104" fmla="*/ 32601 h 2591651"/>
                <a:gd name="connsiteX105" fmla="*/ 3003550 w 3003550"/>
                <a:gd name="connsiteY105" fmla="*/ 38951 h 2591651"/>
                <a:gd name="connsiteX0" fmla="*/ 0 w 3003550"/>
                <a:gd name="connsiteY0" fmla="*/ 2590800 h 2590800"/>
                <a:gd name="connsiteX1" fmla="*/ 6350 w 3003550"/>
                <a:gd name="connsiteY1" fmla="*/ 2489200 h 2590800"/>
                <a:gd name="connsiteX2" fmla="*/ 25400 w 3003550"/>
                <a:gd name="connsiteY2" fmla="*/ 2482850 h 2590800"/>
                <a:gd name="connsiteX3" fmla="*/ 38100 w 3003550"/>
                <a:gd name="connsiteY3" fmla="*/ 2444750 h 2590800"/>
                <a:gd name="connsiteX4" fmla="*/ 44450 w 3003550"/>
                <a:gd name="connsiteY4" fmla="*/ 2387600 h 2590800"/>
                <a:gd name="connsiteX5" fmla="*/ 50800 w 3003550"/>
                <a:gd name="connsiteY5" fmla="*/ 2343150 h 2590800"/>
                <a:gd name="connsiteX6" fmla="*/ 57150 w 3003550"/>
                <a:gd name="connsiteY6" fmla="*/ 2286000 h 2590800"/>
                <a:gd name="connsiteX7" fmla="*/ 63500 w 3003550"/>
                <a:gd name="connsiteY7" fmla="*/ 2260600 h 2590800"/>
                <a:gd name="connsiteX8" fmla="*/ 82550 w 3003550"/>
                <a:gd name="connsiteY8" fmla="*/ 2254250 h 2590800"/>
                <a:gd name="connsiteX9" fmla="*/ 88900 w 3003550"/>
                <a:gd name="connsiteY9" fmla="*/ 2184400 h 2590800"/>
                <a:gd name="connsiteX10" fmla="*/ 101600 w 3003550"/>
                <a:gd name="connsiteY10" fmla="*/ 2159000 h 2590800"/>
                <a:gd name="connsiteX11" fmla="*/ 120650 w 3003550"/>
                <a:gd name="connsiteY11" fmla="*/ 2114550 h 2590800"/>
                <a:gd name="connsiteX12" fmla="*/ 127000 w 3003550"/>
                <a:gd name="connsiteY12" fmla="*/ 2038350 h 2590800"/>
                <a:gd name="connsiteX13" fmla="*/ 139700 w 3003550"/>
                <a:gd name="connsiteY13" fmla="*/ 2012950 h 2590800"/>
                <a:gd name="connsiteX14" fmla="*/ 146050 w 3003550"/>
                <a:gd name="connsiteY14" fmla="*/ 1993900 h 2590800"/>
                <a:gd name="connsiteX15" fmla="*/ 177800 w 3003550"/>
                <a:gd name="connsiteY15" fmla="*/ 1841500 h 2590800"/>
                <a:gd name="connsiteX16" fmla="*/ 177800 w 3003550"/>
                <a:gd name="connsiteY16" fmla="*/ 1809750 h 2590800"/>
                <a:gd name="connsiteX17" fmla="*/ 190500 w 3003550"/>
                <a:gd name="connsiteY17" fmla="*/ 1790700 h 2590800"/>
                <a:gd name="connsiteX18" fmla="*/ 203200 w 3003550"/>
                <a:gd name="connsiteY18" fmla="*/ 1752600 h 2590800"/>
                <a:gd name="connsiteX19" fmla="*/ 209550 w 3003550"/>
                <a:gd name="connsiteY19" fmla="*/ 1708150 h 2590800"/>
                <a:gd name="connsiteX20" fmla="*/ 241300 w 3003550"/>
                <a:gd name="connsiteY20" fmla="*/ 1670050 h 2590800"/>
                <a:gd name="connsiteX21" fmla="*/ 260350 w 3003550"/>
                <a:gd name="connsiteY21" fmla="*/ 1631950 h 2590800"/>
                <a:gd name="connsiteX22" fmla="*/ 285750 w 3003550"/>
                <a:gd name="connsiteY22" fmla="*/ 1568450 h 2590800"/>
                <a:gd name="connsiteX23" fmla="*/ 298450 w 3003550"/>
                <a:gd name="connsiteY23" fmla="*/ 1492250 h 2590800"/>
                <a:gd name="connsiteX24" fmla="*/ 304800 w 3003550"/>
                <a:gd name="connsiteY24" fmla="*/ 1473200 h 2590800"/>
                <a:gd name="connsiteX25" fmla="*/ 323850 w 3003550"/>
                <a:gd name="connsiteY25" fmla="*/ 1460500 h 2590800"/>
                <a:gd name="connsiteX26" fmla="*/ 330200 w 3003550"/>
                <a:gd name="connsiteY26" fmla="*/ 1441450 h 2590800"/>
                <a:gd name="connsiteX27" fmla="*/ 342900 w 3003550"/>
                <a:gd name="connsiteY27" fmla="*/ 1390650 h 2590800"/>
                <a:gd name="connsiteX28" fmla="*/ 374650 w 3003550"/>
                <a:gd name="connsiteY28" fmla="*/ 1352550 h 2590800"/>
                <a:gd name="connsiteX29" fmla="*/ 400050 w 3003550"/>
                <a:gd name="connsiteY29" fmla="*/ 1301750 h 2590800"/>
                <a:gd name="connsiteX30" fmla="*/ 438150 w 3003550"/>
                <a:gd name="connsiteY30" fmla="*/ 1276350 h 2590800"/>
                <a:gd name="connsiteX31" fmla="*/ 450850 w 3003550"/>
                <a:gd name="connsiteY31" fmla="*/ 1219200 h 2590800"/>
                <a:gd name="connsiteX32" fmla="*/ 508000 w 3003550"/>
                <a:gd name="connsiteY32" fmla="*/ 1155700 h 2590800"/>
                <a:gd name="connsiteX33" fmla="*/ 514350 w 3003550"/>
                <a:gd name="connsiteY33" fmla="*/ 1136650 h 2590800"/>
                <a:gd name="connsiteX34" fmla="*/ 527050 w 3003550"/>
                <a:gd name="connsiteY34" fmla="*/ 1073150 h 2590800"/>
                <a:gd name="connsiteX35" fmla="*/ 539750 w 3003550"/>
                <a:gd name="connsiteY35" fmla="*/ 1054100 h 2590800"/>
                <a:gd name="connsiteX36" fmla="*/ 558800 w 3003550"/>
                <a:gd name="connsiteY36" fmla="*/ 1028700 h 2590800"/>
                <a:gd name="connsiteX37" fmla="*/ 577850 w 3003550"/>
                <a:gd name="connsiteY37" fmla="*/ 1016000 h 2590800"/>
                <a:gd name="connsiteX38" fmla="*/ 596900 w 3003550"/>
                <a:gd name="connsiteY38" fmla="*/ 996950 h 2590800"/>
                <a:gd name="connsiteX39" fmla="*/ 647700 w 3003550"/>
                <a:gd name="connsiteY39" fmla="*/ 952500 h 2590800"/>
                <a:gd name="connsiteX40" fmla="*/ 660400 w 3003550"/>
                <a:gd name="connsiteY40" fmla="*/ 920750 h 2590800"/>
                <a:gd name="connsiteX41" fmla="*/ 666750 w 3003550"/>
                <a:gd name="connsiteY41" fmla="*/ 901700 h 2590800"/>
                <a:gd name="connsiteX42" fmla="*/ 692150 w 3003550"/>
                <a:gd name="connsiteY42" fmla="*/ 863600 h 2590800"/>
                <a:gd name="connsiteX43" fmla="*/ 698500 w 3003550"/>
                <a:gd name="connsiteY43" fmla="*/ 844550 h 2590800"/>
                <a:gd name="connsiteX44" fmla="*/ 749300 w 3003550"/>
                <a:gd name="connsiteY44" fmla="*/ 825500 h 2590800"/>
                <a:gd name="connsiteX45" fmla="*/ 768350 w 3003550"/>
                <a:gd name="connsiteY45" fmla="*/ 806450 h 2590800"/>
                <a:gd name="connsiteX46" fmla="*/ 774700 w 3003550"/>
                <a:gd name="connsiteY46" fmla="*/ 787400 h 2590800"/>
                <a:gd name="connsiteX47" fmla="*/ 787400 w 3003550"/>
                <a:gd name="connsiteY47" fmla="*/ 762000 h 2590800"/>
                <a:gd name="connsiteX48" fmla="*/ 806450 w 3003550"/>
                <a:gd name="connsiteY48" fmla="*/ 723900 h 2590800"/>
                <a:gd name="connsiteX49" fmla="*/ 825500 w 3003550"/>
                <a:gd name="connsiteY49" fmla="*/ 717550 h 2590800"/>
                <a:gd name="connsiteX50" fmla="*/ 876300 w 3003550"/>
                <a:gd name="connsiteY50" fmla="*/ 685800 h 2590800"/>
                <a:gd name="connsiteX51" fmla="*/ 889000 w 3003550"/>
                <a:gd name="connsiteY51" fmla="*/ 666750 h 2590800"/>
                <a:gd name="connsiteX52" fmla="*/ 927100 w 3003550"/>
                <a:gd name="connsiteY52" fmla="*/ 635000 h 2590800"/>
                <a:gd name="connsiteX53" fmla="*/ 965200 w 3003550"/>
                <a:gd name="connsiteY53" fmla="*/ 609600 h 2590800"/>
                <a:gd name="connsiteX54" fmla="*/ 984250 w 3003550"/>
                <a:gd name="connsiteY54" fmla="*/ 590550 h 2590800"/>
                <a:gd name="connsiteX55" fmla="*/ 1003300 w 3003550"/>
                <a:gd name="connsiteY55" fmla="*/ 584200 h 2590800"/>
                <a:gd name="connsiteX56" fmla="*/ 1016000 w 3003550"/>
                <a:gd name="connsiteY56" fmla="*/ 565150 h 2590800"/>
                <a:gd name="connsiteX57" fmla="*/ 1041400 w 3003550"/>
                <a:gd name="connsiteY57" fmla="*/ 558800 h 2590800"/>
                <a:gd name="connsiteX58" fmla="*/ 1060450 w 3003550"/>
                <a:gd name="connsiteY58" fmla="*/ 546100 h 2590800"/>
                <a:gd name="connsiteX59" fmla="*/ 1073150 w 3003550"/>
                <a:gd name="connsiteY59" fmla="*/ 527050 h 2590800"/>
                <a:gd name="connsiteX60" fmla="*/ 1085850 w 3003550"/>
                <a:gd name="connsiteY60" fmla="*/ 488950 h 2590800"/>
                <a:gd name="connsiteX61" fmla="*/ 1123950 w 3003550"/>
                <a:gd name="connsiteY61" fmla="*/ 463550 h 2590800"/>
                <a:gd name="connsiteX62" fmla="*/ 1143000 w 3003550"/>
                <a:gd name="connsiteY62" fmla="*/ 450850 h 2590800"/>
                <a:gd name="connsiteX63" fmla="*/ 1168400 w 3003550"/>
                <a:gd name="connsiteY63" fmla="*/ 444500 h 2590800"/>
                <a:gd name="connsiteX64" fmla="*/ 1187450 w 3003550"/>
                <a:gd name="connsiteY64" fmla="*/ 431800 h 2590800"/>
                <a:gd name="connsiteX65" fmla="*/ 1244600 w 3003550"/>
                <a:gd name="connsiteY65" fmla="*/ 406400 h 2590800"/>
                <a:gd name="connsiteX66" fmla="*/ 1250950 w 3003550"/>
                <a:gd name="connsiteY66" fmla="*/ 381000 h 2590800"/>
                <a:gd name="connsiteX67" fmla="*/ 1295400 w 3003550"/>
                <a:gd name="connsiteY67" fmla="*/ 330200 h 2590800"/>
                <a:gd name="connsiteX68" fmla="*/ 1295400 w 3003550"/>
                <a:gd name="connsiteY68" fmla="*/ 298450 h 2590800"/>
                <a:gd name="connsiteX69" fmla="*/ 1314450 w 3003550"/>
                <a:gd name="connsiteY69" fmla="*/ 304800 h 2590800"/>
                <a:gd name="connsiteX70" fmla="*/ 1371600 w 3003550"/>
                <a:gd name="connsiteY70" fmla="*/ 285750 h 2590800"/>
                <a:gd name="connsiteX71" fmla="*/ 1428750 w 3003550"/>
                <a:gd name="connsiteY71" fmla="*/ 279400 h 2590800"/>
                <a:gd name="connsiteX72" fmla="*/ 1447800 w 3003550"/>
                <a:gd name="connsiteY72" fmla="*/ 266700 h 2590800"/>
                <a:gd name="connsiteX73" fmla="*/ 1466850 w 3003550"/>
                <a:gd name="connsiteY73" fmla="*/ 247650 h 2590800"/>
                <a:gd name="connsiteX74" fmla="*/ 1485900 w 3003550"/>
                <a:gd name="connsiteY74" fmla="*/ 241300 h 2590800"/>
                <a:gd name="connsiteX75" fmla="*/ 1581150 w 3003550"/>
                <a:gd name="connsiteY75" fmla="*/ 228600 h 2590800"/>
                <a:gd name="connsiteX76" fmla="*/ 1619250 w 3003550"/>
                <a:gd name="connsiteY76" fmla="*/ 203200 h 2590800"/>
                <a:gd name="connsiteX77" fmla="*/ 1676400 w 3003550"/>
                <a:gd name="connsiteY77" fmla="*/ 190500 h 2590800"/>
                <a:gd name="connsiteX78" fmla="*/ 1695450 w 3003550"/>
                <a:gd name="connsiteY78" fmla="*/ 177800 h 2590800"/>
                <a:gd name="connsiteX79" fmla="*/ 1752600 w 3003550"/>
                <a:gd name="connsiteY79" fmla="*/ 165100 h 2590800"/>
                <a:gd name="connsiteX80" fmla="*/ 1771650 w 3003550"/>
                <a:gd name="connsiteY80" fmla="*/ 152400 h 2590800"/>
                <a:gd name="connsiteX81" fmla="*/ 1790700 w 3003550"/>
                <a:gd name="connsiteY81" fmla="*/ 133350 h 2590800"/>
                <a:gd name="connsiteX82" fmla="*/ 1879600 w 3003550"/>
                <a:gd name="connsiteY82" fmla="*/ 127000 h 2590800"/>
                <a:gd name="connsiteX83" fmla="*/ 1936750 w 3003550"/>
                <a:gd name="connsiteY83" fmla="*/ 107950 h 2590800"/>
                <a:gd name="connsiteX84" fmla="*/ 1955800 w 3003550"/>
                <a:gd name="connsiteY84" fmla="*/ 101600 h 2590800"/>
                <a:gd name="connsiteX85" fmla="*/ 1987550 w 3003550"/>
                <a:gd name="connsiteY85" fmla="*/ 95250 h 2590800"/>
                <a:gd name="connsiteX86" fmla="*/ 2025650 w 3003550"/>
                <a:gd name="connsiteY86" fmla="*/ 82550 h 2590800"/>
                <a:gd name="connsiteX87" fmla="*/ 2044700 w 3003550"/>
                <a:gd name="connsiteY87" fmla="*/ 63500 h 2590800"/>
                <a:gd name="connsiteX88" fmla="*/ 2070100 w 3003550"/>
                <a:gd name="connsiteY88" fmla="*/ 57150 h 2590800"/>
                <a:gd name="connsiteX89" fmla="*/ 2089150 w 3003550"/>
                <a:gd name="connsiteY89" fmla="*/ 50800 h 2590800"/>
                <a:gd name="connsiteX90" fmla="*/ 2159000 w 3003550"/>
                <a:gd name="connsiteY90" fmla="*/ 0 h 2590800"/>
                <a:gd name="connsiteX91" fmla="*/ 2178050 w 3003550"/>
                <a:gd name="connsiteY91" fmla="*/ 50800 h 2590800"/>
                <a:gd name="connsiteX92" fmla="*/ 2216150 w 3003550"/>
                <a:gd name="connsiteY92" fmla="*/ 63500 h 2590800"/>
                <a:gd name="connsiteX93" fmla="*/ 2362200 w 3003550"/>
                <a:gd name="connsiteY93" fmla="*/ 44450 h 2590800"/>
                <a:gd name="connsiteX94" fmla="*/ 2247900 w 3003550"/>
                <a:gd name="connsiteY94" fmla="*/ 50800 h 2590800"/>
                <a:gd name="connsiteX95" fmla="*/ 2463800 w 3003550"/>
                <a:gd name="connsiteY95" fmla="*/ 44450 h 2590800"/>
                <a:gd name="connsiteX96" fmla="*/ 2495550 w 3003550"/>
                <a:gd name="connsiteY96" fmla="*/ 38100 h 2590800"/>
                <a:gd name="connsiteX97" fmla="*/ 2571750 w 3003550"/>
                <a:gd name="connsiteY97" fmla="*/ 31750 h 2590800"/>
                <a:gd name="connsiteX98" fmla="*/ 2628900 w 3003550"/>
                <a:gd name="connsiteY98" fmla="*/ 6350 h 2590800"/>
                <a:gd name="connsiteX99" fmla="*/ 2686050 w 3003550"/>
                <a:gd name="connsiteY99" fmla="*/ 12700 h 2590800"/>
                <a:gd name="connsiteX100" fmla="*/ 2717800 w 3003550"/>
                <a:gd name="connsiteY100" fmla="*/ 19050 h 2590800"/>
                <a:gd name="connsiteX101" fmla="*/ 2755900 w 3003550"/>
                <a:gd name="connsiteY101" fmla="*/ 25400 h 2590800"/>
                <a:gd name="connsiteX102" fmla="*/ 2794000 w 3003550"/>
                <a:gd name="connsiteY102" fmla="*/ 44450 h 2590800"/>
                <a:gd name="connsiteX103" fmla="*/ 2825750 w 3003550"/>
                <a:gd name="connsiteY103" fmla="*/ 38100 h 2590800"/>
                <a:gd name="connsiteX104" fmla="*/ 2863850 w 3003550"/>
                <a:gd name="connsiteY104" fmla="*/ 31750 h 2590800"/>
                <a:gd name="connsiteX105" fmla="*/ 3003550 w 3003550"/>
                <a:gd name="connsiteY105" fmla="*/ 38100 h 2590800"/>
                <a:gd name="connsiteX0" fmla="*/ 0 w 3003550"/>
                <a:gd name="connsiteY0" fmla="*/ 2590991 h 2590991"/>
                <a:gd name="connsiteX1" fmla="*/ 6350 w 3003550"/>
                <a:gd name="connsiteY1" fmla="*/ 248939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6900 w 3003550"/>
                <a:gd name="connsiteY38" fmla="*/ 99714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6350 w 3003550"/>
                <a:gd name="connsiteY1" fmla="*/ 248939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6900 w 3003550"/>
                <a:gd name="connsiteY38" fmla="*/ 99714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6350 w 3003550"/>
                <a:gd name="connsiteY1" fmla="*/ 248939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6900 w 3003550"/>
                <a:gd name="connsiteY38" fmla="*/ 99714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6350 w 3003550"/>
                <a:gd name="connsiteY1" fmla="*/ 248939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6900 w 3003550"/>
                <a:gd name="connsiteY38" fmla="*/ 99714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6350 w 3003550"/>
                <a:gd name="connsiteY1" fmla="*/ 248939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6900 w 3003550"/>
                <a:gd name="connsiteY38" fmla="*/ 99714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6350 w 3003550"/>
                <a:gd name="connsiteY1" fmla="*/ 248939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6350 w 3003550"/>
                <a:gd name="connsiteY1" fmla="*/ 248939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9150 w 3003550"/>
                <a:gd name="connsiteY8" fmla="*/ 223387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98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9150 w 3003550"/>
                <a:gd name="connsiteY8" fmla="*/ 223387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98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9150 w 3003550"/>
                <a:gd name="connsiteY8" fmla="*/ 223387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98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9150 w 3003550"/>
                <a:gd name="connsiteY8" fmla="*/ 223387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98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9150 w 3003550"/>
                <a:gd name="connsiteY8" fmla="*/ 223387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98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9150 w 3003550"/>
                <a:gd name="connsiteY8" fmla="*/ 223387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9150 w 3003550"/>
                <a:gd name="connsiteY8" fmla="*/ 223387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2350 w 3003550"/>
                <a:gd name="connsiteY8" fmla="*/ 223013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2350 w 3003550"/>
                <a:gd name="connsiteY8" fmla="*/ 223013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98200 w 3003550"/>
                <a:gd name="connsiteY10" fmla="*/ 215358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98200 w 3003550"/>
                <a:gd name="connsiteY10" fmla="*/ 215358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73850 w 3003550"/>
                <a:gd name="connsiteY22" fmla="*/ 157612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51851 w 3003550"/>
                <a:gd name="connsiteY21" fmla="*/ 1632141 h 2590991"/>
                <a:gd name="connsiteX22" fmla="*/ 273850 w 3003550"/>
                <a:gd name="connsiteY22" fmla="*/ 157612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492700 w 3003550"/>
                <a:gd name="connsiteY32" fmla="*/ 1150282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492700 w 3003550"/>
                <a:gd name="connsiteY32" fmla="*/ 1150282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492700 w 3003550"/>
                <a:gd name="connsiteY32" fmla="*/ 1150282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492700 w 3003550"/>
                <a:gd name="connsiteY32" fmla="*/ 1150282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492700 w 3003550"/>
                <a:gd name="connsiteY32" fmla="*/ 1150282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492700 w 3003550"/>
                <a:gd name="connsiteY32" fmla="*/ 1150282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50850 w 3003550"/>
                <a:gd name="connsiteY31" fmla="*/ 1219391 h 2590991"/>
                <a:gd name="connsiteX32" fmla="*/ 492700 w 3003550"/>
                <a:gd name="connsiteY32" fmla="*/ 1150282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50850 w 3003550"/>
                <a:gd name="connsiteY31" fmla="*/ 1219391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27200 w 3003550"/>
                <a:gd name="connsiteY49" fmla="*/ 71961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27200 w 3003550"/>
                <a:gd name="connsiteY49" fmla="*/ 71961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27200 w 3003550"/>
                <a:gd name="connsiteY49" fmla="*/ 71961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27200 w 3003550"/>
                <a:gd name="connsiteY49" fmla="*/ 71961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7599 w 3003550"/>
                <a:gd name="connsiteY49" fmla="*/ 70278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7599 w 3003550"/>
                <a:gd name="connsiteY49" fmla="*/ 702781 h 2590991"/>
                <a:gd name="connsiteX50" fmla="*/ 876300 w 3003550"/>
                <a:gd name="connsiteY50" fmla="*/ 685991 h 2590991"/>
                <a:gd name="connsiteX51" fmla="*/ 870301 w 3003550"/>
                <a:gd name="connsiteY51" fmla="*/ 68751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7599 w 3003550"/>
                <a:gd name="connsiteY49" fmla="*/ 702781 h 2590991"/>
                <a:gd name="connsiteX50" fmla="*/ 876300 w 3003550"/>
                <a:gd name="connsiteY50" fmla="*/ 685991 h 2590991"/>
                <a:gd name="connsiteX51" fmla="*/ 870301 w 3003550"/>
                <a:gd name="connsiteY51" fmla="*/ 68751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70301 w 3003550"/>
                <a:gd name="connsiteY51" fmla="*/ 68751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70301 w 3003550"/>
                <a:gd name="connsiteY51" fmla="*/ 68751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3950 w 3003550"/>
                <a:gd name="connsiteY61" fmla="*/ 463741 h 2590991"/>
                <a:gd name="connsiteX62" fmla="*/ 1151500 w 3003550"/>
                <a:gd name="connsiteY62" fmla="*/ 464130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51500 w 3003550"/>
                <a:gd name="connsiteY62" fmla="*/ 464130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51500 w 3003550"/>
                <a:gd name="connsiteY62" fmla="*/ 464130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295400 w 3003550"/>
                <a:gd name="connsiteY68" fmla="*/ 298641 h 2590991"/>
                <a:gd name="connsiteX69" fmla="*/ 1322950 w 3003550"/>
                <a:gd name="connsiteY69" fmla="*/ 321820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295400 w 3003550"/>
                <a:gd name="connsiteY68" fmla="*/ 298641 h 2590991"/>
                <a:gd name="connsiteX69" fmla="*/ 1338249 w 3003550"/>
                <a:gd name="connsiteY69" fmla="*/ 29564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3900 w 3003550"/>
                <a:gd name="connsiteY68" fmla="*/ 311730 h 2590991"/>
                <a:gd name="connsiteX69" fmla="*/ 1338249 w 3003550"/>
                <a:gd name="connsiteY69" fmla="*/ 29564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3900 w 3003550"/>
                <a:gd name="connsiteY68" fmla="*/ 311730 h 2590991"/>
                <a:gd name="connsiteX69" fmla="*/ 1338249 w 3003550"/>
                <a:gd name="connsiteY69" fmla="*/ 295641 h 2590991"/>
                <a:gd name="connsiteX70" fmla="*/ 1371600 w 3003550"/>
                <a:gd name="connsiteY70" fmla="*/ 285941 h 2590991"/>
                <a:gd name="connsiteX71" fmla="*/ 1428750 w 3003550"/>
                <a:gd name="connsiteY71" fmla="*/ 279591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3900 w 3003550"/>
                <a:gd name="connsiteY68" fmla="*/ 311730 h 2590991"/>
                <a:gd name="connsiteX69" fmla="*/ 1338249 w 3003550"/>
                <a:gd name="connsiteY69" fmla="*/ 295641 h 2590991"/>
                <a:gd name="connsiteX70" fmla="*/ 1371600 w 3003550"/>
                <a:gd name="connsiteY70" fmla="*/ 285941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85941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85941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72650 w 3003550"/>
                <a:gd name="connsiteY75" fmla="*/ 22131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85941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72650 w 3003550"/>
                <a:gd name="connsiteY75" fmla="*/ 22131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49200 w 3003550"/>
                <a:gd name="connsiteY79" fmla="*/ 150332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85941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72650 w 3003550"/>
                <a:gd name="connsiteY75" fmla="*/ 22131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85941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72650 w 3003550"/>
                <a:gd name="connsiteY75" fmla="*/ 21383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74722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72650 w 3003550"/>
                <a:gd name="connsiteY75" fmla="*/ 21383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74722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37751 h 2590991"/>
                <a:gd name="connsiteX75" fmla="*/ 1572650 w 3003550"/>
                <a:gd name="connsiteY75" fmla="*/ 21383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74722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91000 w 3003550"/>
                <a:gd name="connsiteY74" fmla="*/ 228401 h 2590991"/>
                <a:gd name="connsiteX75" fmla="*/ 1572650 w 3003550"/>
                <a:gd name="connsiteY75" fmla="*/ 21383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74722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91000 w 3003550"/>
                <a:gd name="connsiteY74" fmla="*/ 228401 h 2590991"/>
                <a:gd name="connsiteX75" fmla="*/ 1572650 w 3003550"/>
                <a:gd name="connsiteY75" fmla="*/ 21383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66550 w 3003550"/>
                <a:gd name="connsiteY80" fmla="*/ 135762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74722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507999 w 3003550"/>
                <a:gd name="connsiteY74" fmla="*/ 222791 h 2590991"/>
                <a:gd name="connsiteX75" fmla="*/ 1572650 w 3003550"/>
                <a:gd name="connsiteY75" fmla="*/ 21383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66550 w 3003550"/>
                <a:gd name="connsiteY80" fmla="*/ 135762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74722 h 2590991"/>
                <a:gd name="connsiteX71" fmla="*/ 1408351 w 3003550"/>
                <a:gd name="connsiteY71" fmla="*/ 259022 h 2590991"/>
                <a:gd name="connsiteX72" fmla="*/ 1430801 w 3003550"/>
                <a:gd name="connsiteY72" fmla="*/ 253802 h 2590991"/>
                <a:gd name="connsiteX73" fmla="*/ 1463450 w 3003550"/>
                <a:gd name="connsiteY73" fmla="*/ 236622 h 2590991"/>
                <a:gd name="connsiteX74" fmla="*/ 1507999 w 3003550"/>
                <a:gd name="connsiteY74" fmla="*/ 222791 h 2590991"/>
                <a:gd name="connsiteX75" fmla="*/ 1572650 w 3003550"/>
                <a:gd name="connsiteY75" fmla="*/ 21383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66550 w 3003550"/>
                <a:gd name="connsiteY80" fmla="*/ 135762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19250 w 3003550"/>
                <a:gd name="connsiteY76" fmla="*/ 196850 h 2584450"/>
                <a:gd name="connsiteX77" fmla="*/ 1664501 w 3003550"/>
                <a:gd name="connsiteY77" fmla="*/ 174800 h 2584450"/>
                <a:gd name="connsiteX78" fmla="*/ 1695450 w 3003550"/>
                <a:gd name="connsiteY78" fmla="*/ 17145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9600 w 3003550"/>
                <a:gd name="connsiteY82" fmla="*/ 120650 h 2584450"/>
                <a:gd name="connsiteX83" fmla="*/ 1936750 w 3003550"/>
                <a:gd name="connsiteY83" fmla="*/ 10160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4789 h 2584450"/>
                <a:gd name="connsiteX91" fmla="*/ 2190750 w 3003550"/>
                <a:gd name="connsiteY91" fmla="*/ 63500 h 2584450"/>
                <a:gd name="connsiteX92" fmla="*/ 2216150 w 3003550"/>
                <a:gd name="connsiteY92" fmla="*/ 5715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19250 w 3003550"/>
                <a:gd name="connsiteY76" fmla="*/ 196850 h 2584450"/>
                <a:gd name="connsiteX77" fmla="*/ 1664501 w 3003550"/>
                <a:gd name="connsiteY77" fmla="*/ 174800 h 2584450"/>
                <a:gd name="connsiteX78" fmla="*/ 1695450 w 3003550"/>
                <a:gd name="connsiteY78" fmla="*/ 17145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9600 w 3003550"/>
                <a:gd name="connsiteY82" fmla="*/ 120650 h 2584450"/>
                <a:gd name="connsiteX83" fmla="*/ 1936750 w 3003550"/>
                <a:gd name="connsiteY83" fmla="*/ 10160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4789 h 2584450"/>
                <a:gd name="connsiteX91" fmla="*/ 2190750 w 3003550"/>
                <a:gd name="connsiteY91" fmla="*/ 41061 h 2584450"/>
                <a:gd name="connsiteX92" fmla="*/ 2216150 w 3003550"/>
                <a:gd name="connsiteY92" fmla="*/ 5715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19250 w 3003550"/>
                <a:gd name="connsiteY76" fmla="*/ 196850 h 2584450"/>
                <a:gd name="connsiteX77" fmla="*/ 1664501 w 3003550"/>
                <a:gd name="connsiteY77" fmla="*/ 174800 h 2584450"/>
                <a:gd name="connsiteX78" fmla="*/ 1695450 w 3003550"/>
                <a:gd name="connsiteY78" fmla="*/ 17145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9600 w 3003550"/>
                <a:gd name="connsiteY82" fmla="*/ 120650 h 2584450"/>
                <a:gd name="connsiteX83" fmla="*/ 1936750 w 3003550"/>
                <a:gd name="connsiteY83" fmla="*/ 10160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478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19250 w 3003550"/>
                <a:gd name="connsiteY76" fmla="*/ 196850 h 2584450"/>
                <a:gd name="connsiteX77" fmla="*/ 1664501 w 3003550"/>
                <a:gd name="connsiteY77" fmla="*/ 174800 h 2584450"/>
                <a:gd name="connsiteX78" fmla="*/ 1695450 w 3003550"/>
                <a:gd name="connsiteY78" fmla="*/ 17145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9600 w 3003550"/>
                <a:gd name="connsiteY82" fmla="*/ 120650 h 2584450"/>
                <a:gd name="connsiteX83" fmla="*/ 1936750 w 3003550"/>
                <a:gd name="connsiteY83" fmla="*/ 10160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19250 w 3003550"/>
                <a:gd name="connsiteY76" fmla="*/ 196850 h 2584450"/>
                <a:gd name="connsiteX77" fmla="*/ 1664501 w 3003550"/>
                <a:gd name="connsiteY77" fmla="*/ 174800 h 2584450"/>
                <a:gd name="connsiteX78" fmla="*/ 1695450 w 3003550"/>
                <a:gd name="connsiteY78" fmla="*/ 17145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6750 w 3003550"/>
                <a:gd name="connsiteY83" fmla="*/ 10160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19250 w 3003550"/>
                <a:gd name="connsiteY76" fmla="*/ 19685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6750 w 3003550"/>
                <a:gd name="connsiteY83" fmla="*/ 10160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6750 w 3003550"/>
                <a:gd name="connsiteY83" fmla="*/ 10160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64300 w 3003550"/>
                <a:gd name="connsiteY84" fmla="*/ 80291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64300 w 3003550"/>
                <a:gd name="connsiteY84" fmla="*/ 80291 h 2584450"/>
                <a:gd name="connsiteX85" fmla="*/ 1987550 w 3003550"/>
                <a:gd name="connsiteY85" fmla="*/ 7581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64300 w 3003550"/>
                <a:gd name="connsiteY84" fmla="*/ 80291 h 2584450"/>
                <a:gd name="connsiteX85" fmla="*/ 1987550 w 3003550"/>
                <a:gd name="connsiteY85" fmla="*/ 75810 h 2584450"/>
                <a:gd name="connsiteX86" fmla="*/ 2018850 w 3003550"/>
                <a:gd name="connsiteY86" fmla="*/ 6311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64300 w 3003550"/>
                <a:gd name="connsiteY84" fmla="*/ 80291 h 2584450"/>
                <a:gd name="connsiteX85" fmla="*/ 1987550 w 3003550"/>
                <a:gd name="connsiteY85" fmla="*/ 75810 h 2584450"/>
                <a:gd name="connsiteX86" fmla="*/ 2018850 w 3003550"/>
                <a:gd name="connsiteY86" fmla="*/ 63110 h 2584450"/>
                <a:gd name="connsiteX87" fmla="*/ 2044700 w 3003550"/>
                <a:gd name="connsiteY87" fmla="*/ 57150 h 2584450"/>
                <a:gd name="connsiteX88" fmla="*/ 2070100 w 3003550"/>
                <a:gd name="connsiteY88" fmla="*/ 50800 h 2584450"/>
                <a:gd name="connsiteX89" fmla="*/ 2099350 w 3003550"/>
                <a:gd name="connsiteY89" fmla="*/ 4819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64300 w 3003550"/>
                <a:gd name="connsiteY84" fmla="*/ 80291 h 2584450"/>
                <a:gd name="connsiteX85" fmla="*/ 1987550 w 3003550"/>
                <a:gd name="connsiteY85" fmla="*/ 75810 h 2584450"/>
                <a:gd name="connsiteX86" fmla="*/ 2018850 w 3003550"/>
                <a:gd name="connsiteY86" fmla="*/ 63110 h 2584450"/>
                <a:gd name="connsiteX87" fmla="*/ 2044700 w 3003550"/>
                <a:gd name="connsiteY87" fmla="*/ 57150 h 2584450"/>
                <a:gd name="connsiteX88" fmla="*/ 2070100 w 3003550"/>
                <a:gd name="connsiteY88" fmla="*/ 50800 h 2584450"/>
                <a:gd name="connsiteX89" fmla="*/ 2099350 w 3003550"/>
                <a:gd name="connsiteY89" fmla="*/ 4819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64300 w 3003550"/>
                <a:gd name="connsiteY84" fmla="*/ 80291 h 2584450"/>
                <a:gd name="connsiteX85" fmla="*/ 1987550 w 3003550"/>
                <a:gd name="connsiteY85" fmla="*/ 75810 h 2584450"/>
                <a:gd name="connsiteX86" fmla="*/ 2018850 w 3003550"/>
                <a:gd name="connsiteY86" fmla="*/ 63110 h 2584450"/>
                <a:gd name="connsiteX87" fmla="*/ 2044700 w 3003550"/>
                <a:gd name="connsiteY87" fmla="*/ 57150 h 2584450"/>
                <a:gd name="connsiteX88" fmla="*/ 2070100 w 3003550"/>
                <a:gd name="connsiteY88" fmla="*/ 50800 h 2584450"/>
                <a:gd name="connsiteX89" fmla="*/ 2099350 w 3003550"/>
                <a:gd name="connsiteY89" fmla="*/ 48190 h 2584450"/>
                <a:gd name="connsiteX90" fmla="*/ 2153900 w 3003550"/>
                <a:gd name="connsiteY90" fmla="*/ 4039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64300 w 3003550"/>
                <a:gd name="connsiteY84" fmla="*/ 80291 h 2584450"/>
                <a:gd name="connsiteX85" fmla="*/ 1987550 w 3003550"/>
                <a:gd name="connsiteY85" fmla="*/ 75810 h 2584450"/>
                <a:gd name="connsiteX86" fmla="*/ 2018850 w 3003550"/>
                <a:gd name="connsiteY86" fmla="*/ 63110 h 2584450"/>
                <a:gd name="connsiteX87" fmla="*/ 2044700 w 3003550"/>
                <a:gd name="connsiteY87" fmla="*/ 57150 h 2584450"/>
                <a:gd name="connsiteX88" fmla="*/ 2070100 w 3003550"/>
                <a:gd name="connsiteY88" fmla="*/ 50800 h 2584450"/>
                <a:gd name="connsiteX89" fmla="*/ 2099350 w 3003550"/>
                <a:gd name="connsiteY89" fmla="*/ 48190 h 2584450"/>
                <a:gd name="connsiteX90" fmla="*/ 2153900 w 3003550"/>
                <a:gd name="connsiteY90" fmla="*/ 40399 h 2584450"/>
                <a:gd name="connsiteX91" fmla="*/ 2190750 w 3003550"/>
                <a:gd name="connsiteY91" fmla="*/ 41061 h 2584450"/>
                <a:gd name="connsiteX92" fmla="*/ 2217850 w 3003550"/>
                <a:gd name="connsiteY92" fmla="*/ 3658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2580 h 2582580"/>
                <a:gd name="connsiteX1" fmla="*/ 16549 w 3003550"/>
                <a:gd name="connsiteY1" fmla="*/ 2495940 h 2582580"/>
                <a:gd name="connsiteX2" fmla="*/ 25400 w 3003550"/>
                <a:gd name="connsiteY2" fmla="*/ 2474630 h 2582580"/>
                <a:gd name="connsiteX3" fmla="*/ 33000 w 3003550"/>
                <a:gd name="connsiteY3" fmla="*/ 2432791 h 2582580"/>
                <a:gd name="connsiteX4" fmla="*/ 44450 w 3003550"/>
                <a:gd name="connsiteY4" fmla="*/ 2379380 h 2582580"/>
                <a:gd name="connsiteX5" fmla="*/ 50800 w 3003550"/>
                <a:gd name="connsiteY5" fmla="*/ 2334930 h 2582580"/>
                <a:gd name="connsiteX6" fmla="*/ 57150 w 3003550"/>
                <a:gd name="connsiteY6" fmla="*/ 2277780 h 2582580"/>
                <a:gd name="connsiteX7" fmla="*/ 63500 w 3003550"/>
                <a:gd name="connsiteY7" fmla="*/ 2252380 h 2582580"/>
                <a:gd name="connsiteX8" fmla="*/ 75750 w 3003550"/>
                <a:gd name="connsiteY8" fmla="*/ 2225460 h 2582580"/>
                <a:gd name="connsiteX9" fmla="*/ 88900 w 3003550"/>
                <a:gd name="connsiteY9" fmla="*/ 2176180 h 2582580"/>
                <a:gd name="connsiteX10" fmla="*/ 103300 w 3003550"/>
                <a:gd name="connsiteY10" fmla="*/ 2132080 h 2582580"/>
                <a:gd name="connsiteX11" fmla="*/ 115550 w 3003550"/>
                <a:gd name="connsiteY11" fmla="*/ 2095110 h 2582580"/>
                <a:gd name="connsiteX12" fmla="*/ 132099 w 3003550"/>
                <a:gd name="connsiteY12" fmla="*/ 2043219 h 2582580"/>
                <a:gd name="connsiteX13" fmla="*/ 139700 w 3003550"/>
                <a:gd name="connsiteY13" fmla="*/ 2004730 h 2582580"/>
                <a:gd name="connsiteX14" fmla="*/ 146050 w 3003550"/>
                <a:gd name="connsiteY14" fmla="*/ 1985680 h 2582580"/>
                <a:gd name="connsiteX15" fmla="*/ 171000 w 3003550"/>
                <a:gd name="connsiteY15" fmla="*/ 1861329 h 2582580"/>
                <a:gd name="connsiteX16" fmla="*/ 181199 w 3003550"/>
                <a:gd name="connsiteY16" fmla="*/ 1807140 h 2582580"/>
                <a:gd name="connsiteX17" fmla="*/ 190500 w 3003550"/>
                <a:gd name="connsiteY17" fmla="*/ 1782480 h 2582580"/>
                <a:gd name="connsiteX18" fmla="*/ 203200 w 3003550"/>
                <a:gd name="connsiteY18" fmla="*/ 1744380 h 2582580"/>
                <a:gd name="connsiteX19" fmla="*/ 218050 w 3003550"/>
                <a:gd name="connsiteY19" fmla="*/ 1703670 h 2582580"/>
                <a:gd name="connsiteX20" fmla="*/ 236200 w 3003550"/>
                <a:gd name="connsiteY20" fmla="*/ 1656220 h 2582580"/>
                <a:gd name="connsiteX21" fmla="*/ 251851 w 3003550"/>
                <a:gd name="connsiteY21" fmla="*/ 1623730 h 2582580"/>
                <a:gd name="connsiteX22" fmla="*/ 273850 w 3003550"/>
                <a:gd name="connsiteY22" fmla="*/ 1567710 h 2582580"/>
                <a:gd name="connsiteX23" fmla="*/ 295050 w 3003550"/>
                <a:gd name="connsiteY23" fmla="*/ 1502730 h 2582580"/>
                <a:gd name="connsiteX24" fmla="*/ 304800 w 3003550"/>
                <a:gd name="connsiteY24" fmla="*/ 1464980 h 2582580"/>
                <a:gd name="connsiteX25" fmla="*/ 315351 w 3003550"/>
                <a:gd name="connsiteY25" fmla="*/ 1439190 h 2582580"/>
                <a:gd name="connsiteX26" fmla="*/ 328500 w 3003550"/>
                <a:gd name="connsiteY26" fmla="*/ 1420141 h 2582580"/>
                <a:gd name="connsiteX27" fmla="*/ 342900 w 3003550"/>
                <a:gd name="connsiteY27" fmla="*/ 1382430 h 2582580"/>
                <a:gd name="connsiteX28" fmla="*/ 371251 w 3003550"/>
                <a:gd name="connsiteY28" fmla="*/ 1338720 h 2582580"/>
                <a:gd name="connsiteX29" fmla="*/ 400050 w 3003550"/>
                <a:gd name="connsiteY29" fmla="*/ 1293530 h 2582580"/>
                <a:gd name="connsiteX30" fmla="*/ 417751 w 3003550"/>
                <a:gd name="connsiteY30" fmla="*/ 1255042 h 2582580"/>
                <a:gd name="connsiteX31" fmla="*/ 442350 w 3003550"/>
                <a:gd name="connsiteY31" fmla="*/ 1203502 h 2582580"/>
                <a:gd name="connsiteX32" fmla="*/ 482501 w 3003550"/>
                <a:gd name="connsiteY32" fmla="*/ 1141872 h 2582580"/>
                <a:gd name="connsiteX33" fmla="*/ 500751 w 3003550"/>
                <a:gd name="connsiteY33" fmla="*/ 1105992 h 2582580"/>
                <a:gd name="connsiteX34" fmla="*/ 527050 w 3003550"/>
                <a:gd name="connsiteY34" fmla="*/ 1064930 h 2582580"/>
                <a:gd name="connsiteX35" fmla="*/ 539750 w 3003550"/>
                <a:gd name="connsiteY35" fmla="*/ 1045880 h 2582580"/>
                <a:gd name="connsiteX36" fmla="*/ 558800 w 3003550"/>
                <a:gd name="connsiteY36" fmla="*/ 1020480 h 2582580"/>
                <a:gd name="connsiteX37" fmla="*/ 577850 w 3003550"/>
                <a:gd name="connsiteY37" fmla="*/ 1007780 h 2582580"/>
                <a:gd name="connsiteX38" fmla="*/ 593500 w 3003550"/>
                <a:gd name="connsiteY38" fmla="*/ 977510 h 2582580"/>
                <a:gd name="connsiteX39" fmla="*/ 632401 w 3003550"/>
                <a:gd name="connsiteY39" fmla="*/ 927451 h 2582580"/>
                <a:gd name="connsiteX40" fmla="*/ 653600 w 3003550"/>
                <a:gd name="connsiteY40" fmla="*/ 905051 h 2582580"/>
                <a:gd name="connsiteX41" fmla="*/ 666750 w 3003550"/>
                <a:gd name="connsiteY41" fmla="*/ 893480 h 2582580"/>
                <a:gd name="connsiteX42" fmla="*/ 692150 w 3003550"/>
                <a:gd name="connsiteY42" fmla="*/ 855380 h 2582580"/>
                <a:gd name="connsiteX43" fmla="*/ 705299 w 3003550"/>
                <a:gd name="connsiteY43" fmla="*/ 836330 h 2582580"/>
                <a:gd name="connsiteX44" fmla="*/ 735700 w 3003550"/>
                <a:gd name="connsiteY44" fmla="*/ 807930 h 2582580"/>
                <a:gd name="connsiteX45" fmla="*/ 753050 w 3003550"/>
                <a:gd name="connsiteY45" fmla="*/ 781401 h 2582580"/>
                <a:gd name="connsiteX46" fmla="*/ 773000 w 3003550"/>
                <a:gd name="connsiteY46" fmla="*/ 769830 h 2582580"/>
                <a:gd name="connsiteX47" fmla="*/ 787400 w 3003550"/>
                <a:gd name="connsiteY47" fmla="*/ 753780 h 2582580"/>
                <a:gd name="connsiteX48" fmla="*/ 806450 w 3003550"/>
                <a:gd name="connsiteY48" fmla="*/ 715680 h 2582580"/>
                <a:gd name="connsiteX49" fmla="*/ 842499 w 3003550"/>
                <a:gd name="connsiteY49" fmla="*/ 688760 h 2582580"/>
                <a:gd name="connsiteX50" fmla="*/ 876300 w 3003550"/>
                <a:gd name="connsiteY50" fmla="*/ 677580 h 2582580"/>
                <a:gd name="connsiteX51" fmla="*/ 865201 w 3003550"/>
                <a:gd name="connsiteY51" fmla="*/ 669749 h 2582580"/>
                <a:gd name="connsiteX52" fmla="*/ 927100 w 3003550"/>
                <a:gd name="connsiteY52" fmla="*/ 626780 h 2582580"/>
                <a:gd name="connsiteX53" fmla="*/ 965200 w 3003550"/>
                <a:gd name="connsiteY53" fmla="*/ 601380 h 2582580"/>
                <a:gd name="connsiteX54" fmla="*/ 984250 w 3003550"/>
                <a:gd name="connsiteY54" fmla="*/ 582330 h 2582580"/>
                <a:gd name="connsiteX55" fmla="*/ 1003300 w 3003550"/>
                <a:gd name="connsiteY55" fmla="*/ 575980 h 2582580"/>
                <a:gd name="connsiteX56" fmla="*/ 1016000 w 3003550"/>
                <a:gd name="connsiteY56" fmla="*/ 556930 h 2582580"/>
                <a:gd name="connsiteX57" fmla="*/ 1041400 w 3003550"/>
                <a:gd name="connsiteY57" fmla="*/ 550580 h 2582580"/>
                <a:gd name="connsiteX58" fmla="*/ 1057050 w 3003550"/>
                <a:gd name="connsiteY58" fmla="*/ 530400 h 2582580"/>
                <a:gd name="connsiteX59" fmla="*/ 1073150 w 3003550"/>
                <a:gd name="connsiteY59" fmla="*/ 518830 h 2582580"/>
                <a:gd name="connsiteX60" fmla="*/ 1099449 w 3003550"/>
                <a:gd name="connsiteY60" fmla="*/ 486339 h 2582580"/>
                <a:gd name="connsiteX61" fmla="*/ 1125650 w 3003550"/>
                <a:gd name="connsiteY61" fmla="*/ 459070 h 2582580"/>
                <a:gd name="connsiteX62" fmla="*/ 1144701 w 3003550"/>
                <a:gd name="connsiteY62" fmla="*/ 446370 h 2582580"/>
                <a:gd name="connsiteX63" fmla="*/ 1168400 w 3003550"/>
                <a:gd name="connsiteY63" fmla="*/ 436280 h 2582580"/>
                <a:gd name="connsiteX64" fmla="*/ 1187450 w 3003550"/>
                <a:gd name="connsiteY64" fmla="*/ 423580 h 2582580"/>
                <a:gd name="connsiteX65" fmla="*/ 1227601 w 3003550"/>
                <a:gd name="connsiteY65" fmla="*/ 385091 h 2582580"/>
                <a:gd name="connsiteX66" fmla="*/ 1250950 w 3003550"/>
                <a:gd name="connsiteY66" fmla="*/ 372780 h 2582580"/>
                <a:gd name="connsiteX67" fmla="*/ 1280101 w 3003550"/>
                <a:gd name="connsiteY67" fmla="*/ 335069 h 2582580"/>
                <a:gd name="connsiteX68" fmla="*/ 1309000 w 3003550"/>
                <a:gd name="connsiteY68" fmla="*/ 308929 h 2582580"/>
                <a:gd name="connsiteX69" fmla="*/ 1338249 w 3003550"/>
                <a:gd name="connsiteY69" fmla="*/ 287230 h 2582580"/>
                <a:gd name="connsiteX70" fmla="*/ 1371600 w 3003550"/>
                <a:gd name="connsiteY70" fmla="*/ 266311 h 2582580"/>
                <a:gd name="connsiteX71" fmla="*/ 1408351 w 3003550"/>
                <a:gd name="connsiteY71" fmla="*/ 250611 h 2582580"/>
                <a:gd name="connsiteX72" fmla="*/ 1430801 w 3003550"/>
                <a:gd name="connsiteY72" fmla="*/ 245391 h 2582580"/>
                <a:gd name="connsiteX73" fmla="*/ 1463450 w 3003550"/>
                <a:gd name="connsiteY73" fmla="*/ 228211 h 2582580"/>
                <a:gd name="connsiteX74" fmla="*/ 1507999 w 3003550"/>
                <a:gd name="connsiteY74" fmla="*/ 214380 h 2582580"/>
                <a:gd name="connsiteX75" fmla="*/ 1572650 w 3003550"/>
                <a:gd name="connsiteY75" fmla="*/ 205420 h 2582580"/>
                <a:gd name="connsiteX76" fmla="*/ 1609051 w 3003550"/>
                <a:gd name="connsiteY76" fmla="*/ 180020 h 2582580"/>
                <a:gd name="connsiteX77" fmla="*/ 1664501 w 3003550"/>
                <a:gd name="connsiteY77" fmla="*/ 172930 h 2582580"/>
                <a:gd name="connsiteX78" fmla="*/ 1683550 w 3003550"/>
                <a:gd name="connsiteY78" fmla="*/ 154620 h 2582580"/>
                <a:gd name="connsiteX79" fmla="*/ 1749200 w 3003550"/>
                <a:gd name="connsiteY79" fmla="*/ 141921 h 2582580"/>
                <a:gd name="connsiteX80" fmla="*/ 1766550 w 3003550"/>
                <a:gd name="connsiteY80" fmla="*/ 127351 h 2582580"/>
                <a:gd name="connsiteX81" fmla="*/ 1790700 w 3003550"/>
                <a:gd name="connsiteY81" fmla="*/ 125130 h 2582580"/>
                <a:gd name="connsiteX82" fmla="*/ 1877900 w 3003550"/>
                <a:gd name="connsiteY82" fmla="*/ 101951 h 2582580"/>
                <a:gd name="connsiteX83" fmla="*/ 1933350 w 3003550"/>
                <a:gd name="connsiteY83" fmla="*/ 84770 h 2582580"/>
                <a:gd name="connsiteX84" fmla="*/ 1964300 w 3003550"/>
                <a:gd name="connsiteY84" fmla="*/ 78421 h 2582580"/>
                <a:gd name="connsiteX85" fmla="*/ 1987550 w 3003550"/>
                <a:gd name="connsiteY85" fmla="*/ 73940 h 2582580"/>
                <a:gd name="connsiteX86" fmla="*/ 2018850 w 3003550"/>
                <a:gd name="connsiteY86" fmla="*/ 61240 h 2582580"/>
                <a:gd name="connsiteX87" fmla="*/ 2044700 w 3003550"/>
                <a:gd name="connsiteY87" fmla="*/ 55280 h 2582580"/>
                <a:gd name="connsiteX88" fmla="*/ 2070100 w 3003550"/>
                <a:gd name="connsiteY88" fmla="*/ 48930 h 2582580"/>
                <a:gd name="connsiteX89" fmla="*/ 2099350 w 3003550"/>
                <a:gd name="connsiteY89" fmla="*/ 46320 h 2582580"/>
                <a:gd name="connsiteX90" fmla="*/ 2153900 w 3003550"/>
                <a:gd name="connsiteY90" fmla="*/ 38529 h 2582580"/>
                <a:gd name="connsiteX91" fmla="*/ 2190750 w 3003550"/>
                <a:gd name="connsiteY91" fmla="*/ 39191 h 2582580"/>
                <a:gd name="connsiteX92" fmla="*/ 2217850 w 3003550"/>
                <a:gd name="connsiteY92" fmla="*/ 34710 h 2582580"/>
                <a:gd name="connsiteX93" fmla="*/ 2362200 w 3003550"/>
                <a:gd name="connsiteY93" fmla="*/ 36230 h 2582580"/>
                <a:gd name="connsiteX94" fmla="*/ 2247900 w 3003550"/>
                <a:gd name="connsiteY94" fmla="*/ 42580 h 2582580"/>
                <a:gd name="connsiteX95" fmla="*/ 2463800 w 3003550"/>
                <a:gd name="connsiteY95" fmla="*/ 36230 h 2582580"/>
                <a:gd name="connsiteX96" fmla="*/ 2495550 w 3003550"/>
                <a:gd name="connsiteY96" fmla="*/ 29880 h 2582580"/>
                <a:gd name="connsiteX97" fmla="*/ 2571750 w 3003550"/>
                <a:gd name="connsiteY97" fmla="*/ 23530 h 2582580"/>
                <a:gd name="connsiteX98" fmla="*/ 2628900 w 3003550"/>
                <a:gd name="connsiteY98" fmla="*/ 0 h 2582580"/>
                <a:gd name="connsiteX99" fmla="*/ 2686050 w 3003550"/>
                <a:gd name="connsiteY99" fmla="*/ 4480 h 2582580"/>
                <a:gd name="connsiteX100" fmla="*/ 2717800 w 3003550"/>
                <a:gd name="connsiteY100" fmla="*/ 10830 h 2582580"/>
                <a:gd name="connsiteX101" fmla="*/ 2755900 w 3003550"/>
                <a:gd name="connsiteY101" fmla="*/ 17180 h 2582580"/>
                <a:gd name="connsiteX102" fmla="*/ 2794000 w 3003550"/>
                <a:gd name="connsiteY102" fmla="*/ 36230 h 2582580"/>
                <a:gd name="connsiteX103" fmla="*/ 2825750 w 3003550"/>
                <a:gd name="connsiteY103" fmla="*/ 29880 h 2582580"/>
                <a:gd name="connsiteX104" fmla="*/ 2863850 w 3003550"/>
                <a:gd name="connsiteY104" fmla="*/ 23530 h 2582580"/>
                <a:gd name="connsiteX105" fmla="*/ 3003550 w 3003550"/>
                <a:gd name="connsiteY105" fmla="*/ 29880 h 2582580"/>
                <a:gd name="connsiteX0" fmla="*/ 0 w 3003550"/>
                <a:gd name="connsiteY0" fmla="*/ 2578840 h 2578840"/>
                <a:gd name="connsiteX1" fmla="*/ 16549 w 3003550"/>
                <a:gd name="connsiteY1" fmla="*/ 2492200 h 2578840"/>
                <a:gd name="connsiteX2" fmla="*/ 25400 w 3003550"/>
                <a:gd name="connsiteY2" fmla="*/ 2470890 h 2578840"/>
                <a:gd name="connsiteX3" fmla="*/ 33000 w 3003550"/>
                <a:gd name="connsiteY3" fmla="*/ 2429051 h 2578840"/>
                <a:gd name="connsiteX4" fmla="*/ 44450 w 3003550"/>
                <a:gd name="connsiteY4" fmla="*/ 2375640 h 2578840"/>
                <a:gd name="connsiteX5" fmla="*/ 50800 w 3003550"/>
                <a:gd name="connsiteY5" fmla="*/ 2331190 h 2578840"/>
                <a:gd name="connsiteX6" fmla="*/ 57150 w 3003550"/>
                <a:gd name="connsiteY6" fmla="*/ 2274040 h 2578840"/>
                <a:gd name="connsiteX7" fmla="*/ 63500 w 3003550"/>
                <a:gd name="connsiteY7" fmla="*/ 2248640 h 2578840"/>
                <a:gd name="connsiteX8" fmla="*/ 75750 w 3003550"/>
                <a:gd name="connsiteY8" fmla="*/ 2221720 h 2578840"/>
                <a:gd name="connsiteX9" fmla="*/ 88900 w 3003550"/>
                <a:gd name="connsiteY9" fmla="*/ 2172440 h 2578840"/>
                <a:gd name="connsiteX10" fmla="*/ 103300 w 3003550"/>
                <a:gd name="connsiteY10" fmla="*/ 2128340 h 2578840"/>
                <a:gd name="connsiteX11" fmla="*/ 115550 w 3003550"/>
                <a:gd name="connsiteY11" fmla="*/ 2091370 h 2578840"/>
                <a:gd name="connsiteX12" fmla="*/ 132099 w 3003550"/>
                <a:gd name="connsiteY12" fmla="*/ 2039479 h 2578840"/>
                <a:gd name="connsiteX13" fmla="*/ 139700 w 3003550"/>
                <a:gd name="connsiteY13" fmla="*/ 2000990 h 2578840"/>
                <a:gd name="connsiteX14" fmla="*/ 146050 w 3003550"/>
                <a:gd name="connsiteY14" fmla="*/ 1981940 h 2578840"/>
                <a:gd name="connsiteX15" fmla="*/ 171000 w 3003550"/>
                <a:gd name="connsiteY15" fmla="*/ 1857589 h 2578840"/>
                <a:gd name="connsiteX16" fmla="*/ 181199 w 3003550"/>
                <a:gd name="connsiteY16" fmla="*/ 1803400 h 2578840"/>
                <a:gd name="connsiteX17" fmla="*/ 190500 w 3003550"/>
                <a:gd name="connsiteY17" fmla="*/ 1778740 h 2578840"/>
                <a:gd name="connsiteX18" fmla="*/ 203200 w 3003550"/>
                <a:gd name="connsiteY18" fmla="*/ 1740640 h 2578840"/>
                <a:gd name="connsiteX19" fmla="*/ 218050 w 3003550"/>
                <a:gd name="connsiteY19" fmla="*/ 1699930 h 2578840"/>
                <a:gd name="connsiteX20" fmla="*/ 236200 w 3003550"/>
                <a:gd name="connsiteY20" fmla="*/ 1652480 h 2578840"/>
                <a:gd name="connsiteX21" fmla="*/ 251851 w 3003550"/>
                <a:gd name="connsiteY21" fmla="*/ 1619990 h 2578840"/>
                <a:gd name="connsiteX22" fmla="*/ 273850 w 3003550"/>
                <a:gd name="connsiteY22" fmla="*/ 1563970 h 2578840"/>
                <a:gd name="connsiteX23" fmla="*/ 295050 w 3003550"/>
                <a:gd name="connsiteY23" fmla="*/ 1498990 h 2578840"/>
                <a:gd name="connsiteX24" fmla="*/ 304800 w 3003550"/>
                <a:gd name="connsiteY24" fmla="*/ 1461240 h 2578840"/>
                <a:gd name="connsiteX25" fmla="*/ 315351 w 3003550"/>
                <a:gd name="connsiteY25" fmla="*/ 1435450 h 2578840"/>
                <a:gd name="connsiteX26" fmla="*/ 328500 w 3003550"/>
                <a:gd name="connsiteY26" fmla="*/ 1416401 h 2578840"/>
                <a:gd name="connsiteX27" fmla="*/ 342900 w 3003550"/>
                <a:gd name="connsiteY27" fmla="*/ 1378690 h 2578840"/>
                <a:gd name="connsiteX28" fmla="*/ 371251 w 3003550"/>
                <a:gd name="connsiteY28" fmla="*/ 1334980 h 2578840"/>
                <a:gd name="connsiteX29" fmla="*/ 400050 w 3003550"/>
                <a:gd name="connsiteY29" fmla="*/ 1289790 h 2578840"/>
                <a:gd name="connsiteX30" fmla="*/ 417751 w 3003550"/>
                <a:gd name="connsiteY30" fmla="*/ 1251302 h 2578840"/>
                <a:gd name="connsiteX31" fmla="*/ 442350 w 3003550"/>
                <a:gd name="connsiteY31" fmla="*/ 1199762 h 2578840"/>
                <a:gd name="connsiteX32" fmla="*/ 482501 w 3003550"/>
                <a:gd name="connsiteY32" fmla="*/ 1138132 h 2578840"/>
                <a:gd name="connsiteX33" fmla="*/ 500751 w 3003550"/>
                <a:gd name="connsiteY33" fmla="*/ 1102252 h 2578840"/>
                <a:gd name="connsiteX34" fmla="*/ 527050 w 3003550"/>
                <a:gd name="connsiteY34" fmla="*/ 1061190 h 2578840"/>
                <a:gd name="connsiteX35" fmla="*/ 539750 w 3003550"/>
                <a:gd name="connsiteY35" fmla="*/ 1042140 h 2578840"/>
                <a:gd name="connsiteX36" fmla="*/ 558800 w 3003550"/>
                <a:gd name="connsiteY36" fmla="*/ 1016740 h 2578840"/>
                <a:gd name="connsiteX37" fmla="*/ 577850 w 3003550"/>
                <a:gd name="connsiteY37" fmla="*/ 1004040 h 2578840"/>
                <a:gd name="connsiteX38" fmla="*/ 593500 w 3003550"/>
                <a:gd name="connsiteY38" fmla="*/ 973770 h 2578840"/>
                <a:gd name="connsiteX39" fmla="*/ 632401 w 3003550"/>
                <a:gd name="connsiteY39" fmla="*/ 923711 h 2578840"/>
                <a:gd name="connsiteX40" fmla="*/ 653600 w 3003550"/>
                <a:gd name="connsiteY40" fmla="*/ 901311 h 2578840"/>
                <a:gd name="connsiteX41" fmla="*/ 666750 w 3003550"/>
                <a:gd name="connsiteY41" fmla="*/ 889740 h 2578840"/>
                <a:gd name="connsiteX42" fmla="*/ 692150 w 3003550"/>
                <a:gd name="connsiteY42" fmla="*/ 851640 h 2578840"/>
                <a:gd name="connsiteX43" fmla="*/ 705299 w 3003550"/>
                <a:gd name="connsiteY43" fmla="*/ 832590 h 2578840"/>
                <a:gd name="connsiteX44" fmla="*/ 735700 w 3003550"/>
                <a:gd name="connsiteY44" fmla="*/ 804190 h 2578840"/>
                <a:gd name="connsiteX45" fmla="*/ 753050 w 3003550"/>
                <a:gd name="connsiteY45" fmla="*/ 777661 h 2578840"/>
                <a:gd name="connsiteX46" fmla="*/ 773000 w 3003550"/>
                <a:gd name="connsiteY46" fmla="*/ 766090 h 2578840"/>
                <a:gd name="connsiteX47" fmla="*/ 787400 w 3003550"/>
                <a:gd name="connsiteY47" fmla="*/ 750040 h 2578840"/>
                <a:gd name="connsiteX48" fmla="*/ 806450 w 3003550"/>
                <a:gd name="connsiteY48" fmla="*/ 711940 h 2578840"/>
                <a:gd name="connsiteX49" fmla="*/ 842499 w 3003550"/>
                <a:gd name="connsiteY49" fmla="*/ 685020 h 2578840"/>
                <a:gd name="connsiteX50" fmla="*/ 876300 w 3003550"/>
                <a:gd name="connsiteY50" fmla="*/ 673840 h 2578840"/>
                <a:gd name="connsiteX51" fmla="*/ 865201 w 3003550"/>
                <a:gd name="connsiteY51" fmla="*/ 666009 h 2578840"/>
                <a:gd name="connsiteX52" fmla="*/ 927100 w 3003550"/>
                <a:gd name="connsiteY52" fmla="*/ 623040 h 2578840"/>
                <a:gd name="connsiteX53" fmla="*/ 965200 w 3003550"/>
                <a:gd name="connsiteY53" fmla="*/ 597640 h 2578840"/>
                <a:gd name="connsiteX54" fmla="*/ 984250 w 3003550"/>
                <a:gd name="connsiteY54" fmla="*/ 578590 h 2578840"/>
                <a:gd name="connsiteX55" fmla="*/ 1003300 w 3003550"/>
                <a:gd name="connsiteY55" fmla="*/ 572240 h 2578840"/>
                <a:gd name="connsiteX56" fmla="*/ 1016000 w 3003550"/>
                <a:gd name="connsiteY56" fmla="*/ 553190 h 2578840"/>
                <a:gd name="connsiteX57" fmla="*/ 1041400 w 3003550"/>
                <a:gd name="connsiteY57" fmla="*/ 546840 h 2578840"/>
                <a:gd name="connsiteX58" fmla="*/ 1057050 w 3003550"/>
                <a:gd name="connsiteY58" fmla="*/ 526660 h 2578840"/>
                <a:gd name="connsiteX59" fmla="*/ 1073150 w 3003550"/>
                <a:gd name="connsiteY59" fmla="*/ 515090 h 2578840"/>
                <a:gd name="connsiteX60" fmla="*/ 1099449 w 3003550"/>
                <a:gd name="connsiteY60" fmla="*/ 482599 h 2578840"/>
                <a:gd name="connsiteX61" fmla="*/ 1125650 w 3003550"/>
                <a:gd name="connsiteY61" fmla="*/ 455330 h 2578840"/>
                <a:gd name="connsiteX62" fmla="*/ 1144701 w 3003550"/>
                <a:gd name="connsiteY62" fmla="*/ 442630 h 2578840"/>
                <a:gd name="connsiteX63" fmla="*/ 1168400 w 3003550"/>
                <a:gd name="connsiteY63" fmla="*/ 432540 h 2578840"/>
                <a:gd name="connsiteX64" fmla="*/ 1187450 w 3003550"/>
                <a:gd name="connsiteY64" fmla="*/ 419840 h 2578840"/>
                <a:gd name="connsiteX65" fmla="*/ 1227601 w 3003550"/>
                <a:gd name="connsiteY65" fmla="*/ 381351 h 2578840"/>
                <a:gd name="connsiteX66" fmla="*/ 1250950 w 3003550"/>
                <a:gd name="connsiteY66" fmla="*/ 369040 h 2578840"/>
                <a:gd name="connsiteX67" fmla="*/ 1280101 w 3003550"/>
                <a:gd name="connsiteY67" fmla="*/ 331329 h 2578840"/>
                <a:gd name="connsiteX68" fmla="*/ 1309000 w 3003550"/>
                <a:gd name="connsiteY68" fmla="*/ 305189 h 2578840"/>
                <a:gd name="connsiteX69" fmla="*/ 1338249 w 3003550"/>
                <a:gd name="connsiteY69" fmla="*/ 283490 h 2578840"/>
                <a:gd name="connsiteX70" fmla="*/ 1371600 w 3003550"/>
                <a:gd name="connsiteY70" fmla="*/ 262571 h 2578840"/>
                <a:gd name="connsiteX71" fmla="*/ 1408351 w 3003550"/>
                <a:gd name="connsiteY71" fmla="*/ 246871 h 2578840"/>
                <a:gd name="connsiteX72" fmla="*/ 1430801 w 3003550"/>
                <a:gd name="connsiteY72" fmla="*/ 241651 h 2578840"/>
                <a:gd name="connsiteX73" fmla="*/ 1463450 w 3003550"/>
                <a:gd name="connsiteY73" fmla="*/ 224471 h 2578840"/>
                <a:gd name="connsiteX74" fmla="*/ 1507999 w 3003550"/>
                <a:gd name="connsiteY74" fmla="*/ 210640 h 2578840"/>
                <a:gd name="connsiteX75" fmla="*/ 1572650 w 3003550"/>
                <a:gd name="connsiteY75" fmla="*/ 201680 h 2578840"/>
                <a:gd name="connsiteX76" fmla="*/ 1609051 w 3003550"/>
                <a:gd name="connsiteY76" fmla="*/ 176280 h 2578840"/>
                <a:gd name="connsiteX77" fmla="*/ 1664501 w 3003550"/>
                <a:gd name="connsiteY77" fmla="*/ 169190 h 2578840"/>
                <a:gd name="connsiteX78" fmla="*/ 1683550 w 3003550"/>
                <a:gd name="connsiteY78" fmla="*/ 150880 h 2578840"/>
                <a:gd name="connsiteX79" fmla="*/ 1749200 w 3003550"/>
                <a:gd name="connsiteY79" fmla="*/ 138181 h 2578840"/>
                <a:gd name="connsiteX80" fmla="*/ 1766550 w 3003550"/>
                <a:gd name="connsiteY80" fmla="*/ 123611 h 2578840"/>
                <a:gd name="connsiteX81" fmla="*/ 1790700 w 3003550"/>
                <a:gd name="connsiteY81" fmla="*/ 121390 h 2578840"/>
                <a:gd name="connsiteX82" fmla="*/ 1877900 w 3003550"/>
                <a:gd name="connsiteY82" fmla="*/ 98211 h 2578840"/>
                <a:gd name="connsiteX83" fmla="*/ 1933350 w 3003550"/>
                <a:gd name="connsiteY83" fmla="*/ 81030 h 2578840"/>
                <a:gd name="connsiteX84" fmla="*/ 1964300 w 3003550"/>
                <a:gd name="connsiteY84" fmla="*/ 74681 h 2578840"/>
                <a:gd name="connsiteX85" fmla="*/ 1987550 w 3003550"/>
                <a:gd name="connsiteY85" fmla="*/ 70200 h 2578840"/>
                <a:gd name="connsiteX86" fmla="*/ 2018850 w 3003550"/>
                <a:gd name="connsiteY86" fmla="*/ 57500 h 2578840"/>
                <a:gd name="connsiteX87" fmla="*/ 2044700 w 3003550"/>
                <a:gd name="connsiteY87" fmla="*/ 51540 h 2578840"/>
                <a:gd name="connsiteX88" fmla="*/ 2070100 w 3003550"/>
                <a:gd name="connsiteY88" fmla="*/ 45190 h 2578840"/>
                <a:gd name="connsiteX89" fmla="*/ 2099350 w 3003550"/>
                <a:gd name="connsiteY89" fmla="*/ 42580 h 2578840"/>
                <a:gd name="connsiteX90" fmla="*/ 2153900 w 3003550"/>
                <a:gd name="connsiteY90" fmla="*/ 34789 h 2578840"/>
                <a:gd name="connsiteX91" fmla="*/ 2190750 w 3003550"/>
                <a:gd name="connsiteY91" fmla="*/ 35451 h 2578840"/>
                <a:gd name="connsiteX92" fmla="*/ 2217850 w 3003550"/>
                <a:gd name="connsiteY92" fmla="*/ 30970 h 2578840"/>
                <a:gd name="connsiteX93" fmla="*/ 2362200 w 3003550"/>
                <a:gd name="connsiteY93" fmla="*/ 32490 h 2578840"/>
                <a:gd name="connsiteX94" fmla="*/ 2247900 w 3003550"/>
                <a:gd name="connsiteY94" fmla="*/ 38840 h 2578840"/>
                <a:gd name="connsiteX95" fmla="*/ 2463800 w 3003550"/>
                <a:gd name="connsiteY95" fmla="*/ 32490 h 2578840"/>
                <a:gd name="connsiteX96" fmla="*/ 2495550 w 3003550"/>
                <a:gd name="connsiteY96" fmla="*/ 26140 h 2578840"/>
                <a:gd name="connsiteX97" fmla="*/ 2571750 w 3003550"/>
                <a:gd name="connsiteY97" fmla="*/ 19790 h 2578840"/>
                <a:gd name="connsiteX98" fmla="*/ 2628900 w 3003550"/>
                <a:gd name="connsiteY98" fmla="*/ 0 h 2578840"/>
                <a:gd name="connsiteX99" fmla="*/ 2686050 w 3003550"/>
                <a:gd name="connsiteY99" fmla="*/ 740 h 2578840"/>
                <a:gd name="connsiteX100" fmla="*/ 2717800 w 3003550"/>
                <a:gd name="connsiteY100" fmla="*/ 7090 h 2578840"/>
                <a:gd name="connsiteX101" fmla="*/ 2755900 w 3003550"/>
                <a:gd name="connsiteY101" fmla="*/ 13440 h 2578840"/>
                <a:gd name="connsiteX102" fmla="*/ 2794000 w 3003550"/>
                <a:gd name="connsiteY102" fmla="*/ 32490 h 2578840"/>
                <a:gd name="connsiteX103" fmla="*/ 2825750 w 3003550"/>
                <a:gd name="connsiteY103" fmla="*/ 26140 h 2578840"/>
                <a:gd name="connsiteX104" fmla="*/ 2863850 w 3003550"/>
                <a:gd name="connsiteY104" fmla="*/ 19790 h 2578840"/>
                <a:gd name="connsiteX105" fmla="*/ 3003550 w 3003550"/>
                <a:gd name="connsiteY105" fmla="*/ 26140 h 2578840"/>
                <a:gd name="connsiteX0" fmla="*/ 0 w 3003550"/>
                <a:gd name="connsiteY0" fmla="*/ 2578840 h 2578840"/>
                <a:gd name="connsiteX1" fmla="*/ 16549 w 3003550"/>
                <a:gd name="connsiteY1" fmla="*/ 2492200 h 2578840"/>
                <a:gd name="connsiteX2" fmla="*/ 25400 w 3003550"/>
                <a:gd name="connsiteY2" fmla="*/ 2470890 h 2578840"/>
                <a:gd name="connsiteX3" fmla="*/ 33000 w 3003550"/>
                <a:gd name="connsiteY3" fmla="*/ 2429051 h 2578840"/>
                <a:gd name="connsiteX4" fmla="*/ 44450 w 3003550"/>
                <a:gd name="connsiteY4" fmla="*/ 2375640 h 2578840"/>
                <a:gd name="connsiteX5" fmla="*/ 50800 w 3003550"/>
                <a:gd name="connsiteY5" fmla="*/ 2331190 h 2578840"/>
                <a:gd name="connsiteX6" fmla="*/ 57150 w 3003550"/>
                <a:gd name="connsiteY6" fmla="*/ 2274040 h 2578840"/>
                <a:gd name="connsiteX7" fmla="*/ 63500 w 3003550"/>
                <a:gd name="connsiteY7" fmla="*/ 2248640 h 2578840"/>
                <a:gd name="connsiteX8" fmla="*/ 75750 w 3003550"/>
                <a:gd name="connsiteY8" fmla="*/ 2221720 h 2578840"/>
                <a:gd name="connsiteX9" fmla="*/ 88900 w 3003550"/>
                <a:gd name="connsiteY9" fmla="*/ 2172440 h 2578840"/>
                <a:gd name="connsiteX10" fmla="*/ 103300 w 3003550"/>
                <a:gd name="connsiteY10" fmla="*/ 2128340 h 2578840"/>
                <a:gd name="connsiteX11" fmla="*/ 115550 w 3003550"/>
                <a:gd name="connsiteY11" fmla="*/ 2091370 h 2578840"/>
                <a:gd name="connsiteX12" fmla="*/ 132099 w 3003550"/>
                <a:gd name="connsiteY12" fmla="*/ 2039479 h 2578840"/>
                <a:gd name="connsiteX13" fmla="*/ 139700 w 3003550"/>
                <a:gd name="connsiteY13" fmla="*/ 2000990 h 2578840"/>
                <a:gd name="connsiteX14" fmla="*/ 146050 w 3003550"/>
                <a:gd name="connsiteY14" fmla="*/ 1981940 h 2578840"/>
                <a:gd name="connsiteX15" fmla="*/ 171000 w 3003550"/>
                <a:gd name="connsiteY15" fmla="*/ 1857589 h 2578840"/>
                <a:gd name="connsiteX16" fmla="*/ 181199 w 3003550"/>
                <a:gd name="connsiteY16" fmla="*/ 1803400 h 2578840"/>
                <a:gd name="connsiteX17" fmla="*/ 190500 w 3003550"/>
                <a:gd name="connsiteY17" fmla="*/ 1778740 h 2578840"/>
                <a:gd name="connsiteX18" fmla="*/ 203200 w 3003550"/>
                <a:gd name="connsiteY18" fmla="*/ 1740640 h 2578840"/>
                <a:gd name="connsiteX19" fmla="*/ 218050 w 3003550"/>
                <a:gd name="connsiteY19" fmla="*/ 1699930 h 2578840"/>
                <a:gd name="connsiteX20" fmla="*/ 236200 w 3003550"/>
                <a:gd name="connsiteY20" fmla="*/ 1652480 h 2578840"/>
                <a:gd name="connsiteX21" fmla="*/ 251851 w 3003550"/>
                <a:gd name="connsiteY21" fmla="*/ 1619990 h 2578840"/>
                <a:gd name="connsiteX22" fmla="*/ 273850 w 3003550"/>
                <a:gd name="connsiteY22" fmla="*/ 1563970 h 2578840"/>
                <a:gd name="connsiteX23" fmla="*/ 295050 w 3003550"/>
                <a:gd name="connsiteY23" fmla="*/ 1498990 h 2578840"/>
                <a:gd name="connsiteX24" fmla="*/ 304800 w 3003550"/>
                <a:gd name="connsiteY24" fmla="*/ 1461240 h 2578840"/>
                <a:gd name="connsiteX25" fmla="*/ 315351 w 3003550"/>
                <a:gd name="connsiteY25" fmla="*/ 1435450 h 2578840"/>
                <a:gd name="connsiteX26" fmla="*/ 328500 w 3003550"/>
                <a:gd name="connsiteY26" fmla="*/ 1416401 h 2578840"/>
                <a:gd name="connsiteX27" fmla="*/ 342900 w 3003550"/>
                <a:gd name="connsiteY27" fmla="*/ 1378690 h 2578840"/>
                <a:gd name="connsiteX28" fmla="*/ 371251 w 3003550"/>
                <a:gd name="connsiteY28" fmla="*/ 1334980 h 2578840"/>
                <a:gd name="connsiteX29" fmla="*/ 400050 w 3003550"/>
                <a:gd name="connsiteY29" fmla="*/ 1289790 h 2578840"/>
                <a:gd name="connsiteX30" fmla="*/ 417751 w 3003550"/>
                <a:gd name="connsiteY30" fmla="*/ 1251302 h 2578840"/>
                <a:gd name="connsiteX31" fmla="*/ 442350 w 3003550"/>
                <a:gd name="connsiteY31" fmla="*/ 1199762 h 2578840"/>
                <a:gd name="connsiteX32" fmla="*/ 482501 w 3003550"/>
                <a:gd name="connsiteY32" fmla="*/ 1138132 h 2578840"/>
                <a:gd name="connsiteX33" fmla="*/ 500751 w 3003550"/>
                <a:gd name="connsiteY33" fmla="*/ 1102252 h 2578840"/>
                <a:gd name="connsiteX34" fmla="*/ 527050 w 3003550"/>
                <a:gd name="connsiteY34" fmla="*/ 1061190 h 2578840"/>
                <a:gd name="connsiteX35" fmla="*/ 539750 w 3003550"/>
                <a:gd name="connsiteY35" fmla="*/ 1042140 h 2578840"/>
                <a:gd name="connsiteX36" fmla="*/ 558800 w 3003550"/>
                <a:gd name="connsiteY36" fmla="*/ 1016740 h 2578840"/>
                <a:gd name="connsiteX37" fmla="*/ 577850 w 3003550"/>
                <a:gd name="connsiteY37" fmla="*/ 1004040 h 2578840"/>
                <a:gd name="connsiteX38" fmla="*/ 593500 w 3003550"/>
                <a:gd name="connsiteY38" fmla="*/ 973770 h 2578840"/>
                <a:gd name="connsiteX39" fmla="*/ 632401 w 3003550"/>
                <a:gd name="connsiteY39" fmla="*/ 923711 h 2578840"/>
                <a:gd name="connsiteX40" fmla="*/ 653600 w 3003550"/>
                <a:gd name="connsiteY40" fmla="*/ 901311 h 2578840"/>
                <a:gd name="connsiteX41" fmla="*/ 666750 w 3003550"/>
                <a:gd name="connsiteY41" fmla="*/ 889740 h 2578840"/>
                <a:gd name="connsiteX42" fmla="*/ 692150 w 3003550"/>
                <a:gd name="connsiteY42" fmla="*/ 851640 h 2578840"/>
                <a:gd name="connsiteX43" fmla="*/ 705299 w 3003550"/>
                <a:gd name="connsiteY43" fmla="*/ 832590 h 2578840"/>
                <a:gd name="connsiteX44" fmla="*/ 735700 w 3003550"/>
                <a:gd name="connsiteY44" fmla="*/ 804190 h 2578840"/>
                <a:gd name="connsiteX45" fmla="*/ 753050 w 3003550"/>
                <a:gd name="connsiteY45" fmla="*/ 777661 h 2578840"/>
                <a:gd name="connsiteX46" fmla="*/ 773000 w 3003550"/>
                <a:gd name="connsiteY46" fmla="*/ 766090 h 2578840"/>
                <a:gd name="connsiteX47" fmla="*/ 787400 w 3003550"/>
                <a:gd name="connsiteY47" fmla="*/ 750040 h 2578840"/>
                <a:gd name="connsiteX48" fmla="*/ 806450 w 3003550"/>
                <a:gd name="connsiteY48" fmla="*/ 711940 h 2578840"/>
                <a:gd name="connsiteX49" fmla="*/ 842499 w 3003550"/>
                <a:gd name="connsiteY49" fmla="*/ 685020 h 2578840"/>
                <a:gd name="connsiteX50" fmla="*/ 876300 w 3003550"/>
                <a:gd name="connsiteY50" fmla="*/ 673840 h 2578840"/>
                <a:gd name="connsiteX51" fmla="*/ 865201 w 3003550"/>
                <a:gd name="connsiteY51" fmla="*/ 666009 h 2578840"/>
                <a:gd name="connsiteX52" fmla="*/ 927100 w 3003550"/>
                <a:gd name="connsiteY52" fmla="*/ 623040 h 2578840"/>
                <a:gd name="connsiteX53" fmla="*/ 965200 w 3003550"/>
                <a:gd name="connsiteY53" fmla="*/ 597640 h 2578840"/>
                <a:gd name="connsiteX54" fmla="*/ 984250 w 3003550"/>
                <a:gd name="connsiteY54" fmla="*/ 578590 h 2578840"/>
                <a:gd name="connsiteX55" fmla="*/ 1003300 w 3003550"/>
                <a:gd name="connsiteY55" fmla="*/ 572240 h 2578840"/>
                <a:gd name="connsiteX56" fmla="*/ 1016000 w 3003550"/>
                <a:gd name="connsiteY56" fmla="*/ 553190 h 2578840"/>
                <a:gd name="connsiteX57" fmla="*/ 1041400 w 3003550"/>
                <a:gd name="connsiteY57" fmla="*/ 546840 h 2578840"/>
                <a:gd name="connsiteX58" fmla="*/ 1057050 w 3003550"/>
                <a:gd name="connsiteY58" fmla="*/ 526660 h 2578840"/>
                <a:gd name="connsiteX59" fmla="*/ 1073150 w 3003550"/>
                <a:gd name="connsiteY59" fmla="*/ 515090 h 2578840"/>
                <a:gd name="connsiteX60" fmla="*/ 1099449 w 3003550"/>
                <a:gd name="connsiteY60" fmla="*/ 482599 h 2578840"/>
                <a:gd name="connsiteX61" fmla="*/ 1125650 w 3003550"/>
                <a:gd name="connsiteY61" fmla="*/ 455330 h 2578840"/>
                <a:gd name="connsiteX62" fmla="*/ 1144701 w 3003550"/>
                <a:gd name="connsiteY62" fmla="*/ 442630 h 2578840"/>
                <a:gd name="connsiteX63" fmla="*/ 1168400 w 3003550"/>
                <a:gd name="connsiteY63" fmla="*/ 432540 h 2578840"/>
                <a:gd name="connsiteX64" fmla="*/ 1187450 w 3003550"/>
                <a:gd name="connsiteY64" fmla="*/ 419840 h 2578840"/>
                <a:gd name="connsiteX65" fmla="*/ 1227601 w 3003550"/>
                <a:gd name="connsiteY65" fmla="*/ 381351 h 2578840"/>
                <a:gd name="connsiteX66" fmla="*/ 1250950 w 3003550"/>
                <a:gd name="connsiteY66" fmla="*/ 369040 h 2578840"/>
                <a:gd name="connsiteX67" fmla="*/ 1280101 w 3003550"/>
                <a:gd name="connsiteY67" fmla="*/ 331329 h 2578840"/>
                <a:gd name="connsiteX68" fmla="*/ 1309000 w 3003550"/>
                <a:gd name="connsiteY68" fmla="*/ 305189 h 2578840"/>
                <a:gd name="connsiteX69" fmla="*/ 1338249 w 3003550"/>
                <a:gd name="connsiteY69" fmla="*/ 283490 h 2578840"/>
                <a:gd name="connsiteX70" fmla="*/ 1371600 w 3003550"/>
                <a:gd name="connsiteY70" fmla="*/ 262571 h 2578840"/>
                <a:gd name="connsiteX71" fmla="*/ 1408351 w 3003550"/>
                <a:gd name="connsiteY71" fmla="*/ 246871 h 2578840"/>
                <a:gd name="connsiteX72" fmla="*/ 1430801 w 3003550"/>
                <a:gd name="connsiteY72" fmla="*/ 241651 h 2578840"/>
                <a:gd name="connsiteX73" fmla="*/ 1463450 w 3003550"/>
                <a:gd name="connsiteY73" fmla="*/ 224471 h 2578840"/>
                <a:gd name="connsiteX74" fmla="*/ 1507999 w 3003550"/>
                <a:gd name="connsiteY74" fmla="*/ 210640 h 2578840"/>
                <a:gd name="connsiteX75" fmla="*/ 1572650 w 3003550"/>
                <a:gd name="connsiteY75" fmla="*/ 201680 h 2578840"/>
                <a:gd name="connsiteX76" fmla="*/ 1609051 w 3003550"/>
                <a:gd name="connsiteY76" fmla="*/ 176280 h 2578840"/>
                <a:gd name="connsiteX77" fmla="*/ 1664501 w 3003550"/>
                <a:gd name="connsiteY77" fmla="*/ 169190 h 2578840"/>
                <a:gd name="connsiteX78" fmla="*/ 1683550 w 3003550"/>
                <a:gd name="connsiteY78" fmla="*/ 150880 h 2578840"/>
                <a:gd name="connsiteX79" fmla="*/ 1749200 w 3003550"/>
                <a:gd name="connsiteY79" fmla="*/ 138181 h 2578840"/>
                <a:gd name="connsiteX80" fmla="*/ 1766550 w 3003550"/>
                <a:gd name="connsiteY80" fmla="*/ 123611 h 2578840"/>
                <a:gd name="connsiteX81" fmla="*/ 1790700 w 3003550"/>
                <a:gd name="connsiteY81" fmla="*/ 121390 h 2578840"/>
                <a:gd name="connsiteX82" fmla="*/ 1877900 w 3003550"/>
                <a:gd name="connsiteY82" fmla="*/ 98211 h 2578840"/>
                <a:gd name="connsiteX83" fmla="*/ 1933350 w 3003550"/>
                <a:gd name="connsiteY83" fmla="*/ 81030 h 2578840"/>
                <a:gd name="connsiteX84" fmla="*/ 1964300 w 3003550"/>
                <a:gd name="connsiteY84" fmla="*/ 74681 h 2578840"/>
                <a:gd name="connsiteX85" fmla="*/ 1987550 w 3003550"/>
                <a:gd name="connsiteY85" fmla="*/ 70200 h 2578840"/>
                <a:gd name="connsiteX86" fmla="*/ 2018850 w 3003550"/>
                <a:gd name="connsiteY86" fmla="*/ 57500 h 2578840"/>
                <a:gd name="connsiteX87" fmla="*/ 2044700 w 3003550"/>
                <a:gd name="connsiteY87" fmla="*/ 51540 h 2578840"/>
                <a:gd name="connsiteX88" fmla="*/ 2070100 w 3003550"/>
                <a:gd name="connsiteY88" fmla="*/ 45190 h 2578840"/>
                <a:gd name="connsiteX89" fmla="*/ 2099350 w 3003550"/>
                <a:gd name="connsiteY89" fmla="*/ 42580 h 2578840"/>
                <a:gd name="connsiteX90" fmla="*/ 2153900 w 3003550"/>
                <a:gd name="connsiteY90" fmla="*/ 34789 h 2578840"/>
                <a:gd name="connsiteX91" fmla="*/ 2190750 w 3003550"/>
                <a:gd name="connsiteY91" fmla="*/ 35451 h 2578840"/>
                <a:gd name="connsiteX92" fmla="*/ 2217850 w 3003550"/>
                <a:gd name="connsiteY92" fmla="*/ 30970 h 2578840"/>
                <a:gd name="connsiteX93" fmla="*/ 2362200 w 3003550"/>
                <a:gd name="connsiteY93" fmla="*/ 32490 h 2578840"/>
                <a:gd name="connsiteX94" fmla="*/ 2247900 w 3003550"/>
                <a:gd name="connsiteY94" fmla="*/ 38840 h 2578840"/>
                <a:gd name="connsiteX95" fmla="*/ 2463800 w 3003550"/>
                <a:gd name="connsiteY95" fmla="*/ 32490 h 2578840"/>
                <a:gd name="connsiteX96" fmla="*/ 2495550 w 3003550"/>
                <a:gd name="connsiteY96" fmla="*/ 26140 h 2578840"/>
                <a:gd name="connsiteX97" fmla="*/ 2571750 w 3003550"/>
                <a:gd name="connsiteY97" fmla="*/ 19790 h 2578840"/>
                <a:gd name="connsiteX98" fmla="*/ 2628900 w 3003550"/>
                <a:gd name="connsiteY98" fmla="*/ 0 h 2578840"/>
                <a:gd name="connsiteX99" fmla="*/ 2687750 w 3003550"/>
                <a:gd name="connsiteY99" fmla="*/ 4480 h 2578840"/>
                <a:gd name="connsiteX100" fmla="*/ 2717800 w 3003550"/>
                <a:gd name="connsiteY100" fmla="*/ 7090 h 2578840"/>
                <a:gd name="connsiteX101" fmla="*/ 2755900 w 3003550"/>
                <a:gd name="connsiteY101" fmla="*/ 13440 h 2578840"/>
                <a:gd name="connsiteX102" fmla="*/ 2794000 w 3003550"/>
                <a:gd name="connsiteY102" fmla="*/ 32490 h 2578840"/>
                <a:gd name="connsiteX103" fmla="*/ 2825750 w 3003550"/>
                <a:gd name="connsiteY103" fmla="*/ 26140 h 2578840"/>
                <a:gd name="connsiteX104" fmla="*/ 2863850 w 3003550"/>
                <a:gd name="connsiteY104" fmla="*/ 19790 h 2578840"/>
                <a:gd name="connsiteX105" fmla="*/ 3003550 w 3003550"/>
                <a:gd name="connsiteY105" fmla="*/ 26140 h 2578840"/>
                <a:gd name="connsiteX0" fmla="*/ 0 w 3003550"/>
                <a:gd name="connsiteY0" fmla="*/ 2578840 h 2578840"/>
                <a:gd name="connsiteX1" fmla="*/ 16549 w 3003550"/>
                <a:gd name="connsiteY1" fmla="*/ 2492200 h 2578840"/>
                <a:gd name="connsiteX2" fmla="*/ 25400 w 3003550"/>
                <a:gd name="connsiteY2" fmla="*/ 2470890 h 2578840"/>
                <a:gd name="connsiteX3" fmla="*/ 33000 w 3003550"/>
                <a:gd name="connsiteY3" fmla="*/ 2429051 h 2578840"/>
                <a:gd name="connsiteX4" fmla="*/ 44450 w 3003550"/>
                <a:gd name="connsiteY4" fmla="*/ 2375640 h 2578840"/>
                <a:gd name="connsiteX5" fmla="*/ 50800 w 3003550"/>
                <a:gd name="connsiteY5" fmla="*/ 2331190 h 2578840"/>
                <a:gd name="connsiteX6" fmla="*/ 57150 w 3003550"/>
                <a:gd name="connsiteY6" fmla="*/ 2274040 h 2578840"/>
                <a:gd name="connsiteX7" fmla="*/ 63500 w 3003550"/>
                <a:gd name="connsiteY7" fmla="*/ 2248640 h 2578840"/>
                <a:gd name="connsiteX8" fmla="*/ 75750 w 3003550"/>
                <a:gd name="connsiteY8" fmla="*/ 2221720 h 2578840"/>
                <a:gd name="connsiteX9" fmla="*/ 88900 w 3003550"/>
                <a:gd name="connsiteY9" fmla="*/ 2172440 h 2578840"/>
                <a:gd name="connsiteX10" fmla="*/ 103300 w 3003550"/>
                <a:gd name="connsiteY10" fmla="*/ 2128340 h 2578840"/>
                <a:gd name="connsiteX11" fmla="*/ 115550 w 3003550"/>
                <a:gd name="connsiteY11" fmla="*/ 2091370 h 2578840"/>
                <a:gd name="connsiteX12" fmla="*/ 132099 w 3003550"/>
                <a:gd name="connsiteY12" fmla="*/ 2039479 h 2578840"/>
                <a:gd name="connsiteX13" fmla="*/ 139700 w 3003550"/>
                <a:gd name="connsiteY13" fmla="*/ 2000990 h 2578840"/>
                <a:gd name="connsiteX14" fmla="*/ 146050 w 3003550"/>
                <a:gd name="connsiteY14" fmla="*/ 1981940 h 2578840"/>
                <a:gd name="connsiteX15" fmla="*/ 171000 w 3003550"/>
                <a:gd name="connsiteY15" fmla="*/ 1857589 h 2578840"/>
                <a:gd name="connsiteX16" fmla="*/ 181199 w 3003550"/>
                <a:gd name="connsiteY16" fmla="*/ 1803400 h 2578840"/>
                <a:gd name="connsiteX17" fmla="*/ 190500 w 3003550"/>
                <a:gd name="connsiteY17" fmla="*/ 1778740 h 2578840"/>
                <a:gd name="connsiteX18" fmla="*/ 203200 w 3003550"/>
                <a:gd name="connsiteY18" fmla="*/ 1740640 h 2578840"/>
                <a:gd name="connsiteX19" fmla="*/ 218050 w 3003550"/>
                <a:gd name="connsiteY19" fmla="*/ 1699930 h 2578840"/>
                <a:gd name="connsiteX20" fmla="*/ 236200 w 3003550"/>
                <a:gd name="connsiteY20" fmla="*/ 1652480 h 2578840"/>
                <a:gd name="connsiteX21" fmla="*/ 251851 w 3003550"/>
                <a:gd name="connsiteY21" fmla="*/ 1619990 h 2578840"/>
                <a:gd name="connsiteX22" fmla="*/ 273850 w 3003550"/>
                <a:gd name="connsiteY22" fmla="*/ 1563970 h 2578840"/>
                <a:gd name="connsiteX23" fmla="*/ 295050 w 3003550"/>
                <a:gd name="connsiteY23" fmla="*/ 1498990 h 2578840"/>
                <a:gd name="connsiteX24" fmla="*/ 304800 w 3003550"/>
                <a:gd name="connsiteY24" fmla="*/ 1461240 h 2578840"/>
                <a:gd name="connsiteX25" fmla="*/ 315351 w 3003550"/>
                <a:gd name="connsiteY25" fmla="*/ 1435450 h 2578840"/>
                <a:gd name="connsiteX26" fmla="*/ 328500 w 3003550"/>
                <a:gd name="connsiteY26" fmla="*/ 1416401 h 2578840"/>
                <a:gd name="connsiteX27" fmla="*/ 342900 w 3003550"/>
                <a:gd name="connsiteY27" fmla="*/ 1378690 h 2578840"/>
                <a:gd name="connsiteX28" fmla="*/ 371251 w 3003550"/>
                <a:gd name="connsiteY28" fmla="*/ 1334980 h 2578840"/>
                <a:gd name="connsiteX29" fmla="*/ 400050 w 3003550"/>
                <a:gd name="connsiteY29" fmla="*/ 1289790 h 2578840"/>
                <a:gd name="connsiteX30" fmla="*/ 417751 w 3003550"/>
                <a:gd name="connsiteY30" fmla="*/ 1251302 h 2578840"/>
                <a:gd name="connsiteX31" fmla="*/ 442350 w 3003550"/>
                <a:gd name="connsiteY31" fmla="*/ 1199762 h 2578840"/>
                <a:gd name="connsiteX32" fmla="*/ 482501 w 3003550"/>
                <a:gd name="connsiteY32" fmla="*/ 1138132 h 2578840"/>
                <a:gd name="connsiteX33" fmla="*/ 500751 w 3003550"/>
                <a:gd name="connsiteY33" fmla="*/ 1102252 h 2578840"/>
                <a:gd name="connsiteX34" fmla="*/ 527050 w 3003550"/>
                <a:gd name="connsiteY34" fmla="*/ 1061190 h 2578840"/>
                <a:gd name="connsiteX35" fmla="*/ 539750 w 3003550"/>
                <a:gd name="connsiteY35" fmla="*/ 1042140 h 2578840"/>
                <a:gd name="connsiteX36" fmla="*/ 558800 w 3003550"/>
                <a:gd name="connsiteY36" fmla="*/ 1016740 h 2578840"/>
                <a:gd name="connsiteX37" fmla="*/ 577850 w 3003550"/>
                <a:gd name="connsiteY37" fmla="*/ 1004040 h 2578840"/>
                <a:gd name="connsiteX38" fmla="*/ 593500 w 3003550"/>
                <a:gd name="connsiteY38" fmla="*/ 973770 h 2578840"/>
                <a:gd name="connsiteX39" fmla="*/ 632401 w 3003550"/>
                <a:gd name="connsiteY39" fmla="*/ 923711 h 2578840"/>
                <a:gd name="connsiteX40" fmla="*/ 653600 w 3003550"/>
                <a:gd name="connsiteY40" fmla="*/ 901311 h 2578840"/>
                <a:gd name="connsiteX41" fmla="*/ 666750 w 3003550"/>
                <a:gd name="connsiteY41" fmla="*/ 889740 h 2578840"/>
                <a:gd name="connsiteX42" fmla="*/ 692150 w 3003550"/>
                <a:gd name="connsiteY42" fmla="*/ 851640 h 2578840"/>
                <a:gd name="connsiteX43" fmla="*/ 705299 w 3003550"/>
                <a:gd name="connsiteY43" fmla="*/ 832590 h 2578840"/>
                <a:gd name="connsiteX44" fmla="*/ 735700 w 3003550"/>
                <a:gd name="connsiteY44" fmla="*/ 804190 h 2578840"/>
                <a:gd name="connsiteX45" fmla="*/ 753050 w 3003550"/>
                <a:gd name="connsiteY45" fmla="*/ 777661 h 2578840"/>
                <a:gd name="connsiteX46" fmla="*/ 773000 w 3003550"/>
                <a:gd name="connsiteY46" fmla="*/ 766090 h 2578840"/>
                <a:gd name="connsiteX47" fmla="*/ 787400 w 3003550"/>
                <a:gd name="connsiteY47" fmla="*/ 750040 h 2578840"/>
                <a:gd name="connsiteX48" fmla="*/ 806450 w 3003550"/>
                <a:gd name="connsiteY48" fmla="*/ 711940 h 2578840"/>
                <a:gd name="connsiteX49" fmla="*/ 842499 w 3003550"/>
                <a:gd name="connsiteY49" fmla="*/ 685020 h 2578840"/>
                <a:gd name="connsiteX50" fmla="*/ 876300 w 3003550"/>
                <a:gd name="connsiteY50" fmla="*/ 673840 h 2578840"/>
                <a:gd name="connsiteX51" fmla="*/ 865201 w 3003550"/>
                <a:gd name="connsiteY51" fmla="*/ 666009 h 2578840"/>
                <a:gd name="connsiteX52" fmla="*/ 927100 w 3003550"/>
                <a:gd name="connsiteY52" fmla="*/ 623040 h 2578840"/>
                <a:gd name="connsiteX53" fmla="*/ 965200 w 3003550"/>
                <a:gd name="connsiteY53" fmla="*/ 597640 h 2578840"/>
                <a:gd name="connsiteX54" fmla="*/ 984250 w 3003550"/>
                <a:gd name="connsiteY54" fmla="*/ 578590 h 2578840"/>
                <a:gd name="connsiteX55" fmla="*/ 1003300 w 3003550"/>
                <a:gd name="connsiteY55" fmla="*/ 572240 h 2578840"/>
                <a:gd name="connsiteX56" fmla="*/ 1016000 w 3003550"/>
                <a:gd name="connsiteY56" fmla="*/ 553190 h 2578840"/>
                <a:gd name="connsiteX57" fmla="*/ 1041400 w 3003550"/>
                <a:gd name="connsiteY57" fmla="*/ 546840 h 2578840"/>
                <a:gd name="connsiteX58" fmla="*/ 1057050 w 3003550"/>
                <a:gd name="connsiteY58" fmla="*/ 526660 h 2578840"/>
                <a:gd name="connsiteX59" fmla="*/ 1073150 w 3003550"/>
                <a:gd name="connsiteY59" fmla="*/ 515090 h 2578840"/>
                <a:gd name="connsiteX60" fmla="*/ 1099449 w 3003550"/>
                <a:gd name="connsiteY60" fmla="*/ 482599 h 2578840"/>
                <a:gd name="connsiteX61" fmla="*/ 1125650 w 3003550"/>
                <a:gd name="connsiteY61" fmla="*/ 455330 h 2578840"/>
                <a:gd name="connsiteX62" fmla="*/ 1144701 w 3003550"/>
                <a:gd name="connsiteY62" fmla="*/ 442630 h 2578840"/>
                <a:gd name="connsiteX63" fmla="*/ 1168400 w 3003550"/>
                <a:gd name="connsiteY63" fmla="*/ 432540 h 2578840"/>
                <a:gd name="connsiteX64" fmla="*/ 1187450 w 3003550"/>
                <a:gd name="connsiteY64" fmla="*/ 419840 h 2578840"/>
                <a:gd name="connsiteX65" fmla="*/ 1227601 w 3003550"/>
                <a:gd name="connsiteY65" fmla="*/ 381351 h 2578840"/>
                <a:gd name="connsiteX66" fmla="*/ 1250950 w 3003550"/>
                <a:gd name="connsiteY66" fmla="*/ 369040 h 2578840"/>
                <a:gd name="connsiteX67" fmla="*/ 1280101 w 3003550"/>
                <a:gd name="connsiteY67" fmla="*/ 331329 h 2578840"/>
                <a:gd name="connsiteX68" fmla="*/ 1309000 w 3003550"/>
                <a:gd name="connsiteY68" fmla="*/ 305189 h 2578840"/>
                <a:gd name="connsiteX69" fmla="*/ 1338249 w 3003550"/>
                <a:gd name="connsiteY69" fmla="*/ 283490 h 2578840"/>
                <a:gd name="connsiteX70" fmla="*/ 1371600 w 3003550"/>
                <a:gd name="connsiteY70" fmla="*/ 262571 h 2578840"/>
                <a:gd name="connsiteX71" fmla="*/ 1408351 w 3003550"/>
                <a:gd name="connsiteY71" fmla="*/ 246871 h 2578840"/>
                <a:gd name="connsiteX72" fmla="*/ 1430801 w 3003550"/>
                <a:gd name="connsiteY72" fmla="*/ 241651 h 2578840"/>
                <a:gd name="connsiteX73" fmla="*/ 1463450 w 3003550"/>
                <a:gd name="connsiteY73" fmla="*/ 224471 h 2578840"/>
                <a:gd name="connsiteX74" fmla="*/ 1507999 w 3003550"/>
                <a:gd name="connsiteY74" fmla="*/ 210640 h 2578840"/>
                <a:gd name="connsiteX75" fmla="*/ 1572650 w 3003550"/>
                <a:gd name="connsiteY75" fmla="*/ 201680 h 2578840"/>
                <a:gd name="connsiteX76" fmla="*/ 1609051 w 3003550"/>
                <a:gd name="connsiteY76" fmla="*/ 176280 h 2578840"/>
                <a:gd name="connsiteX77" fmla="*/ 1664501 w 3003550"/>
                <a:gd name="connsiteY77" fmla="*/ 169190 h 2578840"/>
                <a:gd name="connsiteX78" fmla="*/ 1683550 w 3003550"/>
                <a:gd name="connsiteY78" fmla="*/ 150880 h 2578840"/>
                <a:gd name="connsiteX79" fmla="*/ 1749200 w 3003550"/>
                <a:gd name="connsiteY79" fmla="*/ 138181 h 2578840"/>
                <a:gd name="connsiteX80" fmla="*/ 1766550 w 3003550"/>
                <a:gd name="connsiteY80" fmla="*/ 123611 h 2578840"/>
                <a:gd name="connsiteX81" fmla="*/ 1790700 w 3003550"/>
                <a:gd name="connsiteY81" fmla="*/ 121390 h 2578840"/>
                <a:gd name="connsiteX82" fmla="*/ 1877900 w 3003550"/>
                <a:gd name="connsiteY82" fmla="*/ 98211 h 2578840"/>
                <a:gd name="connsiteX83" fmla="*/ 1933350 w 3003550"/>
                <a:gd name="connsiteY83" fmla="*/ 81030 h 2578840"/>
                <a:gd name="connsiteX84" fmla="*/ 1964300 w 3003550"/>
                <a:gd name="connsiteY84" fmla="*/ 74681 h 2578840"/>
                <a:gd name="connsiteX85" fmla="*/ 1987550 w 3003550"/>
                <a:gd name="connsiteY85" fmla="*/ 70200 h 2578840"/>
                <a:gd name="connsiteX86" fmla="*/ 2018850 w 3003550"/>
                <a:gd name="connsiteY86" fmla="*/ 57500 h 2578840"/>
                <a:gd name="connsiteX87" fmla="*/ 2044700 w 3003550"/>
                <a:gd name="connsiteY87" fmla="*/ 51540 h 2578840"/>
                <a:gd name="connsiteX88" fmla="*/ 2070100 w 3003550"/>
                <a:gd name="connsiteY88" fmla="*/ 45190 h 2578840"/>
                <a:gd name="connsiteX89" fmla="*/ 2099350 w 3003550"/>
                <a:gd name="connsiteY89" fmla="*/ 42580 h 2578840"/>
                <a:gd name="connsiteX90" fmla="*/ 2153900 w 3003550"/>
                <a:gd name="connsiteY90" fmla="*/ 34789 h 2578840"/>
                <a:gd name="connsiteX91" fmla="*/ 2190750 w 3003550"/>
                <a:gd name="connsiteY91" fmla="*/ 35451 h 2578840"/>
                <a:gd name="connsiteX92" fmla="*/ 2217850 w 3003550"/>
                <a:gd name="connsiteY92" fmla="*/ 30970 h 2578840"/>
                <a:gd name="connsiteX93" fmla="*/ 2362200 w 3003550"/>
                <a:gd name="connsiteY93" fmla="*/ 32490 h 2578840"/>
                <a:gd name="connsiteX94" fmla="*/ 2247900 w 3003550"/>
                <a:gd name="connsiteY94" fmla="*/ 38840 h 2578840"/>
                <a:gd name="connsiteX95" fmla="*/ 2463800 w 3003550"/>
                <a:gd name="connsiteY95" fmla="*/ 32490 h 2578840"/>
                <a:gd name="connsiteX96" fmla="*/ 2495550 w 3003550"/>
                <a:gd name="connsiteY96" fmla="*/ 26140 h 2578840"/>
                <a:gd name="connsiteX97" fmla="*/ 2571750 w 3003550"/>
                <a:gd name="connsiteY97" fmla="*/ 19790 h 2578840"/>
                <a:gd name="connsiteX98" fmla="*/ 2628900 w 3003550"/>
                <a:gd name="connsiteY98" fmla="*/ 0 h 2578840"/>
                <a:gd name="connsiteX99" fmla="*/ 2687750 w 3003550"/>
                <a:gd name="connsiteY99" fmla="*/ 4480 h 2578840"/>
                <a:gd name="connsiteX100" fmla="*/ 2717800 w 3003550"/>
                <a:gd name="connsiteY100" fmla="*/ 7090 h 2578840"/>
                <a:gd name="connsiteX101" fmla="*/ 2755900 w 3003550"/>
                <a:gd name="connsiteY101" fmla="*/ 13440 h 2578840"/>
                <a:gd name="connsiteX102" fmla="*/ 2794000 w 3003550"/>
                <a:gd name="connsiteY102" fmla="*/ 19401 h 2578840"/>
                <a:gd name="connsiteX103" fmla="*/ 2825750 w 3003550"/>
                <a:gd name="connsiteY103" fmla="*/ 26140 h 2578840"/>
                <a:gd name="connsiteX104" fmla="*/ 2863850 w 3003550"/>
                <a:gd name="connsiteY104" fmla="*/ 19790 h 2578840"/>
                <a:gd name="connsiteX105" fmla="*/ 3003550 w 3003550"/>
                <a:gd name="connsiteY105" fmla="*/ 26140 h 2578840"/>
                <a:gd name="connsiteX0" fmla="*/ 0 w 3003550"/>
                <a:gd name="connsiteY0" fmla="*/ 2574619 h 2574619"/>
                <a:gd name="connsiteX1" fmla="*/ 16549 w 3003550"/>
                <a:gd name="connsiteY1" fmla="*/ 2487979 h 2574619"/>
                <a:gd name="connsiteX2" fmla="*/ 25400 w 3003550"/>
                <a:gd name="connsiteY2" fmla="*/ 2466669 h 2574619"/>
                <a:gd name="connsiteX3" fmla="*/ 33000 w 3003550"/>
                <a:gd name="connsiteY3" fmla="*/ 2424830 h 2574619"/>
                <a:gd name="connsiteX4" fmla="*/ 44450 w 3003550"/>
                <a:gd name="connsiteY4" fmla="*/ 2371419 h 2574619"/>
                <a:gd name="connsiteX5" fmla="*/ 50800 w 3003550"/>
                <a:gd name="connsiteY5" fmla="*/ 2326969 h 2574619"/>
                <a:gd name="connsiteX6" fmla="*/ 57150 w 3003550"/>
                <a:gd name="connsiteY6" fmla="*/ 2269819 h 2574619"/>
                <a:gd name="connsiteX7" fmla="*/ 63500 w 3003550"/>
                <a:gd name="connsiteY7" fmla="*/ 2244419 h 2574619"/>
                <a:gd name="connsiteX8" fmla="*/ 75750 w 3003550"/>
                <a:gd name="connsiteY8" fmla="*/ 2217499 h 2574619"/>
                <a:gd name="connsiteX9" fmla="*/ 88900 w 3003550"/>
                <a:gd name="connsiteY9" fmla="*/ 2168219 h 2574619"/>
                <a:gd name="connsiteX10" fmla="*/ 103300 w 3003550"/>
                <a:gd name="connsiteY10" fmla="*/ 2124119 h 2574619"/>
                <a:gd name="connsiteX11" fmla="*/ 115550 w 3003550"/>
                <a:gd name="connsiteY11" fmla="*/ 2087149 h 2574619"/>
                <a:gd name="connsiteX12" fmla="*/ 132099 w 3003550"/>
                <a:gd name="connsiteY12" fmla="*/ 2035258 h 2574619"/>
                <a:gd name="connsiteX13" fmla="*/ 139700 w 3003550"/>
                <a:gd name="connsiteY13" fmla="*/ 1996769 h 2574619"/>
                <a:gd name="connsiteX14" fmla="*/ 146050 w 3003550"/>
                <a:gd name="connsiteY14" fmla="*/ 1977719 h 2574619"/>
                <a:gd name="connsiteX15" fmla="*/ 171000 w 3003550"/>
                <a:gd name="connsiteY15" fmla="*/ 1853368 h 2574619"/>
                <a:gd name="connsiteX16" fmla="*/ 181199 w 3003550"/>
                <a:gd name="connsiteY16" fmla="*/ 1799179 h 2574619"/>
                <a:gd name="connsiteX17" fmla="*/ 190500 w 3003550"/>
                <a:gd name="connsiteY17" fmla="*/ 1774519 h 2574619"/>
                <a:gd name="connsiteX18" fmla="*/ 203200 w 3003550"/>
                <a:gd name="connsiteY18" fmla="*/ 1736419 h 2574619"/>
                <a:gd name="connsiteX19" fmla="*/ 218050 w 3003550"/>
                <a:gd name="connsiteY19" fmla="*/ 1695709 h 2574619"/>
                <a:gd name="connsiteX20" fmla="*/ 236200 w 3003550"/>
                <a:gd name="connsiteY20" fmla="*/ 1648259 h 2574619"/>
                <a:gd name="connsiteX21" fmla="*/ 251851 w 3003550"/>
                <a:gd name="connsiteY21" fmla="*/ 1615769 h 2574619"/>
                <a:gd name="connsiteX22" fmla="*/ 273850 w 3003550"/>
                <a:gd name="connsiteY22" fmla="*/ 1559749 h 2574619"/>
                <a:gd name="connsiteX23" fmla="*/ 295050 w 3003550"/>
                <a:gd name="connsiteY23" fmla="*/ 1494769 h 2574619"/>
                <a:gd name="connsiteX24" fmla="*/ 304800 w 3003550"/>
                <a:gd name="connsiteY24" fmla="*/ 1457019 h 2574619"/>
                <a:gd name="connsiteX25" fmla="*/ 315351 w 3003550"/>
                <a:gd name="connsiteY25" fmla="*/ 1431229 h 2574619"/>
                <a:gd name="connsiteX26" fmla="*/ 328500 w 3003550"/>
                <a:gd name="connsiteY26" fmla="*/ 1412180 h 2574619"/>
                <a:gd name="connsiteX27" fmla="*/ 342900 w 3003550"/>
                <a:gd name="connsiteY27" fmla="*/ 1374469 h 2574619"/>
                <a:gd name="connsiteX28" fmla="*/ 371251 w 3003550"/>
                <a:gd name="connsiteY28" fmla="*/ 1330759 h 2574619"/>
                <a:gd name="connsiteX29" fmla="*/ 400050 w 3003550"/>
                <a:gd name="connsiteY29" fmla="*/ 1285569 h 2574619"/>
                <a:gd name="connsiteX30" fmla="*/ 417751 w 3003550"/>
                <a:gd name="connsiteY30" fmla="*/ 1247081 h 2574619"/>
                <a:gd name="connsiteX31" fmla="*/ 442350 w 3003550"/>
                <a:gd name="connsiteY31" fmla="*/ 1195541 h 2574619"/>
                <a:gd name="connsiteX32" fmla="*/ 482501 w 3003550"/>
                <a:gd name="connsiteY32" fmla="*/ 1133911 h 2574619"/>
                <a:gd name="connsiteX33" fmla="*/ 500751 w 3003550"/>
                <a:gd name="connsiteY33" fmla="*/ 1098031 h 2574619"/>
                <a:gd name="connsiteX34" fmla="*/ 527050 w 3003550"/>
                <a:gd name="connsiteY34" fmla="*/ 1056969 h 2574619"/>
                <a:gd name="connsiteX35" fmla="*/ 539750 w 3003550"/>
                <a:gd name="connsiteY35" fmla="*/ 1037919 h 2574619"/>
                <a:gd name="connsiteX36" fmla="*/ 558800 w 3003550"/>
                <a:gd name="connsiteY36" fmla="*/ 1012519 h 2574619"/>
                <a:gd name="connsiteX37" fmla="*/ 577850 w 3003550"/>
                <a:gd name="connsiteY37" fmla="*/ 999819 h 2574619"/>
                <a:gd name="connsiteX38" fmla="*/ 593500 w 3003550"/>
                <a:gd name="connsiteY38" fmla="*/ 969549 h 2574619"/>
                <a:gd name="connsiteX39" fmla="*/ 632401 w 3003550"/>
                <a:gd name="connsiteY39" fmla="*/ 919490 h 2574619"/>
                <a:gd name="connsiteX40" fmla="*/ 653600 w 3003550"/>
                <a:gd name="connsiteY40" fmla="*/ 897090 h 2574619"/>
                <a:gd name="connsiteX41" fmla="*/ 666750 w 3003550"/>
                <a:gd name="connsiteY41" fmla="*/ 885519 h 2574619"/>
                <a:gd name="connsiteX42" fmla="*/ 692150 w 3003550"/>
                <a:gd name="connsiteY42" fmla="*/ 847419 h 2574619"/>
                <a:gd name="connsiteX43" fmla="*/ 705299 w 3003550"/>
                <a:gd name="connsiteY43" fmla="*/ 828369 h 2574619"/>
                <a:gd name="connsiteX44" fmla="*/ 735700 w 3003550"/>
                <a:gd name="connsiteY44" fmla="*/ 799969 h 2574619"/>
                <a:gd name="connsiteX45" fmla="*/ 753050 w 3003550"/>
                <a:gd name="connsiteY45" fmla="*/ 773440 h 2574619"/>
                <a:gd name="connsiteX46" fmla="*/ 773000 w 3003550"/>
                <a:gd name="connsiteY46" fmla="*/ 761869 h 2574619"/>
                <a:gd name="connsiteX47" fmla="*/ 787400 w 3003550"/>
                <a:gd name="connsiteY47" fmla="*/ 745819 h 2574619"/>
                <a:gd name="connsiteX48" fmla="*/ 806450 w 3003550"/>
                <a:gd name="connsiteY48" fmla="*/ 707719 h 2574619"/>
                <a:gd name="connsiteX49" fmla="*/ 842499 w 3003550"/>
                <a:gd name="connsiteY49" fmla="*/ 680799 h 2574619"/>
                <a:gd name="connsiteX50" fmla="*/ 876300 w 3003550"/>
                <a:gd name="connsiteY50" fmla="*/ 669619 h 2574619"/>
                <a:gd name="connsiteX51" fmla="*/ 865201 w 3003550"/>
                <a:gd name="connsiteY51" fmla="*/ 661788 h 2574619"/>
                <a:gd name="connsiteX52" fmla="*/ 927100 w 3003550"/>
                <a:gd name="connsiteY52" fmla="*/ 618819 h 2574619"/>
                <a:gd name="connsiteX53" fmla="*/ 965200 w 3003550"/>
                <a:gd name="connsiteY53" fmla="*/ 593419 h 2574619"/>
                <a:gd name="connsiteX54" fmla="*/ 984250 w 3003550"/>
                <a:gd name="connsiteY54" fmla="*/ 574369 h 2574619"/>
                <a:gd name="connsiteX55" fmla="*/ 1003300 w 3003550"/>
                <a:gd name="connsiteY55" fmla="*/ 568019 h 2574619"/>
                <a:gd name="connsiteX56" fmla="*/ 1016000 w 3003550"/>
                <a:gd name="connsiteY56" fmla="*/ 548969 h 2574619"/>
                <a:gd name="connsiteX57" fmla="*/ 1041400 w 3003550"/>
                <a:gd name="connsiteY57" fmla="*/ 542619 h 2574619"/>
                <a:gd name="connsiteX58" fmla="*/ 1057050 w 3003550"/>
                <a:gd name="connsiteY58" fmla="*/ 522439 h 2574619"/>
                <a:gd name="connsiteX59" fmla="*/ 1073150 w 3003550"/>
                <a:gd name="connsiteY59" fmla="*/ 510869 h 2574619"/>
                <a:gd name="connsiteX60" fmla="*/ 1099449 w 3003550"/>
                <a:gd name="connsiteY60" fmla="*/ 478378 h 2574619"/>
                <a:gd name="connsiteX61" fmla="*/ 1125650 w 3003550"/>
                <a:gd name="connsiteY61" fmla="*/ 451109 h 2574619"/>
                <a:gd name="connsiteX62" fmla="*/ 1144701 w 3003550"/>
                <a:gd name="connsiteY62" fmla="*/ 438409 h 2574619"/>
                <a:gd name="connsiteX63" fmla="*/ 1168400 w 3003550"/>
                <a:gd name="connsiteY63" fmla="*/ 428319 h 2574619"/>
                <a:gd name="connsiteX64" fmla="*/ 1187450 w 3003550"/>
                <a:gd name="connsiteY64" fmla="*/ 415619 h 2574619"/>
                <a:gd name="connsiteX65" fmla="*/ 1227601 w 3003550"/>
                <a:gd name="connsiteY65" fmla="*/ 377130 h 2574619"/>
                <a:gd name="connsiteX66" fmla="*/ 1250950 w 3003550"/>
                <a:gd name="connsiteY66" fmla="*/ 364819 h 2574619"/>
                <a:gd name="connsiteX67" fmla="*/ 1280101 w 3003550"/>
                <a:gd name="connsiteY67" fmla="*/ 327108 h 2574619"/>
                <a:gd name="connsiteX68" fmla="*/ 1309000 w 3003550"/>
                <a:gd name="connsiteY68" fmla="*/ 300968 h 2574619"/>
                <a:gd name="connsiteX69" fmla="*/ 1338249 w 3003550"/>
                <a:gd name="connsiteY69" fmla="*/ 279269 h 2574619"/>
                <a:gd name="connsiteX70" fmla="*/ 1371600 w 3003550"/>
                <a:gd name="connsiteY70" fmla="*/ 258350 h 2574619"/>
                <a:gd name="connsiteX71" fmla="*/ 1408351 w 3003550"/>
                <a:gd name="connsiteY71" fmla="*/ 242650 h 2574619"/>
                <a:gd name="connsiteX72" fmla="*/ 1430801 w 3003550"/>
                <a:gd name="connsiteY72" fmla="*/ 237430 h 2574619"/>
                <a:gd name="connsiteX73" fmla="*/ 1463450 w 3003550"/>
                <a:gd name="connsiteY73" fmla="*/ 220250 h 2574619"/>
                <a:gd name="connsiteX74" fmla="*/ 1507999 w 3003550"/>
                <a:gd name="connsiteY74" fmla="*/ 206419 h 2574619"/>
                <a:gd name="connsiteX75" fmla="*/ 1572650 w 3003550"/>
                <a:gd name="connsiteY75" fmla="*/ 197459 h 2574619"/>
                <a:gd name="connsiteX76" fmla="*/ 1609051 w 3003550"/>
                <a:gd name="connsiteY76" fmla="*/ 172059 h 2574619"/>
                <a:gd name="connsiteX77" fmla="*/ 1664501 w 3003550"/>
                <a:gd name="connsiteY77" fmla="*/ 164969 h 2574619"/>
                <a:gd name="connsiteX78" fmla="*/ 1683550 w 3003550"/>
                <a:gd name="connsiteY78" fmla="*/ 146659 h 2574619"/>
                <a:gd name="connsiteX79" fmla="*/ 1749200 w 3003550"/>
                <a:gd name="connsiteY79" fmla="*/ 133960 h 2574619"/>
                <a:gd name="connsiteX80" fmla="*/ 1766550 w 3003550"/>
                <a:gd name="connsiteY80" fmla="*/ 119390 h 2574619"/>
                <a:gd name="connsiteX81" fmla="*/ 1790700 w 3003550"/>
                <a:gd name="connsiteY81" fmla="*/ 117169 h 2574619"/>
                <a:gd name="connsiteX82" fmla="*/ 1877900 w 3003550"/>
                <a:gd name="connsiteY82" fmla="*/ 93990 h 2574619"/>
                <a:gd name="connsiteX83" fmla="*/ 1933350 w 3003550"/>
                <a:gd name="connsiteY83" fmla="*/ 76809 h 2574619"/>
                <a:gd name="connsiteX84" fmla="*/ 1964300 w 3003550"/>
                <a:gd name="connsiteY84" fmla="*/ 70460 h 2574619"/>
                <a:gd name="connsiteX85" fmla="*/ 1987550 w 3003550"/>
                <a:gd name="connsiteY85" fmla="*/ 65979 h 2574619"/>
                <a:gd name="connsiteX86" fmla="*/ 2018850 w 3003550"/>
                <a:gd name="connsiteY86" fmla="*/ 53279 h 2574619"/>
                <a:gd name="connsiteX87" fmla="*/ 2044700 w 3003550"/>
                <a:gd name="connsiteY87" fmla="*/ 47319 h 2574619"/>
                <a:gd name="connsiteX88" fmla="*/ 2070100 w 3003550"/>
                <a:gd name="connsiteY88" fmla="*/ 40969 h 2574619"/>
                <a:gd name="connsiteX89" fmla="*/ 2099350 w 3003550"/>
                <a:gd name="connsiteY89" fmla="*/ 38359 h 2574619"/>
                <a:gd name="connsiteX90" fmla="*/ 2153900 w 3003550"/>
                <a:gd name="connsiteY90" fmla="*/ 30568 h 2574619"/>
                <a:gd name="connsiteX91" fmla="*/ 2190750 w 3003550"/>
                <a:gd name="connsiteY91" fmla="*/ 31230 h 2574619"/>
                <a:gd name="connsiteX92" fmla="*/ 2217850 w 3003550"/>
                <a:gd name="connsiteY92" fmla="*/ 26749 h 2574619"/>
                <a:gd name="connsiteX93" fmla="*/ 2362200 w 3003550"/>
                <a:gd name="connsiteY93" fmla="*/ 28269 h 2574619"/>
                <a:gd name="connsiteX94" fmla="*/ 2247900 w 3003550"/>
                <a:gd name="connsiteY94" fmla="*/ 34619 h 2574619"/>
                <a:gd name="connsiteX95" fmla="*/ 2463800 w 3003550"/>
                <a:gd name="connsiteY95" fmla="*/ 28269 h 2574619"/>
                <a:gd name="connsiteX96" fmla="*/ 2495550 w 3003550"/>
                <a:gd name="connsiteY96" fmla="*/ 21919 h 2574619"/>
                <a:gd name="connsiteX97" fmla="*/ 2571750 w 3003550"/>
                <a:gd name="connsiteY97" fmla="*/ 15569 h 2574619"/>
                <a:gd name="connsiteX98" fmla="*/ 2632300 w 3003550"/>
                <a:gd name="connsiteY98" fmla="*/ 8869 h 2574619"/>
                <a:gd name="connsiteX99" fmla="*/ 2687750 w 3003550"/>
                <a:gd name="connsiteY99" fmla="*/ 259 h 2574619"/>
                <a:gd name="connsiteX100" fmla="*/ 2717800 w 3003550"/>
                <a:gd name="connsiteY100" fmla="*/ 2869 h 2574619"/>
                <a:gd name="connsiteX101" fmla="*/ 2755900 w 3003550"/>
                <a:gd name="connsiteY101" fmla="*/ 9219 h 2574619"/>
                <a:gd name="connsiteX102" fmla="*/ 2794000 w 3003550"/>
                <a:gd name="connsiteY102" fmla="*/ 15180 h 2574619"/>
                <a:gd name="connsiteX103" fmla="*/ 2825750 w 3003550"/>
                <a:gd name="connsiteY103" fmla="*/ 21919 h 2574619"/>
                <a:gd name="connsiteX104" fmla="*/ 2863850 w 3003550"/>
                <a:gd name="connsiteY104" fmla="*/ 15569 h 2574619"/>
                <a:gd name="connsiteX105" fmla="*/ 3003550 w 3003550"/>
                <a:gd name="connsiteY105" fmla="*/ 21919 h 257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003550" h="2574619">
                  <a:moveTo>
                    <a:pt x="0" y="2574619"/>
                  </a:moveTo>
                  <a:cubicBezTo>
                    <a:pt x="2117" y="2540752"/>
                    <a:pt x="8777" y="2521010"/>
                    <a:pt x="16549" y="2487979"/>
                  </a:cubicBezTo>
                  <a:cubicBezTo>
                    <a:pt x="18082" y="2481463"/>
                    <a:pt x="22658" y="2477194"/>
                    <a:pt x="25400" y="2466669"/>
                  </a:cubicBezTo>
                  <a:cubicBezTo>
                    <a:pt x="28142" y="2456144"/>
                    <a:pt x="33000" y="2424830"/>
                    <a:pt x="33000" y="2424830"/>
                  </a:cubicBezTo>
                  <a:cubicBezTo>
                    <a:pt x="35117" y="2405780"/>
                    <a:pt x="41483" y="2387729"/>
                    <a:pt x="44450" y="2371419"/>
                  </a:cubicBezTo>
                  <a:cubicBezTo>
                    <a:pt x="47417" y="2355109"/>
                    <a:pt x="48944" y="2341821"/>
                    <a:pt x="50800" y="2326969"/>
                  </a:cubicBezTo>
                  <a:cubicBezTo>
                    <a:pt x="53177" y="2307950"/>
                    <a:pt x="54235" y="2288763"/>
                    <a:pt x="57150" y="2269819"/>
                  </a:cubicBezTo>
                  <a:cubicBezTo>
                    <a:pt x="58477" y="2261193"/>
                    <a:pt x="60400" y="2253139"/>
                    <a:pt x="63500" y="2244419"/>
                  </a:cubicBezTo>
                  <a:cubicBezTo>
                    <a:pt x="66600" y="2235699"/>
                    <a:pt x="69400" y="2219616"/>
                    <a:pt x="75750" y="2217499"/>
                  </a:cubicBezTo>
                  <a:cubicBezTo>
                    <a:pt x="77867" y="2194216"/>
                    <a:pt x="84308" y="2183782"/>
                    <a:pt x="88900" y="2168219"/>
                  </a:cubicBezTo>
                  <a:cubicBezTo>
                    <a:pt x="93492" y="2152656"/>
                    <a:pt x="98858" y="2137631"/>
                    <a:pt x="103300" y="2124119"/>
                  </a:cubicBezTo>
                  <a:cubicBezTo>
                    <a:pt x="107742" y="2110607"/>
                    <a:pt x="89813" y="2125755"/>
                    <a:pt x="115550" y="2087149"/>
                  </a:cubicBezTo>
                  <a:cubicBezTo>
                    <a:pt x="117667" y="2061749"/>
                    <a:pt x="128074" y="2050321"/>
                    <a:pt x="132099" y="2035258"/>
                  </a:cubicBezTo>
                  <a:cubicBezTo>
                    <a:pt x="136124" y="2020195"/>
                    <a:pt x="137375" y="2006359"/>
                    <a:pt x="139700" y="1996769"/>
                  </a:cubicBezTo>
                  <a:cubicBezTo>
                    <a:pt x="142025" y="1987179"/>
                    <a:pt x="143933" y="1984069"/>
                    <a:pt x="146050" y="1977719"/>
                  </a:cubicBezTo>
                  <a:cubicBezTo>
                    <a:pt x="148167" y="1922686"/>
                    <a:pt x="165142" y="1883125"/>
                    <a:pt x="171000" y="1853368"/>
                  </a:cubicBezTo>
                  <a:cubicBezTo>
                    <a:pt x="176858" y="1823611"/>
                    <a:pt x="177949" y="1812320"/>
                    <a:pt x="181199" y="1799179"/>
                  </a:cubicBezTo>
                  <a:cubicBezTo>
                    <a:pt x="184449" y="1786038"/>
                    <a:pt x="186833" y="1784979"/>
                    <a:pt x="190500" y="1774519"/>
                  </a:cubicBezTo>
                  <a:cubicBezTo>
                    <a:pt x="194167" y="1764059"/>
                    <a:pt x="198608" y="1749554"/>
                    <a:pt x="203200" y="1736419"/>
                  </a:cubicBezTo>
                  <a:cubicBezTo>
                    <a:pt x="207792" y="1723284"/>
                    <a:pt x="212550" y="1710402"/>
                    <a:pt x="218050" y="1695709"/>
                  </a:cubicBezTo>
                  <a:cubicBezTo>
                    <a:pt x="223550" y="1681016"/>
                    <a:pt x="230567" y="1661582"/>
                    <a:pt x="236200" y="1648259"/>
                  </a:cubicBezTo>
                  <a:cubicBezTo>
                    <a:pt x="241833" y="1634936"/>
                    <a:pt x="245576" y="1630521"/>
                    <a:pt x="251851" y="1615769"/>
                  </a:cubicBezTo>
                  <a:cubicBezTo>
                    <a:pt x="258126" y="1601017"/>
                    <a:pt x="266650" y="1579916"/>
                    <a:pt x="273850" y="1559749"/>
                  </a:cubicBezTo>
                  <a:cubicBezTo>
                    <a:pt x="281050" y="1539582"/>
                    <a:pt x="289892" y="1511891"/>
                    <a:pt x="295050" y="1494769"/>
                  </a:cubicBezTo>
                  <a:cubicBezTo>
                    <a:pt x="300208" y="1477647"/>
                    <a:pt x="301417" y="1467609"/>
                    <a:pt x="304800" y="1457019"/>
                  </a:cubicBezTo>
                  <a:cubicBezTo>
                    <a:pt x="308183" y="1446429"/>
                    <a:pt x="309001" y="1435462"/>
                    <a:pt x="315351" y="1431229"/>
                  </a:cubicBezTo>
                  <a:cubicBezTo>
                    <a:pt x="317468" y="1424879"/>
                    <a:pt x="323909" y="1421640"/>
                    <a:pt x="328500" y="1412180"/>
                  </a:cubicBezTo>
                  <a:cubicBezTo>
                    <a:pt x="333091" y="1402720"/>
                    <a:pt x="335775" y="1388039"/>
                    <a:pt x="342900" y="1374469"/>
                  </a:cubicBezTo>
                  <a:cubicBezTo>
                    <a:pt x="350025" y="1360899"/>
                    <a:pt x="338482" y="1382252"/>
                    <a:pt x="371251" y="1330759"/>
                  </a:cubicBezTo>
                  <a:cubicBezTo>
                    <a:pt x="381415" y="1314787"/>
                    <a:pt x="392300" y="1299515"/>
                    <a:pt x="400050" y="1285569"/>
                  </a:cubicBezTo>
                  <a:cubicBezTo>
                    <a:pt x="407800" y="1271623"/>
                    <a:pt x="410701" y="1262086"/>
                    <a:pt x="417751" y="1247081"/>
                  </a:cubicBezTo>
                  <a:cubicBezTo>
                    <a:pt x="424801" y="1232076"/>
                    <a:pt x="431558" y="1214403"/>
                    <a:pt x="442350" y="1195541"/>
                  </a:cubicBezTo>
                  <a:cubicBezTo>
                    <a:pt x="453142" y="1176679"/>
                    <a:pt x="455750" y="1169579"/>
                    <a:pt x="482501" y="1133911"/>
                  </a:cubicBezTo>
                  <a:cubicBezTo>
                    <a:pt x="484618" y="1127561"/>
                    <a:pt x="493326" y="1110855"/>
                    <a:pt x="500751" y="1098031"/>
                  </a:cubicBezTo>
                  <a:cubicBezTo>
                    <a:pt x="508176" y="1085207"/>
                    <a:pt x="520550" y="1066988"/>
                    <a:pt x="527050" y="1056969"/>
                  </a:cubicBezTo>
                  <a:cubicBezTo>
                    <a:pt x="533550" y="1046950"/>
                    <a:pt x="535314" y="1044129"/>
                    <a:pt x="539750" y="1037919"/>
                  </a:cubicBezTo>
                  <a:cubicBezTo>
                    <a:pt x="545901" y="1029307"/>
                    <a:pt x="551316" y="1020003"/>
                    <a:pt x="558800" y="1012519"/>
                  </a:cubicBezTo>
                  <a:cubicBezTo>
                    <a:pt x="564196" y="1007123"/>
                    <a:pt x="572067" y="1006981"/>
                    <a:pt x="577850" y="999819"/>
                  </a:cubicBezTo>
                  <a:cubicBezTo>
                    <a:pt x="583633" y="992657"/>
                    <a:pt x="587150" y="975899"/>
                    <a:pt x="593500" y="969549"/>
                  </a:cubicBezTo>
                  <a:cubicBezTo>
                    <a:pt x="625571" y="939804"/>
                    <a:pt x="616795" y="933651"/>
                    <a:pt x="632401" y="919490"/>
                  </a:cubicBezTo>
                  <a:cubicBezTo>
                    <a:pt x="636634" y="908907"/>
                    <a:pt x="647875" y="902752"/>
                    <a:pt x="653600" y="897090"/>
                  </a:cubicBezTo>
                  <a:cubicBezTo>
                    <a:pt x="659325" y="891428"/>
                    <a:pt x="660325" y="893797"/>
                    <a:pt x="666750" y="885519"/>
                  </a:cubicBezTo>
                  <a:cubicBezTo>
                    <a:pt x="673175" y="877241"/>
                    <a:pt x="685725" y="856944"/>
                    <a:pt x="692150" y="847419"/>
                  </a:cubicBezTo>
                  <a:cubicBezTo>
                    <a:pt x="698575" y="837894"/>
                    <a:pt x="698041" y="836277"/>
                    <a:pt x="705299" y="828369"/>
                  </a:cubicBezTo>
                  <a:cubicBezTo>
                    <a:pt x="712557" y="820461"/>
                    <a:pt x="721526" y="803512"/>
                    <a:pt x="735700" y="799969"/>
                  </a:cubicBezTo>
                  <a:cubicBezTo>
                    <a:pt x="742050" y="793619"/>
                    <a:pt x="746833" y="779790"/>
                    <a:pt x="753050" y="773440"/>
                  </a:cubicBezTo>
                  <a:cubicBezTo>
                    <a:pt x="759267" y="767090"/>
                    <a:pt x="767275" y="766472"/>
                    <a:pt x="773000" y="761869"/>
                  </a:cubicBezTo>
                  <a:cubicBezTo>
                    <a:pt x="778725" y="757266"/>
                    <a:pt x="781825" y="754844"/>
                    <a:pt x="787400" y="745819"/>
                  </a:cubicBezTo>
                  <a:cubicBezTo>
                    <a:pt x="792975" y="736794"/>
                    <a:pt x="797267" y="718556"/>
                    <a:pt x="806450" y="707719"/>
                  </a:cubicBezTo>
                  <a:cubicBezTo>
                    <a:pt x="815633" y="696882"/>
                    <a:pt x="836149" y="682916"/>
                    <a:pt x="842499" y="680799"/>
                  </a:cubicBezTo>
                  <a:cubicBezTo>
                    <a:pt x="895906" y="648951"/>
                    <a:pt x="872516" y="672787"/>
                    <a:pt x="876300" y="669619"/>
                  </a:cubicBezTo>
                  <a:cubicBezTo>
                    <a:pt x="880084" y="666451"/>
                    <a:pt x="856734" y="670255"/>
                    <a:pt x="865201" y="661788"/>
                  </a:cubicBezTo>
                  <a:cubicBezTo>
                    <a:pt x="873668" y="653321"/>
                    <a:pt x="908369" y="631306"/>
                    <a:pt x="927100" y="618819"/>
                  </a:cubicBezTo>
                  <a:cubicBezTo>
                    <a:pt x="941414" y="603415"/>
                    <a:pt x="955675" y="600827"/>
                    <a:pt x="965200" y="593419"/>
                  </a:cubicBezTo>
                  <a:cubicBezTo>
                    <a:pt x="974725" y="586011"/>
                    <a:pt x="976778" y="579350"/>
                    <a:pt x="984250" y="574369"/>
                  </a:cubicBezTo>
                  <a:cubicBezTo>
                    <a:pt x="989819" y="570656"/>
                    <a:pt x="996950" y="570136"/>
                    <a:pt x="1003300" y="568019"/>
                  </a:cubicBezTo>
                  <a:cubicBezTo>
                    <a:pt x="1007533" y="561669"/>
                    <a:pt x="1009650" y="553202"/>
                    <a:pt x="1016000" y="548969"/>
                  </a:cubicBezTo>
                  <a:cubicBezTo>
                    <a:pt x="1023262" y="544128"/>
                    <a:pt x="1034558" y="547041"/>
                    <a:pt x="1041400" y="542619"/>
                  </a:cubicBezTo>
                  <a:cubicBezTo>
                    <a:pt x="1048242" y="538197"/>
                    <a:pt x="1050700" y="526672"/>
                    <a:pt x="1057050" y="522439"/>
                  </a:cubicBezTo>
                  <a:cubicBezTo>
                    <a:pt x="1061283" y="516089"/>
                    <a:pt x="1066084" y="518212"/>
                    <a:pt x="1073150" y="510869"/>
                  </a:cubicBezTo>
                  <a:cubicBezTo>
                    <a:pt x="1080216" y="503526"/>
                    <a:pt x="1090699" y="488338"/>
                    <a:pt x="1099449" y="478378"/>
                  </a:cubicBezTo>
                  <a:cubicBezTo>
                    <a:pt x="1108199" y="468418"/>
                    <a:pt x="1118108" y="457771"/>
                    <a:pt x="1125650" y="451109"/>
                  </a:cubicBezTo>
                  <a:cubicBezTo>
                    <a:pt x="1133192" y="444448"/>
                    <a:pt x="1137576" y="442207"/>
                    <a:pt x="1144701" y="438409"/>
                  </a:cubicBezTo>
                  <a:cubicBezTo>
                    <a:pt x="1151826" y="434611"/>
                    <a:pt x="1162767" y="434799"/>
                    <a:pt x="1168400" y="428319"/>
                  </a:cubicBezTo>
                  <a:cubicBezTo>
                    <a:pt x="1174750" y="424086"/>
                    <a:pt x="1177583" y="424151"/>
                    <a:pt x="1187450" y="415619"/>
                  </a:cubicBezTo>
                  <a:cubicBezTo>
                    <a:pt x="1197317" y="407088"/>
                    <a:pt x="1217018" y="385597"/>
                    <a:pt x="1227601" y="377130"/>
                  </a:cubicBezTo>
                  <a:cubicBezTo>
                    <a:pt x="1238184" y="368663"/>
                    <a:pt x="1242200" y="373156"/>
                    <a:pt x="1250950" y="364819"/>
                  </a:cubicBezTo>
                  <a:cubicBezTo>
                    <a:pt x="1259700" y="356482"/>
                    <a:pt x="1270426" y="337750"/>
                    <a:pt x="1280101" y="327108"/>
                  </a:cubicBezTo>
                  <a:cubicBezTo>
                    <a:pt x="1289776" y="316466"/>
                    <a:pt x="1299309" y="308941"/>
                    <a:pt x="1309000" y="300968"/>
                  </a:cubicBezTo>
                  <a:cubicBezTo>
                    <a:pt x="1318691" y="292995"/>
                    <a:pt x="1327816" y="286372"/>
                    <a:pt x="1338249" y="279269"/>
                  </a:cubicBezTo>
                  <a:cubicBezTo>
                    <a:pt x="1348682" y="272166"/>
                    <a:pt x="1359916" y="264453"/>
                    <a:pt x="1371600" y="258350"/>
                  </a:cubicBezTo>
                  <a:cubicBezTo>
                    <a:pt x="1383284" y="252247"/>
                    <a:pt x="1389301" y="244767"/>
                    <a:pt x="1408351" y="242650"/>
                  </a:cubicBezTo>
                  <a:cubicBezTo>
                    <a:pt x="1414701" y="238417"/>
                    <a:pt x="1421618" y="241163"/>
                    <a:pt x="1430801" y="237430"/>
                  </a:cubicBezTo>
                  <a:cubicBezTo>
                    <a:pt x="1439984" y="233697"/>
                    <a:pt x="1450584" y="225418"/>
                    <a:pt x="1463450" y="220250"/>
                  </a:cubicBezTo>
                  <a:cubicBezTo>
                    <a:pt x="1476316" y="215082"/>
                    <a:pt x="1489799" y="210217"/>
                    <a:pt x="1507999" y="206419"/>
                  </a:cubicBezTo>
                  <a:cubicBezTo>
                    <a:pt x="1526199" y="202621"/>
                    <a:pt x="1560288" y="199004"/>
                    <a:pt x="1572650" y="197459"/>
                  </a:cubicBezTo>
                  <a:cubicBezTo>
                    <a:pt x="1585350" y="188992"/>
                    <a:pt x="1593743" y="177474"/>
                    <a:pt x="1609051" y="172059"/>
                  </a:cubicBezTo>
                  <a:cubicBezTo>
                    <a:pt x="1624360" y="166644"/>
                    <a:pt x="1652085" y="169202"/>
                    <a:pt x="1664501" y="164969"/>
                  </a:cubicBezTo>
                  <a:cubicBezTo>
                    <a:pt x="1676918" y="160736"/>
                    <a:pt x="1669433" y="151827"/>
                    <a:pt x="1683550" y="146659"/>
                  </a:cubicBezTo>
                  <a:cubicBezTo>
                    <a:pt x="1697667" y="141491"/>
                    <a:pt x="1734567" y="136399"/>
                    <a:pt x="1749200" y="133960"/>
                  </a:cubicBezTo>
                  <a:cubicBezTo>
                    <a:pt x="1755550" y="129727"/>
                    <a:pt x="1759633" y="122189"/>
                    <a:pt x="1766550" y="119390"/>
                  </a:cubicBezTo>
                  <a:cubicBezTo>
                    <a:pt x="1773467" y="116591"/>
                    <a:pt x="1772142" y="121402"/>
                    <a:pt x="1790700" y="117169"/>
                  </a:cubicBezTo>
                  <a:cubicBezTo>
                    <a:pt x="1809258" y="112936"/>
                    <a:pt x="1848833" y="101716"/>
                    <a:pt x="1877900" y="93990"/>
                  </a:cubicBezTo>
                  <a:cubicBezTo>
                    <a:pt x="1897517" y="93250"/>
                    <a:pt x="1918950" y="80731"/>
                    <a:pt x="1933350" y="76809"/>
                  </a:cubicBezTo>
                  <a:cubicBezTo>
                    <a:pt x="1947750" y="72887"/>
                    <a:pt x="1955267" y="72265"/>
                    <a:pt x="1964300" y="70460"/>
                  </a:cubicBezTo>
                  <a:cubicBezTo>
                    <a:pt x="1973333" y="68655"/>
                    <a:pt x="1978458" y="68843"/>
                    <a:pt x="1987550" y="65979"/>
                  </a:cubicBezTo>
                  <a:cubicBezTo>
                    <a:pt x="1996642" y="63116"/>
                    <a:pt x="2009325" y="56389"/>
                    <a:pt x="2018850" y="53279"/>
                  </a:cubicBezTo>
                  <a:cubicBezTo>
                    <a:pt x="2028375" y="50169"/>
                    <a:pt x="2036158" y="49371"/>
                    <a:pt x="2044700" y="47319"/>
                  </a:cubicBezTo>
                  <a:cubicBezTo>
                    <a:pt x="2053242" y="45267"/>
                    <a:pt x="2060992" y="42462"/>
                    <a:pt x="2070100" y="40969"/>
                  </a:cubicBezTo>
                  <a:cubicBezTo>
                    <a:pt x="2079208" y="39476"/>
                    <a:pt x="2093000" y="40476"/>
                    <a:pt x="2099350" y="38359"/>
                  </a:cubicBezTo>
                  <a:cubicBezTo>
                    <a:pt x="2124333" y="32646"/>
                    <a:pt x="2138667" y="31756"/>
                    <a:pt x="2153900" y="30568"/>
                  </a:cubicBezTo>
                  <a:cubicBezTo>
                    <a:pt x="2169133" y="29380"/>
                    <a:pt x="2180092" y="31867"/>
                    <a:pt x="2190750" y="31230"/>
                  </a:cubicBezTo>
                  <a:cubicBezTo>
                    <a:pt x="2201408" y="30593"/>
                    <a:pt x="2189275" y="27242"/>
                    <a:pt x="2217850" y="26749"/>
                  </a:cubicBezTo>
                  <a:lnTo>
                    <a:pt x="2362200" y="28269"/>
                  </a:lnTo>
                  <a:cubicBezTo>
                    <a:pt x="2367208" y="29581"/>
                    <a:pt x="2286000" y="32502"/>
                    <a:pt x="2247900" y="34619"/>
                  </a:cubicBezTo>
                  <a:cubicBezTo>
                    <a:pt x="2264833" y="34619"/>
                    <a:pt x="2391833" y="30386"/>
                    <a:pt x="2463800" y="28269"/>
                  </a:cubicBezTo>
                  <a:cubicBezTo>
                    <a:pt x="2474383" y="26152"/>
                    <a:pt x="2484831" y="23180"/>
                    <a:pt x="2495550" y="21919"/>
                  </a:cubicBezTo>
                  <a:cubicBezTo>
                    <a:pt x="2520863" y="18941"/>
                    <a:pt x="2548958" y="17744"/>
                    <a:pt x="2571750" y="15569"/>
                  </a:cubicBezTo>
                  <a:cubicBezTo>
                    <a:pt x="2594542" y="13394"/>
                    <a:pt x="2610727" y="23251"/>
                    <a:pt x="2632300" y="8869"/>
                  </a:cubicBezTo>
                  <a:cubicBezTo>
                    <a:pt x="2651350" y="10986"/>
                    <a:pt x="2673500" y="1259"/>
                    <a:pt x="2687750" y="259"/>
                  </a:cubicBezTo>
                  <a:cubicBezTo>
                    <a:pt x="2702000" y="-741"/>
                    <a:pt x="2706442" y="1376"/>
                    <a:pt x="2717800" y="2869"/>
                  </a:cubicBezTo>
                  <a:cubicBezTo>
                    <a:pt x="2729158" y="4362"/>
                    <a:pt x="2743200" y="7102"/>
                    <a:pt x="2755900" y="9219"/>
                  </a:cubicBezTo>
                  <a:cubicBezTo>
                    <a:pt x="2765532" y="15640"/>
                    <a:pt x="2780855" y="15180"/>
                    <a:pt x="2794000" y="15180"/>
                  </a:cubicBezTo>
                  <a:cubicBezTo>
                    <a:pt x="2804793" y="15180"/>
                    <a:pt x="2814108" y="21854"/>
                    <a:pt x="2825750" y="21919"/>
                  </a:cubicBezTo>
                  <a:cubicBezTo>
                    <a:pt x="2837392" y="21984"/>
                    <a:pt x="2851150" y="17686"/>
                    <a:pt x="2863850" y="15569"/>
                  </a:cubicBezTo>
                  <a:cubicBezTo>
                    <a:pt x="2999314" y="22020"/>
                    <a:pt x="2952700" y="21919"/>
                    <a:pt x="3003550" y="21919"/>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769D64B-9CEF-468C-A33E-A391464AE233}"/>
                </a:ext>
              </a:extLst>
            </p:cNvPr>
            <p:cNvSpPr txBox="1"/>
            <p:nvPr/>
          </p:nvSpPr>
          <p:spPr>
            <a:xfrm>
              <a:off x="8396867" y="3085694"/>
              <a:ext cx="479503" cy="338554"/>
            </a:xfrm>
            <a:prstGeom prst="rect">
              <a:avLst/>
            </a:prstGeom>
            <a:noFill/>
          </p:spPr>
          <p:txBody>
            <a:bodyPr wrap="square" rtlCol="0">
              <a:spAutoFit/>
            </a:bodyPr>
            <a:lstStyle/>
            <a:p>
              <a:r>
                <a:rPr lang="en-IN" sz="1600" dirty="0">
                  <a:solidFill>
                    <a:srgbClr val="0070C0"/>
                  </a:solidFill>
                  <a:latin typeface="Arial" panose="020B0604020202020204" pitchFamily="34" charset="0"/>
                  <a:cs typeface="Arial" panose="020B0604020202020204" pitchFamily="34" charset="0"/>
                </a:rPr>
                <a:t>C</a:t>
              </a:r>
              <a:r>
                <a:rPr lang="en-IN" sz="1600" baseline="-25000" dirty="0">
                  <a:solidFill>
                    <a:srgbClr val="0070C0"/>
                  </a:solidFill>
                  <a:latin typeface="Arial" panose="020B0604020202020204" pitchFamily="34" charset="0"/>
                  <a:cs typeface="Arial" panose="020B0604020202020204" pitchFamily="34" charset="0"/>
                </a:rPr>
                <a:t>1</a:t>
              </a:r>
            </a:p>
          </p:txBody>
        </p:sp>
      </p:grpSp>
      <p:grpSp>
        <p:nvGrpSpPr>
          <p:cNvPr id="7" name="Group 6">
            <a:extLst>
              <a:ext uri="{FF2B5EF4-FFF2-40B4-BE49-F238E27FC236}">
                <a16:creationId xmlns:a16="http://schemas.microsoft.com/office/drawing/2014/main" id="{9419A369-95FB-4659-AD6E-FB9A808E4A0B}"/>
              </a:ext>
            </a:extLst>
          </p:cNvPr>
          <p:cNvGrpSpPr/>
          <p:nvPr/>
        </p:nvGrpSpPr>
        <p:grpSpPr>
          <a:xfrm>
            <a:off x="9095681" y="241612"/>
            <a:ext cx="2472344" cy="3167772"/>
            <a:chOff x="9095681" y="241612"/>
            <a:chExt cx="2472344" cy="3167772"/>
          </a:xfrm>
        </p:grpSpPr>
        <p:sp>
          <p:nvSpPr>
            <p:cNvPr id="17" name="Freeform: Shape 16">
              <a:extLst>
                <a:ext uri="{FF2B5EF4-FFF2-40B4-BE49-F238E27FC236}">
                  <a16:creationId xmlns:a16="http://schemas.microsoft.com/office/drawing/2014/main" id="{D0270BC5-46B1-454A-8ACC-5C3E323AF6A4}"/>
                </a:ext>
              </a:extLst>
            </p:cNvPr>
            <p:cNvSpPr/>
            <p:nvPr/>
          </p:nvSpPr>
          <p:spPr>
            <a:xfrm>
              <a:off x="9301430" y="241612"/>
              <a:ext cx="2266595" cy="2744109"/>
            </a:xfrm>
            <a:custGeom>
              <a:avLst/>
              <a:gdLst>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52400 w 3003550"/>
                <a:gd name="connsiteY15" fmla="*/ 18292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7200 w 3003550"/>
                <a:gd name="connsiteY31" fmla="*/ 123870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63650 w 3003550"/>
                <a:gd name="connsiteY66" fmla="*/ 387809 h 2591259"/>
                <a:gd name="connsiteX67" fmla="*/ 1289050 w 3003550"/>
                <a:gd name="connsiteY67" fmla="*/ 324309 h 2591259"/>
                <a:gd name="connsiteX68" fmla="*/ 1295400 w 3003550"/>
                <a:gd name="connsiteY68" fmla="*/ 298909 h 2591259"/>
                <a:gd name="connsiteX69" fmla="*/ 1346200 w 3003550"/>
                <a:gd name="connsiteY69" fmla="*/ 2925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22885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77800 w 3003550"/>
                <a:gd name="connsiteY15" fmla="*/ 18419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7200 w 3003550"/>
                <a:gd name="connsiteY31" fmla="*/ 123870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63650 w 3003550"/>
                <a:gd name="connsiteY66" fmla="*/ 387809 h 2591259"/>
                <a:gd name="connsiteX67" fmla="*/ 1289050 w 3003550"/>
                <a:gd name="connsiteY67" fmla="*/ 324309 h 2591259"/>
                <a:gd name="connsiteX68" fmla="*/ 1295400 w 3003550"/>
                <a:gd name="connsiteY68" fmla="*/ 298909 h 2591259"/>
                <a:gd name="connsiteX69" fmla="*/ 1346200 w 3003550"/>
                <a:gd name="connsiteY69" fmla="*/ 2925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22885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77800 w 3003550"/>
                <a:gd name="connsiteY15" fmla="*/ 18419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0850 w 3003550"/>
                <a:gd name="connsiteY31" fmla="*/ 121965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63650 w 3003550"/>
                <a:gd name="connsiteY66" fmla="*/ 387809 h 2591259"/>
                <a:gd name="connsiteX67" fmla="*/ 1289050 w 3003550"/>
                <a:gd name="connsiteY67" fmla="*/ 324309 h 2591259"/>
                <a:gd name="connsiteX68" fmla="*/ 1295400 w 3003550"/>
                <a:gd name="connsiteY68" fmla="*/ 298909 h 2591259"/>
                <a:gd name="connsiteX69" fmla="*/ 1346200 w 3003550"/>
                <a:gd name="connsiteY69" fmla="*/ 2925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22885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77800 w 3003550"/>
                <a:gd name="connsiteY15" fmla="*/ 18419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0850 w 3003550"/>
                <a:gd name="connsiteY31" fmla="*/ 121965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63650 w 3003550"/>
                <a:gd name="connsiteY66" fmla="*/ 387809 h 2591259"/>
                <a:gd name="connsiteX67" fmla="*/ 1289050 w 3003550"/>
                <a:gd name="connsiteY67" fmla="*/ 324309 h 2591259"/>
                <a:gd name="connsiteX68" fmla="*/ 1295400 w 3003550"/>
                <a:gd name="connsiteY68" fmla="*/ 298909 h 2591259"/>
                <a:gd name="connsiteX69" fmla="*/ 1339850 w 3003550"/>
                <a:gd name="connsiteY69" fmla="*/ 3560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22885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77800 w 3003550"/>
                <a:gd name="connsiteY15" fmla="*/ 18419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0850 w 3003550"/>
                <a:gd name="connsiteY31" fmla="*/ 121965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50950 w 3003550"/>
                <a:gd name="connsiteY66" fmla="*/ 381459 h 2591259"/>
                <a:gd name="connsiteX67" fmla="*/ 1289050 w 3003550"/>
                <a:gd name="connsiteY67" fmla="*/ 324309 h 2591259"/>
                <a:gd name="connsiteX68" fmla="*/ 1295400 w 3003550"/>
                <a:gd name="connsiteY68" fmla="*/ 298909 h 2591259"/>
                <a:gd name="connsiteX69" fmla="*/ 1339850 w 3003550"/>
                <a:gd name="connsiteY69" fmla="*/ 3560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22885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77800 w 3003550"/>
                <a:gd name="connsiteY15" fmla="*/ 18419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0850 w 3003550"/>
                <a:gd name="connsiteY31" fmla="*/ 121965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50950 w 3003550"/>
                <a:gd name="connsiteY66" fmla="*/ 381459 h 2591259"/>
                <a:gd name="connsiteX67" fmla="*/ 1289050 w 3003550"/>
                <a:gd name="connsiteY67" fmla="*/ 324309 h 2591259"/>
                <a:gd name="connsiteX68" fmla="*/ 1295400 w 3003550"/>
                <a:gd name="connsiteY68" fmla="*/ 298909 h 2591259"/>
                <a:gd name="connsiteX69" fmla="*/ 1314450 w 3003550"/>
                <a:gd name="connsiteY69" fmla="*/ 3052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22885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77800 w 3003550"/>
                <a:gd name="connsiteY15" fmla="*/ 18419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0850 w 3003550"/>
                <a:gd name="connsiteY31" fmla="*/ 121965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50950 w 3003550"/>
                <a:gd name="connsiteY66" fmla="*/ 381459 h 2591259"/>
                <a:gd name="connsiteX67" fmla="*/ 1295400 w 3003550"/>
                <a:gd name="connsiteY67" fmla="*/ 330659 h 2591259"/>
                <a:gd name="connsiteX68" fmla="*/ 1295400 w 3003550"/>
                <a:gd name="connsiteY68" fmla="*/ 298909 h 2591259"/>
                <a:gd name="connsiteX69" fmla="*/ 1314450 w 3003550"/>
                <a:gd name="connsiteY69" fmla="*/ 3052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22885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259 h 2591259"/>
                <a:gd name="connsiteX1" fmla="*/ 6350 w 3003550"/>
                <a:gd name="connsiteY1" fmla="*/ 2489659 h 2591259"/>
                <a:gd name="connsiteX2" fmla="*/ 25400 w 3003550"/>
                <a:gd name="connsiteY2" fmla="*/ 2483309 h 2591259"/>
                <a:gd name="connsiteX3" fmla="*/ 38100 w 3003550"/>
                <a:gd name="connsiteY3" fmla="*/ 2445209 h 2591259"/>
                <a:gd name="connsiteX4" fmla="*/ 44450 w 3003550"/>
                <a:gd name="connsiteY4" fmla="*/ 2388059 h 2591259"/>
                <a:gd name="connsiteX5" fmla="*/ 50800 w 3003550"/>
                <a:gd name="connsiteY5" fmla="*/ 2343609 h 2591259"/>
                <a:gd name="connsiteX6" fmla="*/ 57150 w 3003550"/>
                <a:gd name="connsiteY6" fmla="*/ 2286459 h 2591259"/>
                <a:gd name="connsiteX7" fmla="*/ 63500 w 3003550"/>
                <a:gd name="connsiteY7" fmla="*/ 2261059 h 2591259"/>
                <a:gd name="connsiteX8" fmla="*/ 82550 w 3003550"/>
                <a:gd name="connsiteY8" fmla="*/ 2254709 h 2591259"/>
                <a:gd name="connsiteX9" fmla="*/ 88900 w 3003550"/>
                <a:gd name="connsiteY9" fmla="*/ 2184859 h 2591259"/>
                <a:gd name="connsiteX10" fmla="*/ 101600 w 3003550"/>
                <a:gd name="connsiteY10" fmla="*/ 2159459 h 2591259"/>
                <a:gd name="connsiteX11" fmla="*/ 120650 w 3003550"/>
                <a:gd name="connsiteY11" fmla="*/ 2115009 h 2591259"/>
                <a:gd name="connsiteX12" fmla="*/ 127000 w 3003550"/>
                <a:gd name="connsiteY12" fmla="*/ 2038809 h 2591259"/>
                <a:gd name="connsiteX13" fmla="*/ 139700 w 3003550"/>
                <a:gd name="connsiteY13" fmla="*/ 2013409 h 2591259"/>
                <a:gd name="connsiteX14" fmla="*/ 146050 w 3003550"/>
                <a:gd name="connsiteY14" fmla="*/ 1994359 h 2591259"/>
                <a:gd name="connsiteX15" fmla="*/ 177800 w 3003550"/>
                <a:gd name="connsiteY15" fmla="*/ 1841959 h 2591259"/>
                <a:gd name="connsiteX16" fmla="*/ 177800 w 3003550"/>
                <a:gd name="connsiteY16" fmla="*/ 1810209 h 2591259"/>
                <a:gd name="connsiteX17" fmla="*/ 190500 w 3003550"/>
                <a:gd name="connsiteY17" fmla="*/ 1791159 h 2591259"/>
                <a:gd name="connsiteX18" fmla="*/ 203200 w 3003550"/>
                <a:gd name="connsiteY18" fmla="*/ 1753059 h 2591259"/>
                <a:gd name="connsiteX19" fmla="*/ 209550 w 3003550"/>
                <a:gd name="connsiteY19" fmla="*/ 1708609 h 2591259"/>
                <a:gd name="connsiteX20" fmla="*/ 241300 w 3003550"/>
                <a:gd name="connsiteY20" fmla="*/ 1670509 h 2591259"/>
                <a:gd name="connsiteX21" fmla="*/ 260350 w 3003550"/>
                <a:gd name="connsiteY21" fmla="*/ 1632409 h 2591259"/>
                <a:gd name="connsiteX22" fmla="*/ 285750 w 3003550"/>
                <a:gd name="connsiteY22" fmla="*/ 1568909 h 2591259"/>
                <a:gd name="connsiteX23" fmla="*/ 298450 w 3003550"/>
                <a:gd name="connsiteY23" fmla="*/ 1492709 h 2591259"/>
                <a:gd name="connsiteX24" fmla="*/ 304800 w 3003550"/>
                <a:gd name="connsiteY24" fmla="*/ 1473659 h 2591259"/>
                <a:gd name="connsiteX25" fmla="*/ 323850 w 3003550"/>
                <a:gd name="connsiteY25" fmla="*/ 1460959 h 2591259"/>
                <a:gd name="connsiteX26" fmla="*/ 330200 w 3003550"/>
                <a:gd name="connsiteY26" fmla="*/ 1441909 h 2591259"/>
                <a:gd name="connsiteX27" fmla="*/ 342900 w 3003550"/>
                <a:gd name="connsiteY27" fmla="*/ 1391109 h 2591259"/>
                <a:gd name="connsiteX28" fmla="*/ 374650 w 3003550"/>
                <a:gd name="connsiteY28" fmla="*/ 1353009 h 2591259"/>
                <a:gd name="connsiteX29" fmla="*/ 400050 w 3003550"/>
                <a:gd name="connsiteY29" fmla="*/ 1302209 h 2591259"/>
                <a:gd name="connsiteX30" fmla="*/ 438150 w 3003550"/>
                <a:gd name="connsiteY30" fmla="*/ 1276809 h 2591259"/>
                <a:gd name="connsiteX31" fmla="*/ 450850 w 3003550"/>
                <a:gd name="connsiteY31" fmla="*/ 1219659 h 2591259"/>
                <a:gd name="connsiteX32" fmla="*/ 508000 w 3003550"/>
                <a:gd name="connsiteY32" fmla="*/ 1156159 h 2591259"/>
                <a:gd name="connsiteX33" fmla="*/ 514350 w 3003550"/>
                <a:gd name="connsiteY33" fmla="*/ 1137109 h 2591259"/>
                <a:gd name="connsiteX34" fmla="*/ 527050 w 3003550"/>
                <a:gd name="connsiteY34" fmla="*/ 1073609 h 2591259"/>
                <a:gd name="connsiteX35" fmla="*/ 539750 w 3003550"/>
                <a:gd name="connsiteY35" fmla="*/ 1054559 h 2591259"/>
                <a:gd name="connsiteX36" fmla="*/ 558800 w 3003550"/>
                <a:gd name="connsiteY36" fmla="*/ 1029159 h 2591259"/>
                <a:gd name="connsiteX37" fmla="*/ 577850 w 3003550"/>
                <a:gd name="connsiteY37" fmla="*/ 1016459 h 2591259"/>
                <a:gd name="connsiteX38" fmla="*/ 596900 w 3003550"/>
                <a:gd name="connsiteY38" fmla="*/ 997409 h 2591259"/>
                <a:gd name="connsiteX39" fmla="*/ 647700 w 3003550"/>
                <a:gd name="connsiteY39" fmla="*/ 952959 h 2591259"/>
                <a:gd name="connsiteX40" fmla="*/ 660400 w 3003550"/>
                <a:gd name="connsiteY40" fmla="*/ 921209 h 2591259"/>
                <a:gd name="connsiteX41" fmla="*/ 666750 w 3003550"/>
                <a:gd name="connsiteY41" fmla="*/ 902159 h 2591259"/>
                <a:gd name="connsiteX42" fmla="*/ 692150 w 3003550"/>
                <a:gd name="connsiteY42" fmla="*/ 864059 h 2591259"/>
                <a:gd name="connsiteX43" fmla="*/ 698500 w 3003550"/>
                <a:gd name="connsiteY43" fmla="*/ 845009 h 2591259"/>
                <a:gd name="connsiteX44" fmla="*/ 749300 w 3003550"/>
                <a:gd name="connsiteY44" fmla="*/ 825959 h 2591259"/>
                <a:gd name="connsiteX45" fmla="*/ 768350 w 3003550"/>
                <a:gd name="connsiteY45" fmla="*/ 806909 h 2591259"/>
                <a:gd name="connsiteX46" fmla="*/ 774700 w 3003550"/>
                <a:gd name="connsiteY46" fmla="*/ 787859 h 2591259"/>
                <a:gd name="connsiteX47" fmla="*/ 787400 w 3003550"/>
                <a:gd name="connsiteY47" fmla="*/ 762459 h 2591259"/>
                <a:gd name="connsiteX48" fmla="*/ 806450 w 3003550"/>
                <a:gd name="connsiteY48" fmla="*/ 724359 h 2591259"/>
                <a:gd name="connsiteX49" fmla="*/ 825500 w 3003550"/>
                <a:gd name="connsiteY49" fmla="*/ 718009 h 2591259"/>
                <a:gd name="connsiteX50" fmla="*/ 876300 w 3003550"/>
                <a:gd name="connsiteY50" fmla="*/ 686259 h 2591259"/>
                <a:gd name="connsiteX51" fmla="*/ 889000 w 3003550"/>
                <a:gd name="connsiteY51" fmla="*/ 667209 h 2591259"/>
                <a:gd name="connsiteX52" fmla="*/ 927100 w 3003550"/>
                <a:gd name="connsiteY52" fmla="*/ 635459 h 2591259"/>
                <a:gd name="connsiteX53" fmla="*/ 965200 w 3003550"/>
                <a:gd name="connsiteY53" fmla="*/ 610059 h 2591259"/>
                <a:gd name="connsiteX54" fmla="*/ 984250 w 3003550"/>
                <a:gd name="connsiteY54" fmla="*/ 591009 h 2591259"/>
                <a:gd name="connsiteX55" fmla="*/ 1003300 w 3003550"/>
                <a:gd name="connsiteY55" fmla="*/ 584659 h 2591259"/>
                <a:gd name="connsiteX56" fmla="*/ 1016000 w 3003550"/>
                <a:gd name="connsiteY56" fmla="*/ 565609 h 2591259"/>
                <a:gd name="connsiteX57" fmla="*/ 1041400 w 3003550"/>
                <a:gd name="connsiteY57" fmla="*/ 559259 h 2591259"/>
                <a:gd name="connsiteX58" fmla="*/ 1060450 w 3003550"/>
                <a:gd name="connsiteY58" fmla="*/ 546559 h 2591259"/>
                <a:gd name="connsiteX59" fmla="*/ 1073150 w 3003550"/>
                <a:gd name="connsiteY59" fmla="*/ 527509 h 2591259"/>
                <a:gd name="connsiteX60" fmla="*/ 1085850 w 3003550"/>
                <a:gd name="connsiteY60" fmla="*/ 489409 h 2591259"/>
                <a:gd name="connsiteX61" fmla="*/ 1123950 w 3003550"/>
                <a:gd name="connsiteY61" fmla="*/ 464009 h 2591259"/>
                <a:gd name="connsiteX62" fmla="*/ 1143000 w 3003550"/>
                <a:gd name="connsiteY62" fmla="*/ 451309 h 2591259"/>
                <a:gd name="connsiteX63" fmla="*/ 1168400 w 3003550"/>
                <a:gd name="connsiteY63" fmla="*/ 444959 h 2591259"/>
                <a:gd name="connsiteX64" fmla="*/ 1187450 w 3003550"/>
                <a:gd name="connsiteY64" fmla="*/ 432259 h 2591259"/>
                <a:gd name="connsiteX65" fmla="*/ 1244600 w 3003550"/>
                <a:gd name="connsiteY65" fmla="*/ 406859 h 2591259"/>
                <a:gd name="connsiteX66" fmla="*/ 1250950 w 3003550"/>
                <a:gd name="connsiteY66" fmla="*/ 381459 h 2591259"/>
                <a:gd name="connsiteX67" fmla="*/ 1295400 w 3003550"/>
                <a:gd name="connsiteY67" fmla="*/ 330659 h 2591259"/>
                <a:gd name="connsiteX68" fmla="*/ 1295400 w 3003550"/>
                <a:gd name="connsiteY68" fmla="*/ 298909 h 2591259"/>
                <a:gd name="connsiteX69" fmla="*/ 1314450 w 3003550"/>
                <a:gd name="connsiteY69" fmla="*/ 305259 h 2591259"/>
                <a:gd name="connsiteX70" fmla="*/ 1371600 w 3003550"/>
                <a:gd name="connsiteY70" fmla="*/ 286209 h 2591259"/>
                <a:gd name="connsiteX71" fmla="*/ 1428750 w 3003550"/>
                <a:gd name="connsiteY71" fmla="*/ 279859 h 2591259"/>
                <a:gd name="connsiteX72" fmla="*/ 1447800 w 3003550"/>
                <a:gd name="connsiteY72" fmla="*/ 267159 h 2591259"/>
                <a:gd name="connsiteX73" fmla="*/ 1466850 w 3003550"/>
                <a:gd name="connsiteY73" fmla="*/ 248109 h 2591259"/>
                <a:gd name="connsiteX74" fmla="*/ 1485900 w 3003550"/>
                <a:gd name="connsiteY74" fmla="*/ 241759 h 2591259"/>
                <a:gd name="connsiteX75" fmla="*/ 1581150 w 3003550"/>
                <a:gd name="connsiteY75" fmla="*/ 229059 h 2591259"/>
                <a:gd name="connsiteX76" fmla="*/ 1619250 w 3003550"/>
                <a:gd name="connsiteY76" fmla="*/ 203659 h 2591259"/>
                <a:gd name="connsiteX77" fmla="*/ 1676400 w 3003550"/>
                <a:gd name="connsiteY77" fmla="*/ 190959 h 2591259"/>
                <a:gd name="connsiteX78" fmla="*/ 1695450 w 3003550"/>
                <a:gd name="connsiteY78" fmla="*/ 178259 h 2591259"/>
                <a:gd name="connsiteX79" fmla="*/ 1752600 w 3003550"/>
                <a:gd name="connsiteY79" fmla="*/ 165559 h 2591259"/>
                <a:gd name="connsiteX80" fmla="*/ 1771650 w 3003550"/>
                <a:gd name="connsiteY80" fmla="*/ 152859 h 2591259"/>
                <a:gd name="connsiteX81" fmla="*/ 1790700 w 3003550"/>
                <a:gd name="connsiteY81" fmla="*/ 133809 h 2591259"/>
                <a:gd name="connsiteX82" fmla="*/ 1879600 w 3003550"/>
                <a:gd name="connsiteY82" fmla="*/ 127459 h 2591259"/>
                <a:gd name="connsiteX83" fmla="*/ 1936750 w 3003550"/>
                <a:gd name="connsiteY83" fmla="*/ 108409 h 2591259"/>
                <a:gd name="connsiteX84" fmla="*/ 1955800 w 3003550"/>
                <a:gd name="connsiteY84" fmla="*/ 102059 h 2591259"/>
                <a:gd name="connsiteX85" fmla="*/ 1987550 w 3003550"/>
                <a:gd name="connsiteY85" fmla="*/ 95709 h 2591259"/>
                <a:gd name="connsiteX86" fmla="*/ 2025650 w 3003550"/>
                <a:gd name="connsiteY86" fmla="*/ 83009 h 2591259"/>
                <a:gd name="connsiteX87" fmla="*/ 2044700 w 3003550"/>
                <a:gd name="connsiteY87" fmla="*/ 63959 h 2591259"/>
                <a:gd name="connsiteX88" fmla="*/ 2070100 w 3003550"/>
                <a:gd name="connsiteY88" fmla="*/ 57609 h 2591259"/>
                <a:gd name="connsiteX89" fmla="*/ 2089150 w 3003550"/>
                <a:gd name="connsiteY89" fmla="*/ 51259 h 2591259"/>
                <a:gd name="connsiteX90" fmla="*/ 2159000 w 3003550"/>
                <a:gd name="connsiteY90" fmla="*/ 459 h 2591259"/>
                <a:gd name="connsiteX91" fmla="*/ 2178050 w 3003550"/>
                <a:gd name="connsiteY91" fmla="*/ 13159 h 2591259"/>
                <a:gd name="connsiteX92" fmla="*/ 2216150 w 3003550"/>
                <a:gd name="connsiteY92" fmla="*/ 25859 h 2591259"/>
                <a:gd name="connsiteX93" fmla="*/ 2362200 w 3003550"/>
                <a:gd name="connsiteY93" fmla="*/ 44909 h 2591259"/>
                <a:gd name="connsiteX94" fmla="*/ 2247900 w 3003550"/>
                <a:gd name="connsiteY94" fmla="*/ 51259 h 2591259"/>
                <a:gd name="connsiteX95" fmla="*/ 2463800 w 3003550"/>
                <a:gd name="connsiteY95" fmla="*/ 44909 h 2591259"/>
                <a:gd name="connsiteX96" fmla="*/ 2495550 w 3003550"/>
                <a:gd name="connsiteY96" fmla="*/ 38559 h 2591259"/>
                <a:gd name="connsiteX97" fmla="*/ 2571750 w 3003550"/>
                <a:gd name="connsiteY97" fmla="*/ 32209 h 2591259"/>
                <a:gd name="connsiteX98" fmla="*/ 2628900 w 3003550"/>
                <a:gd name="connsiteY98" fmla="*/ 6809 h 2591259"/>
                <a:gd name="connsiteX99" fmla="*/ 2686050 w 3003550"/>
                <a:gd name="connsiteY99" fmla="*/ 13159 h 2591259"/>
                <a:gd name="connsiteX100" fmla="*/ 2717800 w 3003550"/>
                <a:gd name="connsiteY100" fmla="*/ 19509 h 2591259"/>
                <a:gd name="connsiteX101" fmla="*/ 2755900 w 3003550"/>
                <a:gd name="connsiteY101" fmla="*/ 25859 h 2591259"/>
                <a:gd name="connsiteX102" fmla="*/ 2794000 w 3003550"/>
                <a:gd name="connsiteY102" fmla="*/ 44909 h 2591259"/>
                <a:gd name="connsiteX103" fmla="*/ 2825750 w 3003550"/>
                <a:gd name="connsiteY103" fmla="*/ 38559 h 2591259"/>
                <a:gd name="connsiteX104" fmla="*/ 2863850 w 3003550"/>
                <a:gd name="connsiteY104" fmla="*/ 32209 h 2591259"/>
                <a:gd name="connsiteX105" fmla="*/ 3003550 w 3003550"/>
                <a:gd name="connsiteY105" fmla="*/ 38559 h 2591259"/>
                <a:gd name="connsiteX0" fmla="*/ 0 w 3003550"/>
                <a:gd name="connsiteY0" fmla="*/ 2591565 h 2591565"/>
                <a:gd name="connsiteX1" fmla="*/ 6350 w 3003550"/>
                <a:gd name="connsiteY1" fmla="*/ 2489965 h 2591565"/>
                <a:gd name="connsiteX2" fmla="*/ 25400 w 3003550"/>
                <a:gd name="connsiteY2" fmla="*/ 2483615 h 2591565"/>
                <a:gd name="connsiteX3" fmla="*/ 38100 w 3003550"/>
                <a:gd name="connsiteY3" fmla="*/ 2445515 h 2591565"/>
                <a:gd name="connsiteX4" fmla="*/ 44450 w 3003550"/>
                <a:gd name="connsiteY4" fmla="*/ 2388365 h 2591565"/>
                <a:gd name="connsiteX5" fmla="*/ 50800 w 3003550"/>
                <a:gd name="connsiteY5" fmla="*/ 2343915 h 2591565"/>
                <a:gd name="connsiteX6" fmla="*/ 57150 w 3003550"/>
                <a:gd name="connsiteY6" fmla="*/ 2286765 h 2591565"/>
                <a:gd name="connsiteX7" fmla="*/ 63500 w 3003550"/>
                <a:gd name="connsiteY7" fmla="*/ 2261365 h 2591565"/>
                <a:gd name="connsiteX8" fmla="*/ 82550 w 3003550"/>
                <a:gd name="connsiteY8" fmla="*/ 2255015 h 2591565"/>
                <a:gd name="connsiteX9" fmla="*/ 88900 w 3003550"/>
                <a:gd name="connsiteY9" fmla="*/ 2185165 h 2591565"/>
                <a:gd name="connsiteX10" fmla="*/ 101600 w 3003550"/>
                <a:gd name="connsiteY10" fmla="*/ 2159765 h 2591565"/>
                <a:gd name="connsiteX11" fmla="*/ 120650 w 3003550"/>
                <a:gd name="connsiteY11" fmla="*/ 2115315 h 2591565"/>
                <a:gd name="connsiteX12" fmla="*/ 127000 w 3003550"/>
                <a:gd name="connsiteY12" fmla="*/ 2039115 h 2591565"/>
                <a:gd name="connsiteX13" fmla="*/ 139700 w 3003550"/>
                <a:gd name="connsiteY13" fmla="*/ 2013715 h 2591565"/>
                <a:gd name="connsiteX14" fmla="*/ 146050 w 3003550"/>
                <a:gd name="connsiteY14" fmla="*/ 1994665 h 2591565"/>
                <a:gd name="connsiteX15" fmla="*/ 177800 w 3003550"/>
                <a:gd name="connsiteY15" fmla="*/ 1842265 h 2591565"/>
                <a:gd name="connsiteX16" fmla="*/ 177800 w 3003550"/>
                <a:gd name="connsiteY16" fmla="*/ 1810515 h 2591565"/>
                <a:gd name="connsiteX17" fmla="*/ 190500 w 3003550"/>
                <a:gd name="connsiteY17" fmla="*/ 1791465 h 2591565"/>
                <a:gd name="connsiteX18" fmla="*/ 203200 w 3003550"/>
                <a:gd name="connsiteY18" fmla="*/ 1753365 h 2591565"/>
                <a:gd name="connsiteX19" fmla="*/ 209550 w 3003550"/>
                <a:gd name="connsiteY19" fmla="*/ 1708915 h 2591565"/>
                <a:gd name="connsiteX20" fmla="*/ 241300 w 3003550"/>
                <a:gd name="connsiteY20" fmla="*/ 1670815 h 2591565"/>
                <a:gd name="connsiteX21" fmla="*/ 260350 w 3003550"/>
                <a:gd name="connsiteY21" fmla="*/ 1632715 h 2591565"/>
                <a:gd name="connsiteX22" fmla="*/ 285750 w 3003550"/>
                <a:gd name="connsiteY22" fmla="*/ 1569215 h 2591565"/>
                <a:gd name="connsiteX23" fmla="*/ 298450 w 3003550"/>
                <a:gd name="connsiteY23" fmla="*/ 1493015 h 2591565"/>
                <a:gd name="connsiteX24" fmla="*/ 304800 w 3003550"/>
                <a:gd name="connsiteY24" fmla="*/ 1473965 h 2591565"/>
                <a:gd name="connsiteX25" fmla="*/ 323850 w 3003550"/>
                <a:gd name="connsiteY25" fmla="*/ 1461265 h 2591565"/>
                <a:gd name="connsiteX26" fmla="*/ 330200 w 3003550"/>
                <a:gd name="connsiteY26" fmla="*/ 1442215 h 2591565"/>
                <a:gd name="connsiteX27" fmla="*/ 342900 w 3003550"/>
                <a:gd name="connsiteY27" fmla="*/ 1391415 h 2591565"/>
                <a:gd name="connsiteX28" fmla="*/ 374650 w 3003550"/>
                <a:gd name="connsiteY28" fmla="*/ 1353315 h 2591565"/>
                <a:gd name="connsiteX29" fmla="*/ 400050 w 3003550"/>
                <a:gd name="connsiteY29" fmla="*/ 1302515 h 2591565"/>
                <a:gd name="connsiteX30" fmla="*/ 438150 w 3003550"/>
                <a:gd name="connsiteY30" fmla="*/ 1277115 h 2591565"/>
                <a:gd name="connsiteX31" fmla="*/ 450850 w 3003550"/>
                <a:gd name="connsiteY31" fmla="*/ 1219965 h 2591565"/>
                <a:gd name="connsiteX32" fmla="*/ 508000 w 3003550"/>
                <a:gd name="connsiteY32" fmla="*/ 1156465 h 2591565"/>
                <a:gd name="connsiteX33" fmla="*/ 514350 w 3003550"/>
                <a:gd name="connsiteY33" fmla="*/ 1137415 h 2591565"/>
                <a:gd name="connsiteX34" fmla="*/ 527050 w 3003550"/>
                <a:gd name="connsiteY34" fmla="*/ 1073915 h 2591565"/>
                <a:gd name="connsiteX35" fmla="*/ 539750 w 3003550"/>
                <a:gd name="connsiteY35" fmla="*/ 1054865 h 2591565"/>
                <a:gd name="connsiteX36" fmla="*/ 558800 w 3003550"/>
                <a:gd name="connsiteY36" fmla="*/ 1029465 h 2591565"/>
                <a:gd name="connsiteX37" fmla="*/ 577850 w 3003550"/>
                <a:gd name="connsiteY37" fmla="*/ 1016765 h 2591565"/>
                <a:gd name="connsiteX38" fmla="*/ 596900 w 3003550"/>
                <a:gd name="connsiteY38" fmla="*/ 997715 h 2591565"/>
                <a:gd name="connsiteX39" fmla="*/ 647700 w 3003550"/>
                <a:gd name="connsiteY39" fmla="*/ 953265 h 2591565"/>
                <a:gd name="connsiteX40" fmla="*/ 660400 w 3003550"/>
                <a:gd name="connsiteY40" fmla="*/ 921515 h 2591565"/>
                <a:gd name="connsiteX41" fmla="*/ 666750 w 3003550"/>
                <a:gd name="connsiteY41" fmla="*/ 902465 h 2591565"/>
                <a:gd name="connsiteX42" fmla="*/ 692150 w 3003550"/>
                <a:gd name="connsiteY42" fmla="*/ 864365 h 2591565"/>
                <a:gd name="connsiteX43" fmla="*/ 698500 w 3003550"/>
                <a:gd name="connsiteY43" fmla="*/ 845315 h 2591565"/>
                <a:gd name="connsiteX44" fmla="*/ 749300 w 3003550"/>
                <a:gd name="connsiteY44" fmla="*/ 826265 h 2591565"/>
                <a:gd name="connsiteX45" fmla="*/ 768350 w 3003550"/>
                <a:gd name="connsiteY45" fmla="*/ 807215 h 2591565"/>
                <a:gd name="connsiteX46" fmla="*/ 774700 w 3003550"/>
                <a:gd name="connsiteY46" fmla="*/ 788165 h 2591565"/>
                <a:gd name="connsiteX47" fmla="*/ 787400 w 3003550"/>
                <a:gd name="connsiteY47" fmla="*/ 762765 h 2591565"/>
                <a:gd name="connsiteX48" fmla="*/ 806450 w 3003550"/>
                <a:gd name="connsiteY48" fmla="*/ 724665 h 2591565"/>
                <a:gd name="connsiteX49" fmla="*/ 825500 w 3003550"/>
                <a:gd name="connsiteY49" fmla="*/ 718315 h 2591565"/>
                <a:gd name="connsiteX50" fmla="*/ 876300 w 3003550"/>
                <a:gd name="connsiteY50" fmla="*/ 686565 h 2591565"/>
                <a:gd name="connsiteX51" fmla="*/ 889000 w 3003550"/>
                <a:gd name="connsiteY51" fmla="*/ 667515 h 2591565"/>
                <a:gd name="connsiteX52" fmla="*/ 927100 w 3003550"/>
                <a:gd name="connsiteY52" fmla="*/ 635765 h 2591565"/>
                <a:gd name="connsiteX53" fmla="*/ 965200 w 3003550"/>
                <a:gd name="connsiteY53" fmla="*/ 610365 h 2591565"/>
                <a:gd name="connsiteX54" fmla="*/ 984250 w 3003550"/>
                <a:gd name="connsiteY54" fmla="*/ 591315 h 2591565"/>
                <a:gd name="connsiteX55" fmla="*/ 1003300 w 3003550"/>
                <a:gd name="connsiteY55" fmla="*/ 584965 h 2591565"/>
                <a:gd name="connsiteX56" fmla="*/ 1016000 w 3003550"/>
                <a:gd name="connsiteY56" fmla="*/ 565915 h 2591565"/>
                <a:gd name="connsiteX57" fmla="*/ 1041400 w 3003550"/>
                <a:gd name="connsiteY57" fmla="*/ 559565 h 2591565"/>
                <a:gd name="connsiteX58" fmla="*/ 1060450 w 3003550"/>
                <a:gd name="connsiteY58" fmla="*/ 546865 h 2591565"/>
                <a:gd name="connsiteX59" fmla="*/ 1073150 w 3003550"/>
                <a:gd name="connsiteY59" fmla="*/ 527815 h 2591565"/>
                <a:gd name="connsiteX60" fmla="*/ 1085850 w 3003550"/>
                <a:gd name="connsiteY60" fmla="*/ 489715 h 2591565"/>
                <a:gd name="connsiteX61" fmla="*/ 1123950 w 3003550"/>
                <a:gd name="connsiteY61" fmla="*/ 464315 h 2591565"/>
                <a:gd name="connsiteX62" fmla="*/ 1143000 w 3003550"/>
                <a:gd name="connsiteY62" fmla="*/ 451615 h 2591565"/>
                <a:gd name="connsiteX63" fmla="*/ 1168400 w 3003550"/>
                <a:gd name="connsiteY63" fmla="*/ 445265 h 2591565"/>
                <a:gd name="connsiteX64" fmla="*/ 1187450 w 3003550"/>
                <a:gd name="connsiteY64" fmla="*/ 432565 h 2591565"/>
                <a:gd name="connsiteX65" fmla="*/ 1244600 w 3003550"/>
                <a:gd name="connsiteY65" fmla="*/ 407165 h 2591565"/>
                <a:gd name="connsiteX66" fmla="*/ 1250950 w 3003550"/>
                <a:gd name="connsiteY66" fmla="*/ 381765 h 2591565"/>
                <a:gd name="connsiteX67" fmla="*/ 1295400 w 3003550"/>
                <a:gd name="connsiteY67" fmla="*/ 330965 h 2591565"/>
                <a:gd name="connsiteX68" fmla="*/ 1295400 w 3003550"/>
                <a:gd name="connsiteY68" fmla="*/ 299215 h 2591565"/>
                <a:gd name="connsiteX69" fmla="*/ 1314450 w 3003550"/>
                <a:gd name="connsiteY69" fmla="*/ 305565 h 2591565"/>
                <a:gd name="connsiteX70" fmla="*/ 1371600 w 3003550"/>
                <a:gd name="connsiteY70" fmla="*/ 286515 h 2591565"/>
                <a:gd name="connsiteX71" fmla="*/ 1428750 w 3003550"/>
                <a:gd name="connsiteY71" fmla="*/ 280165 h 2591565"/>
                <a:gd name="connsiteX72" fmla="*/ 1447800 w 3003550"/>
                <a:gd name="connsiteY72" fmla="*/ 267465 h 2591565"/>
                <a:gd name="connsiteX73" fmla="*/ 1466850 w 3003550"/>
                <a:gd name="connsiteY73" fmla="*/ 248415 h 2591565"/>
                <a:gd name="connsiteX74" fmla="*/ 1485900 w 3003550"/>
                <a:gd name="connsiteY74" fmla="*/ 242065 h 2591565"/>
                <a:gd name="connsiteX75" fmla="*/ 1581150 w 3003550"/>
                <a:gd name="connsiteY75" fmla="*/ 229365 h 2591565"/>
                <a:gd name="connsiteX76" fmla="*/ 1619250 w 3003550"/>
                <a:gd name="connsiteY76" fmla="*/ 203965 h 2591565"/>
                <a:gd name="connsiteX77" fmla="*/ 1676400 w 3003550"/>
                <a:gd name="connsiteY77" fmla="*/ 191265 h 2591565"/>
                <a:gd name="connsiteX78" fmla="*/ 1695450 w 3003550"/>
                <a:gd name="connsiteY78" fmla="*/ 178565 h 2591565"/>
                <a:gd name="connsiteX79" fmla="*/ 1752600 w 3003550"/>
                <a:gd name="connsiteY79" fmla="*/ 165865 h 2591565"/>
                <a:gd name="connsiteX80" fmla="*/ 1771650 w 3003550"/>
                <a:gd name="connsiteY80" fmla="*/ 153165 h 2591565"/>
                <a:gd name="connsiteX81" fmla="*/ 1790700 w 3003550"/>
                <a:gd name="connsiteY81" fmla="*/ 134115 h 2591565"/>
                <a:gd name="connsiteX82" fmla="*/ 1879600 w 3003550"/>
                <a:gd name="connsiteY82" fmla="*/ 127765 h 2591565"/>
                <a:gd name="connsiteX83" fmla="*/ 1936750 w 3003550"/>
                <a:gd name="connsiteY83" fmla="*/ 108715 h 2591565"/>
                <a:gd name="connsiteX84" fmla="*/ 1955800 w 3003550"/>
                <a:gd name="connsiteY84" fmla="*/ 102365 h 2591565"/>
                <a:gd name="connsiteX85" fmla="*/ 1987550 w 3003550"/>
                <a:gd name="connsiteY85" fmla="*/ 96015 h 2591565"/>
                <a:gd name="connsiteX86" fmla="*/ 2025650 w 3003550"/>
                <a:gd name="connsiteY86" fmla="*/ 83315 h 2591565"/>
                <a:gd name="connsiteX87" fmla="*/ 2044700 w 3003550"/>
                <a:gd name="connsiteY87" fmla="*/ 64265 h 2591565"/>
                <a:gd name="connsiteX88" fmla="*/ 2070100 w 3003550"/>
                <a:gd name="connsiteY88" fmla="*/ 57915 h 2591565"/>
                <a:gd name="connsiteX89" fmla="*/ 2089150 w 3003550"/>
                <a:gd name="connsiteY89" fmla="*/ 51565 h 2591565"/>
                <a:gd name="connsiteX90" fmla="*/ 2159000 w 3003550"/>
                <a:gd name="connsiteY90" fmla="*/ 765 h 2591565"/>
                <a:gd name="connsiteX91" fmla="*/ 2178050 w 3003550"/>
                <a:gd name="connsiteY91" fmla="*/ 13465 h 2591565"/>
                <a:gd name="connsiteX92" fmla="*/ 2216150 w 3003550"/>
                <a:gd name="connsiteY92" fmla="*/ 57915 h 2591565"/>
                <a:gd name="connsiteX93" fmla="*/ 2362200 w 3003550"/>
                <a:gd name="connsiteY93" fmla="*/ 45215 h 2591565"/>
                <a:gd name="connsiteX94" fmla="*/ 2247900 w 3003550"/>
                <a:gd name="connsiteY94" fmla="*/ 51565 h 2591565"/>
                <a:gd name="connsiteX95" fmla="*/ 2463800 w 3003550"/>
                <a:gd name="connsiteY95" fmla="*/ 45215 h 2591565"/>
                <a:gd name="connsiteX96" fmla="*/ 2495550 w 3003550"/>
                <a:gd name="connsiteY96" fmla="*/ 38865 h 2591565"/>
                <a:gd name="connsiteX97" fmla="*/ 2571750 w 3003550"/>
                <a:gd name="connsiteY97" fmla="*/ 32515 h 2591565"/>
                <a:gd name="connsiteX98" fmla="*/ 2628900 w 3003550"/>
                <a:gd name="connsiteY98" fmla="*/ 7115 h 2591565"/>
                <a:gd name="connsiteX99" fmla="*/ 2686050 w 3003550"/>
                <a:gd name="connsiteY99" fmla="*/ 13465 h 2591565"/>
                <a:gd name="connsiteX100" fmla="*/ 2717800 w 3003550"/>
                <a:gd name="connsiteY100" fmla="*/ 19815 h 2591565"/>
                <a:gd name="connsiteX101" fmla="*/ 2755900 w 3003550"/>
                <a:gd name="connsiteY101" fmla="*/ 26165 h 2591565"/>
                <a:gd name="connsiteX102" fmla="*/ 2794000 w 3003550"/>
                <a:gd name="connsiteY102" fmla="*/ 45215 h 2591565"/>
                <a:gd name="connsiteX103" fmla="*/ 2825750 w 3003550"/>
                <a:gd name="connsiteY103" fmla="*/ 38865 h 2591565"/>
                <a:gd name="connsiteX104" fmla="*/ 2863850 w 3003550"/>
                <a:gd name="connsiteY104" fmla="*/ 32515 h 2591565"/>
                <a:gd name="connsiteX105" fmla="*/ 3003550 w 3003550"/>
                <a:gd name="connsiteY105" fmla="*/ 38865 h 2591565"/>
                <a:gd name="connsiteX0" fmla="*/ 0 w 3003550"/>
                <a:gd name="connsiteY0" fmla="*/ 2591651 h 2591651"/>
                <a:gd name="connsiteX1" fmla="*/ 6350 w 3003550"/>
                <a:gd name="connsiteY1" fmla="*/ 2490051 h 2591651"/>
                <a:gd name="connsiteX2" fmla="*/ 25400 w 3003550"/>
                <a:gd name="connsiteY2" fmla="*/ 2483701 h 2591651"/>
                <a:gd name="connsiteX3" fmla="*/ 38100 w 3003550"/>
                <a:gd name="connsiteY3" fmla="*/ 2445601 h 2591651"/>
                <a:gd name="connsiteX4" fmla="*/ 44450 w 3003550"/>
                <a:gd name="connsiteY4" fmla="*/ 2388451 h 2591651"/>
                <a:gd name="connsiteX5" fmla="*/ 50800 w 3003550"/>
                <a:gd name="connsiteY5" fmla="*/ 2344001 h 2591651"/>
                <a:gd name="connsiteX6" fmla="*/ 57150 w 3003550"/>
                <a:gd name="connsiteY6" fmla="*/ 2286851 h 2591651"/>
                <a:gd name="connsiteX7" fmla="*/ 63500 w 3003550"/>
                <a:gd name="connsiteY7" fmla="*/ 2261451 h 2591651"/>
                <a:gd name="connsiteX8" fmla="*/ 82550 w 3003550"/>
                <a:gd name="connsiteY8" fmla="*/ 2255101 h 2591651"/>
                <a:gd name="connsiteX9" fmla="*/ 88900 w 3003550"/>
                <a:gd name="connsiteY9" fmla="*/ 2185251 h 2591651"/>
                <a:gd name="connsiteX10" fmla="*/ 101600 w 3003550"/>
                <a:gd name="connsiteY10" fmla="*/ 2159851 h 2591651"/>
                <a:gd name="connsiteX11" fmla="*/ 120650 w 3003550"/>
                <a:gd name="connsiteY11" fmla="*/ 2115401 h 2591651"/>
                <a:gd name="connsiteX12" fmla="*/ 127000 w 3003550"/>
                <a:gd name="connsiteY12" fmla="*/ 2039201 h 2591651"/>
                <a:gd name="connsiteX13" fmla="*/ 139700 w 3003550"/>
                <a:gd name="connsiteY13" fmla="*/ 2013801 h 2591651"/>
                <a:gd name="connsiteX14" fmla="*/ 146050 w 3003550"/>
                <a:gd name="connsiteY14" fmla="*/ 1994751 h 2591651"/>
                <a:gd name="connsiteX15" fmla="*/ 177800 w 3003550"/>
                <a:gd name="connsiteY15" fmla="*/ 1842351 h 2591651"/>
                <a:gd name="connsiteX16" fmla="*/ 177800 w 3003550"/>
                <a:gd name="connsiteY16" fmla="*/ 1810601 h 2591651"/>
                <a:gd name="connsiteX17" fmla="*/ 190500 w 3003550"/>
                <a:gd name="connsiteY17" fmla="*/ 1791551 h 2591651"/>
                <a:gd name="connsiteX18" fmla="*/ 203200 w 3003550"/>
                <a:gd name="connsiteY18" fmla="*/ 1753451 h 2591651"/>
                <a:gd name="connsiteX19" fmla="*/ 209550 w 3003550"/>
                <a:gd name="connsiteY19" fmla="*/ 1709001 h 2591651"/>
                <a:gd name="connsiteX20" fmla="*/ 241300 w 3003550"/>
                <a:gd name="connsiteY20" fmla="*/ 1670901 h 2591651"/>
                <a:gd name="connsiteX21" fmla="*/ 260350 w 3003550"/>
                <a:gd name="connsiteY21" fmla="*/ 1632801 h 2591651"/>
                <a:gd name="connsiteX22" fmla="*/ 285750 w 3003550"/>
                <a:gd name="connsiteY22" fmla="*/ 1569301 h 2591651"/>
                <a:gd name="connsiteX23" fmla="*/ 298450 w 3003550"/>
                <a:gd name="connsiteY23" fmla="*/ 1493101 h 2591651"/>
                <a:gd name="connsiteX24" fmla="*/ 304800 w 3003550"/>
                <a:gd name="connsiteY24" fmla="*/ 1474051 h 2591651"/>
                <a:gd name="connsiteX25" fmla="*/ 323850 w 3003550"/>
                <a:gd name="connsiteY25" fmla="*/ 1461351 h 2591651"/>
                <a:gd name="connsiteX26" fmla="*/ 330200 w 3003550"/>
                <a:gd name="connsiteY26" fmla="*/ 1442301 h 2591651"/>
                <a:gd name="connsiteX27" fmla="*/ 342900 w 3003550"/>
                <a:gd name="connsiteY27" fmla="*/ 1391501 h 2591651"/>
                <a:gd name="connsiteX28" fmla="*/ 374650 w 3003550"/>
                <a:gd name="connsiteY28" fmla="*/ 1353401 h 2591651"/>
                <a:gd name="connsiteX29" fmla="*/ 400050 w 3003550"/>
                <a:gd name="connsiteY29" fmla="*/ 1302601 h 2591651"/>
                <a:gd name="connsiteX30" fmla="*/ 438150 w 3003550"/>
                <a:gd name="connsiteY30" fmla="*/ 1277201 h 2591651"/>
                <a:gd name="connsiteX31" fmla="*/ 450850 w 3003550"/>
                <a:gd name="connsiteY31" fmla="*/ 1220051 h 2591651"/>
                <a:gd name="connsiteX32" fmla="*/ 508000 w 3003550"/>
                <a:gd name="connsiteY32" fmla="*/ 1156551 h 2591651"/>
                <a:gd name="connsiteX33" fmla="*/ 514350 w 3003550"/>
                <a:gd name="connsiteY33" fmla="*/ 1137501 h 2591651"/>
                <a:gd name="connsiteX34" fmla="*/ 527050 w 3003550"/>
                <a:gd name="connsiteY34" fmla="*/ 1074001 h 2591651"/>
                <a:gd name="connsiteX35" fmla="*/ 539750 w 3003550"/>
                <a:gd name="connsiteY35" fmla="*/ 1054951 h 2591651"/>
                <a:gd name="connsiteX36" fmla="*/ 558800 w 3003550"/>
                <a:gd name="connsiteY36" fmla="*/ 1029551 h 2591651"/>
                <a:gd name="connsiteX37" fmla="*/ 577850 w 3003550"/>
                <a:gd name="connsiteY37" fmla="*/ 1016851 h 2591651"/>
                <a:gd name="connsiteX38" fmla="*/ 596900 w 3003550"/>
                <a:gd name="connsiteY38" fmla="*/ 997801 h 2591651"/>
                <a:gd name="connsiteX39" fmla="*/ 647700 w 3003550"/>
                <a:gd name="connsiteY39" fmla="*/ 953351 h 2591651"/>
                <a:gd name="connsiteX40" fmla="*/ 660400 w 3003550"/>
                <a:gd name="connsiteY40" fmla="*/ 921601 h 2591651"/>
                <a:gd name="connsiteX41" fmla="*/ 666750 w 3003550"/>
                <a:gd name="connsiteY41" fmla="*/ 902551 h 2591651"/>
                <a:gd name="connsiteX42" fmla="*/ 692150 w 3003550"/>
                <a:gd name="connsiteY42" fmla="*/ 864451 h 2591651"/>
                <a:gd name="connsiteX43" fmla="*/ 698500 w 3003550"/>
                <a:gd name="connsiteY43" fmla="*/ 845401 h 2591651"/>
                <a:gd name="connsiteX44" fmla="*/ 749300 w 3003550"/>
                <a:gd name="connsiteY44" fmla="*/ 826351 h 2591651"/>
                <a:gd name="connsiteX45" fmla="*/ 768350 w 3003550"/>
                <a:gd name="connsiteY45" fmla="*/ 807301 h 2591651"/>
                <a:gd name="connsiteX46" fmla="*/ 774700 w 3003550"/>
                <a:gd name="connsiteY46" fmla="*/ 788251 h 2591651"/>
                <a:gd name="connsiteX47" fmla="*/ 787400 w 3003550"/>
                <a:gd name="connsiteY47" fmla="*/ 762851 h 2591651"/>
                <a:gd name="connsiteX48" fmla="*/ 806450 w 3003550"/>
                <a:gd name="connsiteY48" fmla="*/ 724751 h 2591651"/>
                <a:gd name="connsiteX49" fmla="*/ 825500 w 3003550"/>
                <a:gd name="connsiteY49" fmla="*/ 718401 h 2591651"/>
                <a:gd name="connsiteX50" fmla="*/ 876300 w 3003550"/>
                <a:gd name="connsiteY50" fmla="*/ 686651 h 2591651"/>
                <a:gd name="connsiteX51" fmla="*/ 889000 w 3003550"/>
                <a:gd name="connsiteY51" fmla="*/ 667601 h 2591651"/>
                <a:gd name="connsiteX52" fmla="*/ 927100 w 3003550"/>
                <a:gd name="connsiteY52" fmla="*/ 635851 h 2591651"/>
                <a:gd name="connsiteX53" fmla="*/ 965200 w 3003550"/>
                <a:gd name="connsiteY53" fmla="*/ 610451 h 2591651"/>
                <a:gd name="connsiteX54" fmla="*/ 984250 w 3003550"/>
                <a:gd name="connsiteY54" fmla="*/ 591401 h 2591651"/>
                <a:gd name="connsiteX55" fmla="*/ 1003300 w 3003550"/>
                <a:gd name="connsiteY55" fmla="*/ 585051 h 2591651"/>
                <a:gd name="connsiteX56" fmla="*/ 1016000 w 3003550"/>
                <a:gd name="connsiteY56" fmla="*/ 566001 h 2591651"/>
                <a:gd name="connsiteX57" fmla="*/ 1041400 w 3003550"/>
                <a:gd name="connsiteY57" fmla="*/ 559651 h 2591651"/>
                <a:gd name="connsiteX58" fmla="*/ 1060450 w 3003550"/>
                <a:gd name="connsiteY58" fmla="*/ 546951 h 2591651"/>
                <a:gd name="connsiteX59" fmla="*/ 1073150 w 3003550"/>
                <a:gd name="connsiteY59" fmla="*/ 527901 h 2591651"/>
                <a:gd name="connsiteX60" fmla="*/ 1085850 w 3003550"/>
                <a:gd name="connsiteY60" fmla="*/ 489801 h 2591651"/>
                <a:gd name="connsiteX61" fmla="*/ 1123950 w 3003550"/>
                <a:gd name="connsiteY61" fmla="*/ 464401 h 2591651"/>
                <a:gd name="connsiteX62" fmla="*/ 1143000 w 3003550"/>
                <a:gd name="connsiteY62" fmla="*/ 451701 h 2591651"/>
                <a:gd name="connsiteX63" fmla="*/ 1168400 w 3003550"/>
                <a:gd name="connsiteY63" fmla="*/ 445351 h 2591651"/>
                <a:gd name="connsiteX64" fmla="*/ 1187450 w 3003550"/>
                <a:gd name="connsiteY64" fmla="*/ 432651 h 2591651"/>
                <a:gd name="connsiteX65" fmla="*/ 1244600 w 3003550"/>
                <a:gd name="connsiteY65" fmla="*/ 407251 h 2591651"/>
                <a:gd name="connsiteX66" fmla="*/ 1250950 w 3003550"/>
                <a:gd name="connsiteY66" fmla="*/ 381851 h 2591651"/>
                <a:gd name="connsiteX67" fmla="*/ 1295400 w 3003550"/>
                <a:gd name="connsiteY67" fmla="*/ 331051 h 2591651"/>
                <a:gd name="connsiteX68" fmla="*/ 1295400 w 3003550"/>
                <a:gd name="connsiteY68" fmla="*/ 299301 h 2591651"/>
                <a:gd name="connsiteX69" fmla="*/ 1314450 w 3003550"/>
                <a:gd name="connsiteY69" fmla="*/ 305651 h 2591651"/>
                <a:gd name="connsiteX70" fmla="*/ 1371600 w 3003550"/>
                <a:gd name="connsiteY70" fmla="*/ 286601 h 2591651"/>
                <a:gd name="connsiteX71" fmla="*/ 1428750 w 3003550"/>
                <a:gd name="connsiteY71" fmla="*/ 280251 h 2591651"/>
                <a:gd name="connsiteX72" fmla="*/ 1447800 w 3003550"/>
                <a:gd name="connsiteY72" fmla="*/ 267551 h 2591651"/>
                <a:gd name="connsiteX73" fmla="*/ 1466850 w 3003550"/>
                <a:gd name="connsiteY73" fmla="*/ 248501 h 2591651"/>
                <a:gd name="connsiteX74" fmla="*/ 1485900 w 3003550"/>
                <a:gd name="connsiteY74" fmla="*/ 242151 h 2591651"/>
                <a:gd name="connsiteX75" fmla="*/ 1581150 w 3003550"/>
                <a:gd name="connsiteY75" fmla="*/ 229451 h 2591651"/>
                <a:gd name="connsiteX76" fmla="*/ 1619250 w 3003550"/>
                <a:gd name="connsiteY76" fmla="*/ 204051 h 2591651"/>
                <a:gd name="connsiteX77" fmla="*/ 1676400 w 3003550"/>
                <a:gd name="connsiteY77" fmla="*/ 191351 h 2591651"/>
                <a:gd name="connsiteX78" fmla="*/ 1695450 w 3003550"/>
                <a:gd name="connsiteY78" fmla="*/ 178651 h 2591651"/>
                <a:gd name="connsiteX79" fmla="*/ 1752600 w 3003550"/>
                <a:gd name="connsiteY79" fmla="*/ 165951 h 2591651"/>
                <a:gd name="connsiteX80" fmla="*/ 1771650 w 3003550"/>
                <a:gd name="connsiteY80" fmla="*/ 153251 h 2591651"/>
                <a:gd name="connsiteX81" fmla="*/ 1790700 w 3003550"/>
                <a:gd name="connsiteY81" fmla="*/ 134201 h 2591651"/>
                <a:gd name="connsiteX82" fmla="*/ 1879600 w 3003550"/>
                <a:gd name="connsiteY82" fmla="*/ 127851 h 2591651"/>
                <a:gd name="connsiteX83" fmla="*/ 1936750 w 3003550"/>
                <a:gd name="connsiteY83" fmla="*/ 108801 h 2591651"/>
                <a:gd name="connsiteX84" fmla="*/ 1955800 w 3003550"/>
                <a:gd name="connsiteY84" fmla="*/ 102451 h 2591651"/>
                <a:gd name="connsiteX85" fmla="*/ 1987550 w 3003550"/>
                <a:gd name="connsiteY85" fmla="*/ 96101 h 2591651"/>
                <a:gd name="connsiteX86" fmla="*/ 2025650 w 3003550"/>
                <a:gd name="connsiteY86" fmla="*/ 83401 h 2591651"/>
                <a:gd name="connsiteX87" fmla="*/ 2044700 w 3003550"/>
                <a:gd name="connsiteY87" fmla="*/ 64351 h 2591651"/>
                <a:gd name="connsiteX88" fmla="*/ 2070100 w 3003550"/>
                <a:gd name="connsiteY88" fmla="*/ 58001 h 2591651"/>
                <a:gd name="connsiteX89" fmla="*/ 2089150 w 3003550"/>
                <a:gd name="connsiteY89" fmla="*/ 51651 h 2591651"/>
                <a:gd name="connsiteX90" fmla="*/ 2159000 w 3003550"/>
                <a:gd name="connsiteY90" fmla="*/ 851 h 2591651"/>
                <a:gd name="connsiteX91" fmla="*/ 2178050 w 3003550"/>
                <a:gd name="connsiteY91" fmla="*/ 13551 h 2591651"/>
                <a:gd name="connsiteX92" fmla="*/ 2216150 w 3003550"/>
                <a:gd name="connsiteY92" fmla="*/ 64351 h 2591651"/>
                <a:gd name="connsiteX93" fmla="*/ 2362200 w 3003550"/>
                <a:gd name="connsiteY93" fmla="*/ 45301 h 2591651"/>
                <a:gd name="connsiteX94" fmla="*/ 2247900 w 3003550"/>
                <a:gd name="connsiteY94" fmla="*/ 51651 h 2591651"/>
                <a:gd name="connsiteX95" fmla="*/ 2463800 w 3003550"/>
                <a:gd name="connsiteY95" fmla="*/ 45301 h 2591651"/>
                <a:gd name="connsiteX96" fmla="*/ 2495550 w 3003550"/>
                <a:gd name="connsiteY96" fmla="*/ 38951 h 2591651"/>
                <a:gd name="connsiteX97" fmla="*/ 2571750 w 3003550"/>
                <a:gd name="connsiteY97" fmla="*/ 32601 h 2591651"/>
                <a:gd name="connsiteX98" fmla="*/ 2628900 w 3003550"/>
                <a:gd name="connsiteY98" fmla="*/ 7201 h 2591651"/>
                <a:gd name="connsiteX99" fmla="*/ 2686050 w 3003550"/>
                <a:gd name="connsiteY99" fmla="*/ 13551 h 2591651"/>
                <a:gd name="connsiteX100" fmla="*/ 2717800 w 3003550"/>
                <a:gd name="connsiteY100" fmla="*/ 19901 h 2591651"/>
                <a:gd name="connsiteX101" fmla="*/ 2755900 w 3003550"/>
                <a:gd name="connsiteY101" fmla="*/ 26251 h 2591651"/>
                <a:gd name="connsiteX102" fmla="*/ 2794000 w 3003550"/>
                <a:gd name="connsiteY102" fmla="*/ 45301 h 2591651"/>
                <a:gd name="connsiteX103" fmla="*/ 2825750 w 3003550"/>
                <a:gd name="connsiteY103" fmla="*/ 38951 h 2591651"/>
                <a:gd name="connsiteX104" fmla="*/ 2863850 w 3003550"/>
                <a:gd name="connsiteY104" fmla="*/ 32601 h 2591651"/>
                <a:gd name="connsiteX105" fmla="*/ 3003550 w 3003550"/>
                <a:gd name="connsiteY105" fmla="*/ 38951 h 2591651"/>
                <a:gd name="connsiteX0" fmla="*/ 0 w 3003550"/>
                <a:gd name="connsiteY0" fmla="*/ 2590800 h 2590800"/>
                <a:gd name="connsiteX1" fmla="*/ 6350 w 3003550"/>
                <a:gd name="connsiteY1" fmla="*/ 2489200 h 2590800"/>
                <a:gd name="connsiteX2" fmla="*/ 25400 w 3003550"/>
                <a:gd name="connsiteY2" fmla="*/ 2482850 h 2590800"/>
                <a:gd name="connsiteX3" fmla="*/ 38100 w 3003550"/>
                <a:gd name="connsiteY3" fmla="*/ 2444750 h 2590800"/>
                <a:gd name="connsiteX4" fmla="*/ 44450 w 3003550"/>
                <a:gd name="connsiteY4" fmla="*/ 2387600 h 2590800"/>
                <a:gd name="connsiteX5" fmla="*/ 50800 w 3003550"/>
                <a:gd name="connsiteY5" fmla="*/ 2343150 h 2590800"/>
                <a:gd name="connsiteX6" fmla="*/ 57150 w 3003550"/>
                <a:gd name="connsiteY6" fmla="*/ 2286000 h 2590800"/>
                <a:gd name="connsiteX7" fmla="*/ 63500 w 3003550"/>
                <a:gd name="connsiteY7" fmla="*/ 2260600 h 2590800"/>
                <a:gd name="connsiteX8" fmla="*/ 82550 w 3003550"/>
                <a:gd name="connsiteY8" fmla="*/ 2254250 h 2590800"/>
                <a:gd name="connsiteX9" fmla="*/ 88900 w 3003550"/>
                <a:gd name="connsiteY9" fmla="*/ 2184400 h 2590800"/>
                <a:gd name="connsiteX10" fmla="*/ 101600 w 3003550"/>
                <a:gd name="connsiteY10" fmla="*/ 2159000 h 2590800"/>
                <a:gd name="connsiteX11" fmla="*/ 120650 w 3003550"/>
                <a:gd name="connsiteY11" fmla="*/ 2114550 h 2590800"/>
                <a:gd name="connsiteX12" fmla="*/ 127000 w 3003550"/>
                <a:gd name="connsiteY12" fmla="*/ 2038350 h 2590800"/>
                <a:gd name="connsiteX13" fmla="*/ 139700 w 3003550"/>
                <a:gd name="connsiteY13" fmla="*/ 2012950 h 2590800"/>
                <a:gd name="connsiteX14" fmla="*/ 146050 w 3003550"/>
                <a:gd name="connsiteY14" fmla="*/ 1993900 h 2590800"/>
                <a:gd name="connsiteX15" fmla="*/ 177800 w 3003550"/>
                <a:gd name="connsiteY15" fmla="*/ 1841500 h 2590800"/>
                <a:gd name="connsiteX16" fmla="*/ 177800 w 3003550"/>
                <a:gd name="connsiteY16" fmla="*/ 1809750 h 2590800"/>
                <a:gd name="connsiteX17" fmla="*/ 190500 w 3003550"/>
                <a:gd name="connsiteY17" fmla="*/ 1790700 h 2590800"/>
                <a:gd name="connsiteX18" fmla="*/ 203200 w 3003550"/>
                <a:gd name="connsiteY18" fmla="*/ 1752600 h 2590800"/>
                <a:gd name="connsiteX19" fmla="*/ 209550 w 3003550"/>
                <a:gd name="connsiteY19" fmla="*/ 1708150 h 2590800"/>
                <a:gd name="connsiteX20" fmla="*/ 241300 w 3003550"/>
                <a:gd name="connsiteY20" fmla="*/ 1670050 h 2590800"/>
                <a:gd name="connsiteX21" fmla="*/ 260350 w 3003550"/>
                <a:gd name="connsiteY21" fmla="*/ 1631950 h 2590800"/>
                <a:gd name="connsiteX22" fmla="*/ 285750 w 3003550"/>
                <a:gd name="connsiteY22" fmla="*/ 1568450 h 2590800"/>
                <a:gd name="connsiteX23" fmla="*/ 298450 w 3003550"/>
                <a:gd name="connsiteY23" fmla="*/ 1492250 h 2590800"/>
                <a:gd name="connsiteX24" fmla="*/ 304800 w 3003550"/>
                <a:gd name="connsiteY24" fmla="*/ 1473200 h 2590800"/>
                <a:gd name="connsiteX25" fmla="*/ 323850 w 3003550"/>
                <a:gd name="connsiteY25" fmla="*/ 1460500 h 2590800"/>
                <a:gd name="connsiteX26" fmla="*/ 330200 w 3003550"/>
                <a:gd name="connsiteY26" fmla="*/ 1441450 h 2590800"/>
                <a:gd name="connsiteX27" fmla="*/ 342900 w 3003550"/>
                <a:gd name="connsiteY27" fmla="*/ 1390650 h 2590800"/>
                <a:gd name="connsiteX28" fmla="*/ 374650 w 3003550"/>
                <a:gd name="connsiteY28" fmla="*/ 1352550 h 2590800"/>
                <a:gd name="connsiteX29" fmla="*/ 400050 w 3003550"/>
                <a:gd name="connsiteY29" fmla="*/ 1301750 h 2590800"/>
                <a:gd name="connsiteX30" fmla="*/ 438150 w 3003550"/>
                <a:gd name="connsiteY30" fmla="*/ 1276350 h 2590800"/>
                <a:gd name="connsiteX31" fmla="*/ 450850 w 3003550"/>
                <a:gd name="connsiteY31" fmla="*/ 1219200 h 2590800"/>
                <a:gd name="connsiteX32" fmla="*/ 508000 w 3003550"/>
                <a:gd name="connsiteY32" fmla="*/ 1155700 h 2590800"/>
                <a:gd name="connsiteX33" fmla="*/ 514350 w 3003550"/>
                <a:gd name="connsiteY33" fmla="*/ 1136650 h 2590800"/>
                <a:gd name="connsiteX34" fmla="*/ 527050 w 3003550"/>
                <a:gd name="connsiteY34" fmla="*/ 1073150 h 2590800"/>
                <a:gd name="connsiteX35" fmla="*/ 539750 w 3003550"/>
                <a:gd name="connsiteY35" fmla="*/ 1054100 h 2590800"/>
                <a:gd name="connsiteX36" fmla="*/ 558800 w 3003550"/>
                <a:gd name="connsiteY36" fmla="*/ 1028700 h 2590800"/>
                <a:gd name="connsiteX37" fmla="*/ 577850 w 3003550"/>
                <a:gd name="connsiteY37" fmla="*/ 1016000 h 2590800"/>
                <a:gd name="connsiteX38" fmla="*/ 596900 w 3003550"/>
                <a:gd name="connsiteY38" fmla="*/ 996950 h 2590800"/>
                <a:gd name="connsiteX39" fmla="*/ 647700 w 3003550"/>
                <a:gd name="connsiteY39" fmla="*/ 952500 h 2590800"/>
                <a:gd name="connsiteX40" fmla="*/ 660400 w 3003550"/>
                <a:gd name="connsiteY40" fmla="*/ 920750 h 2590800"/>
                <a:gd name="connsiteX41" fmla="*/ 666750 w 3003550"/>
                <a:gd name="connsiteY41" fmla="*/ 901700 h 2590800"/>
                <a:gd name="connsiteX42" fmla="*/ 692150 w 3003550"/>
                <a:gd name="connsiteY42" fmla="*/ 863600 h 2590800"/>
                <a:gd name="connsiteX43" fmla="*/ 698500 w 3003550"/>
                <a:gd name="connsiteY43" fmla="*/ 844550 h 2590800"/>
                <a:gd name="connsiteX44" fmla="*/ 749300 w 3003550"/>
                <a:gd name="connsiteY44" fmla="*/ 825500 h 2590800"/>
                <a:gd name="connsiteX45" fmla="*/ 768350 w 3003550"/>
                <a:gd name="connsiteY45" fmla="*/ 806450 h 2590800"/>
                <a:gd name="connsiteX46" fmla="*/ 774700 w 3003550"/>
                <a:gd name="connsiteY46" fmla="*/ 787400 h 2590800"/>
                <a:gd name="connsiteX47" fmla="*/ 787400 w 3003550"/>
                <a:gd name="connsiteY47" fmla="*/ 762000 h 2590800"/>
                <a:gd name="connsiteX48" fmla="*/ 806450 w 3003550"/>
                <a:gd name="connsiteY48" fmla="*/ 723900 h 2590800"/>
                <a:gd name="connsiteX49" fmla="*/ 825500 w 3003550"/>
                <a:gd name="connsiteY49" fmla="*/ 717550 h 2590800"/>
                <a:gd name="connsiteX50" fmla="*/ 876300 w 3003550"/>
                <a:gd name="connsiteY50" fmla="*/ 685800 h 2590800"/>
                <a:gd name="connsiteX51" fmla="*/ 889000 w 3003550"/>
                <a:gd name="connsiteY51" fmla="*/ 666750 h 2590800"/>
                <a:gd name="connsiteX52" fmla="*/ 927100 w 3003550"/>
                <a:gd name="connsiteY52" fmla="*/ 635000 h 2590800"/>
                <a:gd name="connsiteX53" fmla="*/ 965200 w 3003550"/>
                <a:gd name="connsiteY53" fmla="*/ 609600 h 2590800"/>
                <a:gd name="connsiteX54" fmla="*/ 984250 w 3003550"/>
                <a:gd name="connsiteY54" fmla="*/ 590550 h 2590800"/>
                <a:gd name="connsiteX55" fmla="*/ 1003300 w 3003550"/>
                <a:gd name="connsiteY55" fmla="*/ 584200 h 2590800"/>
                <a:gd name="connsiteX56" fmla="*/ 1016000 w 3003550"/>
                <a:gd name="connsiteY56" fmla="*/ 565150 h 2590800"/>
                <a:gd name="connsiteX57" fmla="*/ 1041400 w 3003550"/>
                <a:gd name="connsiteY57" fmla="*/ 558800 h 2590800"/>
                <a:gd name="connsiteX58" fmla="*/ 1060450 w 3003550"/>
                <a:gd name="connsiteY58" fmla="*/ 546100 h 2590800"/>
                <a:gd name="connsiteX59" fmla="*/ 1073150 w 3003550"/>
                <a:gd name="connsiteY59" fmla="*/ 527050 h 2590800"/>
                <a:gd name="connsiteX60" fmla="*/ 1085850 w 3003550"/>
                <a:gd name="connsiteY60" fmla="*/ 488950 h 2590800"/>
                <a:gd name="connsiteX61" fmla="*/ 1123950 w 3003550"/>
                <a:gd name="connsiteY61" fmla="*/ 463550 h 2590800"/>
                <a:gd name="connsiteX62" fmla="*/ 1143000 w 3003550"/>
                <a:gd name="connsiteY62" fmla="*/ 450850 h 2590800"/>
                <a:gd name="connsiteX63" fmla="*/ 1168400 w 3003550"/>
                <a:gd name="connsiteY63" fmla="*/ 444500 h 2590800"/>
                <a:gd name="connsiteX64" fmla="*/ 1187450 w 3003550"/>
                <a:gd name="connsiteY64" fmla="*/ 431800 h 2590800"/>
                <a:gd name="connsiteX65" fmla="*/ 1244600 w 3003550"/>
                <a:gd name="connsiteY65" fmla="*/ 406400 h 2590800"/>
                <a:gd name="connsiteX66" fmla="*/ 1250950 w 3003550"/>
                <a:gd name="connsiteY66" fmla="*/ 381000 h 2590800"/>
                <a:gd name="connsiteX67" fmla="*/ 1295400 w 3003550"/>
                <a:gd name="connsiteY67" fmla="*/ 330200 h 2590800"/>
                <a:gd name="connsiteX68" fmla="*/ 1295400 w 3003550"/>
                <a:gd name="connsiteY68" fmla="*/ 298450 h 2590800"/>
                <a:gd name="connsiteX69" fmla="*/ 1314450 w 3003550"/>
                <a:gd name="connsiteY69" fmla="*/ 304800 h 2590800"/>
                <a:gd name="connsiteX70" fmla="*/ 1371600 w 3003550"/>
                <a:gd name="connsiteY70" fmla="*/ 285750 h 2590800"/>
                <a:gd name="connsiteX71" fmla="*/ 1428750 w 3003550"/>
                <a:gd name="connsiteY71" fmla="*/ 279400 h 2590800"/>
                <a:gd name="connsiteX72" fmla="*/ 1447800 w 3003550"/>
                <a:gd name="connsiteY72" fmla="*/ 266700 h 2590800"/>
                <a:gd name="connsiteX73" fmla="*/ 1466850 w 3003550"/>
                <a:gd name="connsiteY73" fmla="*/ 247650 h 2590800"/>
                <a:gd name="connsiteX74" fmla="*/ 1485900 w 3003550"/>
                <a:gd name="connsiteY74" fmla="*/ 241300 h 2590800"/>
                <a:gd name="connsiteX75" fmla="*/ 1581150 w 3003550"/>
                <a:gd name="connsiteY75" fmla="*/ 228600 h 2590800"/>
                <a:gd name="connsiteX76" fmla="*/ 1619250 w 3003550"/>
                <a:gd name="connsiteY76" fmla="*/ 203200 h 2590800"/>
                <a:gd name="connsiteX77" fmla="*/ 1676400 w 3003550"/>
                <a:gd name="connsiteY77" fmla="*/ 190500 h 2590800"/>
                <a:gd name="connsiteX78" fmla="*/ 1695450 w 3003550"/>
                <a:gd name="connsiteY78" fmla="*/ 177800 h 2590800"/>
                <a:gd name="connsiteX79" fmla="*/ 1752600 w 3003550"/>
                <a:gd name="connsiteY79" fmla="*/ 165100 h 2590800"/>
                <a:gd name="connsiteX80" fmla="*/ 1771650 w 3003550"/>
                <a:gd name="connsiteY80" fmla="*/ 152400 h 2590800"/>
                <a:gd name="connsiteX81" fmla="*/ 1790700 w 3003550"/>
                <a:gd name="connsiteY81" fmla="*/ 133350 h 2590800"/>
                <a:gd name="connsiteX82" fmla="*/ 1879600 w 3003550"/>
                <a:gd name="connsiteY82" fmla="*/ 127000 h 2590800"/>
                <a:gd name="connsiteX83" fmla="*/ 1936750 w 3003550"/>
                <a:gd name="connsiteY83" fmla="*/ 107950 h 2590800"/>
                <a:gd name="connsiteX84" fmla="*/ 1955800 w 3003550"/>
                <a:gd name="connsiteY84" fmla="*/ 101600 h 2590800"/>
                <a:gd name="connsiteX85" fmla="*/ 1987550 w 3003550"/>
                <a:gd name="connsiteY85" fmla="*/ 95250 h 2590800"/>
                <a:gd name="connsiteX86" fmla="*/ 2025650 w 3003550"/>
                <a:gd name="connsiteY86" fmla="*/ 82550 h 2590800"/>
                <a:gd name="connsiteX87" fmla="*/ 2044700 w 3003550"/>
                <a:gd name="connsiteY87" fmla="*/ 63500 h 2590800"/>
                <a:gd name="connsiteX88" fmla="*/ 2070100 w 3003550"/>
                <a:gd name="connsiteY88" fmla="*/ 57150 h 2590800"/>
                <a:gd name="connsiteX89" fmla="*/ 2089150 w 3003550"/>
                <a:gd name="connsiteY89" fmla="*/ 50800 h 2590800"/>
                <a:gd name="connsiteX90" fmla="*/ 2159000 w 3003550"/>
                <a:gd name="connsiteY90" fmla="*/ 0 h 2590800"/>
                <a:gd name="connsiteX91" fmla="*/ 2178050 w 3003550"/>
                <a:gd name="connsiteY91" fmla="*/ 50800 h 2590800"/>
                <a:gd name="connsiteX92" fmla="*/ 2216150 w 3003550"/>
                <a:gd name="connsiteY92" fmla="*/ 63500 h 2590800"/>
                <a:gd name="connsiteX93" fmla="*/ 2362200 w 3003550"/>
                <a:gd name="connsiteY93" fmla="*/ 44450 h 2590800"/>
                <a:gd name="connsiteX94" fmla="*/ 2247900 w 3003550"/>
                <a:gd name="connsiteY94" fmla="*/ 50800 h 2590800"/>
                <a:gd name="connsiteX95" fmla="*/ 2463800 w 3003550"/>
                <a:gd name="connsiteY95" fmla="*/ 44450 h 2590800"/>
                <a:gd name="connsiteX96" fmla="*/ 2495550 w 3003550"/>
                <a:gd name="connsiteY96" fmla="*/ 38100 h 2590800"/>
                <a:gd name="connsiteX97" fmla="*/ 2571750 w 3003550"/>
                <a:gd name="connsiteY97" fmla="*/ 31750 h 2590800"/>
                <a:gd name="connsiteX98" fmla="*/ 2628900 w 3003550"/>
                <a:gd name="connsiteY98" fmla="*/ 6350 h 2590800"/>
                <a:gd name="connsiteX99" fmla="*/ 2686050 w 3003550"/>
                <a:gd name="connsiteY99" fmla="*/ 12700 h 2590800"/>
                <a:gd name="connsiteX100" fmla="*/ 2717800 w 3003550"/>
                <a:gd name="connsiteY100" fmla="*/ 19050 h 2590800"/>
                <a:gd name="connsiteX101" fmla="*/ 2755900 w 3003550"/>
                <a:gd name="connsiteY101" fmla="*/ 25400 h 2590800"/>
                <a:gd name="connsiteX102" fmla="*/ 2794000 w 3003550"/>
                <a:gd name="connsiteY102" fmla="*/ 44450 h 2590800"/>
                <a:gd name="connsiteX103" fmla="*/ 2825750 w 3003550"/>
                <a:gd name="connsiteY103" fmla="*/ 38100 h 2590800"/>
                <a:gd name="connsiteX104" fmla="*/ 2863850 w 3003550"/>
                <a:gd name="connsiteY104" fmla="*/ 31750 h 2590800"/>
                <a:gd name="connsiteX105" fmla="*/ 3003550 w 3003550"/>
                <a:gd name="connsiteY105" fmla="*/ 38100 h 2590800"/>
                <a:gd name="connsiteX0" fmla="*/ 0 w 3003550"/>
                <a:gd name="connsiteY0" fmla="*/ 2590991 h 2590991"/>
                <a:gd name="connsiteX1" fmla="*/ 6350 w 3003550"/>
                <a:gd name="connsiteY1" fmla="*/ 248939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6900 w 3003550"/>
                <a:gd name="connsiteY38" fmla="*/ 99714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6350 w 3003550"/>
                <a:gd name="connsiteY1" fmla="*/ 248939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6900 w 3003550"/>
                <a:gd name="connsiteY38" fmla="*/ 99714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6350 w 3003550"/>
                <a:gd name="connsiteY1" fmla="*/ 248939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6900 w 3003550"/>
                <a:gd name="connsiteY38" fmla="*/ 99714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6350 w 3003550"/>
                <a:gd name="connsiteY1" fmla="*/ 248939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6900 w 3003550"/>
                <a:gd name="connsiteY38" fmla="*/ 99714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6350 w 3003550"/>
                <a:gd name="connsiteY1" fmla="*/ 248939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6900 w 3003550"/>
                <a:gd name="connsiteY38" fmla="*/ 99714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6350 w 3003550"/>
                <a:gd name="connsiteY1" fmla="*/ 248939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6350 w 3003550"/>
                <a:gd name="connsiteY1" fmla="*/ 248939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82550 w 3003550"/>
                <a:gd name="connsiteY8" fmla="*/ 225444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8100 w 3003550"/>
                <a:gd name="connsiteY3" fmla="*/ 2444941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9150 w 3003550"/>
                <a:gd name="connsiteY8" fmla="*/ 223387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98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9150 w 3003550"/>
                <a:gd name="connsiteY8" fmla="*/ 2233871 h 2590991"/>
                <a:gd name="connsiteX9" fmla="*/ 88900 w 3003550"/>
                <a:gd name="connsiteY9" fmla="*/ 2184591 h 2590991"/>
                <a:gd name="connsiteX10" fmla="*/ 101600 w 3003550"/>
                <a:gd name="connsiteY10" fmla="*/ 2159191 h 2590991"/>
                <a:gd name="connsiteX11" fmla="*/ 120650 w 3003550"/>
                <a:gd name="connsiteY11" fmla="*/ 211474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98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9150 w 3003550"/>
                <a:gd name="connsiteY8" fmla="*/ 223387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7800 w 3003550"/>
                <a:gd name="connsiteY15" fmla="*/ 1841691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98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9150 w 3003550"/>
                <a:gd name="connsiteY8" fmla="*/ 223387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77800 w 3003550"/>
                <a:gd name="connsiteY16" fmla="*/ 180994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98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9150 w 3003550"/>
                <a:gd name="connsiteY8" fmla="*/ 223387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09550 w 3003550"/>
                <a:gd name="connsiteY19" fmla="*/ 170834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98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9150 w 3003550"/>
                <a:gd name="connsiteY8" fmla="*/ 223387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9150 w 3003550"/>
                <a:gd name="connsiteY8" fmla="*/ 223387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2350 w 3003550"/>
                <a:gd name="connsiteY8" fmla="*/ 223013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2350 w 3003550"/>
                <a:gd name="connsiteY8" fmla="*/ 223013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1600 w 3003550"/>
                <a:gd name="connsiteY10" fmla="*/ 215919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98200 w 3003550"/>
                <a:gd name="connsiteY10" fmla="*/ 2153581 h 2590991"/>
                <a:gd name="connsiteX11" fmla="*/ 115550 w 3003550"/>
                <a:gd name="connsiteY11" fmla="*/ 2103521 h 2590991"/>
                <a:gd name="connsiteX12" fmla="*/ 127000 w 3003550"/>
                <a:gd name="connsiteY12" fmla="*/ 2038541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98200 w 3003550"/>
                <a:gd name="connsiteY10" fmla="*/ 215358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85750 w 3003550"/>
                <a:gd name="connsiteY22" fmla="*/ 156864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60350 w 3003550"/>
                <a:gd name="connsiteY21" fmla="*/ 1632141 h 2590991"/>
                <a:gd name="connsiteX22" fmla="*/ 273850 w 3003550"/>
                <a:gd name="connsiteY22" fmla="*/ 157612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51851 w 3003550"/>
                <a:gd name="connsiteY21" fmla="*/ 1632141 h 2590991"/>
                <a:gd name="connsiteX22" fmla="*/ 273850 w 3003550"/>
                <a:gd name="connsiteY22" fmla="*/ 1576121 h 2590991"/>
                <a:gd name="connsiteX23" fmla="*/ 298450 w 3003550"/>
                <a:gd name="connsiteY23" fmla="*/ 14924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23850 w 3003550"/>
                <a:gd name="connsiteY25" fmla="*/ 146069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30200 w 3003550"/>
                <a:gd name="connsiteY26" fmla="*/ 1441641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4650 w 3003550"/>
                <a:gd name="connsiteY28" fmla="*/ 135274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38150 w 3003550"/>
                <a:gd name="connsiteY30" fmla="*/ 1276541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41300 w 3003550"/>
                <a:gd name="connsiteY20" fmla="*/ 167024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508000 w 3003550"/>
                <a:gd name="connsiteY32" fmla="*/ 1155891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492700 w 3003550"/>
                <a:gd name="connsiteY32" fmla="*/ 1150282 h 2590991"/>
                <a:gd name="connsiteX33" fmla="*/ 514350 w 3003550"/>
                <a:gd name="connsiteY33" fmla="*/ 1136841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492700 w 3003550"/>
                <a:gd name="connsiteY32" fmla="*/ 1150282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607100 w 3003550"/>
                <a:gd name="connsiteY38" fmla="*/ 99340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492700 w 3003550"/>
                <a:gd name="connsiteY32" fmla="*/ 1150282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492700 w 3003550"/>
                <a:gd name="connsiteY32" fmla="*/ 1150282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47700 w 3003550"/>
                <a:gd name="connsiteY39" fmla="*/ 952691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492700 w 3003550"/>
                <a:gd name="connsiteY32" fmla="*/ 1150282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27951 w 3003550"/>
                <a:gd name="connsiteY30" fmla="*/ 1269062 h 2590991"/>
                <a:gd name="connsiteX31" fmla="*/ 450850 w 3003550"/>
                <a:gd name="connsiteY31" fmla="*/ 1219391 h 2590991"/>
                <a:gd name="connsiteX32" fmla="*/ 492700 w 3003550"/>
                <a:gd name="connsiteY32" fmla="*/ 1150282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50850 w 3003550"/>
                <a:gd name="connsiteY31" fmla="*/ 1219391 h 2590991"/>
                <a:gd name="connsiteX32" fmla="*/ 492700 w 3003550"/>
                <a:gd name="connsiteY32" fmla="*/ 1150282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50850 w 3003550"/>
                <a:gd name="connsiteY31" fmla="*/ 1219391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60400 w 3003550"/>
                <a:gd name="connsiteY40" fmla="*/ 920941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698500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49300 w 3003550"/>
                <a:gd name="connsiteY44" fmla="*/ 82569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68350 w 3003550"/>
                <a:gd name="connsiteY45" fmla="*/ 806641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51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4700 w 3003550"/>
                <a:gd name="connsiteY46" fmla="*/ 78759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25500 w 3003550"/>
                <a:gd name="connsiteY49" fmla="*/ 71774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27200 w 3003550"/>
                <a:gd name="connsiteY49" fmla="*/ 71961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27200 w 3003550"/>
                <a:gd name="connsiteY49" fmla="*/ 71961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27200 w 3003550"/>
                <a:gd name="connsiteY49" fmla="*/ 71961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27200 w 3003550"/>
                <a:gd name="connsiteY49" fmla="*/ 71961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7599 w 3003550"/>
                <a:gd name="connsiteY49" fmla="*/ 702781 h 2590991"/>
                <a:gd name="connsiteX50" fmla="*/ 876300 w 3003550"/>
                <a:gd name="connsiteY50" fmla="*/ 685991 h 2590991"/>
                <a:gd name="connsiteX51" fmla="*/ 889000 w 3003550"/>
                <a:gd name="connsiteY51" fmla="*/ 666941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7599 w 3003550"/>
                <a:gd name="connsiteY49" fmla="*/ 702781 h 2590991"/>
                <a:gd name="connsiteX50" fmla="*/ 876300 w 3003550"/>
                <a:gd name="connsiteY50" fmla="*/ 685991 h 2590991"/>
                <a:gd name="connsiteX51" fmla="*/ 870301 w 3003550"/>
                <a:gd name="connsiteY51" fmla="*/ 68751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7599 w 3003550"/>
                <a:gd name="connsiteY49" fmla="*/ 702781 h 2590991"/>
                <a:gd name="connsiteX50" fmla="*/ 876300 w 3003550"/>
                <a:gd name="connsiteY50" fmla="*/ 685991 h 2590991"/>
                <a:gd name="connsiteX51" fmla="*/ 870301 w 3003550"/>
                <a:gd name="connsiteY51" fmla="*/ 68751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70301 w 3003550"/>
                <a:gd name="connsiteY51" fmla="*/ 68751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70301 w 3003550"/>
                <a:gd name="connsiteY51" fmla="*/ 68751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60450 w 3003550"/>
                <a:gd name="connsiteY58" fmla="*/ 54629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85850 w 3003550"/>
                <a:gd name="connsiteY60" fmla="*/ 489141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3950 w 3003550"/>
                <a:gd name="connsiteY61" fmla="*/ 463741 h 2590991"/>
                <a:gd name="connsiteX62" fmla="*/ 1143000 w 3003550"/>
                <a:gd name="connsiteY62" fmla="*/ 451041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3950 w 3003550"/>
                <a:gd name="connsiteY61" fmla="*/ 463741 h 2590991"/>
                <a:gd name="connsiteX62" fmla="*/ 1151500 w 3003550"/>
                <a:gd name="connsiteY62" fmla="*/ 464130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51500 w 3003550"/>
                <a:gd name="connsiteY62" fmla="*/ 464130 h 2590991"/>
                <a:gd name="connsiteX63" fmla="*/ 1168400 w 3003550"/>
                <a:gd name="connsiteY63" fmla="*/ 444691 h 2590991"/>
                <a:gd name="connsiteX64" fmla="*/ 1187450 w 3003550"/>
                <a:gd name="connsiteY64" fmla="*/ 431991 h 2590991"/>
                <a:gd name="connsiteX65" fmla="*/ 1244600 w 3003550"/>
                <a:gd name="connsiteY65" fmla="*/ 406591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51500 w 3003550"/>
                <a:gd name="connsiteY62" fmla="*/ 464130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95400 w 3003550"/>
                <a:gd name="connsiteY67" fmla="*/ 330391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295400 w 3003550"/>
                <a:gd name="connsiteY68" fmla="*/ 298641 h 2590991"/>
                <a:gd name="connsiteX69" fmla="*/ 1314450 w 3003550"/>
                <a:gd name="connsiteY69" fmla="*/ 30499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295400 w 3003550"/>
                <a:gd name="connsiteY68" fmla="*/ 298641 h 2590991"/>
                <a:gd name="connsiteX69" fmla="*/ 1322950 w 3003550"/>
                <a:gd name="connsiteY69" fmla="*/ 321820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295400 w 3003550"/>
                <a:gd name="connsiteY68" fmla="*/ 298641 h 2590991"/>
                <a:gd name="connsiteX69" fmla="*/ 1338249 w 3003550"/>
                <a:gd name="connsiteY69" fmla="*/ 29564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3900 w 3003550"/>
                <a:gd name="connsiteY68" fmla="*/ 311730 h 2590991"/>
                <a:gd name="connsiteX69" fmla="*/ 1338249 w 3003550"/>
                <a:gd name="connsiteY69" fmla="*/ 295641 h 2590991"/>
                <a:gd name="connsiteX70" fmla="*/ 1371600 w 3003550"/>
                <a:gd name="connsiteY70" fmla="*/ 285941 h 2590991"/>
                <a:gd name="connsiteX71" fmla="*/ 1428750 w 3003550"/>
                <a:gd name="connsiteY71" fmla="*/ 279591 h 2590991"/>
                <a:gd name="connsiteX72" fmla="*/ 1447800 w 3003550"/>
                <a:gd name="connsiteY72" fmla="*/ 266891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3900 w 3003550"/>
                <a:gd name="connsiteY68" fmla="*/ 311730 h 2590991"/>
                <a:gd name="connsiteX69" fmla="*/ 1338249 w 3003550"/>
                <a:gd name="connsiteY69" fmla="*/ 295641 h 2590991"/>
                <a:gd name="connsiteX70" fmla="*/ 1371600 w 3003550"/>
                <a:gd name="connsiteY70" fmla="*/ 285941 h 2590991"/>
                <a:gd name="connsiteX71" fmla="*/ 1428750 w 3003550"/>
                <a:gd name="connsiteY71" fmla="*/ 279591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3900 w 3003550"/>
                <a:gd name="connsiteY68" fmla="*/ 311730 h 2590991"/>
                <a:gd name="connsiteX69" fmla="*/ 1338249 w 3003550"/>
                <a:gd name="connsiteY69" fmla="*/ 295641 h 2590991"/>
                <a:gd name="connsiteX70" fmla="*/ 1371600 w 3003550"/>
                <a:gd name="connsiteY70" fmla="*/ 285941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85941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81150 w 3003550"/>
                <a:gd name="connsiteY75" fmla="*/ 22879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85941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72650 w 3003550"/>
                <a:gd name="connsiteY75" fmla="*/ 22131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52600 w 3003550"/>
                <a:gd name="connsiteY79" fmla="*/ 165291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85941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72650 w 3003550"/>
                <a:gd name="connsiteY75" fmla="*/ 221311 h 2590991"/>
                <a:gd name="connsiteX76" fmla="*/ 1619250 w 3003550"/>
                <a:gd name="connsiteY76" fmla="*/ 203391 h 2590991"/>
                <a:gd name="connsiteX77" fmla="*/ 1676400 w 3003550"/>
                <a:gd name="connsiteY77" fmla="*/ 190691 h 2590991"/>
                <a:gd name="connsiteX78" fmla="*/ 1695450 w 3003550"/>
                <a:gd name="connsiteY78" fmla="*/ 177991 h 2590991"/>
                <a:gd name="connsiteX79" fmla="*/ 1749200 w 3003550"/>
                <a:gd name="connsiteY79" fmla="*/ 150332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85941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72650 w 3003550"/>
                <a:gd name="connsiteY75" fmla="*/ 22131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85941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72650 w 3003550"/>
                <a:gd name="connsiteY75" fmla="*/ 21383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74722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41491 h 2590991"/>
                <a:gd name="connsiteX75" fmla="*/ 1572650 w 3003550"/>
                <a:gd name="connsiteY75" fmla="*/ 21383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74722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85900 w 3003550"/>
                <a:gd name="connsiteY74" fmla="*/ 237751 h 2590991"/>
                <a:gd name="connsiteX75" fmla="*/ 1572650 w 3003550"/>
                <a:gd name="connsiteY75" fmla="*/ 21383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74722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91000 w 3003550"/>
                <a:gd name="connsiteY74" fmla="*/ 228401 h 2590991"/>
                <a:gd name="connsiteX75" fmla="*/ 1572650 w 3003550"/>
                <a:gd name="connsiteY75" fmla="*/ 21383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71650 w 3003550"/>
                <a:gd name="connsiteY80" fmla="*/ 152591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74722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491000 w 3003550"/>
                <a:gd name="connsiteY74" fmla="*/ 228401 h 2590991"/>
                <a:gd name="connsiteX75" fmla="*/ 1572650 w 3003550"/>
                <a:gd name="connsiteY75" fmla="*/ 21383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66550 w 3003550"/>
                <a:gd name="connsiteY80" fmla="*/ 135762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74722 h 2590991"/>
                <a:gd name="connsiteX71" fmla="*/ 1408351 w 3003550"/>
                <a:gd name="connsiteY71" fmla="*/ 259022 h 2590991"/>
                <a:gd name="connsiteX72" fmla="*/ 1430801 w 3003550"/>
                <a:gd name="connsiteY72" fmla="*/ 253802 h 2590991"/>
                <a:gd name="connsiteX73" fmla="*/ 1466850 w 3003550"/>
                <a:gd name="connsiteY73" fmla="*/ 247841 h 2590991"/>
                <a:gd name="connsiteX74" fmla="*/ 1507999 w 3003550"/>
                <a:gd name="connsiteY74" fmla="*/ 222791 h 2590991"/>
                <a:gd name="connsiteX75" fmla="*/ 1572650 w 3003550"/>
                <a:gd name="connsiteY75" fmla="*/ 21383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66550 w 3003550"/>
                <a:gd name="connsiteY80" fmla="*/ 135762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90991 h 2590991"/>
                <a:gd name="connsiteX1" fmla="*/ 16549 w 3003550"/>
                <a:gd name="connsiteY1" fmla="*/ 2504351 h 2590991"/>
                <a:gd name="connsiteX2" fmla="*/ 25400 w 3003550"/>
                <a:gd name="connsiteY2" fmla="*/ 2483041 h 2590991"/>
                <a:gd name="connsiteX3" fmla="*/ 33000 w 3003550"/>
                <a:gd name="connsiteY3" fmla="*/ 2441202 h 2590991"/>
                <a:gd name="connsiteX4" fmla="*/ 44450 w 3003550"/>
                <a:gd name="connsiteY4" fmla="*/ 2387791 h 2590991"/>
                <a:gd name="connsiteX5" fmla="*/ 50800 w 3003550"/>
                <a:gd name="connsiteY5" fmla="*/ 2343341 h 2590991"/>
                <a:gd name="connsiteX6" fmla="*/ 57150 w 3003550"/>
                <a:gd name="connsiteY6" fmla="*/ 2286191 h 2590991"/>
                <a:gd name="connsiteX7" fmla="*/ 63500 w 3003550"/>
                <a:gd name="connsiteY7" fmla="*/ 2260791 h 2590991"/>
                <a:gd name="connsiteX8" fmla="*/ 75750 w 3003550"/>
                <a:gd name="connsiteY8" fmla="*/ 2233871 h 2590991"/>
                <a:gd name="connsiteX9" fmla="*/ 88900 w 3003550"/>
                <a:gd name="connsiteY9" fmla="*/ 2184591 h 2590991"/>
                <a:gd name="connsiteX10" fmla="*/ 103300 w 3003550"/>
                <a:gd name="connsiteY10" fmla="*/ 2140491 h 2590991"/>
                <a:gd name="connsiteX11" fmla="*/ 115550 w 3003550"/>
                <a:gd name="connsiteY11" fmla="*/ 2103521 h 2590991"/>
                <a:gd name="connsiteX12" fmla="*/ 132099 w 3003550"/>
                <a:gd name="connsiteY12" fmla="*/ 2051630 h 2590991"/>
                <a:gd name="connsiteX13" fmla="*/ 139700 w 3003550"/>
                <a:gd name="connsiteY13" fmla="*/ 2013141 h 2590991"/>
                <a:gd name="connsiteX14" fmla="*/ 146050 w 3003550"/>
                <a:gd name="connsiteY14" fmla="*/ 1994091 h 2590991"/>
                <a:gd name="connsiteX15" fmla="*/ 171000 w 3003550"/>
                <a:gd name="connsiteY15" fmla="*/ 1869740 h 2590991"/>
                <a:gd name="connsiteX16" fmla="*/ 181199 w 3003550"/>
                <a:gd name="connsiteY16" fmla="*/ 1815551 h 2590991"/>
                <a:gd name="connsiteX17" fmla="*/ 190500 w 3003550"/>
                <a:gd name="connsiteY17" fmla="*/ 1790891 h 2590991"/>
                <a:gd name="connsiteX18" fmla="*/ 203200 w 3003550"/>
                <a:gd name="connsiteY18" fmla="*/ 1752791 h 2590991"/>
                <a:gd name="connsiteX19" fmla="*/ 218050 w 3003550"/>
                <a:gd name="connsiteY19" fmla="*/ 1712081 h 2590991"/>
                <a:gd name="connsiteX20" fmla="*/ 236200 w 3003550"/>
                <a:gd name="connsiteY20" fmla="*/ 1664631 h 2590991"/>
                <a:gd name="connsiteX21" fmla="*/ 251851 w 3003550"/>
                <a:gd name="connsiteY21" fmla="*/ 1632141 h 2590991"/>
                <a:gd name="connsiteX22" fmla="*/ 273850 w 3003550"/>
                <a:gd name="connsiteY22" fmla="*/ 1576121 h 2590991"/>
                <a:gd name="connsiteX23" fmla="*/ 295050 w 3003550"/>
                <a:gd name="connsiteY23" fmla="*/ 1511141 h 2590991"/>
                <a:gd name="connsiteX24" fmla="*/ 304800 w 3003550"/>
                <a:gd name="connsiteY24" fmla="*/ 1473391 h 2590991"/>
                <a:gd name="connsiteX25" fmla="*/ 315351 w 3003550"/>
                <a:gd name="connsiteY25" fmla="*/ 1447601 h 2590991"/>
                <a:gd name="connsiteX26" fmla="*/ 328500 w 3003550"/>
                <a:gd name="connsiteY26" fmla="*/ 1428552 h 2590991"/>
                <a:gd name="connsiteX27" fmla="*/ 342900 w 3003550"/>
                <a:gd name="connsiteY27" fmla="*/ 1390841 h 2590991"/>
                <a:gd name="connsiteX28" fmla="*/ 371251 w 3003550"/>
                <a:gd name="connsiteY28" fmla="*/ 1347131 h 2590991"/>
                <a:gd name="connsiteX29" fmla="*/ 400050 w 3003550"/>
                <a:gd name="connsiteY29" fmla="*/ 1301941 h 2590991"/>
                <a:gd name="connsiteX30" fmla="*/ 417751 w 3003550"/>
                <a:gd name="connsiteY30" fmla="*/ 1263453 h 2590991"/>
                <a:gd name="connsiteX31" fmla="*/ 442350 w 3003550"/>
                <a:gd name="connsiteY31" fmla="*/ 1211913 h 2590991"/>
                <a:gd name="connsiteX32" fmla="*/ 482501 w 3003550"/>
                <a:gd name="connsiteY32" fmla="*/ 1150283 h 2590991"/>
                <a:gd name="connsiteX33" fmla="*/ 500751 w 3003550"/>
                <a:gd name="connsiteY33" fmla="*/ 1114403 h 2590991"/>
                <a:gd name="connsiteX34" fmla="*/ 527050 w 3003550"/>
                <a:gd name="connsiteY34" fmla="*/ 1073341 h 2590991"/>
                <a:gd name="connsiteX35" fmla="*/ 539750 w 3003550"/>
                <a:gd name="connsiteY35" fmla="*/ 1054291 h 2590991"/>
                <a:gd name="connsiteX36" fmla="*/ 558800 w 3003550"/>
                <a:gd name="connsiteY36" fmla="*/ 1028891 h 2590991"/>
                <a:gd name="connsiteX37" fmla="*/ 577850 w 3003550"/>
                <a:gd name="connsiteY37" fmla="*/ 1016191 h 2590991"/>
                <a:gd name="connsiteX38" fmla="*/ 593500 w 3003550"/>
                <a:gd name="connsiteY38" fmla="*/ 985921 h 2590991"/>
                <a:gd name="connsiteX39" fmla="*/ 632401 w 3003550"/>
                <a:gd name="connsiteY39" fmla="*/ 935862 h 2590991"/>
                <a:gd name="connsiteX40" fmla="*/ 653600 w 3003550"/>
                <a:gd name="connsiteY40" fmla="*/ 913462 h 2590991"/>
                <a:gd name="connsiteX41" fmla="*/ 666750 w 3003550"/>
                <a:gd name="connsiteY41" fmla="*/ 901891 h 2590991"/>
                <a:gd name="connsiteX42" fmla="*/ 692150 w 3003550"/>
                <a:gd name="connsiteY42" fmla="*/ 863791 h 2590991"/>
                <a:gd name="connsiteX43" fmla="*/ 705299 w 3003550"/>
                <a:gd name="connsiteY43" fmla="*/ 844741 h 2590991"/>
                <a:gd name="connsiteX44" fmla="*/ 735700 w 3003550"/>
                <a:gd name="connsiteY44" fmla="*/ 816341 h 2590991"/>
                <a:gd name="connsiteX45" fmla="*/ 753050 w 3003550"/>
                <a:gd name="connsiteY45" fmla="*/ 789812 h 2590991"/>
                <a:gd name="connsiteX46" fmla="*/ 773000 w 3003550"/>
                <a:gd name="connsiteY46" fmla="*/ 778241 h 2590991"/>
                <a:gd name="connsiteX47" fmla="*/ 787400 w 3003550"/>
                <a:gd name="connsiteY47" fmla="*/ 762191 h 2590991"/>
                <a:gd name="connsiteX48" fmla="*/ 806450 w 3003550"/>
                <a:gd name="connsiteY48" fmla="*/ 724091 h 2590991"/>
                <a:gd name="connsiteX49" fmla="*/ 842499 w 3003550"/>
                <a:gd name="connsiteY49" fmla="*/ 697171 h 2590991"/>
                <a:gd name="connsiteX50" fmla="*/ 876300 w 3003550"/>
                <a:gd name="connsiteY50" fmla="*/ 685991 h 2590991"/>
                <a:gd name="connsiteX51" fmla="*/ 865201 w 3003550"/>
                <a:gd name="connsiteY51" fmla="*/ 678160 h 2590991"/>
                <a:gd name="connsiteX52" fmla="*/ 927100 w 3003550"/>
                <a:gd name="connsiteY52" fmla="*/ 635191 h 2590991"/>
                <a:gd name="connsiteX53" fmla="*/ 965200 w 3003550"/>
                <a:gd name="connsiteY53" fmla="*/ 609791 h 2590991"/>
                <a:gd name="connsiteX54" fmla="*/ 984250 w 3003550"/>
                <a:gd name="connsiteY54" fmla="*/ 590741 h 2590991"/>
                <a:gd name="connsiteX55" fmla="*/ 1003300 w 3003550"/>
                <a:gd name="connsiteY55" fmla="*/ 584391 h 2590991"/>
                <a:gd name="connsiteX56" fmla="*/ 1016000 w 3003550"/>
                <a:gd name="connsiteY56" fmla="*/ 565341 h 2590991"/>
                <a:gd name="connsiteX57" fmla="*/ 1041400 w 3003550"/>
                <a:gd name="connsiteY57" fmla="*/ 558991 h 2590991"/>
                <a:gd name="connsiteX58" fmla="*/ 1057050 w 3003550"/>
                <a:gd name="connsiteY58" fmla="*/ 538811 h 2590991"/>
                <a:gd name="connsiteX59" fmla="*/ 1073150 w 3003550"/>
                <a:gd name="connsiteY59" fmla="*/ 527241 h 2590991"/>
                <a:gd name="connsiteX60" fmla="*/ 1099449 w 3003550"/>
                <a:gd name="connsiteY60" fmla="*/ 494750 h 2590991"/>
                <a:gd name="connsiteX61" fmla="*/ 1125650 w 3003550"/>
                <a:gd name="connsiteY61" fmla="*/ 467481 h 2590991"/>
                <a:gd name="connsiteX62" fmla="*/ 1144701 w 3003550"/>
                <a:gd name="connsiteY62" fmla="*/ 454781 h 2590991"/>
                <a:gd name="connsiteX63" fmla="*/ 1168400 w 3003550"/>
                <a:gd name="connsiteY63" fmla="*/ 444691 h 2590991"/>
                <a:gd name="connsiteX64" fmla="*/ 1187450 w 3003550"/>
                <a:gd name="connsiteY64" fmla="*/ 431991 h 2590991"/>
                <a:gd name="connsiteX65" fmla="*/ 1227601 w 3003550"/>
                <a:gd name="connsiteY65" fmla="*/ 393502 h 2590991"/>
                <a:gd name="connsiteX66" fmla="*/ 1250950 w 3003550"/>
                <a:gd name="connsiteY66" fmla="*/ 381191 h 2590991"/>
                <a:gd name="connsiteX67" fmla="*/ 1280101 w 3003550"/>
                <a:gd name="connsiteY67" fmla="*/ 343480 h 2590991"/>
                <a:gd name="connsiteX68" fmla="*/ 1309000 w 3003550"/>
                <a:gd name="connsiteY68" fmla="*/ 317340 h 2590991"/>
                <a:gd name="connsiteX69" fmla="*/ 1338249 w 3003550"/>
                <a:gd name="connsiteY69" fmla="*/ 295641 h 2590991"/>
                <a:gd name="connsiteX70" fmla="*/ 1371600 w 3003550"/>
                <a:gd name="connsiteY70" fmla="*/ 274722 h 2590991"/>
                <a:gd name="connsiteX71" fmla="*/ 1408351 w 3003550"/>
                <a:gd name="connsiteY71" fmla="*/ 259022 h 2590991"/>
                <a:gd name="connsiteX72" fmla="*/ 1430801 w 3003550"/>
                <a:gd name="connsiteY72" fmla="*/ 253802 h 2590991"/>
                <a:gd name="connsiteX73" fmla="*/ 1463450 w 3003550"/>
                <a:gd name="connsiteY73" fmla="*/ 236622 h 2590991"/>
                <a:gd name="connsiteX74" fmla="*/ 1507999 w 3003550"/>
                <a:gd name="connsiteY74" fmla="*/ 222791 h 2590991"/>
                <a:gd name="connsiteX75" fmla="*/ 1572650 w 3003550"/>
                <a:gd name="connsiteY75" fmla="*/ 213831 h 2590991"/>
                <a:gd name="connsiteX76" fmla="*/ 1619250 w 3003550"/>
                <a:gd name="connsiteY76" fmla="*/ 203391 h 2590991"/>
                <a:gd name="connsiteX77" fmla="*/ 1664501 w 3003550"/>
                <a:gd name="connsiteY77" fmla="*/ 181341 h 2590991"/>
                <a:gd name="connsiteX78" fmla="*/ 1695450 w 3003550"/>
                <a:gd name="connsiteY78" fmla="*/ 177991 h 2590991"/>
                <a:gd name="connsiteX79" fmla="*/ 1749200 w 3003550"/>
                <a:gd name="connsiteY79" fmla="*/ 150332 h 2590991"/>
                <a:gd name="connsiteX80" fmla="*/ 1766550 w 3003550"/>
                <a:gd name="connsiteY80" fmla="*/ 135762 h 2590991"/>
                <a:gd name="connsiteX81" fmla="*/ 1790700 w 3003550"/>
                <a:gd name="connsiteY81" fmla="*/ 133541 h 2590991"/>
                <a:gd name="connsiteX82" fmla="*/ 1879600 w 3003550"/>
                <a:gd name="connsiteY82" fmla="*/ 127191 h 2590991"/>
                <a:gd name="connsiteX83" fmla="*/ 1936750 w 3003550"/>
                <a:gd name="connsiteY83" fmla="*/ 108141 h 2590991"/>
                <a:gd name="connsiteX84" fmla="*/ 1955800 w 3003550"/>
                <a:gd name="connsiteY84" fmla="*/ 101791 h 2590991"/>
                <a:gd name="connsiteX85" fmla="*/ 1987550 w 3003550"/>
                <a:gd name="connsiteY85" fmla="*/ 95441 h 2590991"/>
                <a:gd name="connsiteX86" fmla="*/ 2025650 w 3003550"/>
                <a:gd name="connsiteY86" fmla="*/ 82741 h 2590991"/>
                <a:gd name="connsiteX87" fmla="*/ 2044700 w 3003550"/>
                <a:gd name="connsiteY87" fmla="*/ 63691 h 2590991"/>
                <a:gd name="connsiteX88" fmla="*/ 2070100 w 3003550"/>
                <a:gd name="connsiteY88" fmla="*/ 57341 h 2590991"/>
                <a:gd name="connsiteX89" fmla="*/ 2089150 w 3003550"/>
                <a:gd name="connsiteY89" fmla="*/ 50991 h 2590991"/>
                <a:gd name="connsiteX90" fmla="*/ 2159000 w 3003550"/>
                <a:gd name="connsiteY90" fmla="*/ 191 h 2590991"/>
                <a:gd name="connsiteX91" fmla="*/ 2190750 w 3003550"/>
                <a:gd name="connsiteY91" fmla="*/ 70041 h 2590991"/>
                <a:gd name="connsiteX92" fmla="*/ 2216150 w 3003550"/>
                <a:gd name="connsiteY92" fmla="*/ 63691 h 2590991"/>
                <a:gd name="connsiteX93" fmla="*/ 2362200 w 3003550"/>
                <a:gd name="connsiteY93" fmla="*/ 44641 h 2590991"/>
                <a:gd name="connsiteX94" fmla="*/ 2247900 w 3003550"/>
                <a:gd name="connsiteY94" fmla="*/ 50991 h 2590991"/>
                <a:gd name="connsiteX95" fmla="*/ 2463800 w 3003550"/>
                <a:gd name="connsiteY95" fmla="*/ 44641 h 2590991"/>
                <a:gd name="connsiteX96" fmla="*/ 2495550 w 3003550"/>
                <a:gd name="connsiteY96" fmla="*/ 38291 h 2590991"/>
                <a:gd name="connsiteX97" fmla="*/ 2571750 w 3003550"/>
                <a:gd name="connsiteY97" fmla="*/ 31941 h 2590991"/>
                <a:gd name="connsiteX98" fmla="*/ 2628900 w 3003550"/>
                <a:gd name="connsiteY98" fmla="*/ 6541 h 2590991"/>
                <a:gd name="connsiteX99" fmla="*/ 2686050 w 3003550"/>
                <a:gd name="connsiteY99" fmla="*/ 12891 h 2590991"/>
                <a:gd name="connsiteX100" fmla="*/ 2717800 w 3003550"/>
                <a:gd name="connsiteY100" fmla="*/ 19241 h 2590991"/>
                <a:gd name="connsiteX101" fmla="*/ 2755900 w 3003550"/>
                <a:gd name="connsiteY101" fmla="*/ 25591 h 2590991"/>
                <a:gd name="connsiteX102" fmla="*/ 2794000 w 3003550"/>
                <a:gd name="connsiteY102" fmla="*/ 44641 h 2590991"/>
                <a:gd name="connsiteX103" fmla="*/ 2825750 w 3003550"/>
                <a:gd name="connsiteY103" fmla="*/ 38291 h 2590991"/>
                <a:gd name="connsiteX104" fmla="*/ 2863850 w 3003550"/>
                <a:gd name="connsiteY104" fmla="*/ 31941 h 2590991"/>
                <a:gd name="connsiteX105" fmla="*/ 3003550 w 3003550"/>
                <a:gd name="connsiteY105" fmla="*/ 38291 h 2590991"/>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19250 w 3003550"/>
                <a:gd name="connsiteY76" fmla="*/ 196850 h 2584450"/>
                <a:gd name="connsiteX77" fmla="*/ 1664501 w 3003550"/>
                <a:gd name="connsiteY77" fmla="*/ 174800 h 2584450"/>
                <a:gd name="connsiteX78" fmla="*/ 1695450 w 3003550"/>
                <a:gd name="connsiteY78" fmla="*/ 17145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9600 w 3003550"/>
                <a:gd name="connsiteY82" fmla="*/ 120650 h 2584450"/>
                <a:gd name="connsiteX83" fmla="*/ 1936750 w 3003550"/>
                <a:gd name="connsiteY83" fmla="*/ 10160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4789 h 2584450"/>
                <a:gd name="connsiteX91" fmla="*/ 2190750 w 3003550"/>
                <a:gd name="connsiteY91" fmla="*/ 63500 h 2584450"/>
                <a:gd name="connsiteX92" fmla="*/ 2216150 w 3003550"/>
                <a:gd name="connsiteY92" fmla="*/ 5715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19250 w 3003550"/>
                <a:gd name="connsiteY76" fmla="*/ 196850 h 2584450"/>
                <a:gd name="connsiteX77" fmla="*/ 1664501 w 3003550"/>
                <a:gd name="connsiteY77" fmla="*/ 174800 h 2584450"/>
                <a:gd name="connsiteX78" fmla="*/ 1695450 w 3003550"/>
                <a:gd name="connsiteY78" fmla="*/ 17145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9600 w 3003550"/>
                <a:gd name="connsiteY82" fmla="*/ 120650 h 2584450"/>
                <a:gd name="connsiteX83" fmla="*/ 1936750 w 3003550"/>
                <a:gd name="connsiteY83" fmla="*/ 10160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4789 h 2584450"/>
                <a:gd name="connsiteX91" fmla="*/ 2190750 w 3003550"/>
                <a:gd name="connsiteY91" fmla="*/ 41061 h 2584450"/>
                <a:gd name="connsiteX92" fmla="*/ 2216150 w 3003550"/>
                <a:gd name="connsiteY92" fmla="*/ 5715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19250 w 3003550"/>
                <a:gd name="connsiteY76" fmla="*/ 196850 h 2584450"/>
                <a:gd name="connsiteX77" fmla="*/ 1664501 w 3003550"/>
                <a:gd name="connsiteY77" fmla="*/ 174800 h 2584450"/>
                <a:gd name="connsiteX78" fmla="*/ 1695450 w 3003550"/>
                <a:gd name="connsiteY78" fmla="*/ 17145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9600 w 3003550"/>
                <a:gd name="connsiteY82" fmla="*/ 120650 h 2584450"/>
                <a:gd name="connsiteX83" fmla="*/ 1936750 w 3003550"/>
                <a:gd name="connsiteY83" fmla="*/ 10160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478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19250 w 3003550"/>
                <a:gd name="connsiteY76" fmla="*/ 196850 h 2584450"/>
                <a:gd name="connsiteX77" fmla="*/ 1664501 w 3003550"/>
                <a:gd name="connsiteY77" fmla="*/ 174800 h 2584450"/>
                <a:gd name="connsiteX78" fmla="*/ 1695450 w 3003550"/>
                <a:gd name="connsiteY78" fmla="*/ 17145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9600 w 3003550"/>
                <a:gd name="connsiteY82" fmla="*/ 120650 h 2584450"/>
                <a:gd name="connsiteX83" fmla="*/ 1936750 w 3003550"/>
                <a:gd name="connsiteY83" fmla="*/ 10160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19250 w 3003550"/>
                <a:gd name="connsiteY76" fmla="*/ 196850 h 2584450"/>
                <a:gd name="connsiteX77" fmla="*/ 1664501 w 3003550"/>
                <a:gd name="connsiteY77" fmla="*/ 174800 h 2584450"/>
                <a:gd name="connsiteX78" fmla="*/ 1695450 w 3003550"/>
                <a:gd name="connsiteY78" fmla="*/ 17145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6750 w 3003550"/>
                <a:gd name="connsiteY83" fmla="*/ 10160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19250 w 3003550"/>
                <a:gd name="connsiteY76" fmla="*/ 19685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6750 w 3003550"/>
                <a:gd name="connsiteY83" fmla="*/ 10160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6750 w 3003550"/>
                <a:gd name="connsiteY83" fmla="*/ 10160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55800 w 3003550"/>
                <a:gd name="connsiteY84" fmla="*/ 95250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64300 w 3003550"/>
                <a:gd name="connsiteY84" fmla="*/ 80291 h 2584450"/>
                <a:gd name="connsiteX85" fmla="*/ 1987550 w 3003550"/>
                <a:gd name="connsiteY85" fmla="*/ 8890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64300 w 3003550"/>
                <a:gd name="connsiteY84" fmla="*/ 80291 h 2584450"/>
                <a:gd name="connsiteX85" fmla="*/ 1987550 w 3003550"/>
                <a:gd name="connsiteY85" fmla="*/ 75810 h 2584450"/>
                <a:gd name="connsiteX86" fmla="*/ 2025650 w 3003550"/>
                <a:gd name="connsiteY86" fmla="*/ 7620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64300 w 3003550"/>
                <a:gd name="connsiteY84" fmla="*/ 80291 h 2584450"/>
                <a:gd name="connsiteX85" fmla="*/ 1987550 w 3003550"/>
                <a:gd name="connsiteY85" fmla="*/ 75810 h 2584450"/>
                <a:gd name="connsiteX86" fmla="*/ 2018850 w 3003550"/>
                <a:gd name="connsiteY86" fmla="*/ 63110 h 2584450"/>
                <a:gd name="connsiteX87" fmla="*/ 2044700 w 3003550"/>
                <a:gd name="connsiteY87" fmla="*/ 57150 h 2584450"/>
                <a:gd name="connsiteX88" fmla="*/ 2070100 w 3003550"/>
                <a:gd name="connsiteY88" fmla="*/ 50800 h 2584450"/>
                <a:gd name="connsiteX89" fmla="*/ 2089150 w 3003550"/>
                <a:gd name="connsiteY89" fmla="*/ 4445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64300 w 3003550"/>
                <a:gd name="connsiteY84" fmla="*/ 80291 h 2584450"/>
                <a:gd name="connsiteX85" fmla="*/ 1987550 w 3003550"/>
                <a:gd name="connsiteY85" fmla="*/ 75810 h 2584450"/>
                <a:gd name="connsiteX86" fmla="*/ 2018850 w 3003550"/>
                <a:gd name="connsiteY86" fmla="*/ 63110 h 2584450"/>
                <a:gd name="connsiteX87" fmla="*/ 2044700 w 3003550"/>
                <a:gd name="connsiteY87" fmla="*/ 57150 h 2584450"/>
                <a:gd name="connsiteX88" fmla="*/ 2070100 w 3003550"/>
                <a:gd name="connsiteY88" fmla="*/ 50800 h 2584450"/>
                <a:gd name="connsiteX89" fmla="*/ 2099350 w 3003550"/>
                <a:gd name="connsiteY89" fmla="*/ 4819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64300 w 3003550"/>
                <a:gd name="connsiteY84" fmla="*/ 80291 h 2584450"/>
                <a:gd name="connsiteX85" fmla="*/ 1987550 w 3003550"/>
                <a:gd name="connsiteY85" fmla="*/ 75810 h 2584450"/>
                <a:gd name="connsiteX86" fmla="*/ 2018850 w 3003550"/>
                <a:gd name="connsiteY86" fmla="*/ 63110 h 2584450"/>
                <a:gd name="connsiteX87" fmla="*/ 2044700 w 3003550"/>
                <a:gd name="connsiteY87" fmla="*/ 57150 h 2584450"/>
                <a:gd name="connsiteX88" fmla="*/ 2070100 w 3003550"/>
                <a:gd name="connsiteY88" fmla="*/ 50800 h 2584450"/>
                <a:gd name="connsiteX89" fmla="*/ 2099350 w 3003550"/>
                <a:gd name="connsiteY89" fmla="*/ 48190 h 2584450"/>
                <a:gd name="connsiteX90" fmla="*/ 2153900 w 3003550"/>
                <a:gd name="connsiteY90" fmla="*/ 3665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64300 w 3003550"/>
                <a:gd name="connsiteY84" fmla="*/ 80291 h 2584450"/>
                <a:gd name="connsiteX85" fmla="*/ 1987550 w 3003550"/>
                <a:gd name="connsiteY85" fmla="*/ 75810 h 2584450"/>
                <a:gd name="connsiteX86" fmla="*/ 2018850 w 3003550"/>
                <a:gd name="connsiteY86" fmla="*/ 63110 h 2584450"/>
                <a:gd name="connsiteX87" fmla="*/ 2044700 w 3003550"/>
                <a:gd name="connsiteY87" fmla="*/ 57150 h 2584450"/>
                <a:gd name="connsiteX88" fmla="*/ 2070100 w 3003550"/>
                <a:gd name="connsiteY88" fmla="*/ 50800 h 2584450"/>
                <a:gd name="connsiteX89" fmla="*/ 2099350 w 3003550"/>
                <a:gd name="connsiteY89" fmla="*/ 48190 h 2584450"/>
                <a:gd name="connsiteX90" fmla="*/ 2153900 w 3003550"/>
                <a:gd name="connsiteY90" fmla="*/ 40399 h 2584450"/>
                <a:gd name="connsiteX91" fmla="*/ 2190750 w 3003550"/>
                <a:gd name="connsiteY91" fmla="*/ 41061 h 2584450"/>
                <a:gd name="connsiteX92" fmla="*/ 2216150 w 3003550"/>
                <a:gd name="connsiteY92" fmla="*/ 4593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4450 h 2584450"/>
                <a:gd name="connsiteX1" fmla="*/ 16549 w 3003550"/>
                <a:gd name="connsiteY1" fmla="*/ 2497810 h 2584450"/>
                <a:gd name="connsiteX2" fmla="*/ 25400 w 3003550"/>
                <a:gd name="connsiteY2" fmla="*/ 2476500 h 2584450"/>
                <a:gd name="connsiteX3" fmla="*/ 33000 w 3003550"/>
                <a:gd name="connsiteY3" fmla="*/ 2434661 h 2584450"/>
                <a:gd name="connsiteX4" fmla="*/ 44450 w 3003550"/>
                <a:gd name="connsiteY4" fmla="*/ 2381250 h 2584450"/>
                <a:gd name="connsiteX5" fmla="*/ 50800 w 3003550"/>
                <a:gd name="connsiteY5" fmla="*/ 2336800 h 2584450"/>
                <a:gd name="connsiteX6" fmla="*/ 57150 w 3003550"/>
                <a:gd name="connsiteY6" fmla="*/ 2279650 h 2584450"/>
                <a:gd name="connsiteX7" fmla="*/ 63500 w 3003550"/>
                <a:gd name="connsiteY7" fmla="*/ 2254250 h 2584450"/>
                <a:gd name="connsiteX8" fmla="*/ 75750 w 3003550"/>
                <a:gd name="connsiteY8" fmla="*/ 2227330 h 2584450"/>
                <a:gd name="connsiteX9" fmla="*/ 88900 w 3003550"/>
                <a:gd name="connsiteY9" fmla="*/ 2178050 h 2584450"/>
                <a:gd name="connsiteX10" fmla="*/ 103300 w 3003550"/>
                <a:gd name="connsiteY10" fmla="*/ 2133950 h 2584450"/>
                <a:gd name="connsiteX11" fmla="*/ 115550 w 3003550"/>
                <a:gd name="connsiteY11" fmla="*/ 2096980 h 2584450"/>
                <a:gd name="connsiteX12" fmla="*/ 132099 w 3003550"/>
                <a:gd name="connsiteY12" fmla="*/ 2045089 h 2584450"/>
                <a:gd name="connsiteX13" fmla="*/ 139700 w 3003550"/>
                <a:gd name="connsiteY13" fmla="*/ 2006600 h 2584450"/>
                <a:gd name="connsiteX14" fmla="*/ 146050 w 3003550"/>
                <a:gd name="connsiteY14" fmla="*/ 1987550 h 2584450"/>
                <a:gd name="connsiteX15" fmla="*/ 171000 w 3003550"/>
                <a:gd name="connsiteY15" fmla="*/ 1863199 h 2584450"/>
                <a:gd name="connsiteX16" fmla="*/ 181199 w 3003550"/>
                <a:gd name="connsiteY16" fmla="*/ 1809010 h 2584450"/>
                <a:gd name="connsiteX17" fmla="*/ 190500 w 3003550"/>
                <a:gd name="connsiteY17" fmla="*/ 1784350 h 2584450"/>
                <a:gd name="connsiteX18" fmla="*/ 203200 w 3003550"/>
                <a:gd name="connsiteY18" fmla="*/ 1746250 h 2584450"/>
                <a:gd name="connsiteX19" fmla="*/ 218050 w 3003550"/>
                <a:gd name="connsiteY19" fmla="*/ 1705540 h 2584450"/>
                <a:gd name="connsiteX20" fmla="*/ 236200 w 3003550"/>
                <a:gd name="connsiteY20" fmla="*/ 1658090 h 2584450"/>
                <a:gd name="connsiteX21" fmla="*/ 251851 w 3003550"/>
                <a:gd name="connsiteY21" fmla="*/ 1625600 h 2584450"/>
                <a:gd name="connsiteX22" fmla="*/ 273850 w 3003550"/>
                <a:gd name="connsiteY22" fmla="*/ 1569580 h 2584450"/>
                <a:gd name="connsiteX23" fmla="*/ 295050 w 3003550"/>
                <a:gd name="connsiteY23" fmla="*/ 1504600 h 2584450"/>
                <a:gd name="connsiteX24" fmla="*/ 304800 w 3003550"/>
                <a:gd name="connsiteY24" fmla="*/ 1466850 h 2584450"/>
                <a:gd name="connsiteX25" fmla="*/ 315351 w 3003550"/>
                <a:gd name="connsiteY25" fmla="*/ 1441060 h 2584450"/>
                <a:gd name="connsiteX26" fmla="*/ 328500 w 3003550"/>
                <a:gd name="connsiteY26" fmla="*/ 1422011 h 2584450"/>
                <a:gd name="connsiteX27" fmla="*/ 342900 w 3003550"/>
                <a:gd name="connsiteY27" fmla="*/ 1384300 h 2584450"/>
                <a:gd name="connsiteX28" fmla="*/ 371251 w 3003550"/>
                <a:gd name="connsiteY28" fmla="*/ 1340590 h 2584450"/>
                <a:gd name="connsiteX29" fmla="*/ 400050 w 3003550"/>
                <a:gd name="connsiteY29" fmla="*/ 1295400 h 2584450"/>
                <a:gd name="connsiteX30" fmla="*/ 417751 w 3003550"/>
                <a:gd name="connsiteY30" fmla="*/ 1256912 h 2584450"/>
                <a:gd name="connsiteX31" fmla="*/ 442350 w 3003550"/>
                <a:gd name="connsiteY31" fmla="*/ 1205372 h 2584450"/>
                <a:gd name="connsiteX32" fmla="*/ 482501 w 3003550"/>
                <a:gd name="connsiteY32" fmla="*/ 1143742 h 2584450"/>
                <a:gd name="connsiteX33" fmla="*/ 500751 w 3003550"/>
                <a:gd name="connsiteY33" fmla="*/ 1107862 h 2584450"/>
                <a:gd name="connsiteX34" fmla="*/ 527050 w 3003550"/>
                <a:gd name="connsiteY34" fmla="*/ 1066800 h 2584450"/>
                <a:gd name="connsiteX35" fmla="*/ 539750 w 3003550"/>
                <a:gd name="connsiteY35" fmla="*/ 1047750 h 2584450"/>
                <a:gd name="connsiteX36" fmla="*/ 558800 w 3003550"/>
                <a:gd name="connsiteY36" fmla="*/ 1022350 h 2584450"/>
                <a:gd name="connsiteX37" fmla="*/ 577850 w 3003550"/>
                <a:gd name="connsiteY37" fmla="*/ 1009650 h 2584450"/>
                <a:gd name="connsiteX38" fmla="*/ 593500 w 3003550"/>
                <a:gd name="connsiteY38" fmla="*/ 979380 h 2584450"/>
                <a:gd name="connsiteX39" fmla="*/ 632401 w 3003550"/>
                <a:gd name="connsiteY39" fmla="*/ 929321 h 2584450"/>
                <a:gd name="connsiteX40" fmla="*/ 653600 w 3003550"/>
                <a:gd name="connsiteY40" fmla="*/ 906921 h 2584450"/>
                <a:gd name="connsiteX41" fmla="*/ 666750 w 3003550"/>
                <a:gd name="connsiteY41" fmla="*/ 895350 h 2584450"/>
                <a:gd name="connsiteX42" fmla="*/ 692150 w 3003550"/>
                <a:gd name="connsiteY42" fmla="*/ 857250 h 2584450"/>
                <a:gd name="connsiteX43" fmla="*/ 705299 w 3003550"/>
                <a:gd name="connsiteY43" fmla="*/ 838200 h 2584450"/>
                <a:gd name="connsiteX44" fmla="*/ 735700 w 3003550"/>
                <a:gd name="connsiteY44" fmla="*/ 809800 h 2584450"/>
                <a:gd name="connsiteX45" fmla="*/ 753050 w 3003550"/>
                <a:gd name="connsiteY45" fmla="*/ 783271 h 2584450"/>
                <a:gd name="connsiteX46" fmla="*/ 773000 w 3003550"/>
                <a:gd name="connsiteY46" fmla="*/ 771700 h 2584450"/>
                <a:gd name="connsiteX47" fmla="*/ 787400 w 3003550"/>
                <a:gd name="connsiteY47" fmla="*/ 755650 h 2584450"/>
                <a:gd name="connsiteX48" fmla="*/ 806450 w 3003550"/>
                <a:gd name="connsiteY48" fmla="*/ 717550 h 2584450"/>
                <a:gd name="connsiteX49" fmla="*/ 842499 w 3003550"/>
                <a:gd name="connsiteY49" fmla="*/ 690630 h 2584450"/>
                <a:gd name="connsiteX50" fmla="*/ 876300 w 3003550"/>
                <a:gd name="connsiteY50" fmla="*/ 679450 h 2584450"/>
                <a:gd name="connsiteX51" fmla="*/ 865201 w 3003550"/>
                <a:gd name="connsiteY51" fmla="*/ 671619 h 2584450"/>
                <a:gd name="connsiteX52" fmla="*/ 927100 w 3003550"/>
                <a:gd name="connsiteY52" fmla="*/ 628650 h 2584450"/>
                <a:gd name="connsiteX53" fmla="*/ 965200 w 3003550"/>
                <a:gd name="connsiteY53" fmla="*/ 603250 h 2584450"/>
                <a:gd name="connsiteX54" fmla="*/ 984250 w 3003550"/>
                <a:gd name="connsiteY54" fmla="*/ 584200 h 2584450"/>
                <a:gd name="connsiteX55" fmla="*/ 1003300 w 3003550"/>
                <a:gd name="connsiteY55" fmla="*/ 577850 h 2584450"/>
                <a:gd name="connsiteX56" fmla="*/ 1016000 w 3003550"/>
                <a:gd name="connsiteY56" fmla="*/ 558800 h 2584450"/>
                <a:gd name="connsiteX57" fmla="*/ 1041400 w 3003550"/>
                <a:gd name="connsiteY57" fmla="*/ 552450 h 2584450"/>
                <a:gd name="connsiteX58" fmla="*/ 1057050 w 3003550"/>
                <a:gd name="connsiteY58" fmla="*/ 532270 h 2584450"/>
                <a:gd name="connsiteX59" fmla="*/ 1073150 w 3003550"/>
                <a:gd name="connsiteY59" fmla="*/ 520700 h 2584450"/>
                <a:gd name="connsiteX60" fmla="*/ 1099449 w 3003550"/>
                <a:gd name="connsiteY60" fmla="*/ 488209 h 2584450"/>
                <a:gd name="connsiteX61" fmla="*/ 1125650 w 3003550"/>
                <a:gd name="connsiteY61" fmla="*/ 460940 h 2584450"/>
                <a:gd name="connsiteX62" fmla="*/ 1144701 w 3003550"/>
                <a:gd name="connsiteY62" fmla="*/ 448240 h 2584450"/>
                <a:gd name="connsiteX63" fmla="*/ 1168400 w 3003550"/>
                <a:gd name="connsiteY63" fmla="*/ 438150 h 2584450"/>
                <a:gd name="connsiteX64" fmla="*/ 1187450 w 3003550"/>
                <a:gd name="connsiteY64" fmla="*/ 425450 h 2584450"/>
                <a:gd name="connsiteX65" fmla="*/ 1227601 w 3003550"/>
                <a:gd name="connsiteY65" fmla="*/ 386961 h 2584450"/>
                <a:gd name="connsiteX66" fmla="*/ 1250950 w 3003550"/>
                <a:gd name="connsiteY66" fmla="*/ 374650 h 2584450"/>
                <a:gd name="connsiteX67" fmla="*/ 1280101 w 3003550"/>
                <a:gd name="connsiteY67" fmla="*/ 336939 h 2584450"/>
                <a:gd name="connsiteX68" fmla="*/ 1309000 w 3003550"/>
                <a:gd name="connsiteY68" fmla="*/ 310799 h 2584450"/>
                <a:gd name="connsiteX69" fmla="*/ 1338249 w 3003550"/>
                <a:gd name="connsiteY69" fmla="*/ 289100 h 2584450"/>
                <a:gd name="connsiteX70" fmla="*/ 1371600 w 3003550"/>
                <a:gd name="connsiteY70" fmla="*/ 268181 h 2584450"/>
                <a:gd name="connsiteX71" fmla="*/ 1408351 w 3003550"/>
                <a:gd name="connsiteY71" fmla="*/ 252481 h 2584450"/>
                <a:gd name="connsiteX72" fmla="*/ 1430801 w 3003550"/>
                <a:gd name="connsiteY72" fmla="*/ 247261 h 2584450"/>
                <a:gd name="connsiteX73" fmla="*/ 1463450 w 3003550"/>
                <a:gd name="connsiteY73" fmla="*/ 230081 h 2584450"/>
                <a:gd name="connsiteX74" fmla="*/ 1507999 w 3003550"/>
                <a:gd name="connsiteY74" fmla="*/ 216250 h 2584450"/>
                <a:gd name="connsiteX75" fmla="*/ 1572650 w 3003550"/>
                <a:gd name="connsiteY75" fmla="*/ 207290 h 2584450"/>
                <a:gd name="connsiteX76" fmla="*/ 1609051 w 3003550"/>
                <a:gd name="connsiteY76" fmla="*/ 181890 h 2584450"/>
                <a:gd name="connsiteX77" fmla="*/ 1664501 w 3003550"/>
                <a:gd name="connsiteY77" fmla="*/ 174800 h 2584450"/>
                <a:gd name="connsiteX78" fmla="*/ 1683550 w 3003550"/>
                <a:gd name="connsiteY78" fmla="*/ 156490 h 2584450"/>
                <a:gd name="connsiteX79" fmla="*/ 1749200 w 3003550"/>
                <a:gd name="connsiteY79" fmla="*/ 143791 h 2584450"/>
                <a:gd name="connsiteX80" fmla="*/ 1766550 w 3003550"/>
                <a:gd name="connsiteY80" fmla="*/ 129221 h 2584450"/>
                <a:gd name="connsiteX81" fmla="*/ 1790700 w 3003550"/>
                <a:gd name="connsiteY81" fmla="*/ 127000 h 2584450"/>
                <a:gd name="connsiteX82" fmla="*/ 1877900 w 3003550"/>
                <a:gd name="connsiteY82" fmla="*/ 103821 h 2584450"/>
                <a:gd name="connsiteX83" fmla="*/ 1933350 w 3003550"/>
                <a:gd name="connsiteY83" fmla="*/ 86640 h 2584450"/>
                <a:gd name="connsiteX84" fmla="*/ 1964300 w 3003550"/>
                <a:gd name="connsiteY84" fmla="*/ 80291 h 2584450"/>
                <a:gd name="connsiteX85" fmla="*/ 1987550 w 3003550"/>
                <a:gd name="connsiteY85" fmla="*/ 75810 h 2584450"/>
                <a:gd name="connsiteX86" fmla="*/ 2018850 w 3003550"/>
                <a:gd name="connsiteY86" fmla="*/ 63110 h 2584450"/>
                <a:gd name="connsiteX87" fmla="*/ 2044700 w 3003550"/>
                <a:gd name="connsiteY87" fmla="*/ 57150 h 2584450"/>
                <a:gd name="connsiteX88" fmla="*/ 2070100 w 3003550"/>
                <a:gd name="connsiteY88" fmla="*/ 50800 h 2584450"/>
                <a:gd name="connsiteX89" fmla="*/ 2099350 w 3003550"/>
                <a:gd name="connsiteY89" fmla="*/ 48190 h 2584450"/>
                <a:gd name="connsiteX90" fmla="*/ 2153900 w 3003550"/>
                <a:gd name="connsiteY90" fmla="*/ 40399 h 2584450"/>
                <a:gd name="connsiteX91" fmla="*/ 2190750 w 3003550"/>
                <a:gd name="connsiteY91" fmla="*/ 41061 h 2584450"/>
                <a:gd name="connsiteX92" fmla="*/ 2217850 w 3003550"/>
                <a:gd name="connsiteY92" fmla="*/ 36580 h 2584450"/>
                <a:gd name="connsiteX93" fmla="*/ 2362200 w 3003550"/>
                <a:gd name="connsiteY93" fmla="*/ 38100 h 2584450"/>
                <a:gd name="connsiteX94" fmla="*/ 2247900 w 3003550"/>
                <a:gd name="connsiteY94" fmla="*/ 44450 h 2584450"/>
                <a:gd name="connsiteX95" fmla="*/ 2463800 w 3003550"/>
                <a:gd name="connsiteY95" fmla="*/ 38100 h 2584450"/>
                <a:gd name="connsiteX96" fmla="*/ 2495550 w 3003550"/>
                <a:gd name="connsiteY96" fmla="*/ 31750 h 2584450"/>
                <a:gd name="connsiteX97" fmla="*/ 2571750 w 3003550"/>
                <a:gd name="connsiteY97" fmla="*/ 25400 h 2584450"/>
                <a:gd name="connsiteX98" fmla="*/ 2628900 w 3003550"/>
                <a:gd name="connsiteY98" fmla="*/ 0 h 2584450"/>
                <a:gd name="connsiteX99" fmla="*/ 2686050 w 3003550"/>
                <a:gd name="connsiteY99" fmla="*/ 6350 h 2584450"/>
                <a:gd name="connsiteX100" fmla="*/ 2717800 w 3003550"/>
                <a:gd name="connsiteY100" fmla="*/ 12700 h 2584450"/>
                <a:gd name="connsiteX101" fmla="*/ 2755900 w 3003550"/>
                <a:gd name="connsiteY101" fmla="*/ 19050 h 2584450"/>
                <a:gd name="connsiteX102" fmla="*/ 2794000 w 3003550"/>
                <a:gd name="connsiteY102" fmla="*/ 38100 h 2584450"/>
                <a:gd name="connsiteX103" fmla="*/ 2825750 w 3003550"/>
                <a:gd name="connsiteY103" fmla="*/ 31750 h 2584450"/>
                <a:gd name="connsiteX104" fmla="*/ 2863850 w 3003550"/>
                <a:gd name="connsiteY104" fmla="*/ 25400 h 2584450"/>
                <a:gd name="connsiteX105" fmla="*/ 3003550 w 3003550"/>
                <a:gd name="connsiteY105" fmla="*/ 31750 h 2584450"/>
                <a:gd name="connsiteX0" fmla="*/ 0 w 3003550"/>
                <a:gd name="connsiteY0" fmla="*/ 2582580 h 2582580"/>
                <a:gd name="connsiteX1" fmla="*/ 16549 w 3003550"/>
                <a:gd name="connsiteY1" fmla="*/ 2495940 h 2582580"/>
                <a:gd name="connsiteX2" fmla="*/ 25400 w 3003550"/>
                <a:gd name="connsiteY2" fmla="*/ 2474630 h 2582580"/>
                <a:gd name="connsiteX3" fmla="*/ 33000 w 3003550"/>
                <a:gd name="connsiteY3" fmla="*/ 2432791 h 2582580"/>
                <a:gd name="connsiteX4" fmla="*/ 44450 w 3003550"/>
                <a:gd name="connsiteY4" fmla="*/ 2379380 h 2582580"/>
                <a:gd name="connsiteX5" fmla="*/ 50800 w 3003550"/>
                <a:gd name="connsiteY5" fmla="*/ 2334930 h 2582580"/>
                <a:gd name="connsiteX6" fmla="*/ 57150 w 3003550"/>
                <a:gd name="connsiteY6" fmla="*/ 2277780 h 2582580"/>
                <a:gd name="connsiteX7" fmla="*/ 63500 w 3003550"/>
                <a:gd name="connsiteY7" fmla="*/ 2252380 h 2582580"/>
                <a:gd name="connsiteX8" fmla="*/ 75750 w 3003550"/>
                <a:gd name="connsiteY8" fmla="*/ 2225460 h 2582580"/>
                <a:gd name="connsiteX9" fmla="*/ 88900 w 3003550"/>
                <a:gd name="connsiteY9" fmla="*/ 2176180 h 2582580"/>
                <a:gd name="connsiteX10" fmla="*/ 103300 w 3003550"/>
                <a:gd name="connsiteY10" fmla="*/ 2132080 h 2582580"/>
                <a:gd name="connsiteX11" fmla="*/ 115550 w 3003550"/>
                <a:gd name="connsiteY11" fmla="*/ 2095110 h 2582580"/>
                <a:gd name="connsiteX12" fmla="*/ 132099 w 3003550"/>
                <a:gd name="connsiteY12" fmla="*/ 2043219 h 2582580"/>
                <a:gd name="connsiteX13" fmla="*/ 139700 w 3003550"/>
                <a:gd name="connsiteY13" fmla="*/ 2004730 h 2582580"/>
                <a:gd name="connsiteX14" fmla="*/ 146050 w 3003550"/>
                <a:gd name="connsiteY14" fmla="*/ 1985680 h 2582580"/>
                <a:gd name="connsiteX15" fmla="*/ 171000 w 3003550"/>
                <a:gd name="connsiteY15" fmla="*/ 1861329 h 2582580"/>
                <a:gd name="connsiteX16" fmla="*/ 181199 w 3003550"/>
                <a:gd name="connsiteY16" fmla="*/ 1807140 h 2582580"/>
                <a:gd name="connsiteX17" fmla="*/ 190500 w 3003550"/>
                <a:gd name="connsiteY17" fmla="*/ 1782480 h 2582580"/>
                <a:gd name="connsiteX18" fmla="*/ 203200 w 3003550"/>
                <a:gd name="connsiteY18" fmla="*/ 1744380 h 2582580"/>
                <a:gd name="connsiteX19" fmla="*/ 218050 w 3003550"/>
                <a:gd name="connsiteY19" fmla="*/ 1703670 h 2582580"/>
                <a:gd name="connsiteX20" fmla="*/ 236200 w 3003550"/>
                <a:gd name="connsiteY20" fmla="*/ 1656220 h 2582580"/>
                <a:gd name="connsiteX21" fmla="*/ 251851 w 3003550"/>
                <a:gd name="connsiteY21" fmla="*/ 1623730 h 2582580"/>
                <a:gd name="connsiteX22" fmla="*/ 273850 w 3003550"/>
                <a:gd name="connsiteY22" fmla="*/ 1567710 h 2582580"/>
                <a:gd name="connsiteX23" fmla="*/ 295050 w 3003550"/>
                <a:gd name="connsiteY23" fmla="*/ 1502730 h 2582580"/>
                <a:gd name="connsiteX24" fmla="*/ 304800 w 3003550"/>
                <a:gd name="connsiteY24" fmla="*/ 1464980 h 2582580"/>
                <a:gd name="connsiteX25" fmla="*/ 315351 w 3003550"/>
                <a:gd name="connsiteY25" fmla="*/ 1439190 h 2582580"/>
                <a:gd name="connsiteX26" fmla="*/ 328500 w 3003550"/>
                <a:gd name="connsiteY26" fmla="*/ 1420141 h 2582580"/>
                <a:gd name="connsiteX27" fmla="*/ 342900 w 3003550"/>
                <a:gd name="connsiteY27" fmla="*/ 1382430 h 2582580"/>
                <a:gd name="connsiteX28" fmla="*/ 371251 w 3003550"/>
                <a:gd name="connsiteY28" fmla="*/ 1338720 h 2582580"/>
                <a:gd name="connsiteX29" fmla="*/ 400050 w 3003550"/>
                <a:gd name="connsiteY29" fmla="*/ 1293530 h 2582580"/>
                <a:gd name="connsiteX30" fmla="*/ 417751 w 3003550"/>
                <a:gd name="connsiteY30" fmla="*/ 1255042 h 2582580"/>
                <a:gd name="connsiteX31" fmla="*/ 442350 w 3003550"/>
                <a:gd name="connsiteY31" fmla="*/ 1203502 h 2582580"/>
                <a:gd name="connsiteX32" fmla="*/ 482501 w 3003550"/>
                <a:gd name="connsiteY32" fmla="*/ 1141872 h 2582580"/>
                <a:gd name="connsiteX33" fmla="*/ 500751 w 3003550"/>
                <a:gd name="connsiteY33" fmla="*/ 1105992 h 2582580"/>
                <a:gd name="connsiteX34" fmla="*/ 527050 w 3003550"/>
                <a:gd name="connsiteY34" fmla="*/ 1064930 h 2582580"/>
                <a:gd name="connsiteX35" fmla="*/ 539750 w 3003550"/>
                <a:gd name="connsiteY35" fmla="*/ 1045880 h 2582580"/>
                <a:gd name="connsiteX36" fmla="*/ 558800 w 3003550"/>
                <a:gd name="connsiteY36" fmla="*/ 1020480 h 2582580"/>
                <a:gd name="connsiteX37" fmla="*/ 577850 w 3003550"/>
                <a:gd name="connsiteY37" fmla="*/ 1007780 h 2582580"/>
                <a:gd name="connsiteX38" fmla="*/ 593500 w 3003550"/>
                <a:gd name="connsiteY38" fmla="*/ 977510 h 2582580"/>
                <a:gd name="connsiteX39" fmla="*/ 632401 w 3003550"/>
                <a:gd name="connsiteY39" fmla="*/ 927451 h 2582580"/>
                <a:gd name="connsiteX40" fmla="*/ 653600 w 3003550"/>
                <a:gd name="connsiteY40" fmla="*/ 905051 h 2582580"/>
                <a:gd name="connsiteX41" fmla="*/ 666750 w 3003550"/>
                <a:gd name="connsiteY41" fmla="*/ 893480 h 2582580"/>
                <a:gd name="connsiteX42" fmla="*/ 692150 w 3003550"/>
                <a:gd name="connsiteY42" fmla="*/ 855380 h 2582580"/>
                <a:gd name="connsiteX43" fmla="*/ 705299 w 3003550"/>
                <a:gd name="connsiteY43" fmla="*/ 836330 h 2582580"/>
                <a:gd name="connsiteX44" fmla="*/ 735700 w 3003550"/>
                <a:gd name="connsiteY44" fmla="*/ 807930 h 2582580"/>
                <a:gd name="connsiteX45" fmla="*/ 753050 w 3003550"/>
                <a:gd name="connsiteY45" fmla="*/ 781401 h 2582580"/>
                <a:gd name="connsiteX46" fmla="*/ 773000 w 3003550"/>
                <a:gd name="connsiteY46" fmla="*/ 769830 h 2582580"/>
                <a:gd name="connsiteX47" fmla="*/ 787400 w 3003550"/>
                <a:gd name="connsiteY47" fmla="*/ 753780 h 2582580"/>
                <a:gd name="connsiteX48" fmla="*/ 806450 w 3003550"/>
                <a:gd name="connsiteY48" fmla="*/ 715680 h 2582580"/>
                <a:gd name="connsiteX49" fmla="*/ 842499 w 3003550"/>
                <a:gd name="connsiteY49" fmla="*/ 688760 h 2582580"/>
                <a:gd name="connsiteX50" fmla="*/ 876300 w 3003550"/>
                <a:gd name="connsiteY50" fmla="*/ 677580 h 2582580"/>
                <a:gd name="connsiteX51" fmla="*/ 865201 w 3003550"/>
                <a:gd name="connsiteY51" fmla="*/ 669749 h 2582580"/>
                <a:gd name="connsiteX52" fmla="*/ 927100 w 3003550"/>
                <a:gd name="connsiteY52" fmla="*/ 626780 h 2582580"/>
                <a:gd name="connsiteX53" fmla="*/ 965200 w 3003550"/>
                <a:gd name="connsiteY53" fmla="*/ 601380 h 2582580"/>
                <a:gd name="connsiteX54" fmla="*/ 984250 w 3003550"/>
                <a:gd name="connsiteY54" fmla="*/ 582330 h 2582580"/>
                <a:gd name="connsiteX55" fmla="*/ 1003300 w 3003550"/>
                <a:gd name="connsiteY55" fmla="*/ 575980 h 2582580"/>
                <a:gd name="connsiteX56" fmla="*/ 1016000 w 3003550"/>
                <a:gd name="connsiteY56" fmla="*/ 556930 h 2582580"/>
                <a:gd name="connsiteX57" fmla="*/ 1041400 w 3003550"/>
                <a:gd name="connsiteY57" fmla="*/ 550580 h 2582580"/>
                <a:gd name="connsiteX58" fmla="*/ 1057050 w 3003550"/>
                <a:gd name="connsiteY58" fmla="*/ 530400 h 2582580"/>
                <a:gd name="connsiteX59" fmla="*/ 1073150 w 3003550"/>
                <a:gd name="connsiteY59" fmla="*/ 518830 h 2582580"/>
                <a:gd name="connsiteX60" fmla="*/ 1099449 w 3003550"/>
                <a:gd name="connsiteY60" fmla="*/ 486339 h 2582580"/>
                <a:gd name="connsiteX61" fmla="*/ 1125650 w 3003550"/>
                <a:gd name="connsiteY61" fmla="*/ 459070 h 2582580"/>
                <a:gd name="connsiteX62" fmla="*/ 1144701 w 3003550"/>
                <a:gd name="connsiteY62" fmla="*/ 446370 h 2582580"/>
                <a:gd name="connsiteX63" fmla="*/ 1168400 w 3003550"/>
                <a:gd name="connsiteY63" fmla="*/ 436280 h 2582580"/>
                <a:gd name="connsiteX64" fmla="*/ 1187450 w 3003550"/>
                <a:gd name="connsiteY64" fmla="*/ 423580 h 2582580"/>
                <a:gd name="connsiteX65" fmla="*/ 1227601 w 3003550"/>
                <a:gd name="connsiteY65" fmla="*/ 385091 h 2582580"/>
                <a:gd name="connsiteX66" fmla="*/ 1250950 w 3003550"/>
                <a:gd name="connsiteY66" fmla="*/ 372780 h 2582580"/>
                <a:gd name="connsiteX67" fmla="*/ 1280101 w 3003550"/>
                <a:gd name="connsiteY67" fmla="*/ 335069 h 2582580"/>
                <a:gd name="connsiteX68" fmla="*/ 1309000 w 3003550"/>
                <a:gd name="connsiteY68" fmla="*/ 308929 h 2582580"/>
                <a:gd name="connsiteX69" fmla="*/ 1338249 w 3003550"/>
                <a:gd name="connsiteY69" fmla="*/ 287230 h 2582580"/>
                <a:gd name="connsiteX70" fmla="*/ 1371600 w 3003550"/>
                <a:gd name="connsiteY70" fmla="*/ 266311 h 2582580"/>
                <a:gd name="connsiteX71" fmla="*/ 1408351 w 3003550"/>
                <a:gd name="connsiteY71" fmla="*/ 250611 h 2582580"/>
                <a:gd name="connsiteX72" fmla="*/ 1430801 w 3003550"/>
                <a:gd name="connsiteY72" fmla="*/ 245391 h 2582580"/>
                <a:gd name="connsiteX73" fmla="*/ 1463450 w 3003550"/>
                <a:gd name="connsiteY73" fmla="*/ 228211 h 2582580"/>
                <a:gd name="connsiteX74" fmla="*/ 1507999 w 3003550"/>
                <a:gd name="connsiteY74" fmla="*/ 214380 h 2582580"/>
                <a:gd name="connsiteX75" fmla="*/ 1572650 w 3003550"/>
                <a:gd name="connsiteY75" fmla="*/ 205420 h 2582580"/>
                <a:gd name="connsiteX76" fmla="*/ 1609051 w 3003550"/>
                <a:gd name="connsiteY76" fmla="*/ 180020 h 2582580"/>
                <a:gd name="connsiteX77" fmla="*/ 1664501 w 3003550"/>
                <a:gd name="connsiteY77" fmla="*/ 172930 h 2582580"/>
                <a:gd name="connsiteX78" fmla="*/ 1683550 w 3003550"/>
                <a:gd name="connsiteY78" fmla="*/ 154620 h 2582580"/>
                <a:gd name="connsiteX79" fmla="*/ 1749200 w 3003550"/>
                <a:gd name="connsiteY79" fmla="*/ 141921 h 2582580"/>
                <a:gd name="connsiteX80" fmla="*/ 1766550 w 3003550"/>
                <a:gd name="connsiteY80" fmla="*/ 127351 h 2582580"/>
                <a:gd name="connsiteX81" fmla="*/ 1790700 w 3003550"/>
                <a:gd name="connsiteY81" fmla="*/ 125130 h 2582580"/>
                <a:gd name="connsiteX82" fmla="*/ 1877900 w 3003550"/>
                <a:gd name="connsiteY82" fmla="*/ 101951 h 2582580"/>
                <a:gd name="connsiteX83" fmla="*/ 1933350 w 3003550"/>
                <a:gd name="connsiteY83" fmla="*/ 84770 h 2582580"/>
                <a:gd name="connsiteX84" fmla="*/ 1964300 w 3003550"/>
                <a:gd name="connsiteY84" fmla="*/ 78421 h 2582580"/>
                <a:gd name="connsiteX85" fmla="*/ 1987550 w 3003550"/>
                <a:gd name="connsiteY85" fmla="*/ 73940 h 2582580"/>
                <a:gd name="connsiteX86" fmla="*/ 2018850 w 3003550"/>
                <a:gd name="connsiteY86" fmla="*/ 61240 h 2582580"/>
                <a:gd name="connsiteX87" fmla="*/ 2044700 w 3003550"/>
                <a:gd name="connsiteY87" fmla="*/ 55280 h 2582580"/>
                <a:gd name="connsiteX88" fmla="*/ 2070100 w 3003550"/>
                <a:gd name="connsiteY88" fmla="*/ 48930 h 2582580"/>
                <a:gd name="connsiteX89" fmla="*/ 2099350 w 3003550"/>
                <a:gd name="connsiteY89" fmla="*/ 46320 h 2582580"/>
                <a:gd name="connsiteX90" fmla="*/ 2153900 w 3003550"/>
                <a:gd name="connsiteY90" fmla="*/ 38529 h 2582580"/>
                <a:gd name="connsiteX91" fmla="*/ 2190750 w 3003550"/>
                <a:gd name="connsiteY91" fmla="*/ 39191 h 2582580"/>
                <a:gd name="connsiteX92" fmla="*/ 2217850 w 3003550"/>
                <a:gd name="connsiteY92" fmla="*/ 34710 h 2582580"/>
                <a:gd name="connsiteX93" fmla="*/ 2362200 w 3003550"/>
                <a:gd name="connsiteY93" fmla="*/ 36230 h 2582580"/>
                <a:gd name="connsiteX94" fmla="*/ 2247900 w 3003550"/>
                <a:gd name="connsiteY94" fmla="*/ 42580 h 2582580"/>
                <a:gd name="connsiteX95" fmla="*/ 2463800 w 3003550"/>
                <a:gd name="connsiteY95" fmla="*/ 36230 h 2582580"/>
                <a:gd name="connsiteX96" fmla="*/ 2495550 w 3003550"/>
                <a:gd name="connsiteY96" fmla="*/ 29880 h 2582580"/>
                <a:gd name="connsiteX97" fmla="*/ 2571750 w 3003550"/>
                <a:gd name="connsiteY97" fmla="*/ 23530 h 2582580"/>
                <a:gd name="connsiteX98" fmla="*/ 2628900 w 3003550"/>
                <a:gd name="connsiteY98" fmla="*/ 0 h 2582580"/>
                <a:gd name="connsiteX99" fmla="*/ 2686050 w 3003550"/>
                <a:gd name="connsiteY99" fmla="*/ 4480 h 2582580"/>
                <a:gd name="connsiteX100" fmla="*/ 2717800 w 3003550"/>
                <a:gd name="connsiteY100" fmla="*/ 10830 h 2582580"/>
                <a:gd name="connsiteX101" fmla="*/ 2755900 w 3003550"/>
                <a:gd name="connsiteY101" fmla="*/ 17180 h 2582580"/>
                <a:gd name="connsiteX102" fmla="*/ 2794000 w 3003550"/>
                <a:gd name="connsiteY102" fmla="*/ 36230 h 2582580"/>
                <a:gd name="connsiteX103" fmla="*/ 2825750 w 3003550"/>
                <a:gd name="connsiteY103" fmla="*/ 29880 h 2582580"/>
                <a:gd name="connsiteX104" fmla="*/ 2863850 w 3003550"/>
                <a:gd name="connsiteY104" fmla="*/ 23530 h 2582580"/>
                <a:gd name="connsiteX105" fmla="*/ 3003550 w 3003550"/>
                <a:gd name="connsiteY105" fmla="*/ 29880 h 2582580"/>
                <a:gd name="connsiteX0" fmla="*/ 0 w 3003550"/>
                <a:gd name="connsiteY0" fmla="*/ 2578840 h 2578840"/>
                <a:gd name="connsiteX1" fmla="*/ 16549 w 3003550"/>
                <a:gd name="connsiteY1" fmla="*/ 2492200 h 2578840"/>
                <a:gd name="connsiteX2" fmla="*/ 25400 w 3003550"/>
                <a:gd name="connsiteY2" fmla="*/ 2470890 h 2578840"/>
                <a:gd name="connsiteX3" fmla="*/ 33000 w 3003550"/>
                <a:gd name="connsiteY3" fmla="*/ 2429051 h 2578840"/>
                <a:gd name="connsiteX4" fmla="*/ 44450 w 3003550"/>
                <a:gd name="connsiteY4" fmla="*/ 2375640 h 2578840"/>
                <a:gd name="connsiteX5" fmla="*/ 50800 w 3003550"/>
                <a:gd name="connsiteY5" fmla="*/ 2331190 h 2578840"/>
                <a:gd name="connsiteX6" fmla="*/ 57150 w 3003550"/>
                <a:gd name="connsiteY6" fmla="*/ 2274040 h 2578840"/>
                <a:gd name="connsiteX7" fmla="*/ 63500 w 3003550"/>
                <a:gd name="connsiteY7" fmla="*/ 2248640 h 2578840"/>
                <a:gd name="connsiteX8" fmla="*/ 75750 w 3003550"/>
                <a:gd name="connsiteY8" fmla="*/ 2221720 h 2578840"/>
                <a:gd name="connsiteX9" fmla="*/ 88900 w 3003550"/>
                <a:gd name="connsiteY9" fmla="*/ 2172440 h 2578840"/>
                <a:gd name="connsiteX10" fmla="*/ 103300 w 3003550"/>
                <a:gd name="connsiteY10" fmla="*/ 2128340 h 2578840"/>
                <a:gd name="connsiteX11" fmla="*/ 115550 w 3003550"/>
                <a:gd name="connsiteY11" fmla="*/ 2091370 h 2578840"/>
                <a:gd name="connsiteX12" fmla="*/ 132099 w 3003550"/>
                <a:gd name="connsiteY12" fmla="*/ 2039479 h 2578840"/>
                <a:gd name="connsiteX13" fmla="*/ 139700 w 3003550"/>
                <a:gd name="connsiteY13" fmla="*/ 2000990 h 2578840"/>
                <a:gd name="connsiteX14" fmla="*/ 146050 w 3003550"/>
                <a:gd name="connsiteY14" fmla="*/ 1981940 h 2578840"/>
                <a:gd name="connsiteX15" fmla="*/ 171000 w 3003550"/>
                <a:gd name="connsiteY15" fmla="*/ 1857589 h 2578840"/>
                <a:gd name="connsiteX16" fmla="*/ 181199 w 3003550"/>
                <a:gd name="connsiteY16" fmla="*/ 1803400 h 2578840"/>
                <a:gd name="connsiteX17" fmla="*/ 190500 w 3003550"/>
                <a:gd name="connsiteY17" fmla="*/ 1778740 h 2578840"/>
                <a:gd name="connsiteX18" fmla="*/ 203200 w 3003550"/>
                <a:gd name="connsiteY18" fmla="*/ 1740640 h 2578840"/>
                <a:gd name="connsiteX19" fmla="*/ 218050 w 3003550"/>
                <a:gd name="connsiteY19" fmla="*/ 1699930 h 2578840"/>
                <a:gd name="connsiteX20" fmla="*/ 236200 w 3003550"/>
                <a:gd name="connsiteY20" fmla="*/ 1652480 h 2578840"/>
                <a:gd name="connsiteX21" fmla="*/ 251851 w 3003550"/>
                <a:gd name="connsiteY21" fmla="*/ 1619990 h 2578840"/>
                <a:gd name="connsiteX22" fmla="*/ 273850 w 3003550"/>
                <a:gd name="connsiteY22" fmla="*/ 1563970 h 2578840"/>
                <a:gd name="connsiteX23" fmla="*/ 295050 w 3003550"/>
                <a:gd name="connsiteY23" fmla="*/ 1498990 h 2578840"/>
                <a:gd name="connsiteX24" fmla="*/ 304800 w 3003550"/>
                <a:gd name="connsiteY24" fmla="*/ 1461240 h 2578840"/>
                <a:gd name="connsiteX25" fmla="*/ 315351 w 3003550"/>
                <a:gd name="connsiteY25" fmla="*/ 1435450 h 2578840"/>
                <a:gd name="connsiteX26" fmla="*/ 328500 w 3003550"/>
                <a:gd name="connsiteY26" fmla="*/ 1416401 h 2578840"/>
                <a:gd name="connsiteX27" fmla="*/ 342900 w 3003550"/>
                <a:gd name="connsiteY27" fmla="*/ 1378690 h 2578840"/>
                <a:gd name="connsiteX28" fmla="*/ 371251 w 3003550"/>
                <a:gd name="connsiteY28" fmla="*/ 1334980 h 2578840"/>
                <a:gd name="connsiteX29" fmla="*/ 400050 w 3003550"/>
                <a:gd name="connsiteY29" fmla="*/ 1289790 h 2578840"/>
                <a:gd name="connsiteX30" fmla="*/ 417751 w 3003550"/>
                <a:gd name="connsiteY30" fmla="*/ 1251302 h 2578840"/>
                <a:gd name="connsiteX31" fmla="*/ 442350 w 3003550"/>
                <a:gd name="connsiteY31" fmla="*/ 1199762 h 2578840"/>
                <a:gd name="connsiteX32" fmla="*/ 482501 w 3003550"/>
                <a:gd name="connsiteY32" fmla="*/ 1138132 h 2578840"/>
                <a:gd name="connsiteX33" fmla="*/ 500751 w 3003550"/>
                <a:gd name="connsiteY33" fmla="*/ 1102252 h 2578840"/>
                <a:gd name="connsiteX34" fmla="*/ 527050 w 3003550"/>
                <a:gd name="connsiteY34" fmla="*/ 1061190 h 2578840"/>
                <a:gd name="connsiteX35" fmla="*/ 539750 w 3003550"/>
                <a:gd name="connsiteY35" fmla="*/ 1042140 h 2578840"/>
                <a:gd name="connsiteX36" fmla="*/ 558800 w 3003550"/>
                <a:gd name="connsiteY36" fmla="*/ 1016740 h 2578840"/>
                <a:gd name="connsiteX37" fmla="*/ 577850 w 3003550"/>
                <a:gd name="connsiteY37" fmla="*/ 1004040 h 2578840"/>
                <a:gd name="connsiteX38" fmla="*/ 593500 w 3003550"/>
                <a:gd name="connsiteY38" fmla="*/ 973770 h 2578840"/>
                <a:gd name="connsiteX39" fmla="*/ 632401 w 3003550"/>
                <a:gd name="connsiteY39" fmla="*/ 923711 h 2578840"/>
                <a:gd name="connsiteX40" fmla="*/ 653600 w 3003550"/>
                <a:gd name="connsiteY40" fmla="*/ 901311 h 2578840"/>
                <a:gd name="connsiteX41" fmla="*/ 666750 w 3003550"/>
                <a:gd name="connsiteY41" fmla="*/ 889740 h 2578840"/>
                <a:gd name="connsiteX42" fmla="*/ 692150 w 3003550"/>
                <a:gd name="connsiteY42" fmla="*/ 851640 h 2578840"/>
                <a:gd name="connsiteX43" fmla="*/ 705299 w 3003550"/>
                <a:gd name="connsiteY43" fmla="*/ 832590 h 2578840"/>
                <a:gd name="connsiteX44" fmla="*/ 735700 w 3003550"/>
                <a:gd name="connsiteY44" fmla="*/ 804190 h 2578840"/>
                <a:gd name="connsiteX45" fmla="*/ 753050 w 3003550"/>
                <a:gd name="connsiteY45" fmla="*/ 777661 h 2578840"/>
                <a:gd name="connsiteX46" fmla="*/ 773000 w 3003550"/>
                <a:gd name="connsiteY46" fmla="*/ 766090 h 2578840"/>
                <a:gd name="connsiteX47" fmla="*/ 787400 w 3003550"/>
                <a:gd name="connsiteY47" fmla="*/ 750040 h 2578840"/>
                <a:gd name="connsiteX48" fmla="*/ 806450 w 3003550"/>
                <a:gd name="connsiteY48" fmla="*/ 711940 h 2578840"/>
                <a:gd name="connsiteX49" fmla="*/ 842499 w 3003550"/>
                <a:gd name="connsiteY49" fmla="*/ 685020 h 2578840"/>
                <a:gd name="connsiteX50" fmla="*/ 876300 w 3003550"/>
                <a:gd name="connsiteY50" fmla="*/ 673840 h 2578840"/>
                <a:gd name="connsiteX51" fmla="*/ 865201 w 3003550"/>
                <a:gd name="connsiteY51" fmla="*/ 666009 h 2578840"/>
                <a:gd name="connsiteX52" fmla="*/ 927100 w 3003550"/>
                <a:gd name="connsiteY52" fmla="*/ 623040 h 2578840"/>
                <a:gd name="connsiteX53" fmla="*/ 965200 w 3003550"/>
                <a:gd name="connsiteY53" fmla="*/ 597640 h 2578840"/>
                <a:gd name="connsiteX54" fmla="*/ 984250 w 3003550"/>
                <a:gd name="connsiteY54" fmla="*/ 578590 h 2578840"/>
                <a:gd name="connsiteX55" fmla="*/ 1003300 w 3003550"/>
                <a:gd name="connsiteY55" fmla="*/ 572240 h 2578840"/>
                <a:gd name="connsiteX56" fmla="*/ 1016000 w 3003550"/>
                <a:gd name="connsiteY56" fmla="*/ 553190 h 2578840"/>
                <a:gd name="connsiteX57" fmla="*/ 1041400 w 3003550"/>
                <a:gd name="connsiteY57" fmla="*/ 546840 h 2578840"/>
                <a:gd name="connsiteX58" fmla="*/ 1057050 w 3003550"/>
                <a:gd name="connsiteY58" fmla="*/ 526660 h 2578840"/>
                <a:gd name="connsiteX59" fmla="*/ 1073150 w 3003550"/>
                <a:gd name="connsiteY59" fmla="*/ 515090 h 2578840"/>
                <a:gd name="connsiteX60" fmla="*/ 1099449 w 3003550"/>
                <a:gd name="connsiteY60" fmla="*/ 482599 h 2578840"/>
                <a:gd name="connsiteX61" fmla="*/ 1125650 w 3003550"/>
                <a:gd name="connsiteY61" fmla="*/ 455330 h 2578840"/>
                <a:gd name="connsiteX62" fmla="*/ 1144701 w 3003550"/>
                <a:gd name="connsiteY62" fmla="*/ 442630 h 2578840"/>
                <a:gd name="connsiteX63" fmla="*/ 1168400 w 3003550"/>
                <a:gd name="connsiteY63" fmla="*/ 432540 h 2578840"/>
                <a:gd name="connsiteX64" fmla="*/ 1187450 w 3003550"/>
                <a:gd name="connsiteY64" fmla="*/ 419840 h 2578840"/>
                <a:gd name="connsiteX65" fmla="*/ 1227601 w 3003550"/>
                <a:gd name="connsiteY65" fmla="*/ 381351 h 2578840"/>
                <a:gd name="connsiteX66" fmla="*/ 1250950 w 3003550"/>
                <a:gd name="connsiteY66" fmla="*/ 369040 h 2578840"/>
                <a:gd name="connsiteX67" fmla="*/ 1280101 w 3003550"/>
                <a:gd name="connsiteY67" fmla="*/ 331329 h 2578840"/>
                <a:gd name="connsiteX68" fmla="*/ 1309000 w 3003550"/>
                <a:gd name="connsiteY68" fmla="*/ 305189 h 2578840"/>
                <a:gd name="connsiteX69" fmla="*/ 1338249 w 3003550"/>
                <a:gd name="connsiteY69" fmla="*/ 283490 h 2578840"/>
                <a:gd name="connsiteX70" fmla="*/ 1371600 w 3003550"/>
                <a:gd name="connsiteY70" fmla="*/ 262571 h 2578840"/>
                <a:gd name="connsiteX71" fmla="*/ 1408351 w 3003550"/>
                <a:gd name="connsiteY71" fmla="*/ 246871 h 2578840"/>
                <a:gd name="connsiteX72" fmla="*/ 1430801 w 3003550"/>
                <a:gd name="connsiteY72" fmla="*/ 241651 h 2578840"/>
                <a:gd name="connsiteX73" fmla="*/ 1463450 w 3003550"/>
                <a:gd name="connsiteY73" fmla="*/ 224471 h 2578840"/>
                <a:gd name="connsiteX74" fmla="*/ 1507999 w 3003550"/>
                <a:gd name="connsiteY74" fmla="*/ 210640 h 2578840"/>
                <a:gd name="connsiteX75" fmla="*/ 1572650 w 3003550"/>
                <a:gd name="connsiteY75" fmla="*/ 201680 h 2578840"/>
                <a:gd name="connsiteX76" fmla="*/ 1609051 w 3003550"/>
                <a:gd name="connsiteY76" fmla="*/ 176280 h 2578840"/>
                <a:gd name="connsiteX77" fmla="*/ 1664501 w 3003550"/>
                <a:gd name="connsiteY77" fmla="*/ 169190 h 2578840"/>
                <a:gd name="connsiteX78" fmla="*/ 1683550 w 3003550"/>
                <a:gd name="connsiteY78" fmla="*/ 150880 h 2578840"/>
                <a:gd name="connsiteX79" fmla="*/ 1749200 w 3003550"/>
                <a:gd name="connsiteY79" fmla="*/ 138181 h 2578840"/>
                <a:gd name="connsiteX80" fmla="*/ 1766550 w 3003550"/>
                <a:gd name="connsiteY80" fmla="*/ 123611 h 2578840"/>
                <a:gd name="connsiteX81" fmla="*/ 1790700 w 3003550"/>
                <a:gd name="connsiteY81" fmla="*/ 121390 h 2578840"/>
                <a:gd name="connsiteX82" fmla="*/ 1877900 w 3003550"/>
                <a:gd name="connsiteY82" fmla="*/ 98211 h 2578840"/>
                <a:gd name="connsiteX83" fmla="*/ 1933350 w 3003550"/>
                <a:gd name="connsiteY83" fmla="*/ 81030 h 2578840"/>
                <a:gd name="connsiteX84" fmla="*/ 1964300 w 3003550"/>
                <a:gd name="connsiteY84" fmla="*/ 74681 h 2578840"/>
                <a:gd name="connsiteX85" fmla="*/ 1987550 w 3003550"/>
                <a:gd name="connsiteY85" fmla="*/ 70200 h 2578840"/>
                <a:gd name="connsiteX86" fmla="*/ 2018850 w 3003550"/>
                <a:gd name="connsiteY86" fmla="*/ 57500 h 2578840"/>
                <a:gd name="connsiteX87" fmla="*/ 2044700 w 3003550"/>
                <a:gd name="connsiteY87" fmla="*/ 51540 h 2578840"/>
                <a:gd name="connsiteX88" fmla="*/ 2070100 w 3003550"/>
                <a:gd name="connsiteY88" fmla="*/ 45190 h 2578840"/>
                <a:gd name="connsiteX89" fmla="*/ 2099350 w 3003550"/>
                <a:gd name="connsiteY89" fmla="*/ 42580 h 2578840"/>
                <a:gd name="connsiteX90" fmla="*/ 2153900 w 3003550"/>
                <a:gd name="connsiteY90" fmla="*/ 34789 h 2578840"/>
                <a:gd name="connsiteX91" fmla="*/ 2190750 w 3003550"/>
                <a:gd name="connsiteY91" fmla="*/ 35451 h 2578840"/>
                <a:gd name="connsiteX92" fmla="*/ 2217850 w 3003550"/>
                <a:gd name="connsiteY92" fmla="*/ 30970 h 2578840"/>
                <a:gd name="connsiteX93" fmla="*/ 2362200 w 3003550"/>
                <a:gd name="connsiteY93" fmla="*/ 32490 h 2578840"/>
                <a:gd name="connsiteX94" fmla="*/ 2247900 w 3003550"/>
                <a:gd name="connsiteY94" fmla="*/ 38840 h 2578840"/>
                <a:gd name="connsiteX95" fmla="*/ 2463800 w 3003550"/>
                <a:gd name="connsiteY95" fmla="*/ 32490 h 2578840"/>
                <a:gd name="connsiteX96" fmla="*/ 2495550 w 3003550"/>
                <a:gd name="connsiteY96" fmla="*/ 26140 h 2578840"/>
                <a:gd name="connsiteX97" fmla="*/ 2571750 w 3003550"/>
                <a:gd name="connsiteY97" fmla="*/ 19790 h 2578840"/>
                <a:gd name="connsiteX98" fmla="*/ 2628900 w 3003550"/>
                <a:gd name="connsiteY98" fmla="*/ 0 h 2578840"/>
                <a:gd name="connsiteX99" fmla="*/ 2686050 w 3003550"/>
                <a:gd name="connsiteY99" fmla="*/ 740 h 2578840"/>
                <a:gd name="connsiteX100" fmla="*/ 2717800 w 3003550"/>
                <a:gd name="connsiteY100" fmla="*/ 7090 h 2578840"/>
                <a:gd name="connsiteX101" fmla="*/ 2755900 w 3003550"/>
                <a:gd name="connsiteY101" fmla="*/ 13440 h 2578840"/>
                <a:gd name="connsiteX102" fmla="*/ 2794000 w 3003550"/>
                <a:gd name="connsiteY102" fmla="*/ 32490 h 2578840"/>
                <a:gd name="connsiteX103" fmla="*/ 2825750 w 3003550"/>
                <a:gd name="connsiteY103" fmla="*/ 26140 h 2578840"/>
                <a:gd name="connsiteX104" fmla="*/ 2863850 w 3003550"/>
                <a:gd name="connsiteY104" fmla="*/ 19790 h 2578840"/>
                <a:gd name="connsiteX105" fmla="*/ 3003550 w 3003550"/>
                <a:gd name="connsiteY105" fmla="*/ 26140 h 2578840"/>
                <a:gd name="connsiteX0" fmla="*/ 0 w 3003550"/>
                <a:gd name="connsiteY0" fmla="*/ 2578840 h 2578840"/>
                <a:gd name="connsiteX1" fmla="*/ 16549 w 3003550"/>
                <a:gd name="connsiteY1" fmla="*/ 2492200 h 2578840"/>
                <a:gd name="connsiteX2" fmla="*/ 25400 w 3003550"/>
                <a:gd name="connsiteY2" fmla="*/ 2470890 h 2578840"/>
                <a:gd name="connsiteX3" fmla="*/ 33000 w 3003550"/>
                <a:gd name="connsiteY3" fmla="*/ 2429051 h 2578840"/>
                <a:gd name="connsiteX4" fmla="*/ 44450 w 3003550"/>
                <a:gd name="connsiteY4" fmla="*/ 2375640 h 2578840"/>
                <a:gd name="connsiteX5" fmla="*/ 50800 w 3003550"/>
                <a:gd name="connsiteY5" fmla="*/ 2331190 h 2578840"/>
                <a:gd name="connsiteX6" fmla="*/ 57150 w 3003550"/>
                <a:gd name="connsiteY6" fmla="*/ 2274040 h 2578840"/>
                <a:gd name="connsiteX7" fmla="*/ 63500 w 3003550"/>
                <a:gd name="connsiteY7" fmla="*/ 2248640 h 2578840"/>
                <a:gd name="connsiteX8" fmla="*/ 75750 w 3003550"/>
                <a:gd name="connsiteY8" fmla="*/ 2221720 h 2578840"/>
                <a:gd name="connsiteX9" fmla="*/ 88900 w 3003550"/>
                <a:gd name="connsiteY9" fmla="*/ 2172440 h 2578840"/>
                <a:gd name="connsiteX10" fmla="*/ 103300 w 3003550"/>
                <a:gd name="connsiteY10" fmla="*/ 2128340 h 2578840"/>
                <a:gd name="connsiteX11" fmla="*/ 115550 w 3003550"/>
                <a:gd name="connsiteY11" fmla="*/ 2091370 h 2578840"/>
                <a:gd name="connsiteX12" fmla="*/ 132099 w 3003550"/>
                <a:gd name="connsiteY12" fmla="*/ 2039479 h 2578840"/>
                <a:gd name="connsiteX13" fmla="*/ 139700 w 3003550"/>
                <a:gd name="connsiteY13" fmla="*/ 2000990 h 2578840"/>
                <a:gd name="connsiteX14" fmla="*/ 146050 w 3003550"/>
                <a:gd name="connsiteY14" fmla="*/ 1981940 h 2578840"/>
                <a:gd name="connsiteX15" fmla="*/ 171000 w 3003550"/>
                <a:gd name="connsiteY15" fmla="*/ 1857589 h 2578840"/>
                <a:gd name="connsiteX16" fmla="*/ 181199 w 3003550"/>
                <a:gd name="connsiteY16" fmla="*/ 1803400 h 2578840"/>
                <a:gd name="connsiteX17" fmla="*/ 190500 w 3003550"/>
                <a:gd name="connsiteY17" fmla="*/ 1778740 h 2578840"/>
                <a:gd name="connsiteX18" fmla="*/ 203200 w 3003550"/>
                <a:gd name="connsiteY18" fmla="*/ 1740640 h 2578840"/>
                <a:gd name="connsiteX19" fmla="*/ 218050 w 3003550"/>
                <a:gd name="connsiteY19" fmla="*/ 1699930 h 2578840"/>
                <a:gd name="connsiteX20" fmla="*/ 236200 w 3003550"/>
                <a:gd name="connsiteY20" fmla="*/ 1652480 h 2578840"/>
                <a:gd name="connsiteX21" fmla="*/ 251851 w 3003550"/>
                <a:gd name="connsiteY21" fmla="*/ 1619990 h 2578840"/>
                <a:gd name="connsiteX22" fmla="*/ 273850 w 3003550"/>
                <a:gd name="connsiteY22" fmla="*/ 1563970 h 2578840"/>
                <a:gd name="connsiteX23" fmla="*/ 295050 w 3003550"/>
                <a:gd name="connsiteY23" fmla="*/ 1498990 h 2578840"/>
                <a:gd name="connsiteX24" fmla="*/ 304800 w 3003550"/>
                <a:gd name="connsiteY24" fmla="*/ 1461240 h 2578840"/>
                <a:gd name="connsiteX25" fmla="*/ 315351 w 3003550"/>
                <a:gd name="connsiteY25" fmla="*/ 1435450 h 2578840"/>
                <a:gd name="connsiteX26" fmla="*/ 328500 w 3003550"/>
                <a:gd name="connsiteY26" fmla="*/ 1416401 h 2578840"/>
                <a:gd name="connsiteX27" fmla="*/ 342900 w 3003550"/>
                <a:gd name="connsiteY27" fmla="*/ 1378690 h 2578840"/>
                <a:gd name="connsiteX28" fmla="*/ 371251 w 3003550"/>
                <a:gd name="connsiteY28" fmla="*/ 1334980 h 2578840"/>
                <a:gd name="connsiteX29" fmla="*/ 400050 w 3003550"/>
                <a:gd name="connsiteY29" fmla="*/ 1289790 h 2578840"/>
                <a:gd name="connsiteX30" fmla="*/ 417751 w 3003550"/>
                <a:gd name="connsiteY30" fmla="*/ 1251302 h 2578840"/>
                <a:gd name="connsiteX31" fmla="*/ 442350 w 3003550"/>
                <a:gd name="connsiteY31" fmla="*/ 1199762 h 2578840"/>
                <a:gd name="connsiteX32" fmla="*/ 482501 w 3003550"/>
                <a:gd name="connsiteY32" fmla="*/ 1138132 h 2578840"/>
                <a:gd name="connsiteX33" fmla="*/ 500751 w 3003550"/>
                <a:gd name="connsiteY33" fmla="*/ 1102252 h 2578840"/>
                <a:gd name="connsiteX34" fmla="*/ 527050 w 3003550"/>
                <a:gd name="connsiteY34" fmla="*/ 1061190 h 2578840"/>
                <a:gd name="connsiteX35" fmla="*/ 539750 w 3003550"/>
                <a:gd name="connsiteY35" fmla="*/ 1042140 h 2578840"/>
                <a:gd name="connsiteX36" fmla="*/ 558800 w 3003550"/>
                <a:gd name="connsiteY36" fmla="*/ 1016740 h 2578840"/>
                <a:gd name="connsiteX37" fmla="*/ 577850 w 3003550"/>
                <a:gd name="connsiteY37" fmla="*/ 1004040 h 2578840"/>
                <a:gd name="connsiteX38" fmla="*/ 593500 w 3003550"/>
                <a:gd name="connsiteY38" fmla="*/ 973770 h 2578840"/>
                <a:gd name="connsiteX39" fmla="*/ 632401 w 3003550"/>
                <a:gd name="connsiteY39" fmla="*/ 923711 h 2578840"/>
                <a:gd name="connsiteX40" fmla="*/ 653600 w 3003550"/>
                <a:gd name="connsiteY40" fmla="*/ 901311 h 2578840"/>
                <a:gd name="connsiteX41" fmla="*/ 666750 w 3003550"/>
                <a:gd name="connsiteY41" fmla="*/ 889740 h 2578840"/>
                <a:gd name="connsiteX42" fmla="*/ 692150 w 3003550"/>
                <a:gd name="connsiteY42" fmla="*/ 851640 h 2578840"/>
                <a:gd name="connsiteX43" fmla="*/ 705299 w 3003550"/>
                <a:gd name="connsiteY43" fmla="*/ 832590 h 2578840"/>
                <a:gd name="connsiteX44" fmla="*/ 735700 w 3003550"/>
                <a:gd name="connsiteY44" fmla="*/ 804190 h 2578840"/>
                <a:gd name="connsiteX45" fmla="*/ 753050 w 3003550"/>
                <a:gd name="connsiteY45" fmla="*/ 777661 h 2578840"/>
                <a:gd name="connsiteX46" fmla="*/ 773000 w 3003550"/>
                <a:gd name="connsiteY46" fmla="*/ 766090 h 2578840"/>
                <a:gd name="connsiteX47" fmla="*/ 787400 w 3003550"/>
                <a:gd name="connsiteY47" fmla="*/ 750040 h 2578840"/>
                <a:gd name="connsiteX48" fmla="*/ 806450 w 3003550"/>
                <a:gd name="connsiteY48" fmla="*/ 711940 h 2578840"/>
                <a:gd name="connsiteX49" fmla="*/ 842499 w 3003550"/>
                <a:gd name="connsiteY49" fmla="*/ 685020 h 2578840"/>
                <a:gd name="connsiteX50" fmla="*/ 876300 w 3003550"/>
                <a:gd name="connsiteY50" fmla="*/ 673840 h 2578840"/>
                <a:gd name="connsiteX51" fmla="*/ 865201 w 3003550"/>
                <a:gd name="connsiteY51" fmla="*/ 666009 h 2578840"/>
                <a:gd name="connsiteX52" fmla="*/ 927100 w 3003550"/>
                <a:gd name="connsiteY52" fmla="*/ 623040 h 2578840"/>
                <a:gd name="connsiteX53" fmla="*/ 965200 w 3003550"/>
                <a:gd name="connsiteY53" fmla="*/ 597640 h 2578840"/>
                <a:gd name="connsiteX54" fmla="*/ 984250 w 3003550"/>
                <a:gd name="connsiteY54" fmla="*/ 578590 h 2578840"/>
                <a:gd name="connsiteX55" fmla="*/ 1003300 w 3003550"/>
                <a:gd name="connsiteY55" fmla="*/ 572240 h 2578840"/>
                <a:gd name="connsiteX56" fmla="*/ 1016000 w 3003550"/>
                <a:gd name="connsiteY56" fmla="*/ 553190 h 2578840"/>
                <a:gd name="connsiteX57" fmla="*/ 1041400 w 3003550"/>
                <a:gd name="connsiteY57" fmla="*/ 546840 h 2578840"/>
                <a:gd name="connsiteX58" fmla="*/ 1057050 w 3003550"/>
                <a:gd name="connsiteY58" fmla="*/ 526660 h 2578840"/>
                <a:gd name="connsiteX59" fmla="*/ 1073150 w 3003550"/>
                <a:gd name="connsiteY59" fmla="*/ 515090 h 2578840"/>
                <a:gd name="connsiteX60" fmla="*/ 1099449 w 3003550"/>
                <a:gd name="connsiteY60" fmla="*/ 482599 h 2578840"/>
                <a:gd name="connsiteX61" fmla="*/ 1125650 w 3003550"/>
                <a:gd name="connsiteY61" fmla="*/ 455330 h 2578840"/>
                <a:gd name="connsiteX62" fmla="*/ 1144701 w 3003550"/>
                <a:gd name="connsiteY62" fmla="*/ 442630 h 2578840"/>
                <a:gd name="connsiteX63" fmla="*/ 1168400 w 3003550"/>
                <a:gd name="connsiteY63" fmla="*/ 432540 h 2578840"/>
                <a:gd name="connsiteX64" fmla="*/ 1187450 w 3003550"/>
                <a:gd name="connsiteY64" fmla="*/ 419840 h 2578840"/>
                <a:gd name="connsiteX65" fmla="*/ 1227601 w 3003550"/>
                <a:gd name="connsiteY65" fmla="*/ 381351 h 2578840"/>
                <a:gd name="connsiteX66" fmla="*/ 1250950 w 3003550"/>
                <a:gd name="connsiteY66" fmla="*/ 369040 h 2578840"/>
                <a:gd name="connsiteX67" fmla="*/ 1280101 w 3003550"/>
                <a:gd name="connsiteY67" fmla="*/ 331329 h 2578840"/>
                <a:gd name="connsiteX68" fmla="*/ 1309000 w 3003550"/>
                <a:gd name="connsiteY68" fmla="*/ 305189 h 2578840"/>
                <a:gd name="connsiteX69" fmla="*/ 1338249 w 3003550"/>
                <a:gd name="connsiteY69" fmla="*/ 283490 h 2578840"/>
                <a:gd name="connsiteX70" fmla="*/ 1371600 w 3003550"/>
                <a:gd name="connsiteY70" fmla="*/ 262571 h 2578840"/>
                <a:gd name="connsiteX71" fmla="*/ 1408351 w 3003550"/>
                <a:gd name="connsiteY71" fmla="*/ 246871 h 2578840"/>
                <a:gd name="connsiteX72" fmla="*/ 1430801 w 3003550"/>
                <a:gd name="connsiteY72" fmla="*/ 241651 h 2578840"/>
                <a:gd name="connsiteX73" fmla="*/ 1463450 w 3003550"/>
                <a:gd name="connsiteY73" fmla="*/ 224471 h 2578840"/>
                <a:gd name="connsiteX74" fmla="*/ 1507999 w 3003550"/>
                <a:gd name="connsiteY74" fmla="*/ 210640 h 2578840"/>
                <a:gd name="connsiteX75" fmla="*/ 1572650 w 3003550"/>
                <a:gd name="connsiteY75" fmla="*/ 201680 h 2578840"/>
                <a:gd name="connsiteX76" fmla="*/ 1609051 w 3003550"/>
                <a:gd name="connsiteY76" fmla="*/ 176280 h 2578840"/>
                <a:gd name="connsiteX77" fmla="*/ 1664501 w 3003550"/>
                <a:gd name="connsiteY77" fmla="*/ 169190 h 2578840"/>
                <a:gd name="connsiteX78" fmla="*/ 1683550 w 3003550"/>
                <a:gd name="connsiteY78" fmla="*/ 150880 h 2578840"/>
                <a:gd name="connsiteX79" fmla="*/ 1749200 w 3003550"/>
                <a:gd name="connsiteY79" fmla="*/ 138181 h 2578840"/>
                <a:gd name="connsiteX80" fmla="*/ 1766550 w 3003550"/>
                <a:gd name="connsiteY80" fmla="*/ 123611 h 2578840"/>
                <a:gd name="connsiteX81" fmla="*/ 1790700 w 3003550"/>
                <a:gd name="connsiteY81" fmla="*/ 121390 h 2578840"/>
                <a:gd name="connsiteX82" fmla="*/ 1877900 w 3003550"/>
                <a:gd name="connsiteY82" fmla="*/ 98211 h 2578840"/>
                <a:gd name="connsiteX83" fmla="*/ 1933350 w 3003550"/>
                <a:gd name="connsiteY83" fmla="*/ 81030 h 2578840"/>
                <a:gd name="connsiteX84" fmla="*/ 1964300 w 3003550"/>
                <a:gd name="connsiteY84" fmla="*/ 74681 h 2578840"/>
                <a:gd name="connsiteX85" fmla="*/ 1987550 w 3003550"/>
                <a:gd name="connsiteY85" fmla="*/ 70200 h 2578840"/>
                <a:gd name="connsiteX86" fmla="*/ 2018850 w 3003550"/>
                <a:gd name="connsiteY86" fmla="*/ 57500 h 2578840"/>
                <a:gd name="connsiteX87" fmla="*/ 2044700 w 3003550"/>
                <a:gd name="connsiteY87" fmla="*/ 51540 h 2578840"/>
                <a:gd name="connsiteX88" fmla="*/ 2070100 w 3003550"/>
                <a:gd name="connsiteY88" fmla="*/ 45190 h 2578840"/>
                <a:gd name="connsiteX89" fmla="*/ 2099350 w 3003550"/>
                <a:gd name="connsiteY89" fmla="*/ 42580 h 2578840"/>
                <a:gd name="connsiteX90" fmla="*/ 2153900 w 3003550"/>
                <a:gd name="connsiteY90" fmla="*/ 34789 h 2578840"/>
                <a:gd name="connsiteX91" fmla="*/ 2190750 w 3003550"/>
                <a:gd name="connsiteY91" fmla="*/ 35451 h 2578840"/>
                <a:gd name="connsiteX92" fmla="*/ 2217850 w 3003550"/>
                <a:gd name="connsiteY92" fmla="*/ 30970 h 2578840"/>
                <a:gd name="connsiteX93" fmla="*/ 2362200 w 3003550"/>
                <a:gd name="connsiteY93" fmla="*/ 32490 h 2578840"/>
                <a:gd name="connsiteX94" fmla="*/ 2247900 w 3003550"/>
                <a:gd name="connsiteY94" fmla="*/ 38840 h 2578840"/>
                <a:gd name="connsiteX95" fmla="*/ 2463800 w 3003550"/>
                <a:gd name="connsiteY95" fmla="*/ 32490 h 2578840"/>
                <a:gd name="connsiteX96" fmla="*/ 2495550 w 3003550"/>
                <a:gd name="connsiteY96" fmla="*/ 26140 h 2578840"/>
                <a:gd name="connsiteX97" fmla="*/ 2571750 w 3003550"/>
                <a:gd name="connsiteY97" fmla="*/ 19790 h 2578840"/>
                <a:gd name="connsiteX98" fmla="*/ 2628900 w 3003550"/>
                <a:gd name="connsiteY98" fmla="*/ 0 h 2578840"/>
                <a:gd name="connsiteX99" fmla="*/ 2687750 w 3003550"/>
                <a:gd name="connsiteY99" fmla="*/ 4480 h 2578840"/>
                <a:gd name="connsiteX100" fmla="*/ 2717800 w 3003550"/>
                <a:gd name="connsiteY100" fmla="*/ 7090 h 2578840"/>
                <a:gd name="connsiteX101" fmla="*/ 2755900 w 3003550"/>
                <a:gd name="connsiteY101" fmla="*/ 13440 h 2578840"/>
                <a:gd name="connsiteX102" fmla="*/ 2794000 w 3003550"/>
                <a:gd name="connsiteY102" fmla="*/ 32490 h 2578840"/>
                <a:gd name="connsiteX103" fmla="*/ 2825750 w 3003550"/>
                <a:gd name="connsiteY103" fmla="*/ 26140 h 2578840"/>
                <a:gd name="connsiteX104" fmla="*/ 2863850 w 3003550"/>
                <a:gd name="connsiteY104" fmla="*/ 19790 h 2578840"/>
                <a:gd name="connsiteX105" fmla="*/ 3003550 w 3003550"/>
                <a:gd name="connsiteY105" fmla="*/ 26140 h 2578840"/>
                <a:gd name="connsiteX0" fmla="*/ 0 w 3003550"/>
                <a:gd name="connsiteY0" fmla="*/ 2578840 h 2578840"/>
                <a:gd name="connsiteX1" fmla="*/ 16549 w 3003550"/>
                <a:gd name="connsiteY1" fmla="*/ 2492200 h 2578840"/>
                <a:gd name="connsiteX2" fmla="*/ 25400 w 3003550"/>
                <a:gd name="connsiteY2" fmla="*/ 2470890 h 2578840"/>
                <a:gd name="connsiteX3" fmla="*/ 33000 w 3003550"/>
                <a:gd name="connsiteY3" fmla="*/ 2429051 h 2578840"/>
                <a:gd name="connsiteX4" fmla="*/ 44450 w 3003550"/>
                <a:gd name="connsiteY4" fmla="*/ 2375640 h 2578840"/>
                <a:gd name="connsiteX5" fmla="*/ 50800 w 3003550"/>
                <a:gd name="connsiteY5" fmla="*/ 2331190 h 2578840"/>
                <a:gd name="connsiteX6" fmla="*/ 57150 w 3003550"/>
                <a:gd name="connsiteY6" fmla="*/ 2274040 h 2578840"/>
                <a:gd name="connsiteX7" fmla="*/ 63500 w 3003550"/>
                <a:gd name="connsiteY7" fmla="*/ 2248640 h 2578840"/>
                <a:gd name="connsiteX8" fmla="*/ 75750 w 3003550"/>
                <a:gd name="connsiteY8" fmla="*/ 2221720 h 2578840"/>
                <a:gd name="connsiteX9" fmla="*/ 88900 w 3003550"/>
                <a:gd name="connsiteY9" fmla="*/ 2172440 h 2578840"/>
                <a:gd name="connsiteX10" fmla="*/ 103300 w 3003550"/>
                <a:gd name="connsiteY10" fmla="*/ 2128340 h 2578840"/>
                <a:gd name="connsiteX11" fmla="*/ 115550 w 3003550"/>
                <a:gd name="connsiteY11" fmla="*/ 2091370 h 2578840"/>
                <a:gd name="connsiteX12" fmla="*/ 132099 w 3003550"/>
                <a:gd name="connsiteY12" fmla="*/ 2039479 h 2578840"/>
                <a:gd name="connsiteX13" fmla="*/ 139700 w 3003550"/>
                <a:gd name="connsiteY13" fmla="*/ 2000990 h 2578840"/>
                <a:gd name="connsiteX14" fmla="*/ 146050 w 3003550"/>
                <a:gd name="connsiteY14" fmla="*/ 1981940 h 2578840"/>
                <a:gd name="connsiteX15" fmla="*/ 171000 w 3003550"/>
                <a:gd name="connsiteY15" fmla="*/ 1857589 h 2578840"/>
                <a:gd name="connsiteX16" fmla="*/ 181199 w 3003550"/>
                <a:gd name="connsiteY16" fmla="*/ 1803400 h 2578840"/>
                <a:gd name="connsiteX17" fmla="*/ 190500 w 3003550"/>
                <a:gd name="connsiteY17" fmla="*/ 1778740 h 2578840"/>
                <a:gd name="connsiteX18" fmla="*/ 203200 w 3003550"/>
                <a:gd name="connsiteY18" fmla="*/ 1740640 h 2578840"/>
                <a:gd name="connsiteX19" fmla="*/ 218050 w 3003550"/>
                <a:gd name="connsiteY19" fmla="*/ 1699930 h 2578840"/>
                <a:gd name="connsiteX20" fmla="*/ 236200 w 3003550"/>
                <a:gd name="connsiteY20" fmla="*/ 1652480 h 2578840"/>
                <a:gd name="connsiteX21" fmla="*/ 251851 w 3003550"/>
                <a:gd name="connsiteY21" fmla="*/ 1619990 h 2578840"/>
                <a:gd name="connsiteX22" fmla="*/ 273850 w 3003550"/>
                <a:gd name="connsiteY22" fmla="*/ 1563970 h 2578840"/>
                <a:gd name="connsiteX23" fmla="*/ 295050 w 3003550"/>
                <a:gd name="connsiteY23" fmla="*/ 1498990 h 2578840"/>
                <a:gd name="connsiteX24" fmla="*/ 304800 w 3003550"/>
                <a:gd name="connsiteY24" fmla="*/ 1461240 h 2578840"/>
                <a:gd name="connsiteX25" fmla="*/ 315351 w 3003550"/>
                <a:gd name="connsiteY25" fmla="*/ 1435450 h 2578840"/>
                <a:gd name="connsiteX26" fmla="*/ 328500 w 3003550"/>
                <a:gd name="connsiteY26" fmla="*/ 1416401 h 2578840"/>
                <a:gd name="connsiteX27" fmla="*/ 342900 w 3003550"/>
                <a:gd name="connsiteY27" fmla="*/ 1378690 h 2578840"/>
                <a:gd name="connsiteX28" fmla="*/ 371251 w 3003550"/>
                <a:gd name="connsiteY28" fmla="*/ 1334980 h 2578840"/>
                <a:gd name="connsiteX29" fmla="*/ 400050 w 3003550"/>
                <a:gd name="connsiteY29" fmla="*/ 1289790 h 2578840"/>
                <a:gd name="connsiteX30" fmla="*/ 417751 w 3003550"/>
                <a:gd name="connsiteY30" fmla="*/ 1251302 h 2578840"/>
                <a:gd name="connsiteX31" fmla="*/ 442350 w 3003550"/>
                <a:gd name="connsiteY31" fmla="*/ 1199762 h 2578840"/>
                <a:gd name="connsiteX32" fmla="*/ 482501 w 3003550"/>
                <a:gd name="connsiteY32" fmla="*/ 1138132 h 2578840"/>
                <a:gd name="connsiteX33" fmla="*/ 500751 w 3003550"/>
                <a:gd name="connsiteY33" fmla="*/ 1102252 h 2578840"/>
                <a:gd name="connsiteX34" fmla="*/ 527050 w 3003550"/>
                <a:gd name="connsiteY34" fmla="*/ 1061190 h 2578840"/>
                <a:gd name="connsiteX35" fmla="*/ 539750 w 3003550"/>
                <a:gd name="connsiteY35" fmla="*/ 1042140 h 2578840"/>
                <a:gd name="connsiteX36" fmla="*/ 558800 w 3003550"/>
                <a:gd name="connsiteY36" fmla="*/ 1016740 h 2578840"/>
                <a:gd name="connsiteX37" fmla="*/ 577850 w 3003550"/>
                <a:gd name="connsiteY37" fmla="*/ 1004040 h 2578840"/>
                <a:gd name="connsiteX38" fmla="*/ 593500 w 3003550"/>
                <a:gd name="connsiteY38" fmla="*/ 973770 h 2578840"/>
                <a:gd name="connsiteX39" fmla="*/ 632401 w 3003550"/>
                <a:gd name="connsiteY39" fmla="*/ 923711 h 2578840"/>
                <a:gd name="connsiteX40" fmla="*/ 653600 w 3003550"/>
                <a:gd name="connsiteY40" fmla="*/ 901311 h 2578840"/>
                <a:gd name="connsiteX41" fmla="*/ 666750 w 3003550"/>
                <a:gd name="connsiteY41" fmla="*/ 889740 h 2578840"/>
                <a:gd name="connsiteX42" fmla="*/ 692150 w 3003550"/>
                <a:gd name="connsiteY42" fmla="*/ 851640 h 2578840"/>
                <a:gd name="connsiteX43" fmla="*/ 705299 w 3003550"/>
                <a:gd name="connsiteY43" fmla="*/ 832590 h 2578840"/>
                <a:gd name="connsiteX44" fmla="*/ 735700 w 3003550"/>
                <a:gd name="connsiteY44" fmla="*/ 804190 h 2578840"/>
                <a:gd name="connsiteX45" fmla="*/ 753050 w 3003550"/>
                <a:gd name="connsiteY45" fmla="*/ 777661 h 2578840"/>
                <a:gd name="connsiteX46" fmla="*/ 773000 w 3003550"/>
                <a:gd name="connsiteY46" fmla="*/ 766090 h 2578840"/>
                <a:gd name="connsiteX47" fmla="*/ 787400 w 3003550"/>
                <a:gd name="connsiteY47" fmla="*/ 750040 h 2578840"/>
                <a:gd name="connsiteX48" fmla="*/ 806450 w 3003550"/>
                <a:gd name="connsiteY48" fmla="*/ 711940 h 2578840"/>
                <a:gd name="connsiteX49" fmla="*/ 842499 w 3003550"/>
                <a:gd name="connsiteY49" fmla="*/ 685020 h 2578840"/>
                <a:gd name="connsiteX50" fmla="*/ 876300 w 3003550"/>
                <a:gd name="connsiteY50" fmla="*/ 673840 h 2578840"/>
                <a:gd name="connsiteX51" fmla="*/ 865201 w 3003550"/>
                <a:gd name="connsiteY51" fmla="*/ 666009 h 2578840"/>
                <a:gd name="connsiteX52" fmla="*/ 927100 w 3003550"/>
                <a:gd name="connsiteY52" fmla="*/ 623040 h 2578840"/>
                <a:gd name="connsiteX53" fmla="*/ 965200 w 3003550"/>
                <a:gd name="connsiteY53" fmla="*/ 597640 h 2578840"/>
                <a:gd name="connsiteX54" fmla="*/ 984250 w 3003550"/>
                <a:gd name="connsiteY54" fmla="*/ 578590 h 2578840"/>
                <a:gd name="connsiteX55" fmla="*/ 1003300 w 3003550"/>
                <a:gd name="connsiteY55" fmla="*/ 572240 h 2578840"/>
                <a:gd name="connsiteX56" fmla="*/ 1016000 w 3003550"/>
                <a:gd name="connsiteY56" fmla="*/ 553190 h 2578840"/>
                <a:gd name="connsiteX57" fmla="*/ 1041400 w 3003550"/>
                <a:gd name="connsiteY57" fmla="*/ 546840 h 2578840"/>
                <a:gd name="connsiteX58" fmla="*/ 1057050 w 3003550"/>
                <a:gd name="connsiteY58" fmla="*/ 526660 h 2578840"/>
                <a:gd name="connsiteX59" fmla="*/ 1073150 w 3003550"/>
                <a:gd name="connsiteY59" fmla="*/ 515090 h 2578840"/>
                <a:gd name="connsiteX60" fmla="*/ 1099449 w 3003550"/>
                <a:gd name="connsiteY60" fmla="*/ 482599 h 2578840"/>
                <a:gd name="connsiteX61" fmla="*/ 1125650 w 3003550"/>
                <a:gd name="connsiteY61" fmla="*/ 455330 h 2578840"/>
                <a:gd name="connsiteX62" fmla="*/ 1144701 w 3003550"/>
                <a:gd name="connsiteY62" fmla="*/ 442630 h 2578840"/>
                <a:gd name="connsiteX63" fmla="*/ 1168400 w 3003550"/>
                <a:gd name="connsiteY63" fmla="*/ 432540 h 2578840"/>
                <a:gd name="connsiteX64" fmla="*/ 1187450 w 3003550"/>
                <a:gd name="connsiteY64" fmla="*/ 419840 h 2578840"/>
                <a:gd name="connsiteX65" fmla="*/ 1227601 w 3003550"/>
                <a:gd name="connsiteY65" fmla="*/ 381351 h 2578840"/>
                <a:gd name="connsiteX66" fmla="*/ 1250950 w 3003550"/>
                <a:gd name="connsiteY66" fmla="*/ 369040 h 2578840"/>
                <a:gd name="connsiteX67" fmla="*/ 1280101 w 3003550"/>
                <a:gd name="connsiteY67" fmla="*/ 331329 h 2578840"/>
                <a:gd name="connsiteX68" fmla="*/ 1309000 w 3003550"/>
                <a:gd name="connsiteY68" fmla="*/ 305189 h 2578840"/>
                <a:gd name="connsiteX69" fmla="*/ 1338249 w 3003550"/>
                <a:gd name="connsiteY69" fmla="*/ 283490 h 2578840"/>
                <a:gd name="connsiteX70" fmla="*/ 1371600 w 3003550"/>
                <a:gd name="connsiteY70" fmla="*/ 262571 h 2578840"/>
                <a:gd name="connsiteX71" fmla="*/ 1408351 w 3003550"/>
                <a:gd name="connsiteY71" fmla="*/ 246871 h 2578840"/>
                <a:gd name="connsiteX72" fmla="*/ 1430801 w 3003550"/>
                <a:gd name="connsiteY72" fmla="*/ 241651 h 2578840"/>
                <a:gd name="connsiteX73" fmla="*/ 1463450 w 3003550"/>
                <a:gd name="connsiteY73" fmla="*/ 224471 h 2578840"/>
                <a:gd name="connsiteX74" fmla="*/ 1507999 w 3003550"/>
                <a:gd name="connsiteY74" fmla="*/ 210640 h 2578840"/>
                <a:gd name="connsiteX75" fmla="*/ 1572650 w 3003550"/>
                <a:gd name="connsiteY75" fmla="*/ 201680 h 2578840"/>
                <a:gd name="connsiteX76" fmla="*/ 1609051 w 3003550"/>
                <a:gd name="connsiteY76" fmla="*/ 176280 h 2578840"/>
                <a:gd name="connsiteX77" fmla="*/ 1664501 w 3003550"/>
                <a:gd name="connsiteY77" fmla="*/ 169190 h 2578840"/>
                <a:gd name="connsiteX78" fmla="*/ 1683550 w 3003550"/>
                <a:gd name="connsiteY78" fmla="*/ 150880 h 2578840"/>
                <a:gd name="connsiteX79" fmla="*/ 1749200 w 3003550"/>
                <a:gd name="connsiteY79" fmla="*/ 138181 h 2578840"/>
                <a:gd name="connsiteX80" fmla="*/ 1766550 w 3003550"/>
                <a:gd name="connsiteY80" fmla="*/ 123611 h 2578840"/>
                <a:gd name="connsiteX81" fmla="*/ 1790700 w 3003550"/>
                <a:gd name="connsiteY81" fmla="*/ 121390 h 2578840"/>
                <a:gd name="connsiteX82" fmla="*/ 1877900 w 3003550"/>
                <a:gd name="connsiteY82" fmla="*/ 98211 h 2578840"/>
                <a:gd name="connsiteX83" fmla="*/ 1933350 w 3003550"/>
                <a:gd name="connsiteY83" fmla="*/ 81030 h 2578840"/>
                <a:gd name="connsiteX84" fmla="*/ 1964300 w 3003550"/>
                <a:gd name="connsiteY84" fmla="*/ 74681 h 2578840"/>
                <a:gd name="connsiteX85" fmla="*/ 1987550 w 3003550"/>
                <a:gd name="connsiteY85" fmla="*/ 70200 h 2578840"/>
                <a:gd name="connsiteX86" fmla="*/ 2018850 w 3003550"/>
                <a:gd name="connsiteY86" fmla="*/ 57500 h 2578840"/>
                <a:gd name="connsiteX87" fmla="*/ 2044700 w 3003550"/>
                <a:gd name="connsiteY87" fmla="*/ 51540 h 2578840"/>
                <a:gd name="connsiteX88" fmla="*/ 2070100 w 3003550"/>
                <a:gd name="connsiteY88" fmla="*/ 45190 h 2578840"/>
                <a:gd name="connsiteX89" fmla="*/ 2099350 w 3003550"/>
                <a:gd name="connsiteY89" fmla="*/ 42580 h 2578840"/>
                <a:gd name="connsiteX90" fmla="*/ 2153900 w 3003550"/>
                <a:gd name="connsiteY90" fmla="*/ 34789 h 2578840"/>
                <a:gd name="connsiteX91" fmla="*/ 2190750 w 3003550"/>
                <a:gd name="connsiteY91" fmla="*/ 35451 h 2578840"/>
                <a:gd name="connsiteX92" fmla="*/ 2217850 w 3003550"/>
                <a:gd name="connsiteY92" fmla="*/ 30970 h 2578840"/>
                <a:gd name="connsiteX93" fmla="*/ 2362200 w 3003550"/>
                <a:gd name="connsiteY93" fmla="*/ 32490 h 2578840"/>
                <a:gd name="connsiteX94" fmla="*/ 2247900 w 3003550"/>
                <a:gd name="connsiteY94" fmla="*/ 38840 h 2578840"/>
                <a:gd name="connsiteX95" fmla="*/ 2463800 w 3003550"/>
                <a:gd name="connsiteY95" fmla="*/ 32490 h 2578840"/>
                <a:gd name="connsiteX96" fmla="*/ 2495550 w 3003550"/>
                <a:gd name="connsiteY96" fmla="*/ 26140 h 2578840"/>
                <a:gd name="connsiteX97" fmla="*/ 2571750 w 3003550"/>
                <a:gd name="connsiteY97" fmla="*/ 19790 h 2578840"/>
                <a:gd name="connsiteX98" fmla="*/ 2628900 w 3003550"/>
                <a:gd name="connsiteY98" fmla="*/ 0 h 2578840"/>
                <a:gd name="connsiteX99" fmla="*/ 2687750 w 3003550"/>
                <a:gd name="connsiteY99" fmla="*/ 4480 h 2578840"/>
                <a:gd name="connsiteX100" fmla="*/ 2717800 w 3003550"/>
                <a:gd name="connsiteY100" fmla="*/ 7090 h 2578840"/>
                <a:gd name="connsiteX101" fmla="*/ 2755900 w 3003550"/>
                <a:gd name="connsiteY101" fmla="*/ 13440 h 2578840"/>
                <a:gd name="connsiteX102" fmla="*/ 2794000 w 3003550"/>
                <a:gd name="connsiteY102" fmla="*/ 19401 h 2578840"/>
                <a:gd name="connsiteX103" fmla="*/ 2825750 w 3003550"/>
                <a:gd name="connsiteY103" fmla="*/ 26140 h 2578840"/>
                <a:gd name="connsiteX104" fmla="*/ 2863850 w 3003550"/>
                <a:gd name="connsiteY104" fmla="*/ 19790 h 2578840"/>
                <a:gd name="connsiteX105" fmla="*/ 3003550 w 3003550"/>
                <a:gd name="connsiteY105" fmla="*/ 26140 h 2578840"/>
                <a:gd name="connsiteX0" fmla="*/ 0 w 3003550"/>
                <a:gd name="connsiteY0" fmla="*/ 2574619 h 2574619"/>
                <a:gd name="connsiteX1" fmla="*/ 16549 w 3003550"/>
                <a:gd name="connsiteY1" fmla="*/ 2487979 h 2574619"/>
                <a:gd name="connsiteX2" fmla="*/ 25400 w 3003550"/>
                <a:gd name="connsiteY2" fmla="*/ 2466669 h 2574619"/>
                <a:gd name="connsiteX3" fmla="*/ 33000 w 3003550"/>
                <a:gd name="connsiteY3" fmla="*/ 2424830 h 2574619"/>
                <a:gd name="connsiteX4" fmla="*/ 44450 w 3003550"/>
                <a:gd name="connsiteY4" fmla="*/ 2371419 h 2574619"/>
                <a:gd name="connsiteX5" fmla="*/ 50800 w 3003550"/>
                <a:gd name="connsiteY5" fmla="*/ 2326969 h 2574619"/>
                <a:gd name="connsiteX6" fmla="*/ 57150 w 3003550"/>
                <a:gd name="connsiteY6" fmla="*/ 2269819 h 2574619"/>
                <a:gd name="connsiteX7" fmla="*/ 63500 w 3003550"/>
                <a:gd name="connsiteY7" fmla="*/ 2244419 h 2574619"/>
                <a:gd name="connsiteX8" fmla="*/ 75750 w 3003550"/>
                <a:gd name="connsiteY8" fmla="*/ 2217499 h 2574619"/>
                <a:gd name="connsiteX9" fmla="*/ 88900 w 3003550"/>
                <a:gd name="connsiteY9" fmla="*/ 2168219 h 2574619"/>
                <a:gd name="connsiteX10" fmla="*/ 103300 w 3003550"/>
                <a:gd name="connsiteY10" fmla="*/ 2124119 h 2574619"/>
                <a:gd name="connsiteX11" fmla="*/ 115550 w 3003550"/>
                <a:gd name="connsiteY11" fmla="*/ 2087149 h 2574619"/>
                <a:gd name="connsiteX12" fmla="*/ 132099 w 3003550"/>
                <a:gd name="connsiteY12" fmla="*/ 2035258 h 2574619"/>
                <a:gd name="connsiteX13" fmla="*/ 139700 w 3003550"/>
                <a:gd name="connsiteY13" fmla="*/ 1996769 h 2574619"/>
                <a:gd name="connsiteX14" fmla="*/ 146050 w 3003550"/>
                <a:gd name="connsiteY14" fmla="*/ 1977719 h 2574619"/>
                <a:gd name="connsiteX15" fmla="*/ 171000 w 3003550"/>
                <a:gd name="connsiteY15" fmla="*/ 1853368 h 2574619"/>
                <a:gd name="connsiteX16" fmla="*/ 181199 w 3003550"/>
                <a:gd name="connsiteY16" fmla="*/ 1799179 h 2574619"/>
                <a:gd name="connsiteX17" fmla="*/ 190500 w 3003550"/>
                <a:gd name="connsiteY17" fmla="*/ 1774519 h 2574619"/>
                <a:gd name="connsiteX18" fmla="*/ 203200 w 3003550"/>
                <a:gd name="connsiteY18" fmla="*/ 1736419 h 2574619"/>
                <a:gd name="connsiteX19" fmla="*/ 218050 w 3003550"/>
                <a:gd name="connsiteY19" fmla="*/ 1695709 h 2574619"/>
                <a:gd name="connsiteX20" fmla="*/ 236200 w 3003550"/>
                <a:gd name="connsiteY20" fmla="*/ 1648259 h 2574619"/>
                <a:gd name="connsiteX21" fmla="*/ 251851 w 3003550"/>
                <a:gd name="connsiteY21" fmla="*/ 1615769 h 2574619"/>
                <a:gd name="connsiteX22" fmla="*/ 273850 w 3003550"/>
                <a:gd name="connsiteY22" fmla="*/ 1559749 h 2574619"/>
                <a:gd name="connsiteX23" fmla="*/ 295050 w 3003550"/>
                <a:gd name="connsiteY23" fmla="*/ 1494769 h 2574619"/>
                <a:gd name="connsiteX24" fmla="*/ 304800 w 3003550"/>
                <a:gd name="connsiteY24" fmla="*/ 1457019 h 2574619"/>
                <a:gd name="connsiteX25" fmla="*/ 315351 w 3003550"/>
                <a:gd name="connsiteY25" fmla="*/ 1431229 h 2574619"/>
                <a:gd name="connsiteX26" fmla="*/ 328500 w 3003550"/>
                <a:gd name="connsiteY26" fmla="*/ 1412180 h 2574619"/>
                <a:gd name="connsiteX27" fmla="*/ 342900 w 3003550"/>
                <a:gd name="connsiteY27" fmla="*/ 1374469 h 2574619"/>
                <a:gd name="connsiteX28" fmla="*/ 371251 w 3003550"/>
                <a:gd name="connsiteY28" fmla="*/ 1330759 h 2574619"/>
                <a:gd name="connsiteX29" fmla="*/ 400050 w 3003550"/>
                <a:gd name="connsiteY29" fmla="*/ 1285569 h 2574619"/>
                <a:gd name="connsiteX30" fmla="*/ 417751 w 3003550"/>
                <a:gd name="connsiteY30" fmla="*/ 1247081 h 2574619"/>
                <a:gd name="connsiteX31" fmla="*/ 442350 w 3003550"/>
                <a:gd name="connsiteY31" fmla="*/ 1195541 h 2574619"/>
                <a:gd name="connsiteX32" fmla="*/ 482501 w 3003550"/>
                <a:gd name="connsiteY32" fmla="*/ 1133911 h 2574619"/>
                <a:gd name="connsiteX33" fmla="*/ 500751 w 3003550"/>
                <a:gd name="connsiteY33" fmla="*/ 1098031 h 2574619"/>
                <a:gd name="connsiteX34" fmla="*/ 527050 w 3003550"/>
                <a:gd name="connsiteY34" fmla="*/ 1056969 h 2574619"/>
                <a:gd name="connsiteX35" fmla="*/ 539750 w 3003550"/>
                <a:gd name="connsiteY35" fmla="*/ 1037919 h 2574619"/>
                <a:gd name="connsiteX36" fmla="*/ 558800 w 3003550"/>
                <a:gd name="connsiteY36" fmla="*/ 1012519 h 2574619"/>
                <a:gd name="connsiteX37" fmla="*/ 577850 w 3003550"/>
                <a:gd name="connsiteY37" fmla="*/ 999819 h 2574619"/>
                <a:gd name="connsiteX38" fmla="*/ 593500 w 3003550"/>
                <a:gd name="connsiteY38" fmla="*/ 969549 h 2574619"/>
                <a:gd name="connsiteX39" fmla="*/ 632401 w 3003550"/>
                <a:gd name="connsiteY39" fmla="*/ 919490 h 2574619"/>
                <a:gd name="connsiteX40" fmla="*/ 653600 w 3003550"/>
                <a:gd name="connsiteY40" fmla="*/ 897090 h 2574619"/>
                <a:gd name="connsiteX41" fmla="*/ 666750 w 3003550"/>
                <a:gd name="connsiteY41" fmla="*/ 885519 h 2574619"/>
                <a:gd name="connsiteX42" fmla="*/ 692150 w 3003550"/>
                <a:gd name="connsiteY42" fmla="*/ 847419 h 2574619"/>
                <a:gd name="connsiteX43" fmla="*/ 705299 w 3003550"/>
                <a:gd name="connsiteY43" fmla="*/ 828369 h 2574619"/>
                <a:gd name="connsiteX44" fmla="*/ 735700 w 3003550"/>
                <a:gd name="connsiteY44" fmla="*/ 799969 h 2574619"/>
                <a:gd name="connsiteX45" fmla="*/ 753050 w 3003550"/>
                <a:gd name="connsiteY45" fmla="*/ 773440 h 2574619"/>
                <a:gd name="connsiteX46" fmla="*/ 773000 w 3003550"/>
                <a:gd name="connsiteY46" fmla="*/ 761869 h 2574619"/>
                <a:gd name="connsiteX47" fmla="*/ 787400 w 3003550"/>
                <a:gd name="connsiteY47" fmla="*/ 745819 h 2574619"/>
                <a:gd name="connsiteX48" fmla="*/ 806450 w 3003550"/>
                <a:gd name="connsiteY48" fmla="*/ 707719 h 2574619"/>
                <a:gd name="connsiteX49" fmla="*/ 842499 w 3003550"/>
                <a:gd name="connsiteY49" fmla="*/ 680799 h 2574619"/>
                <a:gd name="connsiteX50" fmla="*/ 876300 w 3003550"/>
                <a:gd name="connsiteY50" fmla="*/ 669619 h 2574619"/>
                <a:gd name="connsiteX51" fmla="*/ 865201 w 3003550"/>
                <a:gd name="connsiteY51" fmla="*/ 661788 h 2574619"/>
                <a:gd name="connsiteX52" fmla="*/ 927100 w 3003550"/>
                <a:gd name="connsiteY52" fmla="*/ 618819 h 2574619"/>
                <a:gd name="connsiteX53" fmla="*/ 965200 w 3003550"/>
                <a:gd name="connsiteY53" fmla="*/ 593419 h 2574619"/>
                <a:gd name="connsiteX54" fmla="*/ 984250 w 3003550"/>
                <a:gd name="connsiteY54" fmla="*/ 574369 h 2574619"/>
                <a:gd name="connsiteX55" fmla="*/ 1003300 w 3003550"/>
                <a:gd name="connsiteY55" fmla="*/ 568019 h 2574619"/>
                <a:gd name="connsiteX56" fmla="*/ 1016000 w 3003550"/>
                <a:gd name="connsiteY56" fmla="*/ 548969 h 2574619"/>
                <a:gd name="connsiteX57" fmla="*/ 1041400 w 3003550"/>
                <a:gd name="connsiteY57" fmla="*/ 542619 h 2574619"/>
                <a:gd name="connsiteX58" fmla="*/ 1057050 w 3003550"/>
                <a:gd name="connsiteY58" fmla="*/ 522439 h 2574619"/>
                <a:gd name="connsiteX59" fmla="*/ 1073150 w 3003550"/>
                <a:gd name="connsiteY59" fmla="*/ 510869 h 2574619"/>
                <a:gd name="connsiteX60" fmla="*/ 1099449 w 3003550"/>
                <a:gd name="connsiteY60" fmla="*/ 478378 h 2574619"/>
                <a:gd name="connsiteX61" fmla="*/ 1125650 w 3003550"/>
                <a:gd name="connsiteY61" fmla="*/ 451109 h 2574619"/>
                <a:gd name="connsiteX62" fmla="*/ 1144701 w 3003550"/>
                <a:gd name="connsiteY62" fmla="*/ 438409 h 2574619"/>
                <a:gd name="connsiteX63" fmla="*/ 1168400 w 3003550"/>
                <a:gd name="connsiteY63" fmla="*/ 428319 h 2574619"/>
                <a:gd name="connsiteX64" fmla="*/ 1187450 w 3003550"/>
                <a:gd name="connsiteY64" fmla="*/ 415619 h 2574619"/>
                <a:gd name="connsiteX65" fmla="*/ 1227601 w 3003550"/>
                <a:gd name="connsiteY65" fmla="*/ 377130 h 2574619"/>
                <a:gd name="connsiteX66" fmla="*/ 1250950 w 3003550"/>
                <a:gd name="connsiteY66" fmla="*/ 364819 h 2574619"/>
                <a:gd name="connsiteX67" fmla="*/ 1280101 w 3003550"/>
                <a:gd name="connsiteY67" fmla="*/ 327108 h 2574619"/>
                <a:gd name="connsiteX68" fmla="*/ 1309000 w 3003550"/>
                <a:gd name="connsiteY68" fmla="*/ 300968 h 2574619"/>
                <a:gd name="connsiteX69" fmla="*/ 1338249 w 3003550"/>
                <a:gd name="connsiteY69" fmla="*/ 279269 h 2574619"/>
                <a:gd name="connsiteX70" fmla="*/ 1371600 w 3003550"/>
                <a:gd name="connsiteY70" fmla="*/ 258350 h 2574619"/>
                <a:gd name="connsiteX71" fmla="*/ 1408351 w 3003550"/>
                <a:gd name="connsiteY71" fmla="*/ 242650 h 2574619"/>
                <a:gd name="connsiteX72" fmla="*/ 1430801 w 3003550"/>
                <a:gd name="connsiteY72" fmla="*/ 237430 h 2574619"/>
                <a:gd name="connsiteX73" fmla="*/ 1463450 w 3003550"/>
                <a:gd name="connsiteY73" fmla="*/ 220250 h 2574619"/>
                <a:gd name="connsiteX74" fmla="*/ 1507999 w 3003550"/>
                <a:gd name="connsiteY74" fmla="*/ 206419 h 2574619"/>
                <a:gd name="connsiteX75" fmla="*/ 1572650 w 3003550"/>
                <a:gd name="connsiteY75" fmla="*/ 197459 h 2574619"/>
                <a:gd name="connsiteX76" fmla="*/ 1609051 w 3003550"/>
                <a:gd name="connsiteY76" fmla="*/ 172059 h 2574619"/>
                <a:gd name="connsiteX77" fmla="*/ 1664501 w 3003550"/>
                <a:gd name="connsiteY77" fmla="*/ 164969 h 2574619"/>
                <a:gd name="connsiteX78" fmla="*/ 1683550 w 3003550"/>
                <a:gd name="connsiteY78" fmla="*/ 146659 h 2574619"/>
                <a:gd name="connsiteX79" fmla="*/ 1749200 w 3003550"/>
                <a:gd name="connsiteY79" fmla="*/ 133960 h 2574619"/>
                <a:gd name="connsiteX80" fmla="*/ 1766550 w 3003550"/>
                <a:gd name="connsiteY80" fmla="*/ 119390 h 2574619"/>
                <a:gd name="connsiteX81" fmla="*/ 1790700 w 3003550"/>
                <a:gd name="connsiteY81" fmla="*/ 117169 h 2574619"/>
                <a:gd name="connsiteX82" fmla="*/ 1877900 w 3003550"/>
                <a:gd name="connsiteY82" fmla="*/ 93990 h 2574619"/>
                <a:gd name="connsiteX83" fmla="*/ 1933350 w 3003550"/>
                <a:gd name="connsiteY83" fmla="*/ 76809 h 2574619"/>
                <a:gd name="connsiteX84" fmla="*/ 1964300 w 3003550"/>
                <a:gd name="connsiteY84" fmla="*/ 70460 h 2574619"/>
                <a:gd name="connsiteX85" fmla="*/ 1987550 w 3003550"/>
                <a:gd name="connsiteY85" fmla="*/ 65979 h 2574619"/>
                <a:gd name="connsiteX86" fmla="*/ 2018850 w 3003550"/>
                <a:gd name="connsiteY86" fmla="*/ 53279 h 2574619"/>
                <a:gd name="connsiteX87" fmla="*/ 2044700 w 3003550"/>
                <a:gd name="connsiteY87" fmla="*/ 47319 h 2574619"/>
                <a:gd name="connsiteX88" fmla="*/ 2070100 w 3003550"/>
                <a:gd name="connsiteY88" fmla="*/ 40969 h 2574619"/>
                <a:gd name="connsiteX89" fmla="*/ 2099350 w 3003550"/>
                <a:gd name="connsiteY89" fmla="*/ 38359 h 2574619"/>
                <a:gd name="connsiteX90" fmla="*/ 2153900 w 3003550"/>
                <a:gd name="connsiteY90" fmla="*/ 30568 h 2574619"/>
                <a:gd name="connsiteX91" fmla="*/ 2190750 w 3003550"/>
                <a:gd name="connsiteY91" fmla="*/ 31230 h 2574619"/>
                <a:gd name="connsiteX92" fmla="*/ 2217850 w 3003550"/>
                <a:gd name="connsiteY92" fmla="*/ 26749 h 2574619"/>
                <a:gd name="connsiteX93" fmla="*/ 2362200 w 3003550"/>
                <a:gd name="connsiteY93" fmla="*/ 28269 h 2574619"/>
                <a:gd name="connsiteX94" fmla="*/ 2247900 w 3003550"/>
                <a:gd name="connsiteY94" fmla="*/ 34619 h 2574619"/>
                <a:gd name="connsiteX95" fmla="*/ 2463800 w 3003550"/>
                <a:gd name="connsiteY95" fmla="*/ 28269 h 2574619"/>
                <a:gd name="connsiteX96" fmla="*/ 2495550 w 3003550"/>
                <a:gd name="connsiteY96" fmla="*/ 21919 h 2574619"/>
                <a:gd name="connsiteX97" fmla="*/ 2571750 w 3003550"/>
                <a:gd name="connsiteY97" fmla="*/ 15569 h 2574619"/>
                <a:gd name="connsiteX98" fmla="*/ 2632300 w 3003550"/>
                <a:gd name="connsiteY98" fmla="*/ 8869 h 2574619"/>
                <a:gd name="connsiteX99" fmla="*/ 2687750 w 3003550"/>
                <a:gd name="connsiteY99" fmla="*/ 259 h 2574619"/>
                <a:gd name="connsiteX100" fmla="*/ 2717800 w 3003550"/>
                <a:gd name="connsiteY100" fmla="*/ 2869 h 2574619"/>
                <a:gd name="connsiteX101" fmla="*/ 2755900 w 3003550"/>
                <a:gd name="connsiteY101" fmla="*/ 9219 h 2574619"/>
                <a:gd name="connsiteX102" fmla="*/ 2794000 w 3003550"/>
                <a:gd name="connsiteY102" fmla="*/ 15180 h 2574619"/>
                <a:gd name="connsiteX103" fmla="*/ 2825750 w 3003550"/>
                <a:gd name="connsiteY103" fmla="*/ 21919 h 2574619"/>
                <a:gd name="connsiteX104" fmla="*/ 2863850 w 3003550"/>
                <a:gd name="connsiteY104" fmla="*/ 15569 h 2574619"/>
                <a:gd name="connsiteX105" fmla="*/ 3003550 w 3003550"/>
                <a:gd name="connsiteY105" fmla="*/ 21919 h 257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003550" h="2574619">
                  <a:moveTo>
                    <a:pt x="0" y="2574619"/>
                  </a:moveTo>
                  <a:cubicBezTo>
                    <a:pt x="2117" y="2540752"/>
                    <a:pt x="8777" y="2521010"/>
                    <a:pt x="16549" y="2487979"/>
                  </a:cubicBezTo>
                  <a:cubicBezTo>
                    <a:pt x="18082" y="2481463"/>
                    <a:pt x="22658" y="2477194"/>
                    <a:pt x="25400" y="2466669"/>
                  </a:cubicBezTo>
                  <a:cubicBezTo>
                    <a:pt x="28142" y="2456144"/>
                    <a:pt x="33000" y="2424830"/>
                    <a:pt x="33000" y="2424830"/>
                  </a:cubicBezTo>
                  <a:cubicBezTo>
                    <a:pt x="35117" y="2405780"/>
                    <a:pt x="41483" y="2387729"/>
                    <a:pt x="44450" y="2371419"/>
                  </a:cubicBezTo>
                  <a:cubicBezTo>
                    <a:pt x="47417" y="2355109"/>
                    <a:pt x="48944" y="2341821"/>
                    <a:pt x="50800" y="2326969"/>
                  </a:cubicBezTo>
                  <a:cubicBezTo>
                    <a:pt x="53177" y="2307950"/>
                    <a:pt x="54235" y="2288763"/>
                    <a:pt x="57150" y="2269819"/>
                  </a:cubicBezTo>
                  <a:cubicBezTo>
                    <a:pt x="58477" y="2261193"/>
                    <a:pt x="60400" y="2253139"/>
                    <a:pt x="63500" y="2244419"/>
                  </a:cubicBezTo>
                  <a:cubicBezTo>
                    <a:pt x="66600" y="2235699"/>
                    <a:pt x="69400" y="2219616"/>
                    <a:pt x="75750" y="2217499"/>
                  </a:cubicBezTo>
                  <a:cubicBezTo>
                    <a:pt x="77867" y="2194216"/>
                    <a:pt x="84308" y="2183782"/>
                    <a:pt x="88900" y="2168219"/>
                  </a:cubicBezTo>
                  <a:cubicBezTo>
                    <a:pt x="93492" y="2152656"/>
                    <a:pt x="98858" y="2137631"/>
                    <a:pt x="103300" y="2124119"/>
                  </a:cubicBezTo>
                  <a:cubicBezTo>
                    <a:pt x="107742" y="2110607"/>
                    <a:pt x="89813" y="2125755"/>
                    <a:pt x="115550" y="2087149"/>
                  </a:cubicBezTo>
                  <a:cubicBezTo>
                    <a:pt x="117667" y="2061749"/>
                    <a:pt x="128074" y="2050321"/>
                    <a:pt x="132099" y="2035258"/>
                  </a:cubicBezTo>
                  <a:cubicBezTo>
                    <a:pt x="136124" y="2020195"/>
                    <a:pt x="137375" y="2006359"/>
                    <a:pt x="139700" y="1996769"/>
                  </a:cubicBezTo>
                  <a:cubicBezTo>
                    <a:pt x="142025" y="1987179"/>
                    <a:pt x="143933" y="1984069"/>
                    <a:pt x="146050" y="1977719"/>
                  </a:cubicBezTo>
                  <a:cubicBezTo>
                    <a:pt x="148167" y="1922686"/>
                    <a:pt x="165142" y="1883125"/>
                    <a:pt x="171000" y="1853368"/>
                  </a:cubicBezTo>
                  <a:cubicBezTo>
                    <a:pt x="176858" y="1823611"/>
                    <a:pt x="177949" y="1812320"/>
                    <a:pt x="181199" y="1799179"/>
                  </a:cubicBezTo>
                  <a:cubicBezTo>
                    <a:pt x="184449" y="1786038"/>
                    <a:pt x="186833" y="1784979"/>
                    <a:pt x="190500" y="1774519"/>
                  </a:cubicBezTo>
                  <a:cubicBezTo>
                    <a:pt x="194167" y="1764059"/>
                    <a:pt x="198608" y="1749554"/>
                    <a:pt x="203200" y="1736419"/>
                  </a:cubicBezTo>
                  <a:cubicBezTo>
                    <a:pt x="207792" y="1723284"/>
                    <a:pt x="212550" y="1710402"/>
                    <a:pt x="218050" y="1695709"/>
                  </a:cubicBezTo>
                  <a:cubicBezTo>
                    <a:pt x="223550" y="1681016"/>
                    <a:pt x="230567" y="1661582"/>
                    <a:pt x="236200" y="1648259"/>
                  </a:cubicBezTo>
                  <a:cubicBezTo>
                    <a:pt x="241833" y="1634936"/>
                    <a:pt x="245576" y="1630521"/>
                    <a:pt x="251851" y="1615769"/>
                  </a:cubicBezTo>
                  <a:cubicBezTo>
                    <a:pt x="258126" y="1601017"/>
                    <a:pt x="266650" y="1579916"/>
                    <a:pt x="273850" y="1559749"/>
                  </a:cubicBezTo>
                  <a:cubicBezTo>
                    <a:pt x="281050" y="1539582"/>
                    <a:pt x="289892" y="1511891"/>
                    <a:pt x="295050" y="1494769"/>
                  </a:cubicBezTo>
                  <a:cubicBezTo>
                    <a:pt x="300208" y="1477647"/>
                    <a:pt x="301417" y="1467609"/>
                    <a:pt x="304800" y="1457019"/>
                  </a:cubicBezTo>
                  <a:cubicBezTo>
                    <a:pt x="308183" y="1446429"/>
                    <a:pt x="309001" y="1435462"/>
                    <a:pt x="315351" y="1431229"/>
                  </a:cubicBezTo>
                  <a:cubicBezTo>
                    <a:pt x="317468" y="1424879"/>
                    <a:pt x="323909" y="1421640"/>
                    <a:pt x="328500" y="1412180"/>
                  </a:cubicBezTo>
                  <a:cubicBezTo>
                    <a:pt x="333091" y="1402720"/>
                    <a:pt x="335775" y="1388039"/>
                    <a:pt x="342900" y="1374469"/>
                  </a:cubicBezTo>
                  <a:cubicBezTo>
                    <a:pt x="350025" y="1360899"/>
                    <a:pt x="338482" y="1382252"/>
                    <a:pt x="371251" y="1330759"/>
                  </a:cubicBezTo>
                  <a:cubicBezTo>
                    <a:pt x="381415" y="1314787"/>
                    <a:pt x="392300" y="1299515"/>
                    <a:pt x="400050" y="1285569"/>
                  </a:cubicBezTo>
                  <a:cubicBezTo>
                    <a:pt x="407800" y="1271623"/>
                    <a:pt x="410701" y="1262086"/>
                    <a:pt x="417751" y="1247081"/>
                  </a:cubicBezTo>
                  <a:cubicBezTo>
                    <a:pt x="424801" y="1232076"/>
                    <a:pt x="431558" y="1214403"/>
                    <a:pt x="442350" y="1195541"/>
                  </a:cubicBezTo>
                  <a:cubicBezTo>
                    <a:pt x="453142" y="1176679"/>
                    <a:pt x="455750" y="1169579"/>
                    <a:pt x="482501" y="1133911"/>
                  </a:cubicBezTo>
                  <a:cubicBezTo>
                    <a:pt x="484618" y="1127561"/>
                    <a:pt x="493326" y="1110855"/>
                    <a:pt x="500751" y="1098031"/>
                  </a:cubicBezTo>
                  <a:cubicBezTo>
                    <a:pt x="508176" y="1085207"/>
                    <a:pt x="520550" y="1066988"/>
                    <a:pt x="527050" y="1056969"/>
                  </a:cubicBezTo>
                  <a:cubicBezTo>
                    <a:pt x="533550" y="1046950"/>
                    <a:pt x="535314" y="1044129"/>
                    <a:pt x="539750" y="1037919"/>
                  </a:cubicBezTo>
                  <a:cubicBezTo>
                    <a:pt x="545901" y="1029307"/>
                    <a:pt x="551316" y="1020003"/>
                    <a:pt x="558800" y="1012519"/>
                  </a:cubicBezTo>
                  <a:cubicBezTo>
                    <a:pt x="564196" y="1007123"/>
                    <a:pt x="572067" y="1006981"/>
                    <a:pt x="577850" y="999819"/>
                  </a:cubicBezTo>
                  <a:cubicBezTo>
                    <a:pt x="583633" y="992657"/>
                    <a:pt x="587150" y="975899"/>
                    <a:pt x="593500" y="969549"/>
                  </a:cubicBezTo>
                  <a:cubicBezTo>
                    <a:pt x="625571" y="939804"/>
                    <a:pt x="616795" y="933651"/>
                    <a:pt x="632401" y="919490"/>
                  </a:cubicBezTo>
                  <a:cubicBezTo>
                    <a:pt x="636634" y="908907"/>
                    <a:pt x="647875" y="902752"/>
                    <a:pt x="653600" y="897090"/>
                  </a:cubicBezTo>
                  <a:cubicBezTo>
                    <a:pt x="659325" y="891428"/>
                    <a:pt x="660325" y="893797"/>
                    <a:pt x="666750" y="885519"/>
                  </a:cubicBezTo>
                  <a:cubicBezTo>
                    <a:pt x="673175" y="877241"/>
                    <a:pt x="685725" y="856944"/>
                    <a:pt x="692150" y="847419"/>
                  </a:cubicBezTo>
                  <a:cubicBezTo>
                    <a:pt x="698575" y="837894"/>
                    <a:pt x="698041" y="836277"/>
                    <a:pt x="705299" y="828369"/>
                  </a:cubicBezTo>
                  <a:cubicBezTo>
                    <a:pt x="712557" y="820461"/>
                    <a:pt x="721526" y="803512"/>
                    <a:pt x="735700" y="799969"/>
                  </a:cubicBezTo>
                  <a:cubicBezTo>
                    <a:pt x="742050" y="793619"/>
                    <a:pt x="746833" y="779790"/>
                    <a:pt x="753050" y="773440"/>
                  </a:cubicBezTo>
                  <a:cubicBezTo>
                    <a:pt x="759267" y="767090"/>
                    <a:pt x="767275" y="766472"/>
                    <a:pt x="773000" y="761869"/>
                  </a:cubicBezTo>
                  <a:cubicBezTo>
                    <a:pt x="778725" y="757266"/>
                    <a:pt x="781825" y="754844"/>
                    <a:pt x="787400" y="745819"/>
                  </a:cubicBezTo>
                  <a:cubicBezTo>
                    <a:pt x="792975" y="736794"/>
                    <a:pt x="797267" y="718556"/>
                    <a:pt x="806450" y="707719"/>
                  </a:cubicBezTo>
                  <a:cubicBezTo>
                    <a:pt x="815633" y="696882"/>
                    <a:pt x="836149" y="682916"/>
                    <a:pt x="842499" y="680799"/>
                  </a:cubicBezTo>
                  <a:cubicBezTo>
                    <a:pt x="895906" y="648951"/>
                    <a:pt x="872516" y="672787"/>
                    <a:pt x="876300" y="669619"/>
                  </a:cubicBezTo>
                  <a:cubicBezTo>
                    <a:pt x="880084" y="666451"/>
                    <a:pt x="856734" y="670255"/>
                    <a:pt x="865201" y="661788"/>
                  </a:cubicBezTo>
                  <a:cubicBezTo>
                    <a:pt x="873668" y="653321"/>
                    <a:pt x="908369" y="631306"/>
                    <a:pt x="927100" y="618819"/>
                  </a:cubicBezTo>
                  <a:cubicBezTo>
                    <a:pt x="941414" y="603415"/>
                    <a:pt x="955675" y="600827"/>
                    <a:pt x="965200" y="593419"/>
                  </a:cubicBezTo>
                  <a:cubicBezTo>
                    <a:pt x="974725" y="586011"/>
                    <a:pt x="976778" y="579350"/>
                    <a:pt x="984250" y="574369"/>
                  </a:cubicBezTo>
                  <a:cubicBezTo>
                    <a:pt x="989819" y="570656"/>
                    <a:pt x="996950" y="570136"/>
                    <a:pt x="1003300" y="568019"/>
                  </a:cubicBezTo>
                  <a:cubicBezTo>
                    <a:pt x="1007533" y="561669"/>
                    <a:pt x="1009650" y="553202"/>
                    <a:pt x="1016000" y="548969"/>
                  </a:cubicBezTo>
                  <a:cubicBezTo>
                    <a:pt x="1023262" y="544128"/>
                    <a:pt x="1034558" y="547041"/>
                    <a:pt x="1041400" y="542619"/>
                  </a:cubicBezTo>
                  <a:cubicBezTo>
                    <a:pt x="1048242" y="538197"/>
                    <a:pt x="1050700" y="526672"/>
                    <a:pt x="1057050" y="522439"/>
                  </a:cubicBezTo>
                  <a:cubicBezTo>
                    <a:pt x="1061283" y="516089"/>
                    <a:pt x="1066084" y="518212"/>
                    <a:pt x="1073150" y="510869"/>
                  </a:cubicBezTo>
                  <a:cubicBezTo>
                    <a:pt x="1080216" y="503526"/>
                    <a:pt x="1090699" y="488338"/>
                    <a:pt x="1099449" y="478378"/>
                  </a:cubicBezTo>
                  <a:cubicBezTo>
                    <a:pt x="1108199" y="468418"/>
                    <a:pt x="1118108" y="457771"/>
                    <a:pt x="1125650" y="451109"/>
                  </a:cubicBezTo>
                  <a:cubicBezTo>
                    <a:pt x="1133192" y="444448"/>
                    <a:pt x="1137576" y="442207"/>
                    <a:pt x="1144701" y="438409"/>
                  </a:cubicBezTo>
                  <a:cubicBezTo>
                    <a:pt x="1151826" y="434611"/>
                    <a:pt x="1162767" y="434799"/>
                    <a:pt x="1168400" y="428319"/>
                  </a:cubicBezTo>
                  <a:cubicBezTo>
                    <a:pt x="1174750" y="424086"/>
                    <a:pt x="1177583" y="424151"/>
                    <a:pt x="1187450" y="415619"/>
                  </a:cubicBezTo>
                  <a:cubicBezTo>
                    <a:pt x="1197317" y="407088"/>
                    <a:pt x="1217018" y="385597"/>
                    <a:pt x="1227601" y="377130"/>
                  </a:cubicBezTo>
                  <a:cubicBezTo>
                    <a:pt x="1238184" y="368663"/>
                    <a:pt x="1242200" y="373156"/>
                    <a:pt x="1250950" y="364819"/>
                  </a:cubicBezTo>
                  <a:cubicBezTo>
                    <a:pt x="1259700" y="356482"/>
                    <a:pt x="1270426" y="337750"/>
                    <a:pt x="1280101" y="327108"/>
                  </a:cubicBezTo>
                  <a:cubicBezTo>
                    <a:pt x="1289776" y="316466"/>
                    <a:pt x="1299309" y="308941"/>
                    <a:pt x="1309000" y="300968"/>
                  </a:cubicBezTo>
                  <a:cubicBezTo>
                    <a:pt x="1318691" y="292995"/>
                    <a:pt x="1327816" y="286372"/>
                    <a:pt x="1338249" y="279269"/>
                  </a:cubicBezTo>
                  <a:cubicBezTo>
                    <a:pt x="1348682" y="272166"/>
                    <a:pt x="1359916" y="264453"/>
                    <a:pt x="1371600" y="258350"/>
                  </a:cubicBezTo>
                  <a:cubicBezTo>
                    <a:pt x="1383284" y="252247"/>
                    <a:pt x="1389301" y="244767"/>
                    <a:pt x="1408351" y="242650"/>
                  </a:cubicBezTo>
                  <a:cubicBezTo>
                    <a:pt x="1414701" y="238417"/>
                    <a:pt x="1421618" y="241163"/>
                    <a:pt x="1430801" y="237430"/>
                  </a:cubicBezTo>
                  <a:cubicBezTo>
                    <a:pt x="1439984" y="233697"/>
                    <a:pt x="1450584" y="225418"/>
                    <a:pt x="1463450" y="220250"/>
                  </a:cubicBezTo>
                  <a:cubicBezTo>
                    <a:pt x="1476316" y="215082"/>
                    <a:pt x="1489799" y="210217"/>
                    <a:pt x="1507999" y="206419"/>
                  </a:cubicBezTo>
                  <a:cubicBezTo>
                    <a:pt x="1526199" y="202621"/>
                    <a:pt x="1560288" y="199004"/>
                    <a:pt x="1572650" y="197459"/>
                  </a:cubicBezTo>
                  <a:cubicBezTo>
                    <a:pt x="1585350" y="188992"/>
                    <a:pt x="1593743" y="177474"/>
                    <a:pt x="1609051" y="172059"/>
                  </a:cubicBezTo>
                  <a:cubicBezTo>
                    <a:pt x="1624360" y="166644"/>
                    <a:pt x="1652085" y="169202"/>
                    <a:pt x="1664501" y="164969"/>
                  </a:cubicBezTo>
                  <a:cubicBezTo>
                    <a:pt x="1676918" y="160736"/>
                    <a:pt x="1669433" y="151827"/>
                    <a:pt x="1683550" y="146659"/>
                  </a:cubicBezTo>
                  <a:cubicBezTo>
                    <a:pt x="1697667" y="141491"/>
                    <a:pt x="1734567" y="136399"/>
                    <a:pt x="1749200" y="133960"/>
                  </a:cubicBezTo>
                  <a:cubicBezTo>
                    <a:pt x="1755550" y="129727"/>
                    <a:pt x="1759633" y="122189"/>
                    <a:pt x="1766550" y="119390"/>
                  </a:cubicBezTo>
                  <a:cubicBezTo>
                    <a:pt x="1773467" y="116591"/>
                    <a:pt x="1772142" y="121402"/>
                    <a:pt x="1790700" y="117169"/>
                  </a:cubicBezTo>
                  <a:cubicBezTo>
                    <a:pt x="1809258" y="112936"/>
                    <a:pt x="1848833" y="101716"/>
                    <a:pt x="1877900" y="93990"/>
                  </a:cubicBezTo>
                  <a:cubicBezTo>
                    <a:pt x="1897517" y="93250"/>
                    <a:pt x="1918950" y="80731"/>
                    <a:pt x="1933350" y="76809"/>
                  </a:cubicBezTo>
                  <a:cubicBezTo>
                    <a:pt x="1947750" y="72887"/>
                    <a:pt x="1955267" y="72265"/>
                    <a:pt x="1964300" y="70460"/>
                  </a:cubicBezTo>
                  <a:cubicBezTo>
                    <a:pt x="1973333" y="68655"/>
                    <a:pt x="1978458" y="68843"/>
                    <a:pt x="1987550" y="65979"/>
                  </a:cubicBezTo>
                  <a:cubicBezTo>
                    <a:pt x="1996642" y="63116"/>
                    <a:pt x="2009325" y="56389"/>
                    <a:pt x="2018850" y="53279"/>
                  </a:cubicBezTo>
                  <a:cubicBezTo>
                    <a:pt x="2028375" y="50169"/>
                    <a:pt x="2036158" y="49371"/>
                    <a:pt x="2044700" y="47319"/>
                  </a:cubicBezTo>
                  <a:cubicBezTo>
                    <a:pt x="2053242" y="45267"/>
                    <a:pt x="2060992" y="42462"/>
                    <a:pt x="2070100" y="40969"/>
                  </a:cubicBezTo>
                  <a:cubicBezTo>
                    <a:pt x="2079208" y="39476"/>
                    <a:pt x="2093000" y="40476"/>
                    <a:pt x="2099350" y="38359"/>
                  </a:cubicBezTo>
                  <a:cubicBezTo>
                    <a:pt x="2124333" y="32646"/>
                    <a:pt x="2138667" y="31756"/>
                    <a:pt x="2153900" y="30568"/>
                  </a:cubicBezTo>
                  <a:cubicBezTo>
                    <a:pt x="2169133" y="29380"/>
                    <a:pt x="2180092" y="31867"/>
                    <a:pt x="2190750" y="31230"/>
                  </a:cubicBezTo>
                  <a:cubicBezTo>
                    <a:pt x="2201408" y="30593"/>
                    <a:pt x="2189275" y="27242"/>
                    <a:pt x="2217850" y="26749"/>
                  </a:cubicBezTo>
                  <a:lnTo>
                    <a:pt x="2362200" y="28269"/>
                  </a:lnTo>
                  <a:cubicBezTo>
                    <a:pt x="2367208" y="29581"/>
                    <a:pt x="2286000" y="32502"/>
                    <a:pt x="2247900" y="34619"/>
                  </a:cubicBezTo>
                  <a:cubicBezTo>
                    <a:pt x="2264833" y="34619"/>
                    <a:pt x="2391833" y="30386"/>
                    <a:pt x="2463800" y="28269"/>
                  </a:cubicBezTo>
                  <a:cubicBezTo>
                    <a:pt x="2474383" y="26152"/>
                    <a:pt x="2484831" y="23180"/>
                    <a:pt x="2495550" y="21919"/>
                  </a:cubicBezTo>
                  <a:cubicBezTo>
                    <a:pt x="2520863" y="18941"/>
                    <a:pt x="2548958" y="17744"/>
                    <a:pt x="2571750" y="15569"/>
                  </a:cubicBezTo>
                  <a:cubicBezTo>
                    <a:pt x="2594542" y="13394"/>
                    <a:pt x="2610727" y="23251"/>
                    <a:pt x="2632300" y="8869"/>
                  </a:cubicBezTo>
                  <a:cubicBezTo>
                    <a:pt x="2651350" y="10986"/>
                    <a:pt x="2673500" y="1259"/>
                    <a:pt x="2687750" y="259"/>
                  </a:cubicBezTo>
                  <a:cubicBezTo>
                    <a:pt x="2702000" y="-741"/>
                    <a:pt x="2706442" y="1376"/>
                    <a:pt x="2717800" y="2869"/>
                  </a:cubicBezTo>
                  <a:cubicBezTo>
                    <a:pt x="2729158" y="4362"/>
                    <a:pt x="2743200" y="7102"/>
                    <a:pt x="2755900" y="9219"/>
                  </a:cubicBezTo>
                  <a:cubicBezTo>
                    <a:pt x="2765532" y="15640"/>
                    <a:pt x="2780855" y="15180"/>
                    <a:pt x="2794000" y="15180"/>
                  </a:cubicBezTo>
                  <a:cubicBezTo>
                    <a:pt x="2804793" y="15180"/>
                    <a:pt x="2814108" y="21854"/>
                    <a:pt x="2825750" y="21919"/>
                  </a:cubicBezTo>
                  <a:cubicBezTo>
                    <a:pt x="2837392" y="21984"/>
                    <a:pt x="2851150" y="17686"/>
                    <a:pt x="2863850" y="15569"/>
                  </a:cubicBezTo>
                  <a:cubicBezTo>
                    <a:pt x="2999314" y="22020"/>
                    <a:pt x="2952700" y="21919"/>
                    <a:pt x="3003550" y="21919"/>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CFCC78E-1C10-4E96-837E-3D9CC288C7FF}"/>
                </a:ext>
              </a:extLst>
            </p:cNvPr>
            <p:cNvSpPr txBox="1"/>
            <p:nvPr/>
          </p:nvSpPr>
          <p:spPr>
            <a:xfrm>
              <a:off x="9095681" y="3070830"/>
              <a:ext cx="479503" cy="338554"/>
            </a:xfrm>
            <a:prstGeom prst="rect">
              <a:avLst/>
            </a:prstGeom>
            <a:noFill/>
          </p:spPr>
          <p:txBody>
            <a:bodyPr wrap="square" rtlCol="0">
              <a:spAutoFit/>
            </a:bodyPr>
            <a:lstStyle/>
            <a:p>
              <a:r>
                <a:rPr lang="en-IN" sz="1600" dirty="0">
                  <a:solidFill>
                    <a:srgbClr val="FF0000"/>
                  </a:solidFill>
                  <a:latin typeface="Arial" panose="020B0604020202020204" pitchFamily="34" charset="0"/>
                  <a:cs typeface="Arial" panose="020B0604020202020204" pitchFamily="34" charset="0"/>
                </a:rPr>
                <a:t>C</a:t>
              </a:r>
              <a:r>
                <a:rPr lang="en-IN" sz="1600" baseline="-25000" dirty="0">
                  <a:solidFill>
                    <a:srgbClr val="FF0000"/>
                  </a:solidFill>
                  <a:latin typeface="Arial" panose="020B0604020202020204" pitchFamily="34" charset="0"/>
                  <a:cs typeface="Arial" panose="020B0604020202020204" pitchFamily="34" charset="0"/>
                </a:rPr>
                <a:t>2</a:t>
              </a:r>
            </a:p>
          </p:txBody>
        </p:sp>
      </p:grpSp>
      <p:sp>
        <p:nvSpPr>
          <p:cNvPr id="23" name="Rectangle 22">
            <a:extLst>
              <a:ext uri="{FF2B5EF4-FFF2-40B4-BE49-F238E27FC236}">
                <a16:creationId xmlns:a16="http://schemas.microsoft.com/office/drawing/2014/main" id="{AD84A2B5-22A9-4BC9-9625-693A7087DE84}"/>
              </a:ext>
            </a:extLst>
          </p:cNvPr>
          <p:cNvSpPr/>
          <p:nvPr/>
        </p:nvSpPr>
        <p:spPr>
          <a:xfrm>
            <a:off x="954820" y="3835313"/>
            <a:ext cx="6716685" cy="707886"/>
          </a:xfrm>
          <a:prstGeom prst="rect">
            <a:avLst/>
          </a:prstGeom>
        </p:spPr>
        <p:txBody>
          <a:bodyPr wrap="square">
            <a:spAutoFit/>
          </a:bodyPr>
          <a:lstStyle/>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Theoretical limit, desired performance and minimum acceptable performance are as shown in fig.(a)</a:t>
            </a:r>
            <a:endParaRPr lang="en-IN" sz="2000" dirty="0"/>
          </a:p>
        </p:txBody>
      </p:sp>
    </p:spTree>
    <p:extLst>
      <p:ext uri="{BB962C8B-B14F-4D97-AF65-F5344CB8AC3E}">
        <p14:creationId xmlns:p14="http://schemas.microsoft.com/office/powerpoint/2010/main" val="190891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childTnLst>
                          </p:cTn>
                        </p:par>
                        <p:par>
                          <p:cTn id="34" fill="hold">
                            <p:stCondLst>
                              <p:cond delay="0"/>
                            </p:stCondLst>
                            <p:childTnLst>
                              <p:par>
                                <p:cTn id="35" presetID="22" presetClass="entr" presetSubtype="4"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1" grpId="0"/>
      <p:bldP spid="22" grpId="0" animBg="1"/>
      <p:bldP spid="25" grpId="0"/>
      <p:bldP spid="26" grpId="0"/>
      <p:bldP spid="40"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B6D2B97C-19E5-4F21-9E7B-6BA678748770}"/>
              </a:ext>
            </a:extLst>
          </p:cNvPr>
          <p:cNvGrpSpPr/>
          <p:nvPr/>
        </p:nvGrpSpPr>
        <p:grpSpPr>
          <a:xfrm>
            <a:off x="7522619" y="3492338"/>
            <a:ext cx="4788320" cy="3384362"/>
            <a:chOff x="7522619" y="3492338"/>
            <a:chExt cx="4788320" cy="3384362"/>
          </a:xfrm>
        </p:grpSpPr>
        <p:grpSp>
          <p:nvGrpSpPr>
            <p:cNvPr id="19" name="Group 18">
              <a:extLst>
                <a:ext uri="{FF2B5EF4-FFF2-40B4-BE49-F238E27FC236}">
                  <a16:creationId xmlns:a16="http://schemas.microsoft.com/office/drawing/2014/main" id="{7A3517A9-B9A2-470C-B43A-D67F555E2D03}"/>
                </a:ext>
              </a:extLst>
            </p:cNvPr>
            <p:cNvGrpSpPr/>
            <p:nvPr/>
          </p:nvGrpSpPr>
          <p:grpSpPr>
            <a:xfrm>
              <a:off x="7522619" y="3492338"/>
              <a:ext cx="4788320" cy="3384362"/>
              <a:chOff x="7522619" y="3492338"/>
              <a:chExt cx="4660950" cy="3384362"/>
            </a:xfrm>
          </p:grpSpPr>
          <p:pic>
            <p:nvPicPr>
              <p:cNvPr id="7" name="Picture 6">
                <a:extLst>
                  <a:ext uri="{FF2B5EF4-FFF2-40B4-BE49-F238E27FC236}">
                    <a16:creationId xmlns:a16="http://schemas.microsoft.com/office/drawing/2014/main" id="{DC7A1C33-48EE-4206-B09E-41DD5387F6D1}"/>
                  </a:ext>
                </a:extLst>
              </p:cNvPr>
              <p:cNvPicPr>
                <a:picLocks noChangeAspect="1"/>
              </p:cNvPicPr>
              <p:nvPr/>
            </p:nvPicPr>
            <p:blipFill rotWithShape="1">
              <a:blip r:embed="rId2"/>
              <a:srcRect l="25788" t="18813" r="30240" b="24018"/>
              <a:stretch/>
            </p:blipFill>
            <p:spPr>
              <a:xfrm>
                <a:off x="7522619" y="3492338"/>
                <a:ext cx="4627818" cy="3384362"/>
              </a:xfrm>
              <a:prstGeom prst="rect">
                <a:avLst/>
              </a:prstGeom>
            </p:spPr>
          </p:pic>
          <p:sp>
            <p:nvSpPr>
              <p:cNvPr id="17" name="Rectangle 16">
                <a:extLst>
                  <a:ext uri="{FF2B5EF4-FFF2-40B4-BE49-F238E27FC236}">
                    <a16:creationId xmlns:a16="http://schemas.microsoft.com/office/drawing/2014/main" id="{CC012139-5147-49B2-8C12-6A096FD92CE3}"/>
                  </a:ext>
                </a:extLst>
              </p:cNvPr>
              <p:cNvSpPr/>
              <p:nvPr/>
            </p:nvSpPr>
            <p:spPr>
              <a:xfrm>
                <a:off x="8523799" y="3633638"/>
                <a:ext cx="2720191" cy="2333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3B4E3996-53F7-4E53-B250-564BE1330903}"/>
                  </a:ext>
                </a:extLst>
              </p:cNvPr>
              <p:cNvSpPr/>
              <p:nvPr/>
            </p:nvSpPr>
            <p:spPr>
              <a:xfrm>
                <a:off x="10567282" y="4037069"/>
                <a:ext cx="1616287" cy="1771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6" name="Isosceles Triangle 35">
              <a:extLst>
                <a:ext uri="{FF2B5EF4-FFF2-40B4-BE49-F238E27FC236}">
                  <a16:creationId xmlns:a16="http://schemas.microsoft.com/office/drawing/2014/main" id="{8EFC8827-EE54-4752-B887-4BF6B4BED8B5}"/>
                </a:ext>
              </a:extLst>
            </p:cNvPr>
            <p:cNvSpPr/>
            <p:nvPr/>
          </p:nvSpPr>
          <p:spPr>
            <a:xfrm>
              <a:off x="10424978" y="4233682"/>
              <a:ext cx="309732" cy="26731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Isosceles Triangle 36">
              <a:extLst>
                <a:ext uri="{FF2B5EF4-FFF2-40B4-BE49-F238E27FC236}">
                  <a16:creationId xmlns:a16="http://schemas.microsoft.com/office/drawing/2014/main" id="{A40D868C-40D8-4BDF-AA64-3E1D468988AD}"/>
                </a:ext>
              </a:extLst>
            </p:cNvPr>
            <p:cNvSpPr/>
            <p:nvPr/>
          </p:nvSpPr>
          <p:spPr>
            <a:xfrm>
              <a:off x="9590984" y="3953359"/>
              <a:ext cx="302770" cy="26619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Box 2">
            <a:extLst>
              <a:ext uri="{FF2B5EF4-FFF2-40B4-BE49-F238E27FC236}">
                <a16:creationId xmlns:a16="http://schemas.microsoft.com/office/drawing/2014/main" id="{ACAE6517-E24A-409E-97DB-14570DE410FF}"/>
              </a:ext>
            </a:extLst>
          </p:cNvPr>
          <p:cNvSpPr txBox="1"/>
          <p:nvPr/>
        </p:nvSpPr>
        <p:spPr>
          <a:xfrm>
            <a:off x="0" y="10090"/>
            <a:ext cx="6320581" cy="400110"/>
          </a:xfrm>
          <a:prstGeom prst="rect">
            <a:avLst/>
          </a:prstGeom>
          <a:noFill/>
        </p:spPr>
        <p:txBody>
          <a:bodyPr wrap="square" rtlCol="0">
            <a:spAutoFit/>
          </a:bodyPr>
          <a:lstStyle/>
          <a:p>
            <a:pPr marL="342900" indent="-342900">
              <a:buFont typeface="Wingdings" panose="05000000000000000000" pitchFamily="2" charset="2"/>
              <a:buChar char="v"/>
            </a:pPr>
            <a:r>
              <a:rPr lang="en-IN" sz="2000" dirty="0">
                <a:latin typeface="Arial" panose="020B0604020202020204" pitchFamily="34" charset="0"/>
                <a:cs typeface="Arial" panose="020B0604020202020204" pitchFamily="34" charset="0"/>
              </a:rPr>
              <a:t>Systems Engineering View point for ‘Best’ System: </a:t>
            </a:r>
          </a:p>
        </p:txBody>
      </p:sp>
      <p:grpSp>
        <p:nvGrpSpPr>
          <p:cNvPr id="20" name="Group 19">
            <a:extLst>
              <a:ext uri="{FF2B5EF4-FFF2-40B4-BE49-F238E27FC236}">
                <a16:creationId xmlns:a16="http://schemas.microsoft.com/office/drawing/2014/main" id="{ECAD7905-C059-4DA2-8911-4CBB193B1201}"/>
              </a:ext>
            </a:extLst>
          </p:cNvPr>
          <p:cNvGrpSpPr/>
          <p:nvPr/>
        </p:nvGrpSpPr>
        <p:grpSpPr>
          <a:xfrm>
            <a:off x="7520904" y="-9593"/>
            <a:ext cx="4712129" cy="3627322"/>
            <a:chOff x="7489108" y="-25488"/>
            <a:chExt cx="4712129" cy="3627322"/>
          </a:xfrm>
        </p:grpSpPr>
        <p:pic>
          <p:nvPicPr>
            <p:cNvPr id="6" name="Picture 5">
              <a:extLst>
                <a:ext uri="{FF2B5EF4-FFF2-40B4-BE49-F238E27FC236}">
                  <a16:creationId xmlns:a16="http://schemas.microsoft.com/office/drawing/2014/main" id="{E890B33B-25B3-4D96-B31E-1A552FD57511}"/>
                </a:ext>
              </a:extLst>
            </p:cNvPr>
            <p:cNvPicPr>
              <a:picLocks noChangeAspect="1"/>
            </p:cNvPicPr>
            <p:nvPr/>
          </p:nvPicPr>
          <p:blipFill rotWithShape="1">
            <a:blip r:embed="rId3"/>
            <a:srcRect l="26095" t="29772" r="31062" b="11597"/>
            <a:stretch/>
          </p:blipFill>
          <p:spPr>
            <a:xfrm>
              <a:off x="7489108" y="-25488"/>
              <a:ext cx="4712129" cy="3627322"/>
            </a:xfrm>
            <a:prstGeom prst="rect">
              <a:avLst/>
            </a:prstGeom>
          </p:spPr>
        </p:pic>
        <p:sp>
          <p:nvSpPr>
            <p:cNvPr id="14" name="Rectangle 13">
              <a:extLst>
                <a:ext uri="{FF2B5EF4-FFF2-40B4-BE49-F238E27FC236}">
                  <a16:creationId xmlns:a16="http://schemas.microsoft.com/office/drawing/2014/main" id="{B56FAC12-E5DF-4024-9E8A-D8B4EA632123}"/>
                </a:ext>
              </a:extLst>
            </p:cNvPr>
            <p:cNvSpPr/>
            <p:nvPr/>
          </p:nvSpPr>
          <p:spPr>
            <a:xfrm>
              <a:off x="8458200" y="530758"/>
              <a:ext cx="647700" cy="172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1956C783-6C45-4E26-8B08-2DCFA2F206D7}"/>
                </a:ext>
              </a:extLst>
            </p:cNvPr>
            <p:cNvSpPr/>
            <p:nvPr/>
          </p:nvSpPr>
          <p:spPr>
            <a:xfrm>
              <a:off x="10274301" y="1113115"/>
              <a:ext cx="1664698" cy="231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a:extLst>
              <a:ext uri="{FF2B5EF4-FFF2-40B4-BE49-F238E27FC236}">
                <a16:creationId xmlns:a16="http://schemas.microsoft.com/office/drawing/2014/main" id="{3C6466D9-F66D-4499-BC5B-5A3428983BB3}"/>
              </a:ext>
            </a:extLst>
          </p:cNvPr>
          <p:cNvSpPr txBox="1"/>
          <p:nvPr/>
        </p:nvSpPr>
        <p:spPr>
          <a:xfrm>
            <a:off x="9864264" y="4289554"/>
            <a:ext cx="1656254" cy="646331"/>
          </a:xfrm>
          <a:prstGeom prst="rect">
            <a:avLst/>
          </a:prstGeom>
          <a:noFill/>
        </p:spPr>
        <p:txBody>
          <a:bodyPr wrap="square" rtlCol="0">
            <a:spAutoFit/>
          </a:bodyPr>
          <a:lstStyle/>
          <a:p>
            <a:r>
              <a:rPr lang="en-IN" dirty="0">
                <a:solidFill>
                  <a:srgbClr val="FF0000"/>
                </a:solidFill>
                <a:latin typeface="Arial" panose="020B0604020202020204" pitchFamily="34" charset="0"/>
                <a:cs typeface="Arial" panose="020B0604020202020204" pitchFamily="34" charset="0"/>
              </a:rPr>
              <a:t>Desired Performance</a:t>
            </a:r>
          </a:p>
        </p:txBody>
      </p:sp>
      <p:sp>
        <p:nvSpPr>
          <p:cNvPr id="12" name="TextBox 11">
            <a:extLst>
              <a:ext uri="{FF2B5EF4-FFF2-40B4-BE49-F238E27FC236}">
                <a16:creationId xmlns:a16="http://schemas.microsoft.com/office/drawing/2014/main" id="{BE36F63B-6179-4BA0-9C5C-8D55455AF7B2}"/>
              </a:ext>
            </a:extLst>
          </p:cNvPr>
          <p:cNvSpPr txBox="1"/>
          <p:nvPr/>
        </p:nvSpPr>
        <p:spPr>
          <a:xfrm>
            <a:off x="8242638" y="430629"/>
            <a:ext cx="2543436" cy="369332"/>
          </a:xfrm>
          <a:prstGeom prst="rect">
            <a:avLst/>
          </a:prstGeom>
          <a:noFill/>
        </p:spPr>
        <p:txBody>
          <a:bodyPr wrap="square" rtlCol="0">
            <a:spAutoFit/>
          </a:bodyPr>
          <a:lstStyle/>
          <a:p>
            <a:r>
              <a:rPr lang="en-IN" dirty="0">
                <a:solidFill>
                  <a:srgbClr val="FF0000"/>
                </a:solidFill>
                <a:latin typeface="Arial" panose="020B0604020202020204" pitchFamily="34" charset="0"/>
                <a:cs typeface="Arial" panose="020B0604020202020204" pitchFamily="34" charset="0"/>
              </a:rPr>
              <a:t>Desired Performance</a:t>
            </a:r>
          </a:p>
        </p:txBody>
      </p:sp>
      <p:sp>
        <p:nvSpPr>
          <p:cNvPr id="13" name="TextBox 12">
            <a:extLst>
              <a:ext uri="{FF2B5EF4-FFF2-40B4-BE49-F238E27FC236}">
                <a16:creationId xmlns:a16="http://schemas.microsoft.com/office/drawing/2014/main" id="{3607E09F-9A5F-4F90-BACE-B479E4473794}"/>
              </a:ext>
            </a:extLst>
          </p:cNvPr>
          <p:cNvSpPr txBox="1"/>
          <p:nvPr/>
        </p:nvSpPr>
        <p:spPr>
          <a:xfrm>
            <a:off x="9885239" y="809674"/>
            <a:ext cx="2425700" cy="646332"/>
          </a:xfrm>
          <a:prstGeom prst="rect">
            <a:avLst/>
          </a:prstGeom>
          <a:noFill/>
        </p:spPr>
        <p:txBody>
          <a:bodyPr wrap="square" rtlCol="0">
            <a:spAutoFit/>
          </a:bodyPr>
          <a:lstStyle/>
          <a:p>
            <a:r>
              <a:rPr lang="en-IN" dirty="0">
                <a:solidFill>
                  <a:srgbClr val="0070C0"/>
                </a:solidFill>
                <a:latin typeface="Arial" panose="020B0604020202020204" pitchFamily="34" charset="0"/>
                <a:cs typeface="Arial" panose="020B0604020202020204" pitchFamily="34" charset="0"/>
              </a:rPr>
              <a:t>Minimum Acceptable Performance</a:t>
            </a:r>
          </a:p>
        </p:txBody>
      </p:sp>
      <p:sp>
        <p:nvSpPr>
          <p:cNvPr id="11" name="TextBox 10">
            <a:extLst>
              <a:ext uri="{FF2B5EF4-FFF2-40B4-BE49-F238E27FC236}">
                <a16:creationId xmlns:a16="http://schemas.microsoft.com/office/drawing/2014/main" id="{954F4BBD-49CF-430B-B69D-41CFFF781370}"/>
              </a:ext>
            </a:extLst>
          </p:cNvPr>
          <p:cNvSpPr txBox="1"/>
          <p:nvPr/>
        </p:nvSpPr>
        <p:spPr>
          <a:xfrm>
            <a:off x="8563638" y="-51676"/>
            <a:ext cx="2425700"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Theoretical limit</a:t>
            </a:r>
          </a:p>
        </p:txBody>
      </p:sp>
      <p:sp>
        <p:nvSpPr>
          <p:cNvPr id="21" name="TextBox 20">
            <a:extLst>
              <a:ext uri="{FF2B5EF4-FFF2-40B4-BE49-F238E27FC236}">
                <a16:creationId xmlns:a16="http://schemas.microsoft.com/office/drawing/2014/main" id="{6EDAD1CE-4686-4416-99CA-AAAAAFE22B28}"/>
              </a:ext>
            </a:extLst>
          </p:cNvPr>
          <p:cNvSpPr txBox="1"/>
          <p:nvPr/>
        </p:nvSpPr>
        <p:spPr>
          <a:xfrm>
            <a:off x="9204593" y="4957937"/>
            <a:ext cx="1581481" cy="923330"/>
          </a:xfrm>
          <a:prstGeom prst="rect">
            <a:avLst/>
          </a:prstGeom>
          <a:noFill/>
        </p:spPr>
        <p:txBody>
          <a:bodyPr wrap="square" rtlCol="0">
            <a:spAutoFit/>
          </a:bodyPr>
          <a:lstStyle/>
          <a:p>
            <a:r>
              <a:rPr lang="en-IN" dirty="0">
                <a:solidFill>
                  <a:srgbClr val="0070C0"/>
                </a:solidFill>
                <a:latin typeface="Arial" panose="020B0604020202020204" pitchFamily="34" charset="0"/>
                <a:cs typeface="Arial" panose="020B0604020202020204" pitchFamily="34" charset="0"/>
              </a:rPr>
              <a:t>Minimum Acceptable Performance</a:t>
            </a:r>
          </a:p>
        </p:txBody>
      </p:sp>
      <p:sp>
        <p:nvSpPr>
          <p:cNvPr id="22" name="TextBox 21">
            <a:extLst>
              <a:ext uri="{FF2B5EF4-FFF2-40B4-BE49-F238E27FC236}">
                <a16:creationId xmlns:a16="http://schemas.microsoft.com/office/drawing/2014/main" id="{824347A4-CB2A-4E21-B798-10DCD4053B05}"/>
              </a:ext>
            </a:extLst>
          </p:cNvPr>
          <p:cNvSpPr txBox="1"/>
          <p:nvPr/>
        </p:nvSpPr>
        <p:spPr>
          <a:xfrm>
            <a:off x="7442998" y="73888"/>
            <a:ext cx="469127" cy="369332"/>
          </a:xfrm>
          <a:prstGeom prst="rect">
            <a:avLst/>
          </a:prstGeom>
          <a:solidFill>
            <a:schemeClr val="bg1"/>
          </a:solidFill>
        </p:spPr>
        <p:txBody>
          <a:bodyPr wrap="square" rtlCol="0">
            <a:spAutoFit/>
          </a:bodyPr>
          <a:lstStyle/>
          <a:p>
            <a:r>
              <a:rPr lang="en-IN" dirty="0"/>
              <a:t>(a)</a:t>
            </a:r>
          </a:p>
        </p:txBody>
      </p:sp>
      <p:sp>
        <p:nvSpPr>
          <p:cNvPr id="23" name="TextBox 22">
            <a:extLst>
              <a:ext uri="{FF2B5EF4-FFF2-40B4-BE49-F238E27FC236}">
                <a16:creationId xmlns:a16="http://schemas.microsoft.com/office/drawing/2014/main" id="{4607B83C-EFB3-40CB-ACEB-C37B74A07DE2}"/>
              </a:ext>
            </a:extLst>
          </p:cNvPr>
          <p:cNvSpPr txBox="1"/>
          <p:nvPr/>
        </p:nvSpPr>
        <p:spPr>
          <a:xfrm>
            <a:off x="7449520" y="3429000"/>
            <a:ext cx="469127" cy="369332"/>
          </a:xfrm>
          <a:prstGeom prst="rect">
            <a:avLst/>
          </a:prstGeom>
          <a:solidFill>
            <a:schemeClr val="bg1"/>
          </a:solidFill>
        </p:spPr>
        <p:txBody>
          <a:bodyPr wrap="square" rtlCol="0">
            <a:spAutoFit/>
          </a:bodyPr>
          <a:lstStyle/>
          <a:p>
            <a:r>
              <a:rPr lang="en-IN" dirty="0"/>
              <a:t>(b)</a:t>
            </a:r>
          </a:p>
        </p:txBody>
      </p:sp>
      <p:sp>
        <p:nvSpPr>
          <p:cNvPr id="24" name="TextBox 23">
            <a:extLst>
              <a:ext uri="{FF2B5EF4-FFF2-40B4-BE49-F238E27FC236}">
                <a16:creationId xmlns:a16="http://schemas.microsoft.com/office/drawing/2014/main" id="{4EE776EE-CFA4-476D-A539-8EA3F1BA8C84}"/>
              </a:ext>
            </a:extLst>
          </p:cNvPr>
          <p:cNvSpPr txBox="1"/>
          <p:nvPr/>
        </p:nvSpPr>
        <p:spPr>
          <a:xfrm rot="16200000">
            <a:off x="6775834" y="4782293"/>
            <a:ext cx="2272586"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(Cost Effectiveness)</a:t>
            </a:r>
          </a:p>
        </p:txBody>
      </p:sp>
      <p:sp>
        <p:nvSpPr>
          <p:cNvPr id="27" name="Rectangle 26">
            <a:extLst>
              <a:ext uri="{FF2B5EF4-FFF2-40B4-BE49-F238E27FC236}">
                <a16:creationId xmlns:a16="http://schemas.microsoft.com/office/drawing/2014/main" id="{773B2607-66F4-426E-9E25-4367F16488A9}"/>
              </a:ext>
            </a:extLst>
          </p:cNvPr>
          <p:cNvSpPr/>
          <p:nvPr/>
        </p:nvSpPr>
        <p:spPr>
          <a:xfrm>
            <a:off x="221205" y="852755"/>
            <a:ext cx="7003511" cy="1015663"/>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An approach to establishing such a balance is illustrated in Figure (b) where performance divided by cost against cost (i.e., </a:t>
            </a:r>
            <a:r>
              <a:rPr lang="en-US" sz="2000" i="1" dirty="0">
                <a:latin typeface="Arial" panose="020B0604020202020204" pitchFamily="34" charset="0"/>
                <a:cs typeface="Arial" panose="020B0604020202020204" pitchFamily="34" charset="0"/>
              </a:rPr>
              <a:t>y </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x </a:t>
            </a:r>
            <a:r>
              <a:rPr lang="en-US" sz="2000" dirty="0">
                <a:latin typeface="Arial" panose="020B0604020202020204" pitchFamily="34" charset="0"/>
                <a:cs typeface="Arial" panose="020B0604020202020204" pitchFamily="34" charset="0"/>
              </a:rPr>
              <a:t>vs. </a:t>
            </a:r>
            <a:r>
              <a:rPr lang="en-US" sz="2000" i="1" dirty="0">
                <a:latin typeface="Arial" panose="020B0604020202020204" pitchFamily="34" charset="0"/>
                <a:cs typeface="Arial" panose="020B0604020202020204" pitchFamily="34" charset="0"/>
              </a:rPr>
              <a:t>x </a:t>
            </a:r>
            <a:r>
              <a:rPr lang="en-US" sz="2000" dirty="0">
                <a:latin typeface="Arial" panose="020B0604020202020204" pitchFamily="34" charset="0"/>
                <a:cs typeface="Arial" panose="020B0604020202020204" pitchFamily="34" charset="0"/>
              </a:rPr>
              <a:t>from fig (a)). </a:t>
            </a:r>
          </a:p>
        </p:txBody>
      </p:sp>
      <p:cxnSp>
        <p:nvCxnSpPr>
          <p:cNvPr id="29" name="Straight Connector 28">
            <a:extLst>
              <a:ext uri="{FF2B5EF4-FFF2-40B4-BE49-F238E27FC236}">
                <a16:creationId xmlns:a16="http://schemas.microsoft.com/office/drawing/2014/main" id="{88EF27C8-E3F1-41E7-9AF2-9B218B587279}"/>
              </a:ext>
            </a:extLst>
          </p:cNvPr>
          <p:cNvCxnSpPr>
            <a:cxnSpLocks/>
          </p:cNvCxnSpPr>
          <p:nvPr/>
        </p:nvCxnSpPr>
        <p:spPr>
          <a:xfrm flipH="1">
            <a:off x="9374027" y="317656"/>
            <a:ext cx="41130" cy="6297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049380C-B0E3-495A-8B61-D8A034CA7BCB}"/>
              </a:ext>
            </a:extLst>
          </p:cNvPr>
          <p:cNvCxnSpPr>
            <a:cxnSpLocks/>
          </p:cNvCxnSpPr>
          <p:nvPr/>
        </p:nvCxnSpPr>
        <p:spPr>
          <a:xfrm flipH="1">
            <a:off x="10022488" y="470056"/>
            <a:ext cx="41130" cy="6297457"/>
          </a:xfrm>
          <a:prstGeom prst="line">
            <a:avLst/>
          </a:prstGeom>
        </p:spPr>
        <p:style>
          <a:lnRef idx="1">
            <a:schemeClr val="accent1"/>
          </a:lnRef>
          <a:fillRef idx="0">
            <a:schemeClr val="accent1"/>
          </a:fillRef>
          <a:effectRef idx="0">
            <a:schemeClr val="accent1"/>
          </a:effectRef>
          <a:fontRef idx="minor">
            <a:schemeClr val="tx1"/>
          </a:fontRef>
        </p:style>
      </p:cxnSp>
      <p:sp>
        <p:nvSpPr>
          <p:cNvPr id="34" name="Isosceles Triangle 33">
            <a:extLst>
              <a:ext uri="{FF2B5EF4-FFF2-40B4-BE49-F238E27FC236}">
                <a16:creationId xmlns:a16="http://schemas.microsoft.com/office/drawing/2014/main" id="{3A82B6EE-8293-4CEC-8609-B7C8F155A5FC}"/>
              </a:ext>
            </a:extLst>
          </p:cNvPr>
          <p:cNvSpPr/>
          <p:nvPr/>
        </p:nvSpPr>
        <p:spPr>
          <a:xfrm>
            <a:off x="9281160" y="4623827"/>
            <a:ext cx="227475" cy="2419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Isosceles Triangle 34">
            <a:extLst>
              <a:ext uri="{FF2B5EF4-FFF2-40B4-BE49-F238E27FC236}">
                <a16:creationId xmlns:a16="http://schemas.microsoft.com/office/drawing/2014/main" id="{7B05AC3E-30A9-431A-926E-89E048872612}"/>
              </a:ext>
            </a:extLst>
          </p:cNvPr>
          <p:cNvSpPr/>
          <p:nvPr/>
        </p:nvSpPr>
        <p:spPr>
          <a:xfrm>
            <a:off x="9927336" y="4008131"/>
            <a:ext cx="227475" cy="24199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2ABD93EB-C852-452E-B136-4462F341DDB7}"/>
              </a:ext>
            </a:extLst>
          </p:cNvPr>
          <p:cNvSpPr/>
          <p:nvPr/>
        </p:nvSpPr>
        <p:spPr>
          <a:xfrm>
            <a:off x="239684" y="4192883"/>
            <a:ext cx="7258620" cy="1323439"/>
          </a:xfrm>
          <a:prstGeom prst="rect">
            <a:avLst/>
          </a:prstGeom>
        </p:spPr>
        <p:txBody>
          <a:bodyPr wrap="square">
            <a:spAutoFit/>
          </a:bodyPr>
          <a:lstStyle/>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This shows that the performance of </a:t>
            </a:r>
            <a:r>
              <a:rPr lang="en-US" sz="2000" dirty="0">
                <a:solidFill>
                  <a:srgbClr val="0070C0"/>
                </a:solidFill>
                <a:latin typeface="Arial" panose="020B0604020202020204" pitchFamily="34" charset="0"/>
                <a:cs typeface="Arial" panose="020B0604020202020204" pitchFamily="34" charset="0"/>
              </a:rPr>
              <a:t>the best overall system </a:t>
            </a:r>
            <a:r>
              <a:rPr lang="en-US" sz="2000" dirty="0">
                <a:latin typeface="Arial" panose="020B0604020202020204" pitchFamily="34" charset="0"/>
                <a:cs typeface="Arial" panose="020B0604020202020204" pitchFamily="34" charset="0"/>
              </a:rPr>
              <a:t>is likely to be close to that where the performance/cost ratio peaks, provided this point is significantly above the minimum </a:t>
            </a:r>
            <a:r>
              <a:rPr lang="en-IN" sz="2000" dirty="0">
                <a:latin typeface="Arial" panose="020B0604020202020204" pitchFamily="34" charset="0"/>
                <a:cs typeface="Arial" panose="020B0604020202020204" pitchFamily="34" charset="0"/>
              </a:rPr>
              <a:t>acceptable performance.</a:t>
            </a:r>
          </a:p>
        </p:txBody>
      </p:sp>
      <p:sp>
        <p:nvSpPr>
          <p:cNvPr id="41" name="Rectangle 40">
            <a:extLst>
              <a:ext uri="{FF2B5EF4-FFF2-40B4-BE49-F238E27FC236}">
                <a16:creationId xmlns:a16="http://schemas.microsoft.com/office/drawing/2014/main" id="{1CB59F55-9AC8-434C-8E30-4E6560110E11}"/>
              </a:ext>
            </a:extLst>
          </p:cNvPr>
          <p:cNvSpPr/>
          <p:nvPr/>
        </p:nvSpPr>
        <p:spPr>
          <a:xfrm>
            <a:off x="199384" y="2306336"/>
            <a:ext cx="7003511" cy="1323439"/>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This ‘performance - to – cost’ ratio is equivalent to the concept of cost - effectiveness. </a:t>
            </a:r>
          </a:p>
          <a:p>
            <a:pPr marL="363538"/>
            <a:r>
              <a:rPr lang="en-US" sz="2000" dirty="0">
                <a:latin typeface="Arial" panose="020B0604020202020204" pitchFamily="34" charset="0"/>
                <a:cs typeface="Arial" panose="020B0604020202020204" pitchFamily="34" charset="0"/>
              </a:rPr>
              <a:t>It is seen that this curve has a maximum, beyond which the gain in effectiveness diminishes. </a:t>
            </a:r>
          </a:p>
        </p:txBody>
      </p:sp>
      <p:sp>
        <p:nvSpPr>
          <p:cNvPr id="2" name="TextBox 1">
            <a:extLst>
              <a:ext uri="{FF2B5EF4-FFF2-40B4-BE49-F238E27FC236}">
                <a16:creationId xmlns:a16="http://schemas.microsoft.com/office/drawing/2014/main" id="{CC03C64B-813F-457C-A7CE-CADF00FF23FF}"/>
              </a:ext>
            </a:extLst>
          </p:cNvPr>
          <p:cNvSpPr txBox="1"/>
          <p:nvPr/>
        </p:nvSpPr>
        <p:spPr>
          <a:xfrm>
            <a:off x="1304791" y="371146"/>
            <a:ext cx="3766946" cy="400110"/>
          </a:xfrm>
          <a:prstGeom prst="rect">
            <a:avLst/>
          </a:prstGeom>
          <a:noFill/>
        </p:spPr>
        <p:txBody>
          <a:bodyPr wrap="square" rtlCol="0">
            <a:spAutoFit/>
          </a:bodyPr>
          <a:lstStyle/>
          <a:p>
            <a:r>
              <a:rPr lang="en-IN" sz="2000" dirty="0">
                <a:solidFill>
                  <a:srgbClr val="0070C0"/>
                </a:solidFill>
                <a:latin typeface="Arial" panose="020B0604020202020204" pitchFamily="34" charset="0"/>
                <a:cs typeface="Arial" panose="020B0604020202020204" pitchFamily="34" charset="0"/>
              </a:rPr>
              <a:t>(Cost- effectiveness Analysis)</a:t>
            </a:r>
          </a:p>
        </p:txBody>
      </p:sp>
      <p:grpSp>
        <p:nvGrpSpPr>
          <p:cNvPr id="25" name="Group 24">
            <a:extLst>
              <a:ext uri="{FF2B5EF4-FFF2-40B4-BE49-F238E27FC236}">
                <a16:creationId xmlns:a16="http://schemas.microsoft.com/office/drawing/2014/main" id="{1FEB7C03-FE66-47AB-A068-ECC04A8D642A}"/>
              </a:ext>
            </a:extLst>
          </p:cNvPr>
          <p:cNvGrpSpPr/>
          <p:nvPr/>
        </p:nvGrpSpPr>
        <p:grpSpPr>
          <a:xfrm>
            <a:off x="9336754" y="3255082"/>
            <a:ext cx="2632871" cy="1046810"/>
            <a:chOff x="9336754" y="3255082"/>
            <a:chExt cx="2632871" cy="1046810"/>
          </a:xfrm>
        </p:grpSpPr>
        <p:sp>
          <p:nvSpPr>
            <p:cNvPr id="5" name="Moon 4">
              <a:extLst>
                <a:ext uri="{FF2B5EF4-FFF2-40B4-BE49-F238E27FC236}">
                  <a16:creationId xmlns:a16="http://schemas.microsoft.com/office/drawing/2014/main" id="{9E66690B-0EDE-47F8-9EEB-A6A410B59BFC}"/>
                </a:ext>
              </a:extLst>
            </p:cNvPr>
            <p:cNvSpPr/>
            <p:nvPr/>
          </p:nvSpPr>
          <p:spPr>
            <a:xfrm rot="4267842">
              <a:off x="9384802" y="3569562"/>
              <a:ext cx="500429" cy="596526"/>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0" name="Group 9">
              <a:extLst>
                <a:ext uri="{FF2B5EF4-FFF2-40B4-BE49-F238E27FC236}">
                  <a16:creationId xmlns:a16="http://schemas.microsoft.com/office/drawing/2014/main" id="{E37F7F33-F6A5-4326-96C2-950B209E11D8}"/>
                </a:ext>
              </a:extLst>
            </p:cNvPr>
            <p:cNvGrpSpPr/>
            <p:nvPr/>
          </p:nvGrpSpPr>
          <p:grpSpPr>
            <a:xfrm>
              <a:off x="10150621" y="3255082"/>
              <a:ext cx="1819004" cy="1046810"/>
              <a:chOff x="1903956" y="6224025"/>
              <a:chExt cx="1819004" cy="1078650"/>
            </a:xfrm>
          </p:grpSpPr>
          <p:sp>
            <p:nvSpPr>
              <p:cNvPr id="40" name="Arrow: Right 39">
                <a:extLst>
                  <a:ext uri="{FF2B5EF4-FFF2-40B4-BE49-F238E27FC236}">
                    <a16:creationId xmlns:a16="http://schemas.microsoft.com/office/drawing/2014/main" id="{D57E650F-C772-4B70-985E-552F989CE65A}"/>
                  </a:ext>
                </a:extLst>
              </p:cNvPr>
              <p:cNvSpPr/>
              <p:nvPr/>
            </p:nvSpPr>
            <p:spPr>
              <a:xfrm rot="10800000">
                <a:off x="1903956" y="6224025"/>
                <a:ext cx="1691014" cy="107865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70C0"/>
                  </a:solidFill>
                </a:endParaRPr>
              </a:p>
            </p:txBody>
          </p:sp>
          <p:sp>
            <p:nvSpPr>
              <p:cNvPr id="42" name="TextBox 41">
                <a:extLst>
                  <a:ext uri="{FF2B5EF4-FFF2-40B4-BE49-F238E27FC236}">
                    <a16:creationId xmlns:a16="http://schemas.microsoft.com/office/drawing/2014/main" id="{D9D61BBE-48CB-4014-B940-E946C231FF30}"/>
                  </a:ext>
                </a:extLst>
              </p:cNvPr>
              <p:cNvSpPr txBox="1"/>
              <p:nvPr/>
            </p:nvSpPr>
            <p:spPr>
              <a:xfrm>
                <a:off x="2095881" y="6416403"/>
                <a:ext cx="1627079" cy="707886"/>
              </a:xfrm>
              <a:prstGeom prst="rect">
                <a:avLst/>
              </a:prstGeom>
              <a:noFill/>
            </p:spPr>
            <p:txBody>
              <a:bodyPr wrap="square" rtlCol="0">
                <a:spAutoFit/>
              </a:bodyPr>
              <a:lstStyle/>
              <a:p>
                <a:r>
                  <a:rPr lang="en-IN" sz="2000" dirty="0">
                    <a:solidFill>
                      <a:srgbClr val="0070C0"/>
                    </a:solidFill>
                    <a:latin typeface="Arial" panose="020B0604020202020204" pitchFamily="34" charset="0"/>
                    <a:cs typeface="Arial" panose="020B0604020202020204" pitchFamily="34" charset="0"/>
                  </a:rPr>
                  <a:t>Best Overall System</a:t>
                </a:r>
              </a:p>
            </p:txBody>
          </p:sp>
        </p:grpSp>
      </p:grpSp>
    </p:spTree>
    <p:extLst>
      <p:ext uri="{BB962C8B-B14F-4D97-AF65-F5344CB8AC3E}">
        <p14:creationId xmlns:p14="http://schemas.microsoft.com/office/powerpoint/2010/main" val="329985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34" grpId="0" animBg="1"/>
      <p:bldP spid="35" grpId="0" animBg="1"/>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BF3997-7BA6-4436-BA2E-B669578EEA35}"/>
              </a:ext>
            </a:extLst>
          </p:cNvPr>
          <p:cNvSpPr/>
          <p:nvPr/>
        </p:nvSpPr>
        <p:spPr>
          <a:xfrm>
            <a:off x="864043" y="2865967"/>
            <a:ext cx="10843049" cy="132343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Require to maintain </a:t>
            </a:r>
          </a:p>
          <a:p>
            <a:r>
              <a:rPr lang="en-US" sz="2000" dirty="0">
                <a:latin typeface="Arial" panose="020B0604020202020204" pitchFamily="34" charset="0"/>
                <a:cs typeface="Arial" panose="020B0604020202020204" pitchFamily="34" charset="0"/>
              </a:rPr>
              <a:t>	a) fuel economy and </a:t>
            </a:r>
          </a:p>
          <a:p>
            <a:r>
              <a:rPr lang="en-US" sz="2000" dirty="0">
                <a:latin typeface="Arial" panose="020B0604020202020204" pitchFamily="34" charset="0"/>
                <a:cs typeface="Arial" panose="020B0604020202020204" pitchFamily="34" charset="0"/>
              </a:rPr>
              <a:t>	b) retain vehicle size and weight as nearly same as possible </a:t>
            </a:r>
          </a:p>
          <a:p>
            <a:r>
              <a:rPr lang="en-US" sz="2000" dirty="0">
                <a:latin typeface="Arial" panose="020B0604020202020204" pitchFamily="34" charset="0"/>
                <a:cs typeface="Arial" panose="020B0604020202020204" pitchFamily="34" charset="0"/>
              </a:rPr>
              <a:t>using more advanced engine, improving body design with special lightweight materials</a:t>
            </a:r>
          </a:p>
        </p:txBody>
      </p:sp>
      <p:sp>
        <p:nvSpPr>
          <p:cNvPr id="3" name="TextBox 2">
            <a:extLst>
              <a:ext uri="{FF2B5EF4-FFF2-40B4-BE49-F238E27FC236}">
                <a16:creationId xmlns:a16="http://schemas.microsoft.com/office/drawing/2014/main" id="{A9024394-5AE3-42FA-8E68-6AD94C349B28}"/>
              </a:ext>
            </a:extLst>
          </p:cNvPr>
          <p:cNvSpPr txBox="1"/>
          <p:nvPr/>
        </p:nvSpPr>
        <p:spPr>
          <a:xfrm>
            <a:off x="11152" y="3"/>
            <a:ext cx="12113941" cy="400110"/>
          </a:xfrm>
          <a:prstGeom prst="rect">
            <a:avLst/>
          </a:prstGeom>
          <a:noFill/>
        </p:spPr>
        <p:txBody>
          <a:bodyPr wrap="square" rtlCol="0">
            <a:spAutoFit/>
          </a:bodyPr>
          <a:lstStyle/>
          <a:p>
            <a:r>
              <a:rPr lang="en-IN" sz="2000" dirty="0">
                <a:solidFill>
                  <a:srgbClr val="FF0000"/>
                </a:solidFill>
                <a:latin typeface="Arial" panose="020B0604020202020204" pitchFamily="34" charset="0"/>
                <a:cs typeface="Arial" panose="020B0604020202020204" pitchFamily="34" charset="0"/>
              </a:rPr>
              <a:t>Example of ‘Best” System for development  automobile with higher maximum speed</a:t>
            </a:r>
          </a:p>
        </p:txBody>
      </p:sp>
      <p:sp>
        <p:nvSpPr>
          <p:cNvPr id="4" name="Rectangle 3">
            <a:extLst>
              <a:ext uri="{FF2B5EF4-FFF2-40B4-BE49-F238E27FC236}">
                <a16:creationId xmlns:a16="http://schemas.microsoft.com/office/drawing/2014/main" id="{9FDDCCB3-D7BC-4CD4-84CB-9568CE0DFFA9}"/>
              </a:ext>
            </a:extLst>
          </p:cNvPr>
          <p:cNvSpPr/>
          <p:nvPr/>
        </p:nvSpPr>
        <p:spPr>
          <a:xfrm>
            <a:off x="-7782" y="468049"/>
            <a:ext cx="11714874" cy="400110"/>
          </a:xfrm>
          <a:prstGeom prst="rect">
            <a:avLst/>
          </a:prstGeom>
        </p:spPr>
        <p:txBody>
          <a:bodyPr wrap="square">
            <a:spAutoFit/>
          </a:bodyPr>
          <a:lstStyle/>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Direct approach: Go for engine that generates greater power and hence more speed to automobile. </a:t>
            </a:r>
            <a:endParaRPr lang="en-IN" sz="20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D3FCCA0F-B22A-4C2E-A4B9-A778C9C5CD39}"/>
              </a:ext>
            </a:extLst>
          </p:cNvPr>
          <p:cNvSpPr/>
          <p:nvPr/>
        </p:nvSpPr>
        <p:spPr>
          <a:xfrm>
            <a:off x="985024" y="1302753"/>
            <a:ext cx="10556487"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1. Such an engine would normally be larger, weigh more, and use fuel less efficiently. </a:t>
            </a:r>
          </a:p>
        </p:txBody>
      </p:sp>
      <p:sp>
        <p:nvSpPr>
          <p:cNvPr id="6" name="Rectangle 5">
            <a:extLst>
              <a:ext uri="{FF2B5EF4-FFF2-40B4-BE49-F238E27FC236}">
                <a16:creationId xmlns:a16="http://schemas.microsoft.com/office/drawing/2014/main" id="{8E674880-C9B3-4EE6-8EBD-A7309ACC5830}"/>
              </a:ext>
            </a:extLst>
          </p:cNvPr>
          <p:cNvSpPr/>
          <p:nvPr/>
        </p:nvSpPr>
        <p:spPr>
          <a:xfrm>
            <a:off x="947854" y="1721702"/>
            <a:ext cx="11195824"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2. An increase in speed will result in greater air drag, which would require a disproportionately large increase in engine power to overcome.</a:t>
            </a:r>
          </a:p>
        </p:txBody>
      </p:sp>
      <p:sp>
        <p:nvSpPr>
          <p:cNvPr id="7" name="Rectangle 6">
            <a:extLst>
              <a:ext uri="{FF2B5EF4-FFF2-40B4-BE49-F238E27FC236}">
                <a16:creationId xmlns:a16="http://schemas.microsoft.com/office/drawing/2014/main" id="{1376FF88-38FC-482D-8AF8-4D6A52C26961}"/>
              </a:ext>
            </a:extLst>
          </p:cNvPr>
          <p:cNvSpPr/>
          <p:nvPr/>
        </p:nvSpPr>
        <p:spPr>
          <a:xfrm>
            <a:off x="11152" y="5522750"/>
            <a:ext cx="12180848" cy="707886"/>
          </a:xfrm>
          <a:prstGeom prst="rect">
            <a:avLst/>
          </a:prstGeom>
        </p:spPr>
        <p:txBody>
          <a:bodyPr wrap="square">
            <a:spAutoFit/>
          </a:bodyPr>
          <a:lstStyle/>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It is obvious, therefore, that a balance must be struck well short of the ultimate limit of any performance attribute.</a:t>
            </a:r>
            <a:endParaRPr lang="en-IN"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F3EAE5C-5F15-4C98-A47D-2B23392C6D6A}"/>
              </a:ext>
            </a:extLst>
          </p:cNvPr>
          <p:cNvSpPr txBox="1"/>
          <p:nvPr/>
        </p:nvSpPr>
        <p:spPr>
          <a:xfrm>
            <a:off x="289932" y="981307"/>
            <a:ext cx="165038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Problem: </a:t>
            </a:r>
          </a:p>
        </p:txBody>
      </p:sp>
      <p:sp>
        <p:nvSpPr>
          <p:cNvPr id="9" name="Rectangle 8">
            <a:extLst>
              <a:ext uri="{FF2B5EF4-FFF2-40B4-BE49-F238E27FC236}">
                <a16:creationId xmlns:a16="http://schemas.microsoft.com/office/drawing/2014/main" id="{E485E0E9-28E0-4C43-8526-ECD4024947AA}"/>
              </a:ext>
            </a:extLst>
          </p:cNvPr>
          <p:cNvSpPr/>
          <p:nvPr/>
        </p:nvSpPr>
        <p:spPr>
          <a:xfrm>
            <a:off x="401096" y="2493992"/>
            <a:ext cx="5694903" cy="400110"/>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New approach for higher maximum speed:</a:t>
            </a:r>
            <a:endParaRPr lang="en-IN" sz="20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130F35F-E5A1-4CB3-B0D3-0ED2EED74734}"/>
              </a:ext>
            </a:extLst>
          </p:cNvPr>
          <p:cNvSpPr/>
          <p:nvPr/>
        </p:nvSpPr>
        <p:spPr>
          <a:xfrm>
            <a:off x="24158" y="4524595"/>
            <a:ext cx="12119520" cy="707886"/>
          </a:xfrm>
          <a:prstGeom prst="rect">
            <a:avLst/>
          </a:prstGeom>
        </p:spPr>
        <p:txBody>
          <a:bodyPr wrap="square">
            <a:spAutoFit/>
          </a:bodyPr>
          <a:lstStyle/>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Above factors would escalate the cost of the modified automobile, with the incremental costs increasing at each stages.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046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3F2BC462-0749-4BC3-990E-A49201813442}"/>
              </a:ext>
            </a:extLst>
          </p:cNvPr>
          <p:cNvSpPr/>
          <p:nvPr/>
        </p:nvSpPr>
        <p:spPr>
          <a:xfrm>
            <a:off x="5529152" y="4156288"/>
            <a:ext cx="3884706" cy="204483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Arial" panose="020B0604020202020204" pitchFamily="34" charset="0"/>
                <a:cs typeface="Arial" panose="020B0604020202020204" pitchFamily="34" charset="0"/>
              </a:rPr>
              <a:t>Management </a:t>
            </a:r>
          </a:p>
          <a:p>
            <a:r>
              <a:rPr lang="en-US" sz="2000" dirty="0">
                <a:latin typeface="Arial" panose="020B0604020202020204" pitchFamily="34" charset="0"/>
                <a:cs typeface="Arial" panose="020B0604020202020204" pitchFamily="34" charset="0"/>
              </a:rPr>
              <a:t>Fields </a:t>
            </a:r>
            <a:endParaRPr lang="en-IN" sz="20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1671B95-B2C3-4FA5-A50F-377E7F966948}"/>
              </a:ext>
            </a:extLst>
          </p:cNvPr>
          <p:cNvSpPr/>
          <p:nvPr/>
        </p:nvSpPr>
        <p:spPr>
          <a:xfrm>
            <a:off x="0" y="0"/>
            <a:ext cx="12192000" cy="400110"/>
          </a:xfrm>
          <a:prstGeom prst="rect">
            <a:avLst/>
          </a:prstGeom>
        </p:spPr>
        <p:txBody>
          <a:bodyPr wrap="square">
            <a:spAutoFit/>
          </a:bodyPr>
          <a:lstStyle/>
          <a:p>
            <a:pPr marL="342900" indent="-342900">
              <a:buFont typeface="Wingdings" panose="05000000000000000000" pitchFamily="2" charset="2"/>
              <a:buChar char="q"/>
            </a:pPr>
            <a:r>
              <a:rPr lang="en-IN" sz="2000" b="1" dirty="0">
                <a:solidFill>
                  <a:srgbClr val="000000"/>
                </a:solidFill>
                <a:latin typeface="Arial" panose="020B0604020202020204" pitchFamily="34" charset="0"/>
                <a:cs typeface="Arial" panose="020B0604020202020204" pitchFamily="34" charset="0"/>
              </a:rPr>
              <a:t>Systems Engineering Fields:</a:t>
            </a:r>
          </a:p>
        </p:txBody>
      </p:sp>
      <p:sp>
        <p:nvSpPr>
          <p:cNvPr id="3" name="Rectangle 2">
            <a:extLst>
              <a:ext uri="{FF2B5EF4-FFF2-40B4-BE49-F238E27FC236}">
                <a16:creationId xmlns:a16="http://schemas.microsoft.com/office/drawing/2014/main" id="{A2D37F76-E838-4064-A652-6C623F1E0CD8}"/>
              </a:ext>
            </a:extLst>
          </p:cNvPr>
          <p:cNvSpPr/>
          <p:nvPr/>
        </p:nvSpPr>
        <p:spPr>
          <a:xfrm>
            <a:off x="0" y="1708349"/>
            <a:ext cx="12163639" cy="707886"/>
          </a:xfrm>
          <a:prstGeom prst="rect">
            <a:avLst/>
          </a:prstGeom>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2. </a:t>
            </a:r>
            <a:r>
              <a:rPr lang="en-US" sz="2000" dirty="0">
                <a:solidFill>
                  <a:srgbClr val="0070C0"/>
                </a:solidFill>
                <a:latin typeface="Arial" panose="020B0604020202020204" pitchFamily="34" charset="0"/>
                <a:cs typeface="Arial" panose="020B0604020202020204" pitchFamily="34" charset="0"/>
              </a:rPr>
              <a:t>Systems engineering is a guide to design of systems</a:t>
            </a:r>
            <a:r>
              <a:rPr lang="en-US" sz="2000" dirty="0">
                <a:solidFill>
                  <a:srgbClr val="000000"/>
                </a:solidFill>
                <a:latin typeface="Arial" panose="020B0604020202020204" pitchFamily="34" charset="0"/>
                <a:cs typeface="Arial" panose="020B0604020202020204" pitchFamily="34" charset="0"/>
              </a:rPr>
              <a:t> often exercised in the context of a project or program, the </a:t>
            </a:r>
            <a:r>
              <a:rPr lang="en-US" sz="2000" dirty="0">
                <a:solidFill>
                  <a:srgbClr val="0070C0"/>
                </a:solidFill>
                <a:latin typeface="Arial" panose="020B0604020202020204" pitchFamily="34" charset="0"/>
                <a:cs typeface="Arial" panose="020B0604020202020204" pitchFamily="34" charset="0"/>
              </a:rPr>
              <a:t>Management elements of planning and control to be key aspects of system development</a:t>
            </a:r>
            <a:r>
              <a:rPr lang="en-US" sz="2000" dirty="0">
                <a:solidFill>
                  <a:srgbClr val="000000"/>
                </a:solidFill>
                <a:latin typeface="Arial" panose="020B0604020202020204" pitchFamily="34" charset="0"/>
                <a:cs typeface="Arial" panose="020B0604020202020204" pitchFamily="34" charset="0"/>
              </a:rPr>
              <a:t>. </a:t>
            </a:r>
          </a:p>
        </p:txBody>
      </p:sp>
      <p:sp>
        <p:nvSpPr>
          <p:cNvPr id="14" name="Oval 13">
            <a:extLst>
              <a:ext uri="{FF2B5EF4-FFF2-40B4-BE49-F238E27FC236}">
                <a16:creationId xmlns:a16="http://schemas.microsoft.com/office/drawing/2014/main" id="{E8308A01-C050-4918-85C3-C1010087D6D8}"/>
              </a:ext>
            </a:extLst>
          </p:cNvPr>
          <p:cNvSpPr/>
          <p:nvPr/>
        </p:nvSpPr>
        <p:spPr>
          <a:xfrm rot="2336928">
            <a:off x="6278485" y="3597351"/>
            <a:ext cx="1913860" cy="71499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Operational Research</a:t>
            </a:r>
            <a:endParaRPr lang="en-IN" dirty="0">
              <a:solidFill>
                <a:schemeClr val="tx1"/>
              </a:solidFill>
            </a:endParaRPr>
          </a:p>
        </p:txBody>
      </p:sp>
      <p:sp>
        <p:nvSpPr>
          <p:cNvPr id="6" name="Oval 5">
            <a:extLst>
              <a:ext uri="{FF2B5EF4-FFF2-40B4-BE49-F238E27FC236}">
                <a16:creationId xmlns:a16="http://schemas.microsoft.com/office/drawing/2014/main" id="{686D6B38-05E0-4A33-B7D6-609E12508CF5}"/>
              </a:ext>
            </a:extLst>
          </p:cNvPr>
          <p:cNvSpPr/>
          <p:nvPr/>
        </p:nvSpPr>
        <p:spPr>
          <a:xfrm rot="19843326">
            <a:off x="8515259" y="3850053"/>
            <a:ext cx="3677636" cy="1948973"/>
          </a:xfrm>
          <a:prstGeom prst="ellipse">
            <a:avLst/>
          </a:prstGeom>
          <a:solidFill>
            <a:schemeClr val="tx2">
              <a:lumMod val="20000"/>
              <a:lumOff val="8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a:solidFill>
                  <a:schemeClr val="tx1"/>
                </a:solidFill>
                <a:latin typeface="Arial" panose="020B0604020202020204" pitchFamily="34" charset="0"/>
                <a:cs typeface="Arial" panose="020B0604020202020204" pitchFamily="34" charset="0"/>
              </a:rPr>
              <a:t>Traditional</a:t>
            </a:r>
          </a:p>
          <a:p>
            <a:pPr algn="r"/>
            <a:r>
              <a:rPr lang="en-US" sz="2000" dirty="0">
                <a:solidFill>
                  <a:schemeClr val="tx1"/>
                </a:solidFill>
                <a:latin typeface="Arial" panose="020B0604020202020204" pitchFamily="34" charset="0"/>
                <a:cs typeface="Arial" panose="020B0604020202020204" pitchFamily="34" charset="0"/>
              </a:rPr>
              <a:t> engineering </a:t>
            </a:r>
          </a:p>
          <a:p>
            <a:pPr algn="r"/>
            <a:r>
              <a:rPr lang="en-US" sz="2000" dirty="0">
                <a:solidFill>
                  <a:schemeClr val="tx1"/>
                </a:solidFill>
                <a:latin typeface="Arial" panose="020B0604020202020204" pitchFamily="34" charset="0"/>
                <a:cs typeface="Arial" panose="020B0604020202020204" pitchFamily="34" charset="0"/>
              </a:rPr>
              <a:t>fields</a:t>
            </a:r>
            <a:r>
              <a:rPr lang="en-US" dirty="0">
                <a:solidFill>
                  <a:schemeClr val="tx1"/>
                </a:solidFill>
              </a:rPr>
              <a:t> </a:t>
            </a:r>
            <a:endParaRPr lang="en-IN" dirty="0">
              <a:solidFill>
                <a:schemeClr val="tx1"/>
              </a:solidFill>
            </a:endParaRPr>
          </a:p>
        </p:txBody>
      </p:sp>
      <p:sp>
        <p:nvSpPr>
          <p:cNvPr id="5" name="Oval 4">
            <a:extLst>
              <a:ext uri="{FF2B5EF4-FFF2-40B4-BE49-F238E27FC236}">
                <a16:creationId xmlns:a16="http://schemas.microsoft.com/office/drawing/2014/main" id="{89391A1F-ADCC-4261-A9C4-7C6909E13B8B}"/>
              </a:ext>
            </a:extLst>
          </p:cNvPr>
          <p:cNvSpPr/>
          <p:nvPr/>
        </p:nvSpPr>
        <p:spPr>
          <a:xfrm>
            <a:off x="6817830" y="4059767"/>
            <a:ext cx="4338326" cy="2190308"/>
          </a:xfrm>
          <a:prstGeom prst="ellipse">
            <a:avLst/>
          </a:prstGeom>
          <a:solidFill>
            <a:schemeClr val="accent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Systems Engineering Fields</a:t>
            </a:r>
            <a:endParaRPr lang="en-IN" sz="2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580B3491-AADD-4640-8D19-73AD84924061}"/>
              </a:ext>
            </a:extLst>
          </p:cNvPr>
          <p:cNvSpPr/>
          <p:nvPr/>
        </p:nvSpPr>
        <p:spPr>
          <a:xfrm>
            <a:off x="-28360" y="413768"/>
            <a:ext cx="12191999" cy="1015663"/>
          </a:xfrm>
          <a:prstGeom prst="rect">
            <a:avLst/>
          </a:prstGeom>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1. </a:t>
            </a:r>
            <a:r>
              <a:rPr lang="en-US" sz="2000" dirty="0">
                <a:solidFill>
                  <a:srgbClr val="0070C0"/>
                </a:solidFill>
                <a:latin typeface="Arial" panose="020B0604020202020204" pitchFamily="34" charset="0"/>
                <a:cs typeface="Arial" panose="020B0604020202020204" pitchFamily="34" charset="0"/>
              </a:rPr>
              <a:t>Systems engineering</a:t>
            </a:r>
            <a:r>
              <a:rPr lang="en-US" sz="2000" dirty="0">
                <a:solidFill>
                  <a:srgbClr val="000000"/>
                </a:solidFill>
                <a:latin typeface="Arial" panose="020B0604020202020204" pitchFamily="34" charset="0"/>
                <a:cs typeface="Arial" panose="020B0604020202020204" pitchFamily="34" charset="0"/>
              </a:rPr>
              <a:t> has a strong connection </a:t>
            </a:r>
            <a:r>
              <a:rPr lang="en-US" sz="2000" dirty="0">
                <a:solidFill>
                  <a:srgbClr val="0070C0"/>
                </a:solidFill>
                <a:latin typeface="Arial" panose="020B0604020202020204" pitchFamily="34" charset="0"/>
                <a:cs typeface="Arial" panose="020B0604020202020204" pitchFamily="34" charset="0"/>
              </a:rPr>
              <a:t>bridging</a:t>
            </a:r>
            <a:r>
              <a:rPr lang="en-US" sz="2000" dirty="0">
                <a:solidFill>
                  <a:srgbClr val="000000"/>
                </a:solidFill>
                <a:latin typeface="Arial" panose="020B0604020202020204" pitchFamily="34" charset="0"/>
                <a:cs typeface="Arial" panose="020B0604020202020204" pitchFamily="34" charset="0"/>
              </a:rPr>
              <a:t> the </a:t>
            </a:r>
            <a:r>
              <a:rPr lang="en-US" sz="2000" dirty="0">
                <a:solidFill>
                  <a:srgbClr val="0070C0"/>
                </a:solidFill>
                <a:latin typeface="Arial" panose="020B0604020202020204" pitchFamily="34" charset="0"/>
                <a:cs typeface="Arial" panose="020B0604020202020204" pitchFamily="34" charset="0"/>
              </a:rPr>
              <a:t>traditional engineering</a:t>
            </a:r>
            <a:r>
              <a:rPr lang="en-US" sz="2000" dirty="0">
                <a:solidFill>
                  <a:srgbClr val="000000"/>
                </a:solidFill>
                <a:latin typeface="Arial" panose="020B0604020202020204" pitchFamily="34" charset="0"/>
                <a:cs typeface="Arial" panose="020B0604020202020204" pitchFamily="34" charset="0"/>
              </a:rPr>
              <a:t> disciplines like EE, ME, CE. CS……. It is expected that engineering specialists look at </a:t>
            </a:r>
            <a:r>
              <a:rPr lang="en-US" sz="2000" dirty="0">
                <a:solidFill>
                  <a:srgbClr val="0070C0"/>
                </a:solidFill>
                <a:latin typeface="Arial" panose="020B0604020202020204" pitchFamily="34" charset="0"/>
                <a:cs typeface="Arial" panose="020B0604020202020204" pitchFamily="34" charset="0"/>
              </a:rPr>
              <a:t>systems engineering with a perspective more strongly from their engineering discipline</a:t>
            </a:r>
            <a:r>
              <a:rPr lang="en-US" sz="2000" dirty="0">
                <a:solidFill>
                  <a:srgbClr val="000000"/>
                </a:solidFill>
                <a:latin typeface="Arial" panose="020B0604020202020204" pitchFamily="34" charset="0"/>
                <a:cs typeface="Arial" panose="020B0604020202020204" pitchFamily="34" charset="0"/>
              </a:rPr>
              <a:t>. </a:t>
            </a:r>
          </a:p>
        </p:txBody>
      </p:sp>
      <p:sp>
        <p:nvSpPr>
          <p:cNvPr id="17" name="Rectangle 16">
            <a:extLst>
              <a:ext uri="{FF2B5EF4-FFF2-40B4-BE49-F238E27FC236}">
                <a16:creationId xmlns:a16="http://schemas.microsoft.com/office/drawing/2014/main" id="{9AECFDFC-27D8-4C8E-9BAC-4917998BD776}"/>
              </a:ext>
            </a:extLst>
          </p:cNvPr>
          <p:cNvSpPr/>
          <p:nvPr/>
        </p:nvSpPr>
        <p:spPr>
          <a:xfrm>
            <a:off x="286006" y="2481128"/>
            <a:ext cx="11494867" cy="400110"/>
          </a:xfrm>
          <a:prstGeom prst="rect">
            <a:avLst/>
          </a:prstGeom>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The </a:t>
            </a:r>
            <a:r>
              <a:rPr lang="en-US" sz="2000" dirty="0">
                <a:solidFill>
                  <a:srgbClr val="0070C0"/>
                </a:solidFill>
                <a:latin typeface="Arial" panose="020B0604020202020204" pitchFamily="34" charset="0"/>
                <a:cs typeface="Arial" panose="020B0604020202020204" pitchFamily="34" charset="0"/>
              </a:rPr>
              <a:t>management support functions </a:t>
            </a:r>
            <a:r>
              <a:rPr lang="en-US" sz="2000" dirty="0">
                <a:solidFill>
                  <a:srgbClr val="000000"/>
                </a:solidFill>
                <a:latin typeface="Arial" panose="020B0604020202020204" pitchFamily="34" charset="0"/>
                <a:cs typeface="Arial" panose="020B0604020202020204" pitchFamily="34" charset="0"/>
              </a:rPr>
              <a:t>that are vital to systems engineering success such as </a:t>
            </a:r>
          </a:p>
        </p:txBody>
      </p:sp>
      <p:sp>
        <p:nvSpPr>
          <p:cNvPr id="18" name="Rectangle 17">
            <a:extLst>
              <a:ext uri="{FF2B5EF4-FFF2-40B4-BE49-F238E27FC236}">
                <a16:creationId xmlns:a16="http://schemas.microsoft.com/office/drawing/2014/main" id="{5849E0B6-2EE0-4767-962B-D6C9F240B791}"/>
              </a:ext>
            </a:extLst>
          </p:cNvPr>
          <p:cNvSpPr/>
          <p:nvPr/>
        </p:nvSpPr>
        <p:spPr>
          <a:xfrm>
            <a:off x="38377" y="4281991"/>
            <a:ext cx="5490775" cy="707886"/>
          </a:xfrm>
          <a:prstGeom prst="rect">
            <a:avLst/>
          </a:prstGeom>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can all claim an integral role and perspective to the system development.</a:t>
            </a:r>
            <a:endParaRPr lang="en-IN" sz="2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862C5CA3-4A9C-479D-B26F-2C6BB381E15F}"/>
              </a:ext>
            </a:extLst>
          </p:cNvPr>
          <p:cNvSpPr/>
          <p:nvPr/>
        </p:nvSpPr>
        <p:spPr>
          <a:xfrm>
            <a:off x="20457" y="5344196"/>
            <a:ext cx="5705250" cy="1323439"/>
          </a:xfrm>
          <a:prstGeom prst="rect">
            <a:avLst/>
          </a:prstGeom>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3. The area of </a:t>
            </a:r>
            <a:r>
              <a:rPr lang="en-US" sz="2000" dirty="0">
                <a:solidFill>
                  <a:srgbClr val="0070C0"/>
                </a:solidFill>
                <a:latin typeface="Arial" panose="020B0604020202020204" pitchFamily="34" charset="0"/>
                <a:cs typeface="Arial" panose="020B0604020202020204" pitchFamily="34" charset="0"/>
              </a:rPr>
              <a:t>Operations Research </a:t>
            </a:r>
            <a:r>
              <a:rPr lang="en-US" sz="2000" dirty="0">
                <a:solidFill>
                  <a:srgbClr val="000000"/>
                </a:solidFill>
                <a:latin typeface="Arial" panose="020B0604020202020204" pitchFamily="34" charset="0"/>
                <a:cs typeface="Arial" panose="020B0604020202020204" pitchFamily="34" charset="0"/>
              </a:rPr>
              <a:t>whose view of </a:t>
            </a:r>
            <a:r>
              <a:rPr lang="en-US" sz="2000" dirty="0">
                <a:solidFill>
                  <a:srgbClr val="0070C0"/>
                </a:solidFill>
                <a:latin typeface="Arial" panose="020B0604020202020204" pitchFamily="34" charset="0"/>
                <a:cs typeface="Arial" panose="020B0604020202020204" pitchFamily="34" charset="0"/>
              </a:rPr>
              <a:t>systems engineering </a:t>
            </a:r>
            <a:r>
              <a:rPr lang="en-US" sz="2000" dirty="0">
                <a:solidFill>
                  <a:srgbClr val="000000"/>
                </a:solidFill>
                <a:latin typeface="Arial" panose="020B0604020202020204" pitchFamily="34" charset="0"/>
                <a:cs typeface="Arial" panose="020B0604020202020204" pitchFamily="34" charset="0"/>
              </a:rPr>
              <a:t>includes provision of a structure that will lead to a </a:t>
            </a:r>
            <a:r>
              <a:rPr lang="en-US" sz="2000" dirty="0">
                <a:solidFill>
                  <a:srgbClr val="0070C0"/>
                </a:solidFill>
                <a:latin typeface="Arial" panose="020B0604020202020204" pitchFamily="34" charset="0"/>
                <a:cs typeface="Arial" panose="020B0604020202020204" pitchFamily="34" charset="0"/>
              </a:rPr>
              <a:t>quantitative analysis </a:t>
            </a:r>
            <a:r>
              <a:rPr lang="en-US" sz="2000" dirty="0">
                <a:solidFill>
                  <a:srgbClr val="000000"/>
                </a:solidFill>
                <a:latin typeface="Arial" panose="020B0604020202020204" pitchFamily="34" charset="0"/>
                <a:cs typeface="Arial" panose="020B0604020202020204" pitchFamily="34" charset="0"/>
              </a:rPr>
              <a:t>of alternatives and optimal decisions</a:t>
            </a:r>
            <a:endParaRPr lang="en-IN" sz="2000" dirty="0">
              <a:latin typeface="Arial" panose="020B0604020202020204" pitchFamily="34" charset="0"/>
              <a:cs typeface="Arial" panose="020B0604020202020204" pitchFamily="34" charset="0"/>
            </a:endParaRPr>
          </a:p>
        </p:txBody>
      </p:sp>
      <p:sp>
        <p:nvSpPr>
          <p:cNvPr id="20" name="Oval 19">
            <a:extLst>
              <a:ext uri="{FF2B5EF4-FFF2-40B4-BE49-F238E27FC236}">
                <a16:creationId xmlns:a16="http://schemas.microsoft.com/office/drawing/2014/main" id="{6B1DB314-F1C6-4A07-B8DE-C9CDCD138746}"/>
              </a:ext>
            </a:extLst>
          </p:cNvPr>
          <p:cNvSpPr/>
          <p:nvPr/>
        </p:nvSpPr>
        <p:spPr>
          <a:xfrm rot="1531593">
            <a:off x="5662526" y="4291151"/>
            <a:ext cx="2153590" cy="7149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Financial Management</a:t>
            </a:r>
            <a:endParaRPr lang="en-IN" dirty="0">
              <a:solidFill>
                <a:schemeClr val="tx1"/>
              </a:solidFill>
            </a:endParaRPr>
          </a:p>
        </p:txBody>
      </p:sp>
      <p:sp>
        <p:nvSpPr>
          <p:cNvPr id="22" name="Rectangle 21">
            <a:extLst>
              <a:ext uri="{FF2B5EF4-FFF2-40B4-BE49-F238E27FC236}">
                <a16:creationId xmlns:a16="http://schemas.microsoft.com/office/drawing/2014/main" id="{D1C9C3F0-71E2-4574-B6DA-5F5ACCD7C636}"/>
              </a:ext>
            </a:extLst>
          </p:cNvPr>
          <p:cNvSpPr/>
          <p:nvPr/>
        </p:nvSpPr>
        <p:spPr>
          <a:xfrm>
            <a:off x="1124400" y="2935822"/>
            <a:ext cx="6096000" cy="1323439"/>
          </a:xfrm>
          <a:prstGeom prst="rect">
            <a:avLst/>
          </a:prstGeom>
        </p:spPr>
        <p:txBody>
          <a:bodyPr>
            <a:spAutoFit/>
          </a:bodyPr>
          <a:lstStyle/>
          <a:p>
            <a:pPr marL="342900" indent="-342900">
              <a:buFont typeface="Wingdings" panose="05000000000000000000" pitchFamily="2" charset="2"/>
              <a:buChar char="Ø"/>
            </a:pPr>
            <a:r>
              <a:rPr lang="en-US" sz="2000" dirty="0">
                <a:solidFill>
                  <a:srgbClr val="0070C0"/>
                </a:solidFill>
                <a:latin typeface="Arial" panose="020B0604020202020204" pitchFamily="34" charset="0"/>
                <a:cs typeface="Arial" panose="020B0604020202020204" pitchFamily="34" charset="0"/>
              </a:rPr>
              <a:t>Project Management</a:t>
            </a:r>
          </a:p>
          <a:p>
            <a:pPr marL="342900" indent="-342900">
              <a:buFont typeface="Wingdings" panose="05000000000000000000" pitchFamily="2" charset="2"/>
              <a:buChar char="Ø"/>
            </a:pPr>
            <a:r>
              <a:rPr lang="en-US" sz="2000" dirty="0">
                <a:solidFill>
                  <a:srgbClr val="0070C0"/>
                </a:solidFill>
                <a:latin typeface="Arial" panose="020B0604020202020204" pitchFamily="34" charset="0"/>
                <a:cs typeface="Arial" panose="020B0604020202020204" pitchFamily="34" charset="0"/>
              </a:rPr>
              <a:t>Quality management, </a:t>
            </a:r>
          </a:p>
          <a:p>
            <a:pPr marL="342900" indent="-342900">
              <a:buFont typeface="Wingdings" panose="05000000000000000000" pitchFamily="2" charset="2"/>
              <a:buChar char="Ø"/>
            </a:pPr>
            <a:r>
              <a:rPr lang="en-US" sz="2000" dirty="0">
                <a:solidFill>
                  <a:srgbClr val="0070C0"/>
                </a:solidFill>
                <a:latin typeface="Arial" panose="020B0604020202020204" pitchFamily="34" charset="0"/>
                <a:cs typeface="Arial" panose="020B0604020202020204" pitchFamily="34" charset="0"/>
              </a:rPr>
              <a:t>Human resource management, and </a:t>
            </a:r>
          </a:p>
          <a:p>
            <a:pPr marL="342900" indent="-342900">
              <a:buFont typeface="Wingdings" panose="05000000000000000000" pitchFamily="2" charset="2"/>
              <a:buChar char="Ø"/>
            </a:pPr>
            <a:r>
              <a:rPr lang="en-US" sz="2000" dirty="0">
                <a:solidFill>
                  <a:srgbClr val="0070C0"/>
                </a:solidFill>
                <a:latin typeface="Arial" panose="020B0604020202020204" pitchFamily="34" charset="0"/>
                <a:cs typeface="Arial" panose="020B0604020202020204" pitchFamily="34" charset="0"/>
              </a:rPr>
              <a:t>Financial management </a:t>
            </a:r>
          </a:p>
        </p:txBody>
      </p:sp>
      <p:sp>
        <p:nvSpPr>
          <p:cNvPr id="13" name="Oval 12">
            <a:extLst>
              <a:ext uri="{FF2B5EF4-FFF2-40B4-BE49-F238E27FC236}">
                <a16:creationId xmlns:a16="http://schemas.microsoft.com/office/drawing/2014/main" id="{891DE471-227C-4D49-BBC5-096E6A574950}"/>
              </a:ext>
            </a:extLst>
          </p:cNvPr>
          <p:cNvSpPr/>
          <p:nvPr/>
        </p:nvSpPr>
        <p:spPr>
          <a:xfrm rot="20397857">
            <a:off x="5546825" y="5416312"/>
            <a:ext cx="2195525" cy="8661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 Management</a:t>
            </a:r>
            <a:endParaRPr lang="en-IN" dirty="0">
              <a:solidFill>
                <a:schemeClr val="tx1"/>
              </a:solidFill>
            </a:endParaRPr>
          </a:p>
        </p:txBody>
      </p:sp>
      <p:sp>
        <p:nvSpPr>
          <p:cNvPr id="15" name="Oval 14">
            <a:extLst>
              <a:ext uri="{FF2B5EF4-FFF2-40B4-BE49-F238E27FC236}">
                <a16:creationId xmlns:a16="http://schemas.microsoft.com/office/drawing/2014/main" id="{799BE2D9-DA6B-4B98-AA6C-D8B885DF0195}"/>
              </a:ext>
            </a:extLst>
          </p:cNvPr>
          <p:cNvSpPr/>
          <p:nvPr/>
        </p:nvSpPr>
        <p:spPr>
          <a:xfrm rot="18587266">
            <a:off x="7051032" y="5565889"/>
            <a:ext cx="1639226" cy="8424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Human Resources</a:t>
            </a:r>
            <a:endParaRPr lang="en-IN" dirty="0">
              <a:solidFill>
                <a:schemeClr val="tx1"/>
              </a:solidFill>
            </a:endParaRPr>
          </a:p>
        </p:txBody>
      </p:sp>
      <p:sp>
        <p:nvSpPr>
          <p:cNvPr id="9" name="Oval 8">
            <a:extLst>
              <a:ext uri="{FF2B5EF4-FFF2-40B4-BE49-F238E27FC236}">
                <a16:creationId xmlns:a16="http://schemas.microsoft.com/office/drawing/2014/main" id="{0DECF471-E0AF-435D-B527-20C5ED2A3AF9}"/>
              </a:ext>
            </a:extLst>
          </p:cNvPr>
          <p:cNvSpPr/>
          <p:nvPr/>
        </p:nvSpPr>
        <p:spPr>
          <a:xfrm rot="2143715">
            <a:off x="8394220" y="5775043"/>
            <a:ext cx="1737803" cy="5544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Quality</a:t>
            </a:r>
            <a:endParaRPr lang="en-IN" dirty="0">
              <a:solidFill>
                <a:schemeClr val="tx1"/>
              </a:solidFill>
            </a:endParaRPr>
          </a:p>
        </p:txBody>
      </p:sp>
    </p:spTree>
    <p:extLst>
      <p:ext uri="{BB962C8B-B14F-4D97-AF65-F5344CB8AC3E}">
        <p14:creationId xmlns:p14="http://schemas.microsoft.com/office/powerpoint/2010/main" val="201080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down)">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14" grpId="0" animBg="1"/>
      <p:bldP spid="6" grpId="0" animBg="1"/>
      <p:bldP spid="16" grpId="0"/>
      <p:bldP spid="17" grpId="0"/>
      <p:bldP spid="18" grpId="0"/>
      <p:bldP spid="19" grpId="0"/>
      <p:bldP spid="20" grpId="0" animBg="1"/>
      <p:bldP spid="22" grpId="0"/>
      <p:bldP spid="13" grpId="0" animBg="1"/>
      <p:bldP spid="15"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3F2BC462-0749-4BC3-990E-A49201813442}"/>
              </a:ext>
            </a:extLst>
          </p:cNvPr>
          <p:cNvSpPr/>
          <p:nvPr/>
        </p:nvSpPr>
        <p:spPr>
          <a:xfrm>
            <a:off x="5529152" y="4156288"/>
            <a:ext cx="3884706" cy="204483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Arial" panose="020B0604020202020204" pitchFamily="34" charset="0"/>
                <a:cs typeface="Arial" panose="020B0604020202020204" pitchFamily="34" charset="0"/>
              </a:rPr>
              <a:t>Management </a:t>
            </a:r>
          </a:p>
          <a:p>
            <a:r>
              <a:rPr lang="en-US" sz="2000" dirty="0">
                <a:latin typeface="Arial" panose="020B0604020202020204" pitchFamily="34" charset="0"/>
                <a:cs typeface="Arial" panose="020B0604020202020204" pitchFamily="34" charset="0"/>
              </a:rPr>
              <a:t>Fields </a:t>
            </a:r>
            <a:endParaRPr lang="en-IN" sz="20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1671B95-B2C3-4FA5-A50F-377E7F966948}"/>
              </a:ext>
            </a:extLst>
          </p:cNvPr>
          <p:cNvSpPr/>
          <p:nvPr/>
        </p:nvSpPr>
        <p:spPr>
          <a:xfrm>
            <a:off x="0" y="0"/>
            <a:ext cx="12192000" cy="461665"/>
          </a:xfrm>
          <a:prstGeom prst="rect">
            <a:avLst/>
          </a:prstGeom>
        </p:spPr>
        <p:txBody>
          <a:bodyPr wrap="square">
            <a:spAutoFit/>
          </a:bodyPr>
          <a:lstStyle/>
          <a:p>
            <a:r>
              <a:rPr lang="en-IN" sz="2400" b="1" dirty="0">
                <a:solidFill>
                  <a:srgbClr val="000000"/>
                </a:solidFill>
                <a:latin typeface="Frutiger-Bold"/>
              </a:rPr>
              <a:t>SYSTEMS ENGINEERING FIELDS</a:t>
            </a:r>
          </a:p>
        </p:txBody>
      </p:sp>
      <p:sp>
        <p:nvSpPr>
          <p:cNvPr id="14" name="Oval 13">
            <a:extLst>
              <a:ext uri="{FF2B5EF4-FFF2-40B4-BE49-F238E27FC236}">
                <a16:creationId xmlns:a16="http://schemas.microsoft.com/office/drawing/2014/main" id="{E8308A01-C050-4918-85C3-C1010087D6D8}"/>
              </a:ext>
            </a:extLst>
          </p:cNvPr>
          <p:cNvSpPr/>
          <p:nvPr/>
        </p:nvSpPr>
        <p:spPr>
          <a:xfrm rot="2336928">
            <a:off x="6278485" y="3597351"/>
            <a:ext cx="1913860" cy="71499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Operational Research</a:t>
            </a:r>
            <a:endParaRPr lang="en-IN" dirty="0">
              <a:solidFill>
                <a:schemeClr val="tx1"/>
              </a:solidFill>
            </a:endParaRPr>
          </a:p>
        </p:txBody>
      </p:sp>
      <p:sp>
        <p:nvSpPr>
          <p:cNvPr id="6" name="Oval 5">
            <a:extLst>
              <a:ext uri="{FF2B5EF4-FFF2-40B4-BE49-F238E27FC236}">
                <a16:creationId xmlns:a16="http://schemas.microsoft.com/office/drawing/2014/main" id="{686D6B38-05E0-4A33-B7D6-609E12508CF5}"/>
              </a:ext>
            </a:extLst>
          </p:cNvPr>
          <p:cNvSpPr/>
          <p:nvPr/>
        </p:nvSpPr>
        <p:spPr>
          <a:xfrm rot="19843326">
            <a:off x="8515259" y="3850053"/>
            <a:ext cx="3677636" cy="1948973"/>
          </a:xfrm>
          <a:prstGeom prst="ellipse">
            <a:avLst/>
          </a:prstGeom>
          <a:solidFill>
            <a:schemeClr val="tx2">
              <a:lumMod val="20000"/>
              <a:lumOff val="8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a:solidFill>
                  <a:schemeClr val="tx1"/>
                </a:solidFill>
                <a:latin typeface="Arial" panose="020B0604020202020204" pitchFamily="34" charset="0"/>
                <a:cs typeface="Arial" panose="020B0604020202020204" pitchFamily="34" charset="0"/>
              </a:rPr>
              <a:t>Traditional</a:t>
            </a:r>
          </a:p>
          <a:p>
            <a:pPr algn="r"/>
            <a:r>
              <a:rPr lang="en-US" sz="2000" dirty="0">
                <a:solidFill>
                  <a:schemeClr val="tx1"/>
                </a:solidFill>
                <a:latin typeface="Arial" panose="020B0604020202020204" pitchFamily="34" charset="0"/>
                <a:cs typeface="Arial" panose="020B0604020202020204" pitchFamily="34" charset="0"/>
              </a:rPr>
              <a:t> engineering </a:t>
            </a:r>
          </a:p>
          <a:p>
            <a:pPr algn="r"/>
            <a:r>
              <a:rPr lang="en-US" sz="2000" dirty="0">
                <a:solidFill>
                  <a:schemeClr val="tx1"/>
                </a:solidFill>
                <a:latin typeface="Arial" panose="020B0604020202020204" pitchFamily="34" charset="0"/>
                <a:cs typeface="Arial" panose="020B0604020202020204" pitchFamily="34" charset="0"/>
              </a:rPr>
              <a:t>fields</a:t>
            </a:r>
            <a:r>
              <a:rPr lang="en-US" dirty="0">
                <a:solidFill>
                  <a:schemeClr val="tx1"/>
                </a:solidFill>
              </a:rPr>
              <a:t> </a:t>
            </a:r>
            <a:endParaRPr lang="en-IN" dirty="0">
              <a:solidFill>
                <a:schemeClr val="tx1"/>
              </a:solidFill>
            </a:endParaRPr>
          </a:p>
        </p:txBody>
      </p:sp>
      <p:sp>
        <p:nvSpPr>
          <p:cNvPr id="5" name="Oval 4">
            <a:extLst>
              <a:ext uri="{FF2B5EF4-FFF2-40B4-BE49-F238E27FC236}">
                <a16:creationId xmlns:a16="http://schemas.microsoft.com/office/drawing/2014/main" id="{89391A1F-ADCC-4261-A9C4-7C6909E13B8B}"/>
              </a:ext>
            </a:extLst>
          </p:cNvPr>
          <p:cNvSpPr/>
          <p:nvPr/>
        </p:nvSpPr>
        <p:spPr>
          <a:xfrm>
            <a:off x="6817830" y="4059767"/>
            <a:ext cx="4338326" cy="2190308"/>
          </a:xfrm>
          <a:prstGeom prst="ellipse">
            <a:avLst/>
          </a:prstGeom>
          <a:solidFill>
            <a:schemeClr val="accent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Systems Engineering Fields</a:t>
            </a:r>
            <a:endParaRPr lang="en-IN" sz="2000" dirty="0">
              <a:latin typeface="Arial" panose="020B0604020202020204" pitchFamily="34" charset="0"/>
              <a:cs typeface="Arial" panose="020B0604020202020204" pitchFamily="34" charset="0"/>
            </a:endParaRPr>
          </a:p>
        </p:txBody>
      </p:sp>
      <p:sp>
        <p:nvSpPr>
          <p:cNvPr id="20" name="Oval 19">
            <a:extLst>
              <a:ext uri="{FF2B5EF4-FFF2-40B4-BE49-F238E27FC236}">
                <a16:creationId xmlns:a16="http://schemas.microsoft.com/office/drawing/2014/main" id="{6B1DB314-F1C6-4A07-B8DE-C9CDCD138746}"/>
              </a:ext>
            </a:extLst>
          </p:cNvPr>
          <p:cNvSpPr/>
          <p:nvPr/>
        </p:nvSpPr>
        <p:spPr>
          <a:xfrm rot="1603849">
            <a:off x="5662526" y="4291151"/>
            <a:ext cx="2153590" cy="7149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Financial Management</a:t>
            </a:r>
            <a:endParaRPr lang="en-IN" dirty="0">
              <a:solidFill>
                <a:schemeClr val="tx1"/>
              </a:solidFill>
            </a:endParaRPr>
          </a:p>
        </p:txBody>
      </p:sp>
      <p:sp>
        <p:nvSpPr>
          <p:cNvPr id="13" name="Oval 12">
            <a:extLst>
              <a:ext uri="{FF2B5EF4-FFF2-40B4-BE49-F238E27FC236}">
                <a16:creationId xmlns:a16="http://schemas.microsoft.com/office/drawing/2014/main" id="{891DE471-227C-4D49-BBC5-096E6A574950}"/>
              </a:ext>
            </a:extLst>
          </p:cNvPr>
          <p:cNvSpPr/>
          <p:nvPr/>
        </p:nvSpPr>
        <p:spPr>
          <a:xfrm rot="20397857">
            <a:off x="5546825" y="5416312"/>
            <a:ext cx="2195525" cy="8661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 Management</a:t>
            </a:r>
            <a:endParaRPr lang="en-IN" dirty="0">
              <a:solidFill>
                <a:schemeClr val="tx1"/>
              </a:solidFill>
            </a:endParaRPr>
          </a:p>
        </p:txBody>
      </p:sp>
      <p:sp>
        <p:nvSpPr>
          <p:cNvPr id="15" name="Oval 14">
            <a:extLst>
              <a:ext uri="{FF2B5EF4-FFF2-40B4-BE49-F238E27FC236}">
                <a16:creationId xmlns:a16="http://schemas.microsoft.com/office/drawing/2014/main" id="{799BE2D9-DA6B-4B98-AA6C-D8B885DF0195}"/>
              </a:ext>
            </a:extLst>
          </p:cNvPr>
          <p:cNvSpPr/>
          <p:nvPr/>
        </p:nvSpPr>
        <p:spPr>
          <a:xfrm rot="18587266">
            <a:off x="7051032" y="5565889"/>
            <a:ext cx="1639226" cy="8424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Human Resources</a:t>
            </a:r>
            <a:endParaRPr lang="en-IN" dirty="0">
              <a:solidFill>
                <a:schemeClr val="tx1"/>
              </a:solidFill>
            </a:endParaRPr>
          </a:p>
        </p:txBody>
      </p:sp>
      <p:sp>
        <p:nvSpPr>
          <p:cNvPr id="11" name="Rectangle 10">
            <a:extLst>
              <a:ext uri="{FF2B5EF4-FFF2-40B4-BE49-F238E27FC236}">
                <a16:creationId xmlns:a16="http://schemas.microsoft.com/office/drawing/2014/main" id="{CFB650C6-5E77-4EF0-B685-77CB996AA743}"/>
              </a:ext>
            </a:extLst>
          </p:cNvPr>
          <p:cNvSpPr/>
          <p:nvPr/>
        </p:nvSpPr>
        <p:spPr>
          <a:xfrm>
            <a:off x="16927" y="2239244"/>
            <a:ext cx="12175073" cy="1015663"/>
          </a:xfrm>
          <a:prstGeom prst="rect">
            <a:avLst/>
          </a:prstGeom>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6. Finally, the overlap of elements of </a:t>
            </a:r>
            <a:r>
              <a:rPr lang="en-US" sz="2000" dirty="0">
                <a:solidFill>
                  <a:srgbClr val="0070C0"/>
                </a:solidFill>
                <a:latin typeface="Arial" panose="020B0604020202020204" pitchFamily="34" charset="0"/>
                <a:cs typeface="Arial" panose="020B0604020202020204" pitchFamily="34" charset="0"/>
              </a:rPr>
              <a:t>modeling and simulation </a:t>
            </a:r>
            <a:r>
              <a:rPr lang="en-US" sz="2000" dirty="0">
                <a:solidFill>
                  <a:srgbClr val="000000"/>
                </a:solidFill>
                <a:latin typeface="Arial" panose="020B0604020202020204" pitchFamily="34" charset="0"/>
                <a:cs typeface="Arial" panose="020B0604020202020204" pitchFamily="34" charset="0"/>
              </a:rPr>
              <a:t>with </a:t>
            </a:r>
            <a:r>
              <a:rPr lang="en-US" sz="2000" dirty="0">
                <a:solidFill>
                  <a:srgbClr val="0070C0"/>
                </a:solidFill>
                <a:latin typeface="Arial" panose="020B0604020202020204" pitchFamily="34" charset="0"/>
                <a:cs typeface="Arial" panose="020B0604020202020204" pitchFamily="34" charset="0"/>
              </a:rPr>
              <a:t>systems engineering</a:t>
            </a:r>
            <a:r>
              <a:rPr lang="en-US" sz="2000" dirty="0">
                <a:solidFill>
                  <a:srgbClr val="000000"/>
                </a:solidFill>
                <a:latin typeface="Arial" panose="020B0604020202020204" pitchFamily="34" charset="0"/>
                <a:cs typeface="Arial" panose="020B0604020202020204" pitchFamily="34" charset="0"/>
              </a:rPr>
              <a:t> provides a perspective that is </a:t>
            </a:r>
            <a:r>
              <a:rPr lang="en-US" sz="2000" dirty="0">
                <a:solidFill>
                  <a:srgbClr val="0070C0"/>
                </a:solidFill>
                <a:latin typeface="Arial" panose="020B0604020202020204" pitchFamily="34" charset="0"/>
                <a:cs typeface="Arial" panose="020B0604020202020204" pitchFamily="34" charset="0"/>
              </a:rPr>
              <a:t>integral to a cost - effective examination of systems options to meet the requirements </a:t>
            </a:r>
            <a:r>
              <a:rPr lang="en-US" sz="2000" dirty="0">
                <a:solidFill>
                  <a:srgbClr val="000000"/>
                </a:solidFill>
                <a:latin typeface="Arial" panose="020B0604020202020204" pitchFamily="34" charset="0"/>
                <a:cs typeface="Arial" panose="020B0604020202020204" pitchFamily="34" charset="0"/>
              </a:rPr>
              <a:t>and </a:t>
            </a:r>
            <a:r>
              <a:rPr lang="en-US" sz="2000" dirty="0">
                <a:solidFill>
                  <a:srgbClr val="0070C0"/>
                </a:solidFill>
                <a:latin typeface="Arial" panose="020B0604020202020204" pitchFamily="34" charset="0"/>
                <a:cs typeface="Arial" panose="020B0604020202020204" pitchFamily="34" charset="0"/>
              </a:rPr>
              <a:t>needs of the users</a:t>
            </a:r>
            <a:r>
              <a:rPr lang="en-US" sz="2000" dirty="0">
                <a:solidFill>
                  <a:srgbClr val="000000"/>
                </a:solidFill>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0DECF471-E0AF-435D-B527-20C5ED2A3AF9}"/>
              </a:ext>
            </a:extLst>
          </p:cNvPr>
          <p:cNvSpPr/>
          <p:nvPr/>
        </p:nvSpPr>
        <p:spPr>
          <a:xfrm rot="2143715">
            <a:off x="8394220" y="5775043"/>
            <a:ext cx="1737803" cy="5544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Quality</a:t>
            </a:r>
            <a:endParaRPr lang="en-IN" dirty="0">
              <a:solidFill>
                <a:schemeClr val="tx1"/>
              </a:solidFill>
            </a:endParaRPr>
          </a:p>
        </p:txBody>
      </p:sp>
      <p:sp>
        <p:nvSpPr>
          <p:cNvPr id="10" name="Oval 9">
            <a:extLst>
              <a:ext uri="{FF2B5EF4-FFF2-40B4-BE49-F238E27FC236}">
                <a16:creationId xmlns:a16="http://schemas.microsoft.com/office/drawing/2014/main" id="{F2FE7D1C-248B-47BF-96D3-F346DF8F31BA}"/>
              </a:ext>
            </a:extLst>
          </p:cNvPr>
          <p:cNvSpPr/>
          <p:nvPr/>
        </p:nvSpPr>
        <p:spPr>
          <a:xfrm rot="13482347" flipV="1">
            <a:off x="8230835" y="3654191"/>
            <a:ext cx="2148807" cy="810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Modelling &amp;  Simulation</a:t>
            </a:r>
            <a:endParaRPr lang="en-IN" dirty="0">
              <a:solidFill>
                <a:schemeClr val="tx1"/>
              </a:solidFill>
            </a:endParaRPr>
          </a:p>
        </p:txBody>
      </p:sp>
      <p:sp>
        <p:nvSpPr>
          <p:cNvPr id="8" name="Oval 7">
            <a:extLst>
              <a:ext uri="{FF2B5EF4-FFF2-40B4-BE49-F238E27FC236}">
                <a16:creationId xmlns:a16="http://schemas.microsoft.com/office/drawing/2014/main" id="{EE683E3C-F7B6-48A5-92E0-59BFF9C17A6C}"/>
              </a:ext>
            </a:extLst>
          </p:cNvPr>
          <p:cNvSpPr/>
          <p:nvPr/>
        </p:nvSpPr>
        <p:spPr>
          <a:xfrm rot="2218779">
            <a:off x="9471803" y="5838492"/>
            <a:ext cx="2109323" cy="5467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Architectures</a:t>
            </a:r>
            <a:endParaRPr lang="en-IN" dirty="0">
              <a:solidFill>
                <a:schemeClr val="tx1"/>
              </a:solidFill>
            </a:endParaRPr>
          </a:p>
        </p:txBody>
      </p:sp>
      <p:sp>
        <p:nvSpPr>
          <p:cNvPr id="7" name="Oval 6">
            <a:extLst>
              <a:ext uri="{FF2B5EF4-FFF2-40B4-BE49-F238E27FC236}">
                <a16:creationId xmlns:a16="http://schemas.microsoft.com/office/drawing/2014/main" id="{DEEB40A8-5102-4748-AAB0-08A3D1E544C8}"/>
              </a:ext>
            </a:extLst>
          </p:cNvPr>
          <p:cNvSpPr/>
          <p:nvPr/>
        </p:nvSpPr>
        <p:spPr>
          <a:xfrm rot="1297390">
            <a:off x="9966366" y="5305091"/>
            <a:ext cx="2218927" cy="5694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Control Systems</a:t>
            </a:r>
            <a:endParaRPr lang="en-IN" dirty="0">
              <a:solidFill>
                <a:schemeClr val="tx1"/>
              </a:solidFill>
            </a:endParaRPr>
          </a:p>
        </p:txBody>
      </p:sp>
      <p:sp>
        <p:nvSpPr>
          <p:cNvPr id="21" name="Rectangle 20">
            <a:extLst>
              <a:ext uri="{FF2B5EF4-FFF2-40B4-BE49-F238E27FC236}">
                <a16:creationId xmlns:a16="http://schemas.microsoft.com/office/drawing/2014/main" id="{31F77CF4-5756-4471-B868-B1722B63F616}"/>
              </a:ext>
            </a:extLst>
          </p:cNvPr>
          <p:cNvSpPr/>
          <p:nvPr/>
        </p:nvSpPr>
        <p:spPr>
          <a:xfrm>
            <a:off x="0" y="410865"/>
            <a:ext cx="12192000" cy="707886"/>
          </a:xfrm>
          <a:prstGeom prst="rect">
            <a:avLst/>
          </a:prstGeom>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4.  The </a:t>
            </a:r>
            <a:r>
              <a:rPr lang="en-US" sz="2000" dirty="0">
                <a:solidFill>
                  <a:srgbClr val="0070C0"/>
                </a:solidFill>
                <a:latin typeface="Arial" panose="020B0604020202020204" pitchFamily="34" charset="0"/>
                <a:cs typeface="Arial" panose="020B0604020202020204" pitchFamily="34" charset="0"/>
              </a:rPr>
              <a:t>design of systems </a:t>
            </a:r>
            <a:r>
              <a:rPr lang="en-US" sz="2000" dirty="0">
                <a:solidFill>
                  <a:srgbClr val="000000"/>
                </a:solidFill>
                <a:latin typeface="Arial" panose="020B0604020202020204" pitchFamily="34" charset="0"/>
                <a:cs typeface="Arial" panose="020B0604020202020204" pitchFamily="34" charset="0"/>
              </a:rPr>
              <a:t>also has a </a:t>
            </a:r>
            <a:r>
              <a:rPr lang="en-US" sz="2000" dirty="0">
                <a:solidFill>
                  <a:srgbClr val="0070C0"/>
                </a:solidFill>
                <a:latin typeface="Arial" panose="020B0604020202020204" pitchFamily="34" charset="0"/>
                <a:cs typeface="Arial" panose="020B0604020202020204" pitchFamily="34" charset="0"/>
              </a:rPr>
              <a:t>contingency of professionals </a:t>
            </a:r>
            <a:r>
              <a:rPr lang="en-US" sz="2000" dirty="0">
                <a:solidFill>
                  <a:srgbClr val="000000"/>
                </a:solidFill>
                <a:latin typeface="Arial" panose="020B0604020202020204" pitchFamily="34" charset="0"/>
                <a:cs typeface="Arial" panose="020B0604020202020204" pitchFamily="34" charset="0"/>
              </a:rPr>
              <a:t>who focus on the </a:t>
            </a:r>
            <a:r>
              <a:rPr lang="en-US" sz="2000" dirty="0">
                <a:solidFill>
                  <a:srgbClr val="0070C0"/>
                </a:solidFill>
                <a:latin typeface="Arial" panose="020B0604020202020204" pitchFamily="34" charset="0"/>
                <a:cs typeface="Arial" panose="020B0604020202020204" pitchFamily="34" charset="0"/>
              </a:rPr>
              <a:t>structures and architectures. </a:t>
            </a:r>
            <a:endParaRPr lang="en-IN" sz="2000"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1CD201F-5E1A-45BD-84CD-314E4EC49E01}"/>
              </a:ext>
            </a:extLst>
          </p:cNvPr>
          <p:cNvSpPr/>
          <p:nvPr/>
        </p:nvSpPr>
        <p:spPr>
          <a:xfrm>
            <a:off x="0" y="1147212"/>
            <a:ext cx="11919348" cy="1015663"/>
          </a:xfrm>
          <a:prstGeom prst="rect">
            <a:avLst/>
          </a:prstGeom>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5. In diverse areas such as </a:t>
            </a:r>
            <a:r>
              <a:rPr lang="en-US" sz="2000" dirty="0">
                <a:solidFill>
                  <a:srgbClr val="0070C0"/>
                </a:solidFill>
                <a:latin typeface="Arial" panose="020B0604020202020204" pitchFamily="34" charset="0"/>
                <a:cs typeface="Arial" panose="020B0604020202020204" pitchFamily="34" charset="0"/>
              </a:rPr>
              <a:t>manufacturing to autonomous systems</a:t>
            </a:r>
            <a:r>
              <a:rPr lang="en-US" sz="2000" dirty="0">
                <a:solidFill>
                  <a:srgbClr val="000000"/>
                </a:solidFill>
                <a:latin typeface="Arial" panose="020B0604020202020204" pitchFamily="34" charset="0"/>
                <a:cs typeface="Arial" panose="020B0604020202020204" pitchFamily="34" charset="0"/>
              </a:rPr>
              <a:t>, another interpretation of systems engineering comes from engineers who develop </a:t>
            </a:r>
            <a:r>
              <a:rPr lang="en-US" sz="2000" dirty="0">
                <a:solidFill>
                  <a:srgbClr val="0070C0"/>
                </a:solidFill>
                <a:latin typeface="Arial" panose="020B0604020202020204" pitchFamily="34" charset="0"/>
                <a:cs typeface="Arial" panose="020B0604020202020204" pitchFamily="34" charset="0"/>
              </a:rPr>
              <a:t>control systems</a:t>
            </a:r>
            <a:r>
              <a:rPr lang="en-US" sz="2000" dirty="0">
                <a:solidFill>
                  <a:srgbClr val="000000"/>
                </a:solidFill>
                <a:latin typeface="Arial" panose="020B0604020202020204" pitchFamily="34" charset="0"/>
                <a:cs typeface="Arial" panose="020B0604020202020204" pitchFamily="34" charset="0"/>
              </a:rPr>
              <a:t>. Systems engineering focuses on </a:t>
            </a:r>
            <a:r>
              <a:rPr lang="en-US" sz="2000" dirty="0">
                <a:solidFill>
                  <a:srgbClr val="0070C0"/>
                </a:solidFill>
                <a:latin typeface="Arial" panose="020B0604020202020204" pitchFamily="34" charset="0"/>
                <a:cs typeface="Arial" panose="020B0604020202020204" pitchFamily="34" charset="0"/>
              </a:rPr>
              <a:t>management of interfaces and feedback systems</a:t>
            </a:r>
            <a:r>
              <a:rPr lang="en-US" sz="2000" dirty="0">
                <a:solidFill>
                  <a:srgbClr val="000000"/>
                </a:solidFill>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3C93E958-91C2-4037-8B6A-A245DDC68135}"/>
              </a:ext>
            </a:extLst>
          </p:cNvPr>
          <p:cNvSpPr/>
          <p:nvPr/>
        </p:nvSpPr>
        <p:spPr>
          <a:xfrm>
            <a:off x="64823" y="3565431"/>
            <a:ext cx="6096000" cy="1015663"/>
          </a:xfrm>
          <a:prstGeom prst="rect">
            <a:avLst/>
          </a:prstGeom>
        </p:spPr>
        <p:txBody>
          <a:bodyPr>
            <a:spAutoFit/>
          </a:bodyPr>
          <a:lstStyle/>
          <a:p>
            <a:r>
              <a:rPr lang="en-US" sz="2000" dirty="0">
                <a:solidFill>
                  <a:srgbClr val="C00000"/>
                </a:solidFill>
                <a:latin typeface="Arial" panose="020B0604020202020204" pitchFamily="34" charset="0"/>
                <a:cs typeface="Arial" panose="020B0604020202020204" pitchFamily="34" charset="0"/>
              </a:rPr>
              <a:t>As systems engineering matures, there will be an increasing number of perspectives from varying fields that adopt it as their </a:t>
            </a:r>
            <a:r>
              <a:rPr lang="en-IN" sz="2000" dirty="0">
                <a:solidFill>
                  <a:srgbClr val="C00000"/>
                </a:solidFill>
                <a:latin typeface="Arial" panose="020B0604020202020204" pitchFamily="34" charset="0"/>
                <a:cs typeface="Arial" panose="020B0604020202020204" pitchFamily="34" charset="0"/>
              </a:rPr>
              <a:t>own.</a:t>
            </a:r>
            <a:endParaRPr lang="en-IN" sz="2000" dirty="0">
              <a:solidFill>
                <a:srgbClr val="C00000"/>
              </a:solidFill>
            </a:endParaRPr>
          </a:p>
        </p:txBody>
      </p:sp>
    </p:spTree>
    <p:extLst>
      <p:ext uri="{BB962C8B-B14F-4D97-AF65-F5344CB8AC3E}">
        <p14:creationId xmlns:p14="http://schemas.microsoft.com/office/powerpoint/2010/main" val="333835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animBg="1"/>
      <p:bldP spid="8" grpId="0" animBg="1"/>
      <p:bldP spid="7" grpId="0" animBg="1"/>
      <p:bldP spid="2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3">
            <a:extLst>
              <a:ext uri="{FF2B5EF4-FFF2-40B4-BE49-F238E27FC236}">
                <a16:creationId xmlns:a16="http://schemas.microsoft.com/office/drawing/2014/main" id="{7900259A-4196-4D2E-B26E-F5B4D08E8C24}"/>
              </a:ext>
            </a:extLst>
          </p:cNvPr>
          <p:cNvSpPr>
            <a:spLocks noGrp="1" noChangeArrowheads="1"/>
          </p:cNvSpPr>
          <p:nvPr>
            <p:ph type="body" idx="1"/>
          </p:nvPr>
        </p:nvSpPr>
        <p:spPr>
          <a:xfrm>
            <a:off x="710609" y="996285"/>
            <a:ext cx="10515600" cy="2172217"/>
          </a:xfrm>
        </p:spPr>
        <p:txBody>
          <a:bodyPr>
            <a:normAutofit/>
          </a:bodyPr>
          <a:lstStyle/>
          <a:p>
            <a:pPr lvl="2"/>
            <a:r>
              <a:rPr lang="en-US" altLang="en-US" dirty="0">
                <a:solidFill>
                  <a:srgbClr val="002060"/>
                </a:solidFill>
                <a:latin typeface="Arial" panose="020B0604020202020204" pitchFamily="34" charset="0"/>
                <a:cs typeface="Arial" panose="020B0604020202020204" pitchFamily="34" charset="0"/>
              </a:rPr>
              <a:t>Top-down approach</a:t>
            </a:r>
          </a:p>
          <a:p>
            <a:pPr lvl="2"/>
            <a:r>
              <a:rPr lang="en-US" altLang="en-US" dirty="0">
                <a:solidFill>
                  <a:srgbClr val="002060"/>
                </a:solidFill>
                <a:latin typeface="Arial" panose="020B0604020202020204" pitchFamily="34" charset="0"/>
                <a:cs typeface="Arial" panose="020B0604020202020204" pitchFamily="34" charset="0"/>
              </a:rPr>
              <a:t>Interdisciplinary approach</a:t>
            </a:r>
          </a:p>
          <a:p>
            <a:pPr lvl="2"/>
            <a:r>
              <a:rPr lang="en-US" altLang="en-US" dirty="0">
                <a:solidFill>
                  <a:srgbClr val="002060"/>
                </a:solidFill>
                <a:latin typeface="Arial" panose="020B0604020202020204" pitchFamily="34" charset="0"/>
                <a:cs typeface="Arial" panose="020B0604020202020204" pitchFamily="34" charset="0"/>
              </a:rPr>
              <a:t>Effort on more complete definition of system requirements </a:t>
            </a:r>
          </a:p>
          <a:p>
            <a:pPr lvl="2"/>
            <a:r>
              <a:rPr lang="en-US" altLang="en-US" dirty="0">
                <a:solidFill>
                  <a:srgbClr val="002060"/>
                </a:solidFill>
                <a:latin typeface="Arial" panose="020B0604020202020204" pitchFamily="34" charset="0"/>
                <a:cs typeface="Arial" panose="020B0604020202020204" pitchFamily="34" charset="0"/>
              </a:rPr>
              <a:t>Life cycle engineering approach</a:t>
            </a:r>
          </a:p>
        </p:txBody>
      </p:sp>
      <p:sp>
        <p:nvSpPr>
          <p:cNvPr id="4" name="TextBox 3">
            <a:extLst>
              <a:ext uri="{FF2B5EF4-FFF2-40B4-BE49-F238E27FC236}">
                <a16:creationId xmlns:a16="http://schemas.microsoft.com/office/drawing/2014/main" id="{55757F80-6CF2-482E-B499-55B7A40693F8}"/>
              </a:ext>
            </a:extLst>
          </p:cNvPr>
          <p:cNvSpPr txBox="1"/>
          <p:nvPr/>
        </p:nvSpPr>
        <p:spPr>
          <a:xfrm>
            <a:off x="265814" y="74428"/>
            <a:ext cx="5911703"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dirty="0">
                <a:solidFill>
                  <a:srgbClr val="002060"/>
                </a:solidFill>
                <a:latin typeface="Arial" panose="020B0604020202020204" pitchFamily="34" charset="0"/>
                <a:cs typeface="Arial" panose="020B0604020202020204" pitchFamily="34" charset="0"/>
              </a:rPr>
              <a:t>Systems Engineering Approaches</a:t>
            </a:r>
          </a:p>
        </p:txBody>
      </p:sp>
    </p:spTree>
    <p:extLst>
      <p:ext uri="{BB962C8B-B14F-4D97-AF65-F5344CB8AC3E}">
        <p14:creationId xmlns:p14="http://schemas.microsoft.com/office/powerpoint/2010/main" val="1890612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3">
            <a:extLst>
              <a:ext uri="{FF2B5EF4-FFF2-40B4-BE49-F238E27FC236}">
                <a16:creationId xmlns:a16="http://schemas.microsoft.com/office/drawing/2014/main" id="{7900259A-4196-4D2E-B26E-F5B4D08E8C24}"/>
              </a:ext>
            </a:extLst>
          </p:cNvPr>
          <p:cNvSpPr>
            <a:spLocks noGrp="1" noChangeArrowheads="1"/>
          </p:cNvSpPr>
          <p:nvPr>
            <p:ph type="body" idx="1"/>
          </p:nvPr>
        </p:nvSpPr>
        <p:spPr>
          <a:xfrm>
            <a:off x="710609" y="996286"/>
            <a:ext cx="10515600" cy="1353510"/>
          </a:xfrm>
        </p:spPr>
        <p:txBody>
          <a:bodyPr>
            <a:normAutofit/>
          </a:bodyPr>
          <a:lstStyle/>
          <a:p>
            <a:pPr marL="0" indent="0">
              <a:buNone/>
            </a:pPr>
            <a:r>
              <a:rPr lang="en-US" altLang="en-US" sz="2000" dirty="0">
                <a:latin typeface="Arial" panose="020B0604020202020204" pitchFamily="34" charset="0"/>
                <a:cs typeface="Arial" panose="020B0604020202020204" pitchFamily="34" charset="0"/>
              </a:rPr>
              <a:t>Emphasis on </a:t>
            </a:r>
          </a:p>
          <a:p>
            <a:pPr lvl="2"/>
            <a:r>
              <a:rPr lang="en-US" altLang="en-US" dirty="0">
                <a:latin typeface="Arial" panose="020B0604020202020204" pitchFamily="34" charset="0"/>
                <a:cs typeface="Arial" panose="020B0604020202020204" pitchFamily="34" charset="0"/>
              </a:rPr>
              <a:t>Top-down approach</a:t>
            </a:r>
          </a:p>
          <a:p>
            <a:pPr lvl="2"/>
            <a:r>
              <a:rPr lang="en-US" altLang="en-US" dirty="0">
                <a:latin typeface="Arial" panose="020B0604020202020204" pitchFamily="34" charset="0"/>
                <a:cs typeface="Arial" panose="020B0604020202020204" pitchFamily="34" charset="0"/>
              </a:rPr>
              <a:t>Life cycle engineering approach</a:t>
            </a:r>
          </a:p>
        </p:txBody>
      </p:sp>
      <p:sp>
        <p:nvSpPr>
          <p:cNvPr id="4" name="TextBox 3">
            <a:extLst>
              <a:ext uri="{FF2B5EF4-FFF2-40B4-BE49-F238E27FC236}">
                <a16:creationId xmlns:a16="http://schemas.microsoft.com/office/drawing/2014/main" id="{55757F80-6CF2-482E-B499-55B7A40693F8}"/>
              </a:ext>
            </a:extLst>
          </p:cNvPr>
          <p:cNvSpPr txBox="1"/>
          <p:nvPr/>
        </p:nvSpPr>
        <p:spPr>
          <a:xfrm>
            <a:off x="265814" y="74428"/>
            <a:ext cx="5911703"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Systems Engineering Approaches</a:t>
            </a:r>
          </a:p>
        </p:txBody>
      </p:sp>
      <p:sp>
        <p:nvSpPr>
          <p:cNvPr id="7" name="Rectangle 6">
            <a:extLst>
              <a:ext uri="{FF2B5EF4-FFF2-40B4-BE49-F238E27FC236}">
                <a16:creationId xmlns:a16="http://schemas.microsoft.com/office/drawing/2014/main" id="{4489322F-7893-4144-A552-7EAC828968FA}"/>
              </a:ext>
            </a:extLst>
          </p:cNvPr>
          <p:cNvSpPr/>
          <p:nvPr/>
        </p:nvSpPr>
        <p:spPr>
          <a:xfrm>
            <a:off x="620231" y="2613392"/>
            <a:ext cx="10072577" cy="1631216"/>
          </a:xfrm>
          <a:prstGeom prst="rect">
            <a:avLst/>
          </a:prstGeom>
        </p:spPr>
        <p:txBody>
          <a:bodyPr wrap="square">
            <a:spAutoFit/>
          </a:bodyPr>
          <a:lstStyle/>
          <a:p>
            <a:pPr lvl="1"/>
            <a:r>
              <a:rPr lang="en-US" altLang="en-US" sz="2000" dirty="0">
                <a:latin typeface="Arial" panose="020B0604020202020204" pitchFamily="34" charset="0"/>
                <a:cs typeface="Arial" panose="020B0604020202020204" pitchFamily="34" charset="0"/>
              </a:rPr>
              <a:t>Top-down approach</a:t>
            </a:r>
          </a:p>
          <a:p>
            <a:pPr lvl="2"/>
            <a:r>
              <a:rPr lang="en-US" altLang="en-US" sz="2000" dirty="0">
                <a:latin typeface="Arial" panose="020B0604020202020204" pitchFamily="34" charset="0"/>
                <a:cs typeface="Arial" panose="020B0604020202020204" pitchFamily="34" charset="0"/>
              </a:rPr>
              <a:t>Look at system from top</a:t>
            </a:r>
          </a:p>
          <a:p>
            <a:pPr lvl="2"/>
            <a:r>
              <a:rPr lang="en-US" altLang="en-US" sz="2000" dirty="0">
                <a:latin typeface="Arial" panose="020B0604020202020204" pitchFamily="34" charset="0"/>
                <a:cs typeface="Arial" panose="020B0604020202020204" pitchFamily="34" charset="0"/>
              </a:rPr>
              <a:t>Decide inputs/outputs taking into account the supersystem</a:t>
            </a:r>
          </a:p>
          <a:p>
            <a:pPr lvl="2"/>
            <a:r>
              <a:rPr lang="en-US" altLang="en-US" sz="2000" dirty="0">
                <a:latin typeface="Arial" panose="020B0604020202020204" pitchFamily="34" charset="0"/>
                <a:cs typeface="Arial" panose="020B0604020202020204" pitchFamily="34" charset="0"/>
              </a:rPr>
              <a:t>Decide subsystems </a:t>
            </a:r>
          </a:p>
          <a:p>
            <a:pPr lvl="3">
              <a:buFontTx/>
              <a:buNone/>
            </a:pPr>
            <a:r>
              <a:rPr lang="en-US" altLang="en-US" sz="2000" dirty="0">
                <a:latin typeface="Arial" panose="020B0604020202020204" pitchFamily="34" charset="0"/>
                <a:cs typeface="Arial" panose="020B0604020202020204" pitchFamily="34" charset="0"/>
              </a:rPr>
              <a:t>… down to lower levels</a:t>
            </a:r>
          </a:p>
        </p:txBody>
      </p:sp>
    </p:spTree>
    <p:extLst>
      <p:ext uri="{BB962C8B-B14F-4D97-AF65-F5344CB8AC3E}">
        <p14:creationId xmlns:p14="http://schemas.microsoft.com/office/powerpoint/2010/main" val="219276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59C5AD-E480-421B-8498-12994DAAC342}"/>
              </a:ext>
            </a:extLst>
          </p:cNvPr>
          <p:cNvSpPr txBox="1"/>
          <p:nvPr/>
        </p:nvSpPr>
        <p:spPr>
          <a:xfrm>
            <a:off x="1158157" y="1897250"/>
            <a:ext cx="7932679" cy="707886"/>
          </a:xfrm>
          <a:prstGeom prst="rect">
            <a:avLst/>
          </a:prstGeom>
          <a:noFill/>
        </p:spPr>
        <p:txBody>
          <a:bodyPr wrap="square" rtlCol="0">
            <a:spAutoFit/>
          </a:bodyPr>
          <a:lstStyle/>
          <a:p>
            <a:r>
              <a:rPr lang="en-IN" sz="2000" dirty="0">
                <a:solidFill>
                  <a:srgbClr val="0070C0"/>
                </a:solidFill>
                <a:latin typeface="Arial" panose="020B0604020202020204" pitchFamily="34" charset="0"/>
                <a:cs typeface="Arial" panose="020B0604020202020204" pitchFamily="34" charset="0"/>
              </a:rPr>
              <a:t>Multiple programmes working together to achieve a common goal. e.g. Google Drive, Microsoft Office</a:t>
            </a:r>
          </a:p>
        </p:txBody>
      </p:sp>
      <p:sp>
        <p:nvSpPr>
          <p:cNvPr id="6" name="Rectangle 5">
            <a:extLst>
              <a:ext uri="{FF2B5EF4-FFF2-40B4-BE49-F238E27FC236}">
                <a16:creationId xmlns:a16="http://schemas.microsoft.com/office/drawing/2014/main" id="{A69E8766-9F13-4431-BF3C-94AC000ECCC7}"/>
              </a:ext>
            </a:extLst>
          </p:cNvPr>
          <p:cNvSpPr/>
          <p:nvPr/>
        </p:nvSpPr>
        <p:spPr>
          <a:xfrm>
            <a:off x="10829" y="1398497"/>
            <a:ext cx="12227441" cy="400110"/>
          </a:xfrm>
          <a:prstGeom prst="rect">
            <a:avLst/>
          </a:prstGeom>
        </p:spPr>
        <p:txBody>
          <a:bodyPr wrap="square">
            <a:spAutoFit/>
          </a:bodyPr>
          <a:lstStyle/>
          <a:p>
            <a:pPr marL="342900"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Outline below is a breakdown of different “levels” of software from largest to smallest</a:t>
            </a:r>
          </a:p>
        </p:txBody>
      </p:sp>
      <p:sp>
        <p:nvSpPr>
          <p:cNvPr id="7" name="TextBox 6">
            <a:extLst>
              <a:ext uri="{FF2B5EF4-FFF2-40B4-BE49-F238E27FC236}">
                <a16:creationId xmlns:a16="http://schemas.microsoft.com/office/drawing/2014/main" id="{20528FE2-C976-4244-88FC-FFD9F54FB32A}"/>
              </a:ext>
            </a:extLst>
          </p:cNvPr>
          <p:cNvSpPr txBox="1"/>
          <p:nvPr/>
        </p:nvSpPr>
        <p:spPr>
          <a:xfrm>
            <a:off x="1469606" y="2529325"/>
            <a:ext cx="5895788" cy="707886"/>
          </a:xfrm>
          <a:prstGeom prst="rect">
            <a:avLst/>
          </a:prstGeom>
          <a:noFill/>
        </p:spPr>
        <p:txBody>
          <a:bodyPr wrap="square" rtlCol="0">
            <a:spAutoFit/>
          </a:bodyPr>
          <a:lstStyle/>
          <a:p>
            <a:r>
              <a:rPr lang="en-IN" sz="2000" dirty="0">
                <a:solidFill>
                  <a:srgbClr val="C00000"/>
                </a:solidFill>
                <a:latin typeface="Arial" panose="020B0604020202020204" pitchFamily="34" charset="0"/>
                <a:cs typeface="Arial" panose="020B0604020202020204" pitchFamily="34" charset="0"/>
              </a:rPr>
              <a:t>An individual software that has been developed for a specific purpose. e.g. Words, Excel</a:t>
            </a:r>
          </a:p>
        </p:txBody>
      </p:sp>
      <p:sp>
        <p:nvSpPr>
          <p:cNvPr id="8" name="Rectangle 7">
            <a:extLst>
              <a:ext uri="{FF2B5EF4-FFF2-40B4-BE49-F238E27FC236}">
                <a16:creationId xmlns:a16="http://schemas.microsoft.com/office/drawing/2014/main" id="{D66DCDD1-488E-4F4A-9826-BAF8D5199638}"/>
              </a:ext>
            </a:extLst>
          </p:cNvPr>
          <p:cNvSpPr/>
          <p:nvPr/>
        </p:nvSpPr>
        <p:spPr>
          <a:xfrm>
            <a:off x="7370134" y="2435635"/>
            <a:ext cx="1626781" cy="5989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System</a:t>
            </a:r>
          </a:p>
        </p:txBody>
      </p:sp>
      <p:sp>
        <p:nvSpPr>
          <p:cNvPr id="11" name="TextBox 10">
            <a:extLst>
              <a:ext uri="{FF2B5EF4-FFF2-40B4-BE49-F238E27FC236}">
                <a16:creationId xmlns:a16="http://schemas.microsoft.com/office/drawing/2014/main" id="{AE8495A3-CB5A-4B2F-966D-FEBB70714C0E}"/>
              </a:ext>
            </a:extLst>
          </p:cNvPr>
          <p:cNvSpPr txBox="1"/>
          <p:nvPr/>
        </p:nvSpPr>
        <p:spPr>
          <a:xfrm>
            <a:off x="-23940" y="4100143"/>
            <a:ext cx="5190051" cy="1323439"/>
          </a:xfrm>
          <a:prstGeom prst="rect">
            <a:avLst/>
          </a:prstGeom>
          <a:noFill/>
        </p:spPr>
        <p:txBody>
          <a:bodyPr wrap="square" rtlCol="0">
            <a:spAutoFit/>
          </a:bodyPr>
          <a:lstStyle/>
          <a:p>
            <a:r>
              <a:rPr lang="en-IN" sz="2000" dirty="0">
                <a:solidFill>
                  <a:srgbClr val="00B050"/>
                </a:solidFill>
                <a:latin typeface="Arial" panose="020B0604020202020204" pitchFamily="34" charset="0"/>
                <a:cs typeface="Arial" panose="020B0604020202020204" pitchFamily="34" charset="0"/>
              </a:rPr>
              <a:t>                            A sequence of steps that achieve an objective, which is a part of a larger programme. e.g. Recording and recalling variable</a:t>
            </a:r>
          </a:p>
        </p:txBody>
      </p:sp>
      <p:sp>
        <p:nvSpPr>
          <p:cNvPr id="12" name="TextBox 11">
            <a:extLst>
              <a:ext uri="{FF2B5EF4-FFF2-40B4-BE49-F238E27FC236}">
                <a16:creationId xmlns:a16="http://schemas.microsoft.com/office/drawing/2014/main" id="{D06F9219-AE39-4542-B0EA-7292A3B0065D}"/>
              </a:ext>
            </a:extLst>
          </p:cNvPr>
          <p:cNvSpPr txBox="1"/>
          <p:nvPr/>
        </p:nvSpPr>
        <p:spPr>
          <a:xfrm>
            <a:off x="902040" y="3213129"/>
            <a:ext cx="5121304" cy="1015663"/>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Stand alone parts within a piece of software used for achieving different tasks. e.g. Mail Merger, Slide Show</a:t>
            </a:r>
          </a:p>
        </p:txBody>
      </p:sp>
      <p:sp>
        <p:nvSpPr>
          <p:cNvPr id="15" name="Rectangle 14">
            <a:extLst>
              <a:ext uri="{FF2B5EF4-FFF2-40B4-BE49-F238E27FC236}">
                <a16:creationId xmlns:a16="http://schemas.microsoft.com/office/drawing/2014/main" id="{91275A6D-7D9A-47EA-835E-1C8D642E5F0B}"/>
              </a:ext>
            </a:extLst>
          </p:cNvPr>
          <p:cNvSpPr/>
          <p:nvPr/>
        </p:nvSpPr>
        <p:spPr>
          <a:xfrm>
            <a:off x="6023344" y="3392959"/>
            <a:ext cx="1626781" cy="5989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Programme</a:t>
            </a:r>
          </a:p>
        </p:txBody>
      </p:sp>
      <p:sp>
        <p:nvSpPr>
          <p:cNvPr id="16" name="Rectangle 15">
            <a:extLst>
              <a:ext uri="{FF2B5EF4-FFF2-40B4-BE49-F238E27FC236}">
                <a16:creationId xmlns:a16="http://schemas.microsoft.com/office/drawing/2014/main" id="{8DDC2F10-6823-4003-B9DD-74B0F231DA47}"/>
              </a:ext>
            </a:extLst>
          </p:cNvPr>
          <p:cNvSpPr/>
          <p:nvPr/>
        </p:nvSpPr>
        <p:spPr>
          <a:xfrm>
            <a:off x="8589334" y="3390683"/>
            <a:ext cx="1626781" cy="5989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Programme</a:t>
            </a:r>
          </a:p>
        </p:txBody>
      </p:sp>
      <p:sp>
        <p:nvSpPr>
          <p:cNvPr id="17" name="Rectangle 16">
            <a:extLst>
              <a:ext uri="{FF2B5EF4-FFF2-40B4-BE49-F238E27FC236}">
                <a16:creationId xmlns:a16="http://schemas.microsoft.com/office/drawing/2014/main" id="{EDE54528-D83E-4AE0-978B-EA08B25357AE}"/>
              </a:ext>
            </a:extLst>
          </p:cNvPr>
          <p:cNvSpPr/>
          <p:nvPr/>
        </p:nvSpPr>
        <p:spPr>
          <a:xfrm>
            <a:off x="5209955" y="4284230"/>
            <a:ext cx="1073888" cy="59893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Arial" panose="020B0604020202020204" pitchFamily="34" charset="0"/>
                <a:cs typeface="Arial" panose="020B0604020202020204" pitchFamily="34" charset="0"/>
              </a:rPr>
              <a:t>Module</a:t>
            </a:r>
          </a:p>
        </p:txBody>
      </p:sp>
      <p:sp>
        <p:nvSpPr>
          <p:cNvPr id="18" name="Rectangle 17">
            <a:extLst>
              <a:ext uri="{FF2B5EF4-FFF2-40B4-BE49-F238E27FC236}">
                <a16:creationId xmlns:a16="http://schemas.microsoft.com/office/drawing/2014/main" id="{77F14077-68C3-4ECD-A02F-01E2E94BCD36}"/>
              </a:ext>
            </a:extLst>
          </p:cNvPr>
          <p:cNvSpPr/>
          <p:nvPr/>
        </p:nvSpPr>
        <p:spPr>
          <a:xfrm>
            <a:off x="6618768" y="4289906"/>
            <a:ext cx="1073888" cy="59893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Arial" panose="020B0604020202020204" pitchFamily="34" charset="0"/>
                <a:cs typeface="Arial" panose="020B0604020202020204" pitchFamily="34" charset="0"/>
              </a:rPr>
              <a:t>Module</a:t>
            </a:r>
          </a:p>
        </p:txBody>
      </p:sp>
      <p:sp>
        <p:nvSpPr>
          <p:cNvPr id="19" name="Rectangle 18">
            <a:extLst>
              <a:ext uri="{FF2B5EF4-FFF2-40B4-BE49-F238E27FC236}">
                <a16:creationId xmlns:a16="http://schemas.microsoft.com/office/drawing/2014/main" id="{8CF0D019-5390-4265-8FF1-67D4EB316423}"/>
              </a:ext>
            </a:extLst>
          </p:cNvPr>
          <p:cNvSpPr/>
          <p:nvPr/>
        </p:nvSpPr>
        <p:spPr>
          <a:xfrm>
            <a:off x="8343011" y="4288128"/>
            <a:ext cx="1073888" cy="59893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Arial" panose="020B0604020202020204" pitchFamily="34" charset="0"/>
                <a:cs typeface="Arial" panose="020B0604020202020204" pitchFamily="34" charset="0"/>
              </a:rPr>
              <a:t>Module</a:t>
            </a:r>
          </a:p>
        </p:txBody>
      </p:sp>
      <p:sp>
        <p:nvSpPr>
          <p:cNvPr id="20" name="Rectangle 19">
            <a:extLst>
              <a:ext uri="{FF2B5EF4-FFF2-40B4-BE49-F238E27FC236}">
                <a16:creationId xmlns:a16="http://schemas.microsoft.com/office/drawing/2014/main" id="{E8789EB2-6A29-4776-B4C8-638BAD93416E}"/>
              </a:ext>
            </a:extLst>
          </p:cNvPr>
          <p:cNvSpPr/>
          <p:nvPr/>
        </p:nvSpPr>
        <p:spPr>
          <a:xfrm>
            <a:off x="10090299" y="4261472"/>
            <a:ext cx="1073888" cy="59893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Arial" panose="020B0604020202020204" pitchFamily="34" charset="0"/>
                <a:cs typeface="Arial" panose="020B0604020202020204" pitchFamily="34" charset="0"/>
              </a:rPr>
              <a:t>Module</a:t>
            </a:r>
          </a:p>
        </p:txBody>
      </p:sp>
      <p:sp>
        <p:nvSpPr>
          <p:cNvPr id="21" name="TextBox 20">
            <a:extLst>
              <a:ext uri="{FF2B5EF4-FFF2-40B4-BE49-F238E27FC236}">
                <a16:creationId xmlns:a16="http://schemas.microsoft.com/office/drawing/2014/main" id="{B6DACF84-4038-4468-A61C-67D8A9CAB5DF}"/>
              </a:ext>
            </a:extLst>
          </p:cNvPr>
          <p:cNvSpPr txBox="1"/>
          <p:nvPr/>
        </p:nvSpPr>
        <p:spPr>
          <a:xfrm>
            <a:off x="22958" y="5534230"/>
            <a:ext cx="2677003" cy="1323439"/>
          </a:xfrm>
          <a:prstGeom prst="rect">
            <a:avLst/>
          </a:prstGeom>
          <a:noFill/>
        </p:spPr>
        <p:txBody>
          <a:bodyPr wrap="square" rtlCol="0">
            <a:spAutoFit/>
          </a:bodyPr>
          <a:lstStyle/>
          <a:p>
            <a:r>
              <a:rPr lang="en-IN" sz="2000" dirty="0">
                <a:solidFill>
                  <a:srgbClr val="FF0000"/>
                </a:solidFill>
                <a:latin typeface="Arial" panose="020B0604020202020204" pitchFamily="34" charset="0"/>
                <a:cs typeface="Arial" panose="020B0604020202020204" pitchFamily="34" charset="0"/>
              </a:rPr>
              <a:t>                   A line of code within a programme. e.g. Declaring a variable</a:t>
            </a:r>
          </a:p>
        </p:txBody>
      </p:sp>
      <p:sp>
        <p:nvSpPr>
          <p:cNvPr id="22" name="Rectangle 21">
            <a:extLst>
              <a:ext uri="{FF2B5EF4-FFF2-40B4-BE49-F238E27FC236}">
                <a16:creationId xmlns:a16="http://schemas.microsoft.com/office/drawing/2014/main" id="{7C244177-885E-4721-9552-843660F2167F}"/>
              </a:ext>
            </a:extLst>
          </p:cNvPr>
          <p:cNvSpPr/>
          <p:nvPr/>
        </p:nvSpPr>
        <p:spPr>
          <a:xfrm>
            <a:off x="3966262" y="5193793"/>
            <a:ext cx="1073888" cy="5989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Arial" panose="020B0604020202020204" pitchFamily="34" charset="0"/>
                <a:cs typeface="Arial" panose="020B0604020202020204" pitchFamily="34" charset="0"/>
              </a:rPr>
              <a:t>Subprog</a:t>
            </a:r>
            <a:endParaRPr lang="en-IN"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81DA999A-6DCA-4115-A125-B0915ADFCF01}"/>
              </a:ext>
            </a:extLst>
          </p:cNvPr>
          <p:cNvSpPr/>
          <p:nvPr/>
        </p:nvSpPr>
        <p:spPr>
          <a:xfrm>
            <a:off x="2725801" y="5193793"/>
            <a:ext cx="1073888" cy="5989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Arial" panose="020B0604020202020204" pitchFamily="34" charset="0"/>
                <a:cs typeface="Arial" panose="020B0604020202020204" pitchFamily="34" charset="0"/>
              </a:rPr>
              <a:t>Subprog</a:t>
            </a:r>
            <a:endParaRPr lang="en-IN" sz="2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EA1ED416-E5B6-4FE0-8BCC-AB09860B4250}"/>
              </a:ext>
            </a:extLst>
          </p:cNvPr>
          <p:cNvSpPr/>
          <p:nvPr/>
        </p:nvSpPr>
        <p:spPr>
          <a:xfrm>
            <a:off x="5217361" y="5190255"/>
            <a:ext cx="1073888" cy="5989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Arial" panose="020B0604020202020204" pitchFamily="34" charset="0"/>
                <a:cs typeface="Arial" panose="020B0604020202020204" pitchFamily="34" charset="0"/>
              </a:rPr>
              <a:t>Subprog</a:t>
            </a:r>
            <a:endParaRPr lang="en-IN"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AEB837CF-619D-4ACC-B056-CE56702303EE}"/>
              </a:ext>
            </a:extLst>
          </p:cNvPr>
          <p:cNvSpPr/>
          <p:nvPr/>
        </p:nvSpPr>
        <p:spPr>
          <a:xfrm>
            <a:off x="6379852" y="5193794"/>
            <a:ext cx="1073888" cy="5989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Arial" panose="020B0604020202020204" pitchFamily="34" charset="0"/>
                <a:cs typeface="Arial" panose="020B0604020202020204" pitchFamily="34" charset="0"/>
              </a:rPr>
              <a:t>Subprog</a:t>
            </a:r>
            <a:endParaRPr lang="en-IN"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EA50DD4B-7343-4FF6-AAC3-7760FE10605E}"/>
              </a:ext>
            </a:extLst>
          </p:cNvPr>
          <p:cNvSpPr/>
          <p:nvPr/>
        </p:nvSpPr>
        <p:spPr>
          <a:xfrm>
            <a:off x="7521069" y="5186710"/>
            <a:ext cx="1073888" cy="5989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Arial" panose="020B0604020202020204" pitchFamily="34" charset="0"/>
                <a:cs typeface="Arial" panose="020B0604020202020204" pitchFamily="34" charset="0"/>
              </a:rPr>
              <a:t>Subprog</a:t>
            </a:r>
            <a:endParaRPr lang="en-IN"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00BBD6F1-CED9-451F-B634-3CB6A7C4F520}"/>
              </a:ext>
            </a:extLst>
          </p:cNvPr>
          <p:cNvSpPr/>
          <p:nvPr/>
        </p:nvSpPr>
        <p:spPr>
          <a:xfrm>
            <a:off x="8662316" y="5168982"/>
            <a:ext cx="1073888" cy="5989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Arial" panose="020B0604020202020204" pitchFamily="34" charset="0"/>
                <a:cs typeface="Arial" panose="020B0604020202020204" pitchFamily="34" charset="0"/>
              </a:rPr>
              <a:t>Subprog</a:t>
            </a:r>
            <a:endParaRPr lang="en-IN"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9DD45D4-098A-4A7D-B375-2E452DFAA0DE}"/>
              </a:ext>
            </a:extLst>
          </p:cNvPr>
          <p:cNvSpPr/>
          <p:nvPr/>
        </p:nvSpPr>
        <p:spPr>
          <a:xfrm>
            <a:off x="9815622" y="5184447"/>
            <a:ext cx="1073888" cy="5989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Arial" panose="020B0604020202020204" pitchFamily="34" charset="0"/>
                <a:cs typeface="Arial" panose="020B0604020202020204" pitchFamily="34" charset="0"/>
              </a:rPr>
              <a:t>Subprog</a:t>
            </a:r>
            <a:endParaRPr lang="en-IN"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3A2E69DC-DBCD-4013-8A33-A8A5CCEC9264}"/>
              </a:ext>
            </a:extLst>
          </p:cNvPr>
          <p:cNvSpPr/>
          <p:nvPr/>
        </p:nvSpPr>
        <p:spPr>
          <a:xfrm>
            <a:off x="11027737" y="5173815"/>
            <a:ext cx="1073888" cy="5989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Arial" panose="020B0604020202020204" pitchFamily="34" charset="0"/>
                <a:cs typeface="Arial" panose="020B0604020202020204" pitchFamily="34" charset="0"/>
              </a:rPr>
              <a:t>Subprog</a:t>
            </a:r>
            <a:endParaRPr lang="en-IN"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4CD7C763-9ADD-405D-A703-66E13E904165}"/>
              </a:ext>
            </a:extLst>
          </p:cNvPr>
          <p:cNvSpPr/>
          <p:nvPr/>
        </p:nvSpPr>
        <p:spPr>
          <a:xfrm>
            <a:off x="2718403" y="6149909"/>
            <a:ext cx="9383222" cy="5136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Foundation element of all Software are STATEMENTS created with Code</a:t>
            </a:r>
          </a:p>
        </p:txBody>
      </p:sp>
      <p:grpSp>
        <p:nvGrpSpPr>
          <p:cNvPr id="74" name="Group 73">
            <a:extLst>
              <a:ext uri="{FF2B5EF4-FFF2-40B4-BE49-F238E27FC236}">
                <a16:creationId xmlns:a16="http://schemas.microsoft.com/office/drawing/2014/main" id="{DCDC8BC8-74D9-4ED2-85BA-E5D5433B8786}"/>
              </a:ext>
            </a:extLst>
          </p:cNvPr>
          <p:cNvGrpSpPr/>
          <p:nvPr/>
        </p:nvGrpSpPr>
        <p:grpSpPr>
          <a:xfrm>
            <a:off x="7008626" y="3032676"/>
            <a:ext cx="2082211" cy="359338"/>
            <a:chOff x="7008626" y="1040097"/>
            <a:chExt cx="2082211" cy="359338"/>
          </a:xfrm>
        </p:grpSpPr>
        <p:cxnSp>
          <p:nvCxnSpPr>
            <p:cNvPr id="33" name="Straight Connector 32">
              <a:extLst>
                <a:ext uri="{FF2B5EF4-FFF2-40B4-BE49-F238E27FC236}">
                  <a16:creationId xmlns:a16="http://schemas.microsoft.com/office/drawing/2014/main" id="{7A342DAE-C360-4389-A8D9-A6DFB3AE6472}"/>
                </a:ext>
              </a:extLst>
            </p:cNvPr>
            <p:cNvCxnSpPr>
              <a:cxnSpLocks/>
            </p:cNvCxnSpPr>
            <p:nvPr/>
          </p:nvCxnSpPr>
          <p:spPr>
            <a:xfrm flipH="1">
              <a:off x="8183524" y="1040097"/>
              <a:ext cx="1" cy="182486"/>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CC6BB59-645B-400E-B0F0-951E73E7C0BF}"/>
                </a:ext>
              </a:extLst>
            </p:cNvPr>
            <p:cNvCxnSpPr>
              <a:cxnSpLocks/>
            </p:cNvCxnSpPr>
            <p:nvPr/>
          </p:nvCxnSpPr>
          <p:spPr>
            <a:xfrm>
              <a:off x="7008626" y="1224477"/>
              <a:ext cx="208221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2BCB8C5-20C3-4603-A970-DCB10CC2334E}"/>
                </a:ext>
              </a:extLst>
            </p:cNvPr>
            <p:cNvCxnSpPr/>
            <p:nvPr/>
          </p:nvCxnSpPr>
          <p:spPr>
            <a:xfrm>
              <a:off x="7008626" y="1224477"/>
              <a:ext cx="0" cy="17362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F236ADC-360D-41B7-8667-64CB7AC6301E}"/>
                </a:ext>
              </a:extLst>
            </p:cNvPr>
            <p:cNvCxnSpPr/>
            <p:nvPr/>
          </p:nvCxnSpPr>
          <p:spPr>
            <a:xfrm>
              <a:off x="9077289" y="1225808"/>
              <a:ext cx="0" cy="17362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2CF70970-6691-482B-AD0C-29E3F1C7C932}"/>
              </a:ext>
            </a:extLst>
          </p:cNvPr>
          <p:cNvGrpSpPr/>
          <p:nvPr/>
        </p:nvGrpSpPr>
        <p:grpSpPr>
          <a:xfrm>
            <a:off x="5810228" y="4009026"/>
            <a:ext cx="1557731" cy="272478"/>
            <a:chOff x="5812403" y="2213741"/>
            <a:chExt cx="1557731" cy="272478"/>
          </a:xfrm>
        </p:grpSpPr>
        <p:cxnSp>
          <p:nvCxnSpPr>
            <p:cNvPr id="42" name="Straight Connector 41">
              <a:extLst>
                <a:ext uri="{FF2B5EF4-FFF2-40B4-BE49-F238E27FC236}">
                  <a16:creationId xmlns:a16="http://schemas.microsoft.com/office/drawing/2014/main" id="{2985627F-35F4-44F9-B39E-2B7B323A1C09}"/>
                </a:ext>
              </a:extLst>
            </p:cNvPr>
            <p:cNvCxnSpPr>
              <a:cxnSpLocks/>
            </p:cNvCxnSpPr>
            <p:nvPr/>
          </p:nvCxnSpPr>
          <p:spPr>
            <a:xfrm flipH="1">
              <a:off x="6836735" y="2213741"/>
              <a:ext cx="2175" cy="1155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69E989E-483A-4AE0-A8D8-707229C4BABE}"/>
                </a:ext>
              </a:extLst>
            </p:cNvPr>
            <p:cNvCxnSpPr/>
            <p:nvPr/>
          </p:nvCxnSpPr>
          <p:spPr>
            <a:xfrm>
              <a:off x="5812403" y="2339772"/>
              <a:ext cx="15577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90E298E-1FA5-4CF5-AEE1-400E33E0E7A8}"/>
                </a:ext>
              </a:extLst>
            </p:cNvPr>
            <p:cNvCxnSpPr/>
            <p:nvPr/>
          </p:nvCxnSpPr>
          <p:spPr>
            <a:xfrm>
              <a:off x="5812403" y="2339772"/>
              <a:ext cx="0" cy="1451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B68C8F5-32E1-4500-B116-97804968A3DF}"/>
                </a:ext>
              </a:extLst>
            </p:cNvPr>
            <p:cNvCxnSpPr/>
            <p:nvPr/>
          </p:nvCxnSpPr>
          <p:spPr>
            <a:xfrm>
              <a:off x="7367571" y="2341099"/>
              <a:ext cx="0" cy="1451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B8F67AEE-4EA0-45EE-82C3-7FA3E2F54FF6}"/>
              </a:ext>
            </a:extLst>
          </p:cNvPr>
          <p:cNvGrpSpPr/>
          <p:nvPr/>
        </p:nvGrpSpPr>
        <p:grpSpPr>
          <a:xfrm>
            <a:off x="8882934" y="3980372"/>
            <a:ext cx="1559786" cy="303146"/>
            <a:chOff x="8882934" y="1972868"/>
            <a:chExt cx="1559786" cy="333461"/>
          </a:xfrm>
        </p:grpSpPr>
        <p:cxnSp>
          <p:nvCxnSpPr>
            <p:cNvPr id="48" name="Straight Connector 47">
              <a:extLst>
                <a:ext uri="{FF2B5EF4-FFF2-40B4-BE49-F238E27FC236}">
                  <a16:creationId xmlns:a16="http://schemas.microsoft.com/office/drawing/2014/main" id="{4D60960C-3AD1-4A8F-87C7-BC67B9936302}"/>
                </a:ext>
              </a:extLst>
            </p:cNvPr>
            <p:cNvCxnSpPr/>
            <p:nvPr/>
          </p:nvCxnSpPr>
          <p:spPr>
            <a:xfrm flipH="1">
              <a:off x="9605118" y="1972868"/>
              <a:ext cx="1" cy="18326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8EFADC6-03CA-434C-B154-F60B5651BFB8}"/>
                </a:ext>
              </a:extLst>
            </p:cNvPr>
            <p:cNvCxnSpPr/>
            <p:nvPr/>
          </p:nvCxnSpPr>
          <p:spPr>
            <a:xfrm>
              <a:off x="8882934" y="2156129"/>
              <a:ext cx="1557731"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9BEA6D7-40F8-4B1B-80FB-E6A126B99038}"/>
                </a:ext>
              </a:extLst>
            </p:cNvPr>
            <p:cNvCxnSpPr/>
            <p:nvPr/>
          </p:nvCxnSpPr>
          <p:spPr>
            <a:xfrm>
              <a:off x="8882934" y="2161209"/>
              <a:ext cx="0" cy="14512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B112790-BAC2-42BB-9191-9BB189FCE144}"/>
                </a:ext>
              </a:extLst>
            </p:cNvPr>
            <p:cNvCxnSpPr/>
            <p:nvPr/>
          </p:nvCxnSpPr>
          <p:spPr>
            <a:xfrm>
              <a:off x="10442720" y="2143602"/>
              <a:ext cx="0" cy="14512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0504B08C-A59E-4EAE-A1D2-8A0505B3D8B9}"/>
              </a:ext>
            </a:extLst>
          </p:cNvPr>
          <p:cNvGrpSpPr/>
          <p:nvPr/>
        </p:nvGrpSpPr>
        <p:grpSpPr>
          <a:xfrm>
            <a:off x="3332367" y="4911651"/>
            <a:ext cx="1963244" cy="329708"/>
            <a:chOff x="3324969" y="2919072"/>
            <a:chExt cx="1963244" cy="329708"/>
          </a:xfrm>
        </p:grpSpPr>
        <p:cxnSp>
          <p:nvCxnSpPr>
            <p:cNvPr id="52" name="Straight Connector 51">
              <a:extLst>
                <a:ext uri="{FF2B5EF4-FFF2-40B4-BE49-F238E27FC236}">
                  <a16:creationId xmlns:a16="http://schemas.microsoft.com/office/drawing/2014/main" id="{7E9628B0-00A7-41D3-B2E0-DC20E27D25DA}"/>
                </a:ext>
              </a:extLst>
            </p:cNvPr>
            <p:cNvCxnSpPr/>
            <p:nvPr/>
          </p:nvCxnSpPr>
          <p:spPr>
            <a:xfrm flipH="1">
              <a:off x="5287554" y="2919072"/>
              <a:ext cx="1" cy="18326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6B2EC-5D72-44AD-9F21-46EC434EFFC3}"/>
                </a:ext>
              </a:extLst>
            </p:cNvPr>
            <p:cNvCxnSpPr>
              <a:cxnSpLocks/>
            </p:cNvCxnSpPr>
            <p:nvPr/>
          </p:nvCxnSpPr>
          <p:spPr>
            <a:xfrm>
              <a:off x="3324969" y="3102333"/>
              <a:ext cx="1963244"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E8E86B-6982-4D57-98D6-EC2233E460C1}"/>
                </a:ext>
              </a:extLst>
            </p:cNvPr>
            <p:cNvCxnSpPr/>
            <p:nvPr/>
          </p:nvCxnSpPr>
          <p:spPr>
            <a:xfrm>
              <a:off x="3324969" y="3086431"/>
              <a:ext cx="0" cy="14512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C2CD35F-D4B9-4D65-94EB-5EC3464BE947}"/>
                </a:ext>
              </a:extLst>
            </p:cNvPr>
            <p:cNvCxnSpPr/>
            <p:nvPr/>
          </p:nvCxnSpPr>
          <p:spPr>
            <a:xfrm>
              <a:off x="4272500" y="3103660"/>
              <a:ext cx="0" cy="14512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26C215CD-F40A-46A9-BE30-7C91E2599687}"/>
              </a:ext>
            </a:extLst>
          </p:cNvPr>
          <p:cNvGrpSpPr/>
          <p:nvPr/>
        </p:nvGrpSpPr>
        <p:grpSpPr>
          <a:xfrm>
            <a:off x="5496447" y="4894507"/>
            <a:ext cx="1884080" cy="348180"/>
            <a:chOff x="5489049" y="2901928"/>
            <a:chExt cx="1884080" cy="348180"/>
          </a:xfrm>
        </p:grpSpPr>
        <p:cxnSp>
          <p:nvCxnSpPr>
            <p:cNvPr id="57" name="Straight Connector 56">
              <a:extLst>
                <a:ext uri="{FF2B5EF4-FFF2-40B4-BE49-F238E27FC236}">
                  <a16:creationId xmlns:a16="http://schemas.microsoft.com/office/drawing/2014/main" id="{C1E460AE-AF0F-47BA-B680-13225ACE874F}"/>
                </a:ext>
              </a:extLst>
            </p:cNvPr>
            <p:cNvCxnSpPr/>
            <p:nvPr/>
          </p:nvCxnSpPr>
          <p:spPr>
            <a:xfrm flipH="1">
              <a:off x="7373128" y="2901928"/>
              <a:ext cx="1" cy="18326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9BBCA2-AB1B-4497-89E0-34C796F18369}"/>
                </a:ext>
              </a:extLst>
            </p:cNvPr>
            <p:cNvCxnSpPr>
              <a:cxnSpLocks/>
            </p:cNvCxnSpPr>
            <p:nvPr/>
          </p:nvCxnSpPr>
          <p:spPr>
            <a:xfrm flipV="1">
              <a:off x="5489049" y="3095700"/>
              <a:ext cx="1884079" cy="796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D9BE8B8-6526-40BB-98BB-9E5C2789204E}"/>
                </a:ext>
              </a:extLst>
            </p:cNvPr>
            <p:cNvCxnSpPr/>
            <p:nvPr/>
          </p:nvCxnSpPr>
          <p:spPr>
            <a:xfrm>
              <a:off x="5489049" y="3087759"/>
              <a:ext cx="0" cy="14512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555B456-B674-4407-B8E1-50240F4AE32B}"/>
                </a:ext>
              </a:extLst>
            </p:cNvPr>
            <p:cNvCxnSpPr/>
            <p:nvPr/>
          </p:nvCxnSpPr>
          <p:spPr>
            <a:xfrm>
              <a:off x="7064734" y="3104988"/>
              <a:ext cx="0" cy="14512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E7B8CC4A-E73B-40A9-9532-EB4E3CB340C9}"/>
              </a:ext>
            </a:extLst>
          </p:cNvPr>
          <p:cNvGrpSpPr/>
          <p:nvPr/>
        </p:nvGrpSpPr>
        <p:grpSpPr>
          <a:xfrm>
            <a:off x="8057434" y="4912977"/>
            <a:ext cx="1390814" cy="329708"/>
            <a:chOff x="8050036" y="2920398"/>
            <a:chExt cx="1390814" cy="329708"/>
          </a:xfrm>
        </p:grpSpPr>
        <p:cxnSp>
          <p:nvCxnSpPr>
            <p:cNvPr id="61" name="Straight Connector 60">
              <a:extLst>
                <a:ext uri="{FF2B5EF4-FFF2-40B4-BE49-F238E27FC236}">
                  <a16:creationId xmlns:a16="http://schemas.microsoft.com/office/drawing/2014/main" id="{316DDC24-9C59-439E-934A-581648941445}"/>
                </a:ext>
              </a:extLst>
            </p:cNvPr>
            <p:cNvCxnSpPr>
              <a:cxnSpLocks/>
            </p:cNvCxnSpPr>
            <p:nvPr/>
          </p:nvCxnSpPr>
          <p:spPr>
            <a:xfrm flipH="1">
              <a:off x="9065748" y="2920398"/>
              <a:ext cx="1" cy="18326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63E802D-5281-4FDD-8625-BF3DF0BD7B53}"/>
                </a:ext>
              </a:extLst>
            </p:cNvPr>
            <p:cNvCxnSpPr>
              <a:cxnSpLocks/>
            </p:cNvCxnSpPr>
            <p:nvPr/>
          </p:nvCxnSpPr>
          <p:spPr>
            <a:xfrm>
              <a:off x="8050036" y="3102333"/>
              <a:ext cx="1381474" cy="1326"/>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50F6B2E-B1CA-4EB6-9DDE-3FE6E0E8085B}"/>
                </a:ext>
              </a:extLst>
            </p:cNvPr>
            <p:cNvCxnSpPr>
              <a:cxnSpLocks/>
            </p:cNvCxnSpPr>
            <p:nvPr/>
          </p:nvCxnSpPr>
          <p:spPr>
            <a:xfrm>
              <a:off x="9440850" y="3087757"/>
              <a:ext cx="0" cy="14512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8787CC1-3E34-45EC-BE21-9F74BE523192}"/>
                </a:ext>
              </a:extLst>
            </p:cNvPr>
            <p:cNvCxnSpPr>
              <a:cxnSpLocks/>
            </p:cNvCxnSpPr>
            <p:nvPr/>
          </p:nvCxnSpPr>
          <p:spPr>
            <a:xfrm>
              <a:off x="8050694" y="3104986"/>
              <a:ext cx="0" cy="14512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2B3EEFB5-9C0E-4A90-B6CF-4C7C4FA1A58C}"/>
              </a:ext>
            </a:extLst>
          </p:cNvPr>
          <p:cNvGrpSpPr/>
          <p:nvPr/>
        </p:nvGrpSpPr>
        <p:grpSpPr>
          <a:xfrm>
            <a:off x="10324882" y="4906344"/>
            <a:ext cx="1393456" cy="329708"/>
            <a:chOff x="10317484" y="2913765"/>
            <a:chExt cx="1393456" cy="329708"/>
          </a:xfrm>
        </p:grpSpPr>
        <p:cxnSp>
          <p:nvCxnSpPr>
            <p:cNvPr id="70" name="Straight Connector 69">
              <a:extLst>
                <a:ext uri="{FF2B5EF4-FFF2-40B4-BE49-F238E27FC236}">
                  <a16:creationId xmlns:a16="http://schemas.microsoft.com/office/drawing/2014/main" id="{7E8A6792-6675-4C33-B8DD-76DE657F8EE7}"/>
                </a:ext>
              </a:extLst>
            </p:cNvPr>
            <p:cNvCxnSpPr>
              <a:cxnSpLocks/>
            </p:cNvCxnSpPr>
            <p:nvPr/>
          </p:nvCxnSpPr>
          <p:spPr>
            <a:xfrm flipH="1">
              <a:off x="10784552" y="2913765"/>
              <a:ext cx="1" cy="18326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ABBEE63-F406-4985-8629-AE997E175903}"/>
                </a:ext>
              </a:extLst>
            </p:cNvPr>
            <p:cNvCxnSpPr>
              <a:cxnSpLocks/>
            </p:cNvCxnSpPr>
            <p:nvPr/>
          </p:nvCxnSpPr>
          <p:spPr>
            <a:xfrm>
              <a:off x="10317484" y="3095700"/>
              <a:ext cx="1381474" cy="1326"/>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55A5C90-8EEB-4FCC-8F3C-69C91018BE0F}"/>
                </a:ext>
              </a:extLst>
            </p:cNvPr>
            <p:cNvCxnSpPr>
              <a:cxnSpLocks/>
            </p:cNvCxnSpPr>
            <p:nvPr/>
          </p:nvCxnSpPr>
          <p:spPr>
            <a:xfrm>
              <a:off x="10318142" y="3098353"/>
              <a:ext cx="0" cy="14512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2319166-FAA2-42A9-AFC2-3527A78C30F1}"/>
                </a:ext>
              </a:extLst>
            </p:cNvPr>
            <p:cNvCxnSpPr>
              <a:cxnSpLocks/>
            </p:cNvCxnSpPr>
            <p:nvPr/>
          </p:nvCxnSpPr>
          <p:spPr>
            <a:xfrm>
              <a:off x="11710940" y="3083781"/>
              <a:ext cx="0" cy="14512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83" name="TextBox 82">
            <a:extLst>
              <a:ext uri="{FF2B5EF4-FFF2-40B4-BE49-F238E27FC236}">
                <a16:creationId xmlns:a16="http://schemas.microsoft.com/office/drawing/2014/main" id="{9305DF52-8BC9-4BD4-A75A-0334030C9B5A}"/>
              </a:ext>
            </a:extLst>
          </p:cNvPr>
          <p:cNvSpPr txBox="1"/>
          <p:nvPr/>
        </p:nvSpPr>
        <p:spPr>
          <a:xfrm>
            <a:off x="10829" y="-2499"/>
            <a:ext cx="11851758"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Top-down Approach to Software Development</a:t>
            </a:r>
          </a:p>
        </p:txBody>
      </p:sp>
      <p:sp>
        <p:nvSpPr>
          <p:cNvPr id="84" name="TextBox 83">
            <a:extLst>
              <a:ext uri="{FF2B5EF4-FFF2-40B4-BE49-F238E27FC236}">
                <a16:creationId xmlns:a16="http://schemas.microsoft.com/office/drawing/2014/main" id="{5839D281-16D6-475B-B36F-1ABA81CF4463}"/>
              </a:ext>
            </a:extLst>
          </p:cNvPr>
          <p:cNvSpPr txBox="1"/>
          <p:nvPr/>
        </p:nvSpPr>
        <p:spPr>
          <a:xfrm>
            <a:off x="587276" y="383151"/>
            <a:ext cx="11593895" cy="1015663"/>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In order to understand software systems, a developer needs to recognise what software is at both of its largest and smallest levels, essentially acknowledging the different components that make up a system at different levels. </a:t>
            </a:r>
          </a:p>
        </p:txBody>
      </p:sp>
      <p:sp>
        <p:nvSpPr>
          <p:cNvPr id="85" name="TextBox 84">
            <a:extLst>
              <a:ext uri="{FF2B5EF4-FFF2-40B4-BE49-F238E27FC236}">
                <a16:creationId xmlns:a16="http://schemas.microsoft.com/office/drawing/2014/main" id="{F2111FE5-CA40-4229-BB17-3C4A976D8DB0}"/>
              </a:ext>
            </a:extLst>
          </p:cNvPr>
          <p:cNvSpPr txBox="1"/>
          <p:nvPr/>
        </p:nvSpPr>
        <p:spPr>
          <a:xfrm>
            <a:off x="30469" y="1881315"/>
            <a:ext cx="1128452" cy="400110"/>
          </a:xfrm>
          <a:prstGeom prst="rect">
            <a:avLst/>
          </a:prstGeom>
          <a:noFill/>
        </p:spPr>
        <p:txBody>
          <a:bodyPr wrap="square" rtlCol="0">
            <a:spAutoFit/>
          </a:bodyPr>
          <a:lstStyle/>
          <a:p>
            <a:r>
              <a:rPr lang="en-IN" sz="2000" dirty="0">
                <a:solidFill>
                  <a:srgbClr val="0070C0"/>
                </a:solidFill>
                <a:latin typeface="Arial" panose="020B0604020202020204" pitchFamily="34" charset="0"/>
                <a:cs typeface="Arial" panose="020B0604020202020204" pitchFamily="34" charset="0"/>
              </a:rPr>
              <a:t>System:</a:t>
            </a:r>
          </a:p>
        </p:txBody>
      </p:sp>
      <p:sp>
        <p:nvSpPr>
          <p:cNvPr id="86" name="TextBox 85">
            <a:extLst>
              <a:ext uri="{FF2B5EF4-FFF2-40B4-BE49-F238E27FC236}">
                <a16:creationId xmlns:a16="http://schemas.microsoft.com/office/drawing/2014/main" id="{08C24043-306B-4D51-9085-3CFC1075BEBF}"/>
              </a:ext>
            </a:extLst>
          </p:cNvPr>
          <p:cNvSpPr txBox="1"/>
          <p:nvPr/>
        </p:nvSpPr>
        <p:spPr>
          <a:xfrm>
            <a:off x="10829" y="2509856"/>
            <a:ext cx="1626781" cy="400110"/>
          </a:xfrm>
          <a:prstGeom prst="rect">
            <a:avLst/>
          </a:prstGeom>
          <a:noFill/>
        </p:spPr>
        <p:txBody>
          <a:bodyPr wrap="square" rtlCol="0">
            <a:spAutoFit/>
          </a:bodyPr>
          <a:lstStyle/>
          <a:p>
            <a:r>
              <a:rPr lang="en-IN" sz="2000" dirty="0">
                <a:solidFill>
                  <a:srgbClr val="C00000"/>
                </a:solidFill>
                <a:latin typeface="Arial" panose="020B0604020202020204" pitchFamily="34" charset="0"/>
                <a:cs typeface="Arial" panose="020B0604020202020204" pitchFamily="34" charset="0"/>
              </a:rPr>
              <a:t>Programme:</a:t>
            </a:r>
          </a:p>
        </p:txBody>
      </p:sp>
      <p:sp>
        <p:nvSpPr>
          <p:cNvPr id="87" name="TextBox 86">
            <a:extLst>
              <a:ext uri="{FF2B5EF4-FFF2-40B4-BE49-F238E27FC236}">
                <a16:creationId xmlns:a16="http://schemas.microsoft.com/office/drawing/2014/main" id="{B4A88B7C-DD3F-4E68-8780-09867E6AA0B5}"/>
              </a:ext>
            </a:extLst>
          </p:cNvPr>
          <p:cNvSpPr txBox="1"/>
          <p:nvPr/>
        </p:nvSpPr>
        <p:spPr>
          <a:xfrm>
            <a:off x="-11584" y="3197850"/>
            <a:ext cx="1332296"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Module:</a:t>
            </a:r>
          </a:p>
        </p:txBody>
      </p:sp>
      <p:sp>
        <p:nvSpPr>
          <p:cNvPr id="88" name="TextBox 87">
            <a:extLst>
              <a:ext uri="{FF2B5EF4-FFF2-40B4-BE49-F238E27FC236}">
                <a16:creationId xmlns:a16="http://schemas.microsoft.com/office/drawing/2014/main" id="{BBFE8C36-15E2-4456-AF48-A9005039B773}"/>
              </a:ext>
            </a:extLst>
          </p:cNvPr>
          <p:cNvSpPr txBox="1"/>
          <p:nvPr/>
        </p:nvSpPr>
        <p:spPr>
          <a:xfrm>
            <a:off x="-11584" y="4100143"/>
            <a:ext cx="2032010" cy="400110"/>
          </a:xfrm>
          <a:prstGeom prst="rect">
            <a:avLst/>
          </a:prstGeom>
          <a:noFill/>
        </p:spPr>
        <p:txBody>
          <a:bodyPr wrap="square" rtlCol="0">
            <a:spAutoFit/>
          </a:bodyPr>
          <a:lstStyle/>
          <a:p>
            <a:r>
              <a:rPr lang="en-IN" sz="2000" dirty="0">
                <a:solidFill>
                  <a:srgbClr val="00B050"/>
                </a:solidFill>
                <a:latin typeface="Arial" panose="020B0604020202020204" pitchFamily="34" charset="0"/>
                <a:cs typeface="Arial" panose="020B0604020202020204" pitchFamily="34" charset="0"/>
              </a:rPr>
              <a:t>Subprogramme:</a:t>
            </a:r>
          </a:p>
        </p:txBody>
      </p:sp>
      <p:sp>
        <p:nvSpPr>
          <p:cNvPr id="90" name="TextBox 89">
            <a:extLst>
              <a:ext uri="{FF2B5EF4-FFF2-40B4-BE49-F238E27FC236}">
                <a16:creationId xmlns:a16="http://schemas.microsoft.com/office/drawing/2014/main" id="{D78566CD-79B5-4E77-AEDD-DBACD1194855}"/>
              </a:ext>
            </a:extLst>
          </p:cNvPr>
          <p:cNvSpPr txBox="1"/>
          <p:nvPr/>
        </p:nvSpPr>
        <p:spPr>
          <a:xfrm>
            <a:off x="13468" y="5525294"/>
            <a:ext cx="1464318" cy="400110"/>
          </a:xfrm>
          <a:prstGeom prst="rect">
            <a:avLst/>
          </a:prstGeom>
          <a:noFill/>
        </p:spPr>
        <p:txBody>
          <a:bodyPr wrap="square" rtlCol="0">
            <a:spAutoFit/>
          </a:bodyPr>
          <a:lstStyle/>
          <a:p>
            <a:r>
              <a:rPr lang="en-IN" sz="2000" dirty="0">
                <a:solidFill>
                  <a:srgbClr val="FF0000"/>
                </a:solidFill>
                <a:latin typeface="Arial" panose="020B0604020202020204" pitchFamily="34" charset="0"/>
                <a:cs typeface="Arial" panose="020B0604020202020204" pitchFamily="34" charset="0"/>
              </a:rPr>
              <a:t>Statement:</a:t>
            </a:r>
          </a:p>
        </p:txBody>
      </p:sp>
    </p:spTree>
    <p:extLst>
      <p:ext uri="{BB962C8B-B14F-4D97-AF65-F5344CB8AC3E}">
        <p14:creationId xmlns:p14="http://schemas.microsoft.com/office/powerpoint/2010/main" val="52277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88"/>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par>
                          <p:cTn id="33" fill="hold">
                            <p:stCondLst>
                              <p:cond delay="0"/>
                            </p:stCondLst>
                            <p:childTnLst>
                              <p:par>
                                <p:cTn id="34" presetID="22" presetClass="entr" presetSubtype="1" fill="hold" nodeType="after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wipe(up)">
                                      <p:cBhvr>
                                        <p:cTn id="36" dur="500"/>
                                        <p:tgtEl>
                                          <p:spTgt spid="7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par>
                          <p:cTn id="47" fill="hold">
                            <p:stCondLst>
                              <p:cond delay="0"/>
                            </p:stCondLst>
                            <p:childTnLst>
                              <p:par>
                                <p:cTn id="48" presetID="22" presetClass="entr" presetSubtype="1" fill="hold" nodeType="after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wipe(up)">
                                      <p:cBhvr>
                                        <p:cTn id="50" dur="500"/>
                                        <p:tgtEl>
                                          <p:spTgt spid="75"/>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up)">
                                      <p:cBhvr>
                                        <p:cTn id="56" dur="500"/>
                                        <p:tgtEl>
                                          <p:spTgt spid="18"/>
                                        </p:tgtEl>
                                      </p:cBhvr>
                                    </p:animEffect>
                                  </p:childTnLst>
                                </p:cTn>
                              </p:par>
                              <p:par>
                                <p:cTn id="57" presetID="22" presetClass="entr" presetSubtype="1"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wipe(up)">
                                      <p:cBhvr>
                                        <p:cTn id="59" dur="500"/>
                                        <p:tgtEl>
                                          <p:spTgt spid="76"/>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up)">
                                      <p:cBhvr>
                                        <p:cTn id="62" dur="500"/>
                                        <p:tgtEl>
                                          <p:spTgt spid="19"/>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up)">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childTnLst>
                                </p:cTn>
                              </p:par>
                            </p:childTnLst>
                          </p:cTn>
                        </p:par>
                        <p:par>
                          <p:cTn id="70" fill="hold">
                            <p:stCondLst>
                              <p:cond delay="0"/>
                            </p:stCondLst>
                            <p:childTnLst>
                              <p:par>
                                <p:cTn id="71" presetID="22" presetClass="entr" presetSubtype="1" fill="hold" nodeType="after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wipe(up)">
                                      <p:cBhvr>
                                        <p:cTn id="73" dur="500"/>
                                        <p:tgtEl>
                                          <p:spTgt spid="77"/>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up)">
                                      <p:cBhvr>
                                        <p:cTn id="76" dur="500"/>
                                        <p:tgtEl>
                                          <p:spTgt spid="2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up)">
                                      <p:cBhvr>
                                        <p:cTn id="79" dur="500"/>
                                        <p:tgtEl>
                                          <p:spTgt spid="22"/>
                                        </p:tgtEl>
                                      </p:cBhvr>
                                    </p:animEffect>
                                  </p:childTnLst>
                                </p:cTn>
                              </p:par>
                              <p:par>
                                <p:cTn id="80" presetID="22" presetClass="entr" presetSubtype="1" fill="hold" nodeType="with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wipe(up)">
                                      <p:cBhvr>
                                        <p:cTn id="82" dur="500"/>
                                        <p:tgtEl>
                                          <p:spTgt spid="78"/>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up)">
                                      <p:cBhvr>
                                        <p:cTn id="85" dur="500"/>
                                        <p:tgtEl>
                                          <p:spTgt spid="24"/>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up)">
                                      <p:cBhvr>
                                        <p:cTn id="88" dur="500"/>
                                        <p:tgtEl>
                                          <p:spTgt spid="25"/>
                                        </p:tgtEl>
                                      </p:cBhvr>
                                    </p:animEffect>
                                  </p:childTnLst>
                                </p:cTn>
                              </p:par>
                              <p:par>
                                <p:cTn id="89" presetID="22" presetClass="entr" presetSubtype="1" fill="hold" nodeType="withEffect">
                                  <p:stCondLst>
                                    <p:cond delay="0"/>
                                  </p:stCondLst>
                                  <p:childTnLst>
                                    <p:set>
                                      <p:cBhvr>
                                        <p:cTn id="90" dur="1" fill="hold">
                                          <p:stCondLst>
                                            <p:cond delay="0"/>
                                          </p:stCondLst>
                                        </p:cTn>
                                        <p:tgtEl>
                                          <p:spTgt spid="79"/>
                                        </p:tgtEl>
                                        <p:attrNameLst>
                                          <p:attrName>style.visibility</p:attrName>
                                        </p:attrNameLst>
                                      </p:cBhvr>
                                      <p:to>
                                        <p:strVal val="visible"/>
                                      </p:to>
                                    </p:set>
                                    <p:animEffect transition="in" filter="wipe(up)">
                                      <p:cBhvr>
                                        <p:cTn id="91" dur="500"/>
                                        <p:tgtEl>
                                          <p:spTgt spid="79"/>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wipe(up)">
                                      <p:cBhvr>
                                        <p:cTn id="94" dur="500"/>
                                        <p:tgtEl>
                                          <p:spTgt spid="26"/>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wipe(up)">
                                      <p:cBhvr>
                                        <p:cTn id="97" dur="500"/>
                                        <p:tgtEl>
                                          <p:spTgt spid="27"/>
                                        </p:tgtEl>
                                      </p:cBhvr>
                                    </p:animEffect>
                                  </p:childTnLst>
                                </p:cTn>
                              </p:par>
                              <p:par>
                                <p:cTn id="98" presetID="22" presetClass="entr" presetSubtype="1" fill="hold" nodeType="withEffect">
                                  <p:stCondLst>
                                    <p:cond delay="0"/>
                                  </p:stCondLst>
                                  <p:childTnLst>
                                    <p:set>
                                      <p:cBhvr>
                                        <p:cTn id="99" dur="1" fill="hold">
                                          <p:stCondLst>
                                            <p:cond delay="0"/>
                                          </p:stCondLst>
                                        </p:cTn>
                                        <p:tgtEl>
                                          <p:spTgt spid="80"/>
                                        </p:tgtEl>
                                        <p:attrNameLst>
                                          <p:attrName>style.visibility</p:attrName>
                                        </p:attrNameLst>
                                      </p:cBhvr>
                                      <p:to>
                                        <p:strVal val="visible"/>
                                      </p:to>
                                    </p:set>
                                    <p:animEffect transition="in" filter="wipe(up)">
                                      <p:cBhvr>
                                        <p:cTn id="100" dur="500"/>
                                        <p:tgtEl>
                                          <p:spTgt spid="80"/>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wipe(up)">
                                      <p:cBhvr>
                                        <p:cTn id="103" dur="500"/>
                                        <p:tgtEl>
                                          <p:spTgt spid="28"/>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wipe(up)">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childTnLst>
                          </p:cTn>
                        </p:par>
                        <p:par>
                          <p:cTn id="111" fill="hold">
                            <p:stCondLst>
                              <p:cond delay="0"/>
                            </p:stCondLst>
                            <p:childTnLst>
                              <p:par>
                                <p:cTn id="112" presetID="22" presetClass="entr" presetSubtype="8"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wipe(left)">
                                      <p:cBhvr>
                                        <p:cTn id="11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11" grpId="0"/>
      <p:bldP spid="12" grpId="0"/>
      <p:bldP spid="15" grpId="0" animBg="1"/>
      <p:bldP spid="16" grpId="0" animBg="1"/>
      <p:bldP spid="17" grpId="0" animBg="1"/>
      <p:bldP spid="18" grpId="0" animBg="1"/>
      <p:bldP spid="19" grpId="0" animBg="1"/>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85" grpId="0"/>
      <p:bldP spid="86" grpId="0"/>
      <p:bldP spid="87" grpId="0"/>
      <p:bldP spid="88" grpId="0"/>
      <p:bldP spid="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F42801-0765-42C3-8C72-959E344DC6A0}"/>
              </a:ext>
            </a:extLst>
          </p:cNvPr>
          <p:cNvSpPr/>
          <p:nvPr/>
        </p:nvSpPr>
        <p:spPr>
          <a:xfrm>
            <a:off x="0" y="2892547"/>
            <a:ext cx="12192000" cy="1862048"/>
          </a:xfrm>
          <a:prstGeom prst="rect">
            <a:avLst/>
          </a:prstGeom>
        </p:spPr>
        <p:txBody>
          <a:bodyPr wrap="square">
            <a:spAutoFit/>
          </a:bodyPr>
          <a:lstStyle/>
          <a:p>
            <a:pPr marL="342900" indent="-342900">
              <a:spcAft>
                <a:spcPts val="600"/>
              </a:spcAft>
              <a:buFont typeface="Wingdings" panose="05000000000000000000" pitchFamily="2" charset="2"/>
              <a:buChar char="Ø"/>
            </a:pPr>
            <a:r>
              <a:rPr lang="en-US" sz="2000" dirty="0">
                <a:solidFill>
                  <a:srgbClr val="252525"/>
                </a:solidFill>
                <a:latin typeface="Arial" panose="020B0604020202020204" pitchFamily="34" charset="0"/>
              </a:rPr>
              <a:t>The three situations exist as shown in the following diagrams :</a:t>
            </a:r>
          </a:p>
          <a:p>
            <a:pPr marL="720725" indent="-180975">
              <a:spcAft>
                <a:spcPts val="600"/>
              </a:spcAft>
              <a:buAutoNum type="arabicPeriod"/>
            </a:pPr>
            <a:r>
              <a:rPr lang="en-US" sz="2000" dirty="0">
                <a:solidFill>
                  <a:srgbClr val="252525"/>
                </a:solidFill>
                <a:latin typeface="Arial" panose="020B0604020202020204" pitchFamily="34" charset="0"/>
              </a:rPr>
              <a:t> In some projects, there is no overlap in responsibility (fig.-a). </a:t>
            </a:r>
          </a:p>
          <a:p>
            <a:pPr marL="720725" indent="-180975">
              <a:spcAft>
                <a:spcPts val="600"/>
              </a:spcAft>
              <a:buAutoNum type="arabicPeriod"/>
            </a:pPr>
            <a:r>
              <a:rPr lang="en-US" sz="2000" dirty="0">
                <a:solidFill>
                  <a:srgbClr val="252525"/>
                </a:solidFill>
                <a:latin typeface="Arial" panose="020B0604020202020204" pitchFamily="34" charset="0"/>
              </a:rPr>
              <a:t> In other projects, there may be shared responsibilities for planning and managing activities (fig-b). </a:t>
            </a:r>
          </a:p>
          <a:p>
            <a:pPr marL="720725" indent="-180975">
              <a:spcAft>
                <a:spcPts val="600"/>
              </a:spcAft>
              <a:buAutoNum type="arabicPeriod"/>
            </a:pPr>
            <a:r>
              <a:rPr lang="en-US" sz="2000" dirty="0">
                <a:solidFill>
                  <a:srgbClr val="252525"/>
                </a:solidFill>
                <a:latin typeface="Arial" panose="020B0604020202020204" pitchFamily="34" charset="0"/>
              </a:rPr>
              <a:t> In some cases, particularly for smaller projects, the project manager may also be the lead technical member of the team performing both roles of project manager and systems engineer (fig.-c).</a:t>
            </a:r>
            <a:endParaRPr lang="en-IN" sz="2000" dirty="0"/>
          </a:p>
        </p:txBody>
      </p:sp>
      <p:sp>
        <p:nvSpPr>
          <p:cNvPr id="3" name="Oval 2">
            <a:extLst>
              <a:ext uri="{FF2B5EF4-FFF2-40B4-BE49-F238E27FC236}">
                <a16:creationId xmlns:a16="http://schemas.microsoft.com/office/drawing/2014/main" id="{4C107D14-ADE4-4349-8312-6BF40B07BC3C}"/>
              </a:ext>
            </a:extLst>
          </p:cNvPr>
          <p:cNvSpPr/>
          <p:nvPr/>
        </p:nvSpPr>
        <p:spPr>
          <a:xfrm>
            <a:off x="1052945" y="4808319"/>
            <a:ext cx="1717964" cy="1758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Project Manager</a:t>
            </a:r>
          </a:p>
        </p:txBody>
      </p:sp>
      <p:sp>
        <p:nvSpPr>
          <p:cNvPr id="5" name="Oval 4">
            <a:extLst>
              <a:ext uri="{FF2B5EF4-FFF2-40B4-BE49-F238E27FC236}">
                <a16:creationId xmlns:a16="http://schemas.microsoft.com/office/drawing/2014/main" id="{90577AB0-845C-4550-826F-066BED9CBD58}"/>
              </a:ext>
            </a:extLst>
          </p:cNvPr>
          <p:cNvSpPr/>
          <p:nvPr/>
        </p:nvSpPr>
        <p:spPr>
          <a:xfrm>
            <a:off x="2770902" y="4808319"/>
            <a:ext cx="1717964" cy="175872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Systems Engineer</a:t>
            </a:r>
          </a:p>
        </p:txBody>
      </p:sp>
      <p:sp>
        <p:nvSpPr>
          <p:cNvPr id="6" name="Oval 5">
            <a:extLst>
              <a:ext uri="{FF2B5EF4-FFF2-40B4-BE49-F238E27FC236}">
                <a16:creationId xmlns:a16="http://schemas.microsoft.com/office/drawing/2014/main" id="{6340804C-0FE1-4AFE-9291-374E088752DB}"/>
              </a:ext>
            </a:extLst>
          </p:cNvPr>
          <p:cNvSpPr/>
          <p:nvPr/>
        </p:nvSpPr>
        <p:spPr>
          <a:xfrm>
            <a:off x="5105397" y="4808319"/>
            <a:ext cx="1717964" cy="1758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latin typeface="Arial" panose="020B0604020202020204" pitchFamily="34" charset="0"/>
                <a:cs typeface="Arial" panose="020B0604020202020204" pitchFamily="34" charset="0"/>
              </a:rPr>
              <a:t>Project Manager</a:t>
            </a:r>
          </a:p>
        </p:txBody>
      </p:sp>
      <p:sp>
        <p:nvSpPr>
          <p:cNvPr id="7" name="Oval 6">
            <a:extLst>
              <a:ext uri="{FF2B5EF4-FFF2-40B4-BE49-F238E27FC236}">
                <a16:creationId xmlns:a16="http://schemas.microsoft.com/office/drawing/2014/main" id="{85BE1532-1548-413C-92DC-4347009E0632}"/>
              </a:ext>
            </a:extLst>
          </p:cNvPr>
          <p:cNvSpPr/>
          <p:nvPr/>
        </p:nvSpPr>
        <p:spPr>
          <a:xfrm>
            <a:off x="9060873" y="4808319"/>
            <a:ext cx="1717964" cy="1758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Project Manager</a:t>
            </a:r>
          </a:p>
        </p:txBody>
      </p:sp>
      <p:sp>
        <p:nvSpPr>
          <p:cNvPr id="8" name="Oval 7">
            <a:extLst>
              <a:ext uri="{FF2B5EF4-FFF2-40B4-BE49-F238E27FC236}">
                <a16:creationId xmlns:a16="http://schemas.microsoft.com/office/drawing/2014/main" id="{94999FC7-BB54-4181-93EF-94B30CAA5DE2}"/>
              </a:ext>
            </a:extLst>
          </p:cNvPr>
          <p:cNvSpPr/>
          <p:nvPr/>
        </p:nvSpPr>
        <p:spPr>
          <a:xfrm>
            <a:off x="6449275" y="4809120"/>
            <a:ext cx="1717964" cy="175872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dirty="0">
                <a:latin typeface="Arial" panose="020B0604020202020204" pitchFamily="34" charset="0"/>
                <a:cs typeface="Arial" panose="020B0604020202020204" pitchFamily="34" charset="0"/>
              </a:rPr>
              <a:t>Systems Engineer</a:t>
            </a:r>
          </a:p>
        </p:txBody>
      </p:sp>
      <p:sp>
        <p:nvSpPr>
          <p:cNvPr id="9" name="Oval 8">
            <a:extLst>
              <a:ext uri="{FF2B5EF4-FFF2-40B4-BE49-F238E27FC236}">
                <a16:creationId xmlns:a16="http://schemas.microsoft.com/office/drawing/2014/main" id="{DE5B8DCD-534B-4C5B-B50D-B6838A6D11B1}"/>
              </a:ext>
            </a:extLst>
          </p:cNvPr>
          <p:cNvSpPr/>
          <p:nvPr/>
        </p:nvSpPr>
        <p:spPr>
          <a:xfrm>
            <a:off x="9206335" y="4808319"/>
            <a:ext cx="1717964" cy="175872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Project Manage/Systems Engineer</a:t>
            </a:r>
          </a:p>
        </p:txBody>
      </p:sp>
      <p:sp>
        <p:nvSpPr>
          <p:cNvPr id="4" name="Rectangle 3">
            <a:extLst>
              <a:ext uri="{FF2B5EF4-FFF2-40B4-BE49-F238E27FC236}">
                <a16:creationId xmlns:a16="http://schemas.microsoft.com/office/drawing/2014/main" id="{71A5EF16-676B-44C3-8F28-0E29753C3B00}"/>
              </a:ext>
            </a:extLst>
          </p:cNvPr>
          <p:cNvSpPr/>
          <p:nvPr/>
        </p:nvSpPr>
        <p:spPr>
          <a:xfrm>
            <a:off x="1" y="421631"/>
            <a:ext cx="12191999" cy="1708160"/>
          </a:xfrm>
          <a:prstGeom prst="rect">
            <a:avLst/>
          </a:prstGeom>
        </p:spPr>
        <p:txBody>
          <a:bodyPr wrap="square">
            <a:spAutoFit/>
          </a:bodyPr>
          <a:lstStyle/>
          <a:p>
            <a:pPr marL="342900" indent="-342900">
              <a:spcAft>
                <a:spcPts val="600"/>
              </a:spcAft>
              <a:buFont typeface="Wingdings" panose="05000000000000000000" pitchFamily="2" charset="2"/>
              <a:buChar char="Ø"/>
            </a:pPr>
            <a:r>
              <a:rPr lang="en-US" sz="2000" dirty="0">
                <a:solidFill>
                  <a:srgbClr val="252525"/>
                </a:solidFill>
                <a:latin typeface="Arial" panose="020B0604020202020204" pitchFamily="34" charset="0"/>
              </a:rPr>
              <a:t>The systems engineer working on a project will </a:t>
            </a:r>
            <a:r>
              <a:rPr lang="en-US" sz="2000" dirty="0">
                <a:solidFill>
                  <a:srgbClr val="0070C0"/>
                </a:solidFill>
                <a:latin typeface="Arial" panose="020B0604020202020204" pitchFamily="34" charset="0"/>
              </a:rPr>
              <a:t>plan, monitor, confront risk, and deliver the technical aspects of the project</a:t>
            </a:r>
            <a:r>
              <a:rPr lang="en-US" sz="2000" dirty="0">
                <a:solidFill>
                  <a:srgbClr val="252525"/>
                </a:solidFill>
                <a:latin typeface="Arial" panose="020B0604020202020204" pitchFamily="34" charset="0"/>
              </a:rPr>
              <a:t>, while the project manager is concerned with </a:t>
            </a:r>
            <a:r>
              <a:rPr lang="en-US" sz="2000" dirty="0">
                <a:solidFill>
                  <a:srgbClr val="0070C0"/>
                </a:solidFill>
                <a:latin typeface="Arial" panose="020B0604020202020204" pitchFamily="34" charset="0"/>
              </a:rPr>
              <a:t>all activities, including technical activities, which need to be integrated and controlled </a:t>
            </a:r>
            <a:r>
              <a:rPr lang="en-US" sz="2000" dirty="0">
                <a:solidFill>
                  <a:srgbClr val="252525"/>
                </a:solidFill>
                <a:latin typeface="Arial" panose="020B0604020202020204" pitchFamily="34" charset="0"/>
              </a:rPr>
              <a:t>during the life of the project. </a:t>
            </a:r>
          </a:p>
          <a:p>
            <a:pPr marL="342900" indent="-342900">
              <a:spcAft>
                <a:spcPts val="600"/>
              </a:spcAft>
              <a:buFont typeface="Wingdings" panose="05000000000000000000" pitchFamily="2" charset="2"/>
              <a:buChar char="Ø"/>
            </a:pPr>
            <a:r>
              <a:rPr lang="en-US" sz="2000" dirty="0">
                <a:solidFill>
                  <a:srgbClr val="252525"/>
                </a:solidFill>
                <a:latin typeface="Arial" panose="020B0604020202020204" pitchFamily="34" charset="0"/>
              </a:rPr>
              <a:t>The systems engineer follows the Systems Engineering Body of Knowledge (</a:t>
            </a:r>
            <a:r>
              <a:rPr lang="en-US" sz="2000" dirty="0" err="1">
                <a:solidFill>
                  <a:srgbClr val="252525"/>
                </a:solidFill>
                <a:latin typeface="Arial" panose="020B0604020202020204" pitchFamily="34" charset="0"/>
              </a:rPr>
              <a:t>SEBoK</a:t>
            </a:r>
            <a:r>
              <a:rPr lang="en-US" sz="2000" dirty="0">
                <a:solidFill>
                  <a:srgbClr val="252525"/>
                </a:solidFill>
                <a:latin typeface="Arial" panose="020B0604020202020204" pitchFamily="34" charset="0"/>
              </a:rPr>
              <a:t>) whereas the Project engineer follows the Project Management Body of Knowledge (</a:t>
            </a:r>
            <a:r>
              <a:rPr lang="en-US" sz="2000" dirty="0" err="1">
                <a:solidFill>
                  <a:srgbClr val="252525"/>
                </a:solidFill>
                <a:latin typeface="Arial" panose="020B0604020202020204" pitchFamily="34" charset="0"/>
              </a:rPr>
              <a:t>PMBoK</a:t>
            </a:r>
            <a:r>
              <a:rPr lang="en-US" sz="2000" dirty="0">
                <a:solidFill>
                  <a:srgbClr val="252525"/>
                </a:solidFill>
                <a:latin typeface="Arial" panose="020B0604020202020204" pitchFamily="34" charset="0"/>
              </a:rPr>
              <a:t>)</a:t>
            </a:r>
          </a:p>
        </p:txBody>
      </p:sp>
      <p:sp>
        <p:nvSpPr>
          <p:cNvPr id="10" name="TextBox 9">
            <a:extLst>
              <a:ext uri="{FF2B5EF4-FFF2-40B4-BE49-F238E27FC236}">
                <a16:creationId xmlns:a16="http://schemas.microsoft.com/office/drawing/2014/main" id="{B2E45960-90F4-4D2E-A07B-EFD19116D91D}"/>
              </a:ext>
            </a:extLst>
          </p:cNvPr>
          <p:cNvSpPr txBox="1"/>
          <p:nvPr/>
        </p:nvSpPr>
        <p:spPr>
          <a:xfrm>
            <a:off x="0" y="7666"/>
            <a:ext cx="5569527"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Systems Engineer &amp; Project Manager</a:t>
            </a:r>
          </a:p>
        </p:txBody>
      </p:sp>
      <p:sp>
        <p:nvSpPr>
          <p:cNvPr id="11" name="Rectangle 10">
            <a:extLst>
              <a:ext uri="{FF2B5EF4-FFF2-40B4-BE49-F238E27FC236}">
                <a16:creationId xmlns:a16="http://schemas.microsoft.com/office/drawing/2014/main" id="{59E552CB-7A92-42B1-8020-01DFB4CF8CA6}"/>
              </a:ext>
            </a:extLst>
          </p:cNvPr>
          <p:cNvSpPr/>
          <p:nvPr/>
        </p:nvSpPr>
        <p:spPr>
          <a:xfrm>
            <a:off x="0" y="2178001"/>
            <a:ext cx="12191998" cy="707886"/>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252525"/>
                </a:solidFill>
                <a:latin typeface="Arial" panose="020B0604020202020204" pitchFamily="34" charset="0"/>
              </a:rPr>
              <a:t>There may be a overlap of responsibility which may create confusion and tension between the rolls of project manager and the systems engineer. </a:t>
            </a:r>
          </a:p>
        </p:txBody>
      </p:sp>
      <p:sp>
        <p:nvSpPr>
          <p:cNvPr id="12" name="TextBox 11">
            <a:extLst>
              <a:ext uri="{FF2B5EF4-FFF2-40B4-BE49-F238E27FC236}">
                <a16:creationId xmlns:a16="http://schemas.microsoft.com/office/drawing/2014/main" id="{D747F994-88DD-45BD-9174-A87ED377F45B}"/>
              </a:ext>
            </a:extLst>
          </p:cNvPr>
          <p:cNvSpPr txBox="1"/>
          <p:nvPr/>
        </p:nvSpPr>
        <p:spPr>
          <a:xfrm>
            <a:off x="2254823" y="6429868"/>
            <a:ext cx="1274618"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Fig.-(a)</a:t>
            </a:r>
          </a:p>
        </p:txBody>
      </p:sp>
      <p:sp>
        <p:nvSpPr>
          <p:cNvPr id="14" name="TextBox 13">
            <a:extLst>
              <a:ext uri="{FF2B5EF4-FFF2-40B4-BE49-F238E27FC236}">
                <a16:creationId xmlns:a16="http://schemas.microsoft.com/office/drawing/2014/main" id="{3F884B45-F272-405E-B362-B6090501ED6F}"/>
              </a:ext>
            </a:extLst>
          </p:cNvPr>
          <p:cNvSpPr txBox="1"/>
          <p:nvPr/>
        </p:nvSpPr>
        <p:spPr>
          <a:xfrm>
            <a:off x="6206839" y="6429868"/>
            <a:ext cx="1274618"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Fig.-(b)</a:t>
            </a:r>
          </a:p>
        </p:txBody>
      </p:sp>
      <p:sp>
        <p:nvSpPr>
          <p:cNvPr id="15" name="TextBox 14">
            <a:extLst>
              <a:ext uri="{FF2B5EF4-FFF2-40B4-BE49-F238E27FC236}">
                <a16:creationId xmlns:a16="http://schemas.microsoft.com/office/drawing/2014/main" id="{9001E266-5404-48A8-81CF-35A02277F108}"/>
              </a:ext>
            </a:extLst>
          </p:cNvPr>
          <p:cNvSpPr txBox="1"/>
          <p:nvPr/>
        </p:nvSpPr>
        <p:spPr>
          <a:xfrm>
            <a:off x="9500759" y="6448424"/>
            <a:ext cx="1274618"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Fig.-(c)</a:t>
            </a:r>
          </a:p>
        </p:txBody>
      </p:sp>
    </p:spTree>
    <p:extLst>
      <p:ext uri="{BB962C8B-B14F-4D97-AF65-F5344CB8AC3E}">
        <p14:creationId xmlns:p14="http://schemas.microsoft.com/office/powerpoint/2010/main" val="286902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P spid="6" grpId="0" animBg="1"/>
      <p:bldP spid="7" grpId="0" animBg="1"/>
      <p:bldP spid="8" grpId="0" animBg="1"/>
      <p:bldP spid="9" grpId="0" animBg="1"/>
      <p:bldP spid="11" grpId="0"/>
      <p:bldP spid="12" grpId="0"/>
      <p:bldP spid="14" grpId="0"/>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A318D-AF34-4751-9F03-2E5343E709B4}"/>
              </a:ext>
            </a:extLst>
          </p:cNvPr>
          <p:cNvSpPr txBox="1"/>
          <p:nvPr/>
        </p:nvSpPr>
        <p:spPr>
          <a:xfrm>
            <a:off x="81849" y="58809"/>
            <a:ext cx="4401661"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Advantage of Top down approach</a:t>
            </a:r>
          </a:p>
        </p:txBody>
      </p:sp>
      <p:sp>
        <p:nvSpPr>
          <p:cNvPr id="4" name="TextBox 3">
            <a:extLst>
              <a:ext uri="{FF2B5EF4-FFF2-40B4-BE49-F238E27FC236}">
                <a16:creationId xmlns:a16="http://schemas.microsoft.com/office/drawing/2014/main" id="{9033FCF9-0F7B-46B6-B9AB-5CA61A57F357}"/>
              </a:ext>
            </a:extLst>
          </p:cNvPr>
          <p:cNvSpPr txBox="1"/>
          <p:nvPr/>
        </p:nvSpPr>
        <p:spPr>
          <a:xfrm>
            <a:off x="375780" y="678661"/>
            <a:ext cx="10697228" cy="2554545"/>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1. Breaking the problem into parts helps us to clarify what needs to be done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2. At each step of refinement, the new parts become less complicated and therefore, easier to figure out</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3. Parts of the solution may turn out to be reusable in other system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4. Breaking the problem into parts allows more than one person to work on the solution</a:t>
            </a:r>
          </a:p>
        </p:txBody>
      </p:sp>
      <p:sp>
        <p:nvSpPr>
          <p:cNvPr id="2" name="Rectangle 1">
            <a:extLst>
              <a:ext uri="{FF2B5EF4-FFF2-40B4-BE49-F238E27FC236}">
                <a16:creationId xmlns:a16="http://schemas.microsoft.com/office/drawing/2014/main" id="{95E72830-1BDE-4F3D-A8BA-8B505B349A4C}"/>
              </a:ext>
            </a:extLst>
          </p:cNvPr>
          <p:cNvSpPr/>
          <p:nvPr/>
        </p:nvSpPr>
        <p:spPr>
          <a:xfrm>
            <a:off x="759542" y="4646726"/>
            <a:ext cx="11560049" cy="1938992"/>
          </a:xfrm>
          <a:prstGeom prst="rect">
            <a:avLst/>
          </a:prstGeom>
        </p:spPr>
        <p:txBody>
          <a:bodyPr wrap="square">
            <a:spAutoFit/>
          </a:bodyPr>
          <a:lstStyle/>
          <a:p>
            <a:pPr marL="457200" indent="-457200">
              <a:buAutoNum type="arabicPeriod"/>
            </a:pPr>
            <a:r>
              <a:rPr lang="en-US" sz="2000" dirty="0">
                <a:solidFill>
                  <a:srgbClr val="0070C0"/>
                </a:solidFill>
                <a:latin typeface="Arial" panose="020B0604020202020204" pitchFamily="34" charset="0"/>
                <a:cs typeface="Arial" panose="020B0604020202020204" pitchFamily="34" charset="0"/>
              </a:rPr>
              <a:t>Low participation (this is likely to influence the implementation of the plans in a negative way).</a:t>
            </a:r>
          </a:p>
          <a:p>
            <a:endParaRPr lang="en-US" sz="2000" dirty="0">
              <a:solidFill>
                <a:srgbClr val="0070C0"/>
              </a:solidFill>
              <a:latin typeface="Arial" panose="020B0604020202020204" pitchFamily="34" charset="0"/>
              <a:cs typeface="Arial" panose="020B0604020202020204" pitchFamily="34" charset="0"/>
            </a:endParaRPr>
          </a:p>
          <a:p>
            <a:r>
              <a:rPr lang="en-US" sz="2000" dirty="0">
                <a:solidFill>
                  <a:srgbClr val="0070C0"/>
                </a:solidFill>
                <a:latin typeface="Arial" panose="020B0604020202020204" pitchFamily="34" charset="0"/>
                <a:cs typeface="Arial" panose="020B0604020202020204" pitchFamily="34" charset="0"/>
              </a:rPr>
              <a:t>2.   Requires a lot of knowledge at the top level.</a:t>
            </a:r>
          </a:p>
          <a:p>
            <a:endParaRPr lang="en-US" sz="2000" dirty="0">
              <a:solidFill>
                <a:srgbClr val="0070C0"/>
              </a:solidFill>
              <a:latin typeface="Arial" panose="020B0604020202020204" pitchFamily="34" charset="0"/>
              <a:cs typeface="Arial" panose="020B0604020202020204" pitchFamily="34" charset="0"/>
            </a:endParaRPr>
          </a:p>
          <a:p>
            <a:r>
              <a:rPr lang="en-US" sz="2000" dirty="0">
                <a:solidFill>
                  <a:srgbClr val="0070C0"/>
                </a:solidFill>
                <a:latin typeface="Arial" panose="020B0604020202020204" pitchFamily="34" charset="0"/>
                <a:cs typeface="Arial" panose="020B0604020202020204" pitchFamily="34" charset="0"/>
              </a:rPr>
              <a:t>3.   Does not use specialized knowledge which may be present in the lower echelons of the organization.</a:t>
            </a:r>
            <a:endParaRPr lang="en-US" sz="2000" b="0" i="0" dirty="0">
              <a:solidFill>
                <a:srgbClr val="0070C0"/>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6B36727-EE5A-47C4-82C0-7EF126003438}"/>
              </a:ext>
            </a:extLst>
          </p:cNvPr>
          <p:cNvSpPr txBox="1"/>
          <p:nvPr/>
        </p:nvSpPr>
        <p:spPr>
          <a:xfrm>
            <a:off x="191719" y="4070828"/>
            <a:ext cx="4401661" cy="400110"/>
          </a:xfrm>
          <a:prstGeom prst="rect">
            <a:avLst/>
          </a:prstGeom>
          <a:noFill/>
        </p:spPr>
        <p:txBody>
          <a:bodyPr wrap="square" rtlCol="0">
            <a:spAutoFit/>
          </a:bodyPr>
          <a:lstStyle/>
          <a:p>
            <a:r>
              <a:rPr lang="en-IN" sz="2000" dirty="0">
                <a:solidFill>
                  <a:srgbClr val="0070C0"/>
                </a:solidFill>
                <a:latin typeface="Arial" panose="020B0604020202020204" pitchFamily="34" charset="0"/>
                <a:cs typeface="Arial" panose="020B0604020202020204" pitchFamily="34" charset="0"/>
              </a:rPr>
              <a:t>Disadvantage of Top down approach</a:t>
            </a:r>
          </a:p>
        </p:txBody>
      </p:sp>
    </p:spTree>
    <p:extLst>
      <p:ext uri="{BB962C8B-B14F-4D97-AF65-F5344CB8AC3E}">
        <p14:creationId xmlns:p14="http://schemas.microsoft.com/office/powerpoint/2010/main" val="84950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7">
            <a:extLst>
              <a:ext uri="{FF2B5EF4-FFF2-40B4-BE49-F238E27FC236}">
                <a16:creationId xmlns:a16="http://schemas.microsoft.com/office/drawing/2014/main" id="{768757A7-5C78-4B59-8759-F3041A619D42}"/>
              </a:ext>
            </a:extLst>
          </p:cNvPr>
          <p:cNvGrpSpPr>
            <a:grpSpLocks/>
          </p:cNvGrpSpPr>
          <p:nvPr/>
        </p:nvGrpSpPr>
        <p:grpSpPr bwMode="auto">
          <a:xfrm>
            <a:off x="4213225" y="3556103"/>
            <a:ext cx="3962400" cy="2211387"/>
            <a:chOff x="1694" y="2153"/>
            <a:chExt cx="2496" cy="1393"/>
          </a:xfrm>
        </p:grpSpPr>
        <p:sp>
          <p:nvSpPr>
            <p:cNvPr id="8" name="AutoShape 27">
              <a:extLst>
                <a:ext uri="{FF2B5EF4-FFF2-40B4-BE49-F238E27FC236}">
                  <a16:creationId xmlns:a16="http://schemas.microsoft.com/office/drawing/2014/main" id="{AD0E30CE-9760-4725-BA8B-D6C7B21B38A6}"/>
                </a:ext>
              </a:extLst>
            </p:cNvPr>
            <p:cNvSpPr>
              <a:spLocks noChangeArrowheads="1"/>
            </p:cNvSpPr>
            <p:nvPr/>
          </p:nvSpPr>
          <p:spPr bwMode="auto">
            <a:xfrm>
              <a:off x="1838" y="2153"/>
              <a:ext cx="2352" cy="1393"/>
            </a:xfrm>
            <a:prstGeom prst="rightArrow">
              <a:avLst>
                <a:gd name="adj1" fmla="val 40139"/>
                <a:gd name="adj2" fmla="val 34887"/>
              </a:avLst>
            </a:prstGeom>
            <a:solidFill>
              <a:srgbClr val="CCEC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Arial" panose="020B0604020202020204" pitchFamily="34" charset="0"/>
                <a:cs typeface="Arial" panose="020B0604020202020204" pitchFamily="34" charset="0"/>
              </a:endParaRPr>
            </a:p>
          </p:txBody>
        </p:sp>
        <p:sp>
          <p:nvSpPr>
            <p:cNvPr id="9" name="Text Box 29">
              <a:extLst>
                <a:ext uri="{FF2B5EF4-FFF2-40B4-BE49-F238E27FC236}">
                  <a16:creationId xmlns:a16="http://schemas.microsoft.com/office/drawing/2014/main" id="{39812DFA-F773-4605-B21B-E8D485860731}"/>
                </a:ext>
              </a:extLst>
            </p:cNvPr>
            <p:cNvSpPr txBox="1">
              <a:spLocks noChangeArrowheads="1"/>
            </p:cNvSpPr>
            <p:nvPr/>
          </p:nvSpPr>
          <p:spPr bwMode="auto">
            <a:xfrm>
              <a:off x="1694" y="2558"/>
              <a:ext cx="1008" cy="576"/>
            </a:xfrm>
            <a:prstGeom prst="rect">
              <a:avLst/>
            </a:prstGeom>
            <a:solidFill>
              <a:srgbClr val="66CC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spcBef>
                  <a:spcPct val="50000"/>
                </a:spcBef>
              </a:pPr>
              <a:r>
                <a:rPr lang="en-US" altLang="en-US" sz="1600" b="1" dirty="0">
                  <a:latin typeface="Arial" panose="020B0604020202020204" pitchFamily="34" charset="0"/>
                  <a:cs typeface="Arial" panose="020B0604020202020204" pitchFamily="34" charset="0"/>
                </a:rPr>
                <a:t>Manufacturing Configuration Design</a:t>
              </a:r>
            </a:p>
          </p:txBody>
        </p:sp>
        <p:sp>
          <p:nvSpPr>
            <p:cNvPr id="10" name="Text Box 31">
              <a:extLst>
                <a:ext uri="{FF2B5EF4-FFF2-40B4-BE49-F238E27FC236}">
                  <a16:creationId xmlns:a16="http://schemas.microsoft.com/office/drawing/2014/main" id="{616DA6FF-8FFF-4BAD-9666-C4F4DBD72EC7}"/>
                </a:ext>
              </a:extLst>
            </p:cNvPr>
            <p:cNvSpPr txBox="1">
              <a:spLocks noChangeArrowheads="1"/>
            </p:cNvSpPr>
            <p:nvPr/>
          </p:nvSpPr>
          <p:spPr bwMode="auto">
            <a:xfrm>
              <a:off x="2954" y="2668"/>
              <a:ext cx="100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600" b="1" dirty="0">
                  <a:solidFill>
                    <a:srgbClr val="0000FF"/>
                  </a:solidFill>
                  <a:latin typeface="Arial" panose="020B0604020202020204" pitchFamily="34" charset="0"/>
                  <a:cs typeface="Arial" panose="020B0604020202020204" pitchFamily="34" charset="0"/>
                </a:rPr>
                <a:t>Manufacturing Operations</a:t>
              </a:r>
              <a:endParaRPr lang="en-US" altLang="en-US" sz="1600" dirty="0">
                <a:solidFill>
                  <a:srgbClr val="0000FF"/>
                </a:solidFill>
                <a:latin typeface="Arial" panose="020B0604020202020204" pitchFamily="34" charset="0"/>
                <a:cs typeface="Arial" panose="020B0604020202020204" pitchFamily="34" charset="0"/>
              </a:endParaRPr>
            </a:p>
          </p:txBody>
        </p:sp>
      </p:grpSp>
      <p:grpSp>
        <p:nvGrpSpPr>
          <p:cNvPr id="11" name="Group 48">
            <a:extLst>
              <a:ext uri="{FF2B5EF4-FFF2-40B4-BE49-F238E27FC236}">
                <a16:creationId xmlns:a16="http://schemas.microsoft.com/office/drawing/2014/main" id="{553BFA48-788D-4B86-8DA3-08C17D4A0CAC}"/>
              </a:ext>
            </a:extLst>
          </p:cNvPr>
          <p:cNvGrpSpPr>
            <a:grpSpLocks/>
          </p:cNvGrpSpPr>
          <p:nvPr/>
        </p:nvGrpSpPr>
        <p:grpSpPr bwMode="auto">
          <a:xfrm>
            <a:off x="4648199" y="4749214"/>
            <a:ext cx="4578350" cy="1905000"/>
            <a:chOff x="1968" y="2832"/>
            <a:chExt cx="2884" cy="1200"/>
          </a:xfrm>
        </p:grpSpPr>
        <p:sp>
          <p:nvSpPr>
            <p:cNvPr id="12" name="AutoShape 33">
              <a:extLst>
                <a:ext uri="{FF2B5EF4-FFF2-40B4-BE49-F238E27FC236}">
                  <a16:creationId xmlns:a16="http://schemas.microsoft.com/office/drawing/2014/main" id="{66202E67-0085-4FFF-A8CF-21A4554EFD26}"/>
                </a:ext>
              </a:extLst>
            </p:cNvPr>
            <p:cNvSpPr>
              <a:spLocks noChangeArrowheads="1"/>
            </p:cNvSpPr>
            <p:nvPr/>
          </p:nvSpPr>
          <p:spPr bwMode="auto">
            <a:xfrm>
              <a:off x="2174" y="2832"/>
              <a:ext cx="2678" cy="1200"/>
            </a:xfrm>
            <a:prstGeom prst="rightArrow">
              <a:avLst>
                <a:gd name="adj1" fmla="val 50000"/>
                <a:gd name="adj2" fmla="val 14496"/>
              </a:avLst>
            </a:prstGeom>
            <a:solidFill>
              <a:srgbClr val="CCEC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0000FF"/>
                </a:solidFill>
              </a:endParaRPr>
            </a:p>
          </p:txBody>
        </p:sp>
        <p:sp>
          <p:nvSpPr>
            <p:cNvPr id="13" name="Text Box 35">
              <a:extLst>
                <a:ext uri="{FF2B5EF4-FFF2-40B4-BE49-F238E27FC236}">
                  <a16:creationId xmlns:a16="http://schemas.microsoft.com/office/drawing/2014/main" id="{FCBBC4D7-3802-4D6A-9C30-BE0BA25F73BC}"/>
                </a:ext>
              </a:extLst>
            </p:cNvPr>
            <p:cNvSpPr txBox="1">
              <a:spLocks noChangeArrowheads="1"/>
            </p:cNvSpPr>
            <p:nvPr/>
          </p:nvSpPr>
          <p:spPr bwMode="auto">
            <a:xfrm>
              <a:off x="3466" y="3193"/>
              <a:ext cx="100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600" b="1" dirty="0">
                  <a:solidFill>
                    <a:srgbClr val="0000FF"/>
                  </a:solidFill>
                  <a:latin typeface="Arial" panose="020B0604020202020204" pitchFamily="34" charset="0"/>
                  <a:cs typeface="Arial" panose="020B0604020202020204" pitchFamily="34" charset="0"/>
                </a:rPr>
                <a:t>Product support and maintenance</a:t>
              </a:r>
              <a:endParaRPr lang="en-US" altLang="en-US" sz="1600" dirty="0">
                <a:solidFill>
                  <a:srgbClr val="0000FF"/>
                </a:solidFill>
                <a:latin typeface="Arial" panose="020B0604020202020204" pitchFamily="34" charset="0"/>
                <a:cs typeface="Arial" panose="020B0604020202020204" pitchFamily="34" charset="0"/>
              </a:endParaRPr>
            </a:p>
          </p:txBody>
        </p:sp>
        <p:sp>
          <p:nvSpPr>
            <p:cNvPr id="14" name="Text Box 34">
              <a:extLst>
                <a:ext uri="{FF2B5EF4-FFF2-40B4-BE49-F238E27FC236}">
                  <a16:creationId xmlns:a16="http://schemas.microsoft.com/office/drawing/2014/main" id="{06620C4E-2C51-4467-B94B-72C5199FAB55}"/>
                </a:ext>
              </a:extLst>
            </p:cNvPr>
            <p:cNvSpPr txBox="1">
              <a:spLocks noChangeArrowheads="1"/>
            </p:cNvSpPr>
            <p:nvPr/>
          </p:nvSpPr>
          <p:spPr bwMode="auto">
            <a:xfrm>
              <a:off x="1968" y="3134"/>
              <a:ext cx="1339" cy="605"/>
            </a:xfrm>
            <a:prstGeom prst="rect">
              <a:avLst/>
            </a:prstGeom>
            <a:solidFill>
              <a:srgbClr val="66CC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spcBef>
                  <a:spcPct val="50000"/>
                </a:spcBef>
              </a:pPr>
              <a:r>
                <a:rPr lang="en-US" altLang="en-US" sz="1600" b="1" dirty="0">
                  <a:latin typeface="Arial" panose="020B0604020202020204" pitchFamily="34" charset="0"/>
                  <a:cs typeface="Arial" panose="020B0604020202020204" pitchFamily="34" charset="0"/>
                </a:rPr>
                <a:t>Product support configuration design and development</a:t>
              </a:r>
            </a:p>
          </p:txBody>
        </p:sp>
      </p:grpSp>
      <p:sp>
        <p:nvSpPr>
          <p:cNvPr id="15" name="Text Box 43">
            <a:extLst>
              <a:ext uri="{FF2B5EF4-FFF2-40B4-BE49-F238E27FC236}">
                <a16:creationId xmlns:a16="http://schemas.microsoft.com/office/drawing/2014/main" id="{37D9825B-1D2C-465E-92B9-C84C6AFDF55C}"/>
              </a:ext>
            </a:extLst>
          </p:cNvPr>
          <p:cNvSpPr txBox="1">
            <a:spLocks noChangeArrowheads="1"/>
          </p:cNvSpPr>
          <p:nvPr/>
        </p:nvSpPr>
        <p:spPr bwMode="auto">
          <a:xfrm>
            <a:off x="2971800" y="2004526"/>
            <a:ext cx="3810000" cy="400110"/>
          </a:xfrm>
          <a:prstGeom prst="rect">
            <a:avLst/>
          </a:prstGeom>
          <a:solidFill>
            <a:srgbClr val="FFFF99"/>
          </a:solidFill>
          <a:ln w="19050">
            <a:solidFill>
              <a:srgbClr val="FA31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Arial" panose="020B0604020202020204" pitchFamily="34" charset="0"/>
                <a:cs typeface="Arial" panose="020B0604020202020204" pitchFamily="34" charset="0"/>
              </a:rPr>
              <a:t>Development phase</a:t>
            </a:r>
          </a:p>
        </p:txBody>
      </p:sp>
      <p:sp>
        <p:nvSpPr>
          <p:cNvPr id="16" name="Text Box 44">
            <a:extLst>
              <a:ext uri="{FF2B5EF4-FFF2-40B4-BE49-F238E27FC236}">
                <a16:creationId xmlns:a16="http://schemas.microsoft.com/office/drawing/2014/main" id="{51287E2F-5EBE-42C0-8F8E-AC2361520E2E}"/>
              </a:ext>
            </a:extLst>
          </p:cNvPr>
          <p:cNvSpPr txBox="1">
            <a:spLocks noChangeArrowheads="1"/>
          </p:cNvSpPr>
          <p:nvPr/>
        </p:nvSpPr>
        <p:spPr bwMode="auto">
          <a:xfrm>
            <a:off x="7391400" y="2044986"/>
            <a:ext cx="3048000" cy="400110"/>
          </a:xfrm>
          <a:prstGeom prst="rect">
            <a:avLst/>
          </a:prstGeom>
          <a:solidFill>
            <a:srgbClr val="FFFF99"/>
          </a:solidFill>
          <a:ln w="19050">
            <a:solidFill>
              <a:srgbClr val="FA31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Arial" panose="020B0604020202020204" pitchFamily="34" charset="0"/>
                <a:cs typeface="Arial" panose="020B0604020202020204" pitchFamily="34" charset="0"/>
              </a:rPr>
              <a:t>Utilization phase</a:t>
            </a:r>
          </a:p>
        </p:txBody>
      </p:sp>
      <p:grpSp>
        <p:nvGrpSpPr>
          <p:cNvPr id="17" name="Group 49">
            <a:extLst>
              <a:ext uri="{FF2B5EF4-FFF2-40B4-BE49-F238E27FC236}">
                <a16:creationId xmlns:a16="http://schemas.microsoft.com/office/drawing/2014/main" id="{31D206A7-1E7D-4F9F-A07A-5A0F4D8EAB4F}"/>
              </a:ext>
            </a:extLst>
          </p:cNvPr>
          <p:cNvGrpSpPr>
            <a:grpSpLocks/>
          </p:cNvGrpSpPr>
          <p:nvPr/>
        </p:nvGrpSpPr>
        <p:grpSpPr bwMode="auto">
          <a:xfrm>
            <a:off x="2590801" y="2474930"/>
            <a:ext cx="6804025" cy="1981200"/>
            <a:chOff x="672" y="1626"/>
            <a:chExt cx="4286" cy="1248"/>
          </a:xfrm>
        </p:grpSpPr>
        <p:sp>
          <p:nvSpPr>
            <p:cNvPr id="18" name="AutoShape 4">
              <a:extLst>
                <a:ext uri="{FF2B5EF4-FFF2-40B4-BE49-F238E27FC236}">
                  <a16:creationId xmlns:a16="http://schemas.microsoft.com/office/drawing/2014/main" id="{1737933E-29C7-41C6-8229-90FA481E4664}"/>
                </a:ext>
              </a:extLst>
            </p:cNvPr>
            <p:cNvSpPr>
              <a:spLocks noChangeArrowheads="1"/>
            </p:cNvSpPr>
            <p:nvPr/>
          </p:nvSpPr>
          <p:spPr bwMode="auto">
            <a:xfrm>
              <a:off x="974" y="1626"/>
              <a:ext cx="3984" cy="1248"/>
            </a:xfrm>
            <a:prstGeom prst="rightArrow">
              <a:avLst>
                <a:gd name="adj1" fmla="val 50000"/>
                <a:gd name="adj2" fmla="val 20735"/>
              </a:avLst>
            </a:prstGeom>
            <a:solidFill>
              <a:srgbClr val="CCEC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N" dirty="0">
                <a:latin typeface="Arial" panose="020B0604020202020204" pitchFamily="34" charset="0"/>
                <a:cs typeface="Arial" panose="020B0604020202020204" pitchFamily="34" charset="0"/>
              </a:endParaRPr>
            </a:p>
          </p:txBody>
        </p:sp>
        <p:sp>
          <p:nvSpPr>
            <p:cNvPr id="19" name="Text Box 13">
              <a:extLst>
                <a:ext uri="{FF2B5EF4-FFF2-40B4-BE49-F238E27FC236}">
                  <a16:creationId xmlns:a16="http://schemas.microsoft.com/office/drawing/2014/main" id="{8DBE41D8-EE9F-41B5-922A-72DBB3003495}"/>
                </a:ext>
              </a:extLst>
            </p:cNvPr>
            <p:cNvSpPr txBox="1">
              <a:spLocks noChangeArrowheads="1"/>
            </p:cNvSpPr>
            <p:nvPr/>
          </p:nvSpPr>
          <p:spPr bwMode="auto">
            <a:xfrm>
              <a:off x="3810" y="2030"/>
              <a:ext cx="91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600" b="1" dirty="0">
                  <a:solidFill>
                    <a:srgbClr val="0000FF"/>
                  </a:solidFill>
                  <a:latin typeface="Arial" panose="020B0604020202020204" pitchFamily="34" charset="0"/>
                  <a:cs typeface="Arial" panose="020B0604020202020204" pitchFamily="34" charset="0"/>
                </a:rPr>
                <a:t>Product use Phase out and Disposal</a:t>
              </a:r>
            </a:p>
          </p:txBody>
        </p:sp>
        <p:sp>
          <p:nvSpPr>
            <p:cNvPr id="20" name="Text Box 8">
              <a:extLst>
                <a:ext uri="{FF2B5EF4-FFF2-40B4-BE49-F238E27FC236}">
                  <a16:creationId xmlns:a16="http://schemas.microsoft.com/office/drawing/2014/main" id="{C3A4D3D2-76AF-4B1E-B635-850BA8269934}"/>
                </a:ext>
              </a:extLst>
            </p:cNvPr>
            <p:cNvSpPr txBox="1">
              <a:spLocks noChangeArrowheads="1"/>
            </p:cNvSpPr>
            <p:nvPr/>
          </p:nvSpPr>
          <p:spPr bwMode="auto">
            <a:xfrm>
              <a:off x="974" y="1941"/>
              <a:ext cx="912" cy="624"/>
            </a:xfrm>
            <a:prstGeom prst="rect">
              <a:avLst/>
            </a:prstGeom>
            <a:solidFill>
              <a:srgbClr val="66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spcBef>
                  <a:spcPct val="50000"/>
                </a:spcBef>
              </a:pPr>
              <a:r>
                <a:rPr lang="en-US" altLang="en-US" sz="1600" b="1" dirty="0">
                  <a:latin typeface="Arial" panose="020B0604020202020204" pitchFamily="34" charset="0"/>
                  <a:cs typeface="Arial" panose="020B0604020202020204" pitchFamily="34" charset="0"/>
                </a:rPr>
                <a:t>Conceptual &amp; Preliminary Design</a:t>
              </a:r>
            </a:p>
          </p:txBody>
        </p:sp>
        <p:sp>
          <p:nvSpPr>
            <p:cNvPr id="21" name="Text Box 10">
              <a:extLst>
                <a:ext uri="{FF2B5EF4-FFF2-40B4-BE49-F238E27FC236}">
                  <a16:creationId xmlns:a16="http://schemas.microsoft.com/office/drawing/2014/main" id="{2AC79228-8A4C-4522-9F1D-7714C58F4457}"/>
                </a:ext>
              </a:extLst>
            </p:cNvPr>
            <p:cNvSpPr txBox="1">
              <a:spLocks noChangeArrowheads="1"/>
            </p:cNvSpPr>
            <p:nvPr/>
          </p:nvSpPr>
          <p:spPr bwMode="auto">
            <a:xfrm>
              <a:off x="1873" y="1941"/>
              <a:ext cx="950" cy="624"/>
            </a:xfrm>
            <a:prstGeom prst="rect">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spcBef>
                  <a:spcPct val="50000"/>
                </a:spcBef>
              </a:pPr>
              <a:r>
                <a:rPr lang="en-US" altLang="en-US" sz="1600" b="1" dirty="0">
                  <a:latin typeface="Arial" panose="020B0604020202020204" pitchFamily="34" charset="0"/>
                  <a:cs typeface="Arial" panose="020B0604020202020204" pitchFamily="34" charset="0"/>
                </a:rPr>
                <a:t>Detail Design &amp; Development</a:t>
              </a:r>
            </a:p>
          </p:txBody>
        </p:sp>
        <p:sp>
          <p:nvSpPr>
            <p:cNvPr id="22" name="Text Box 12">
              <a:extLst>
                <a:ext uri="{FF2B5EF4-FFF2-40B4-BE49-F238E27FC236}">
                  <a16:creationId xmlns:a16="http://schemas.microsoft.com/office/drawing/2014/main" id="{10D25B0C-A6C0-45E5-8A35-3D4C5D333BEB}"/>
                </a:ext>
              </a:extLst>
            </p:cNvPr>
            <p:cNvSpPr txBox="1">
              <a:spLocks noChangeArrowheads="1"/>
            </p:cNvSpPr>
            <p:nvPr/>
          </p:nvSpPr>
          <p:spPr bwMode="auto">
            <a:xfrm>
              <a:off x="2833" y="1941"/>
              <a:ext cx="912" cy="624"/>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spcBef>
                  <a:spcPct val="50000"/>
                </a:spcBef>
              </a:pPr>
              <a:r>
                <a:rPr lang="en-US" altLang="en-US" sz="1600" b="1" dirty="0">
                  <a:solidFill>
                    <a:schemeClr val="bg1"/>
                  </a:solidFill>
                  <a:latin typeface="Arial" panose="020B0604020202020204" pitchFamily="34" charset="0"/>
                  <a:cs typeface="Arial" panose="020B0604020202020204" pitchFamily="34" charset="0"/>
                </a:rPr>
                <a:t>Production and/or Construction</a:t>
              </a:r>
            </a:p>
          </p:txBody>
        </p:sp>
        <p:sp>
          <p:nvSpPr>
            <p:cNvPr id="23" name="Text Box 25">
              <a:extLst>
                <a:ext uri="{FF2B5EF4-FFF2-40B4-BE49-F238E27FC236}">
                  <a16:creationId xmlns:a16="http://schemas.microsoft.com/office/drawing/2014/main" id="{B3BA5481-0EE8-4E45-AEBB-DDB9A806DF65}"/>
                </a:ext>
              </a:extLst>
            </p:cNvPr>
            <p:cNvSpPr txBox="1">
              <a:spLocks noChangeArrowheads="1"/>
            </p:cNvSpPr>
            <p:nvPr/>
          </p:nvSpPr>
          <p:spPr bwMode="auto">
            <a:xfrm rot="16200000">
              <a:off x="515" y="2111"/>
              <a:ext cx="576" cy="262"/>
            </a:xfrm>
            <a:prstGeom prst="rect">
              <a:avLst/>
            </a:prstGeom>
            <a:solidFill>
              <a:srgbClr val="FFFF99"/>
            </a:solidFill>
            <a:ln w="19050">
              <a:solidFill>
                <a:srgbClr val="FA311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dirty="0">
                  <a:latin typeface="Arial" panose="020B0604020202020204" pitchFamily="34" charset="0"/>
                  <a:cs typeface="Arial" panose="020B0604020202020204" pitchFamily="34" charset="0"/>
                </a:rPr>
                <a:t>NEED</a:t>
              </a:r>
            </a:p>
          </p:txBody>
        </p:sp>
      </p:grpSp>
      <p:grpSp>
        <p:nvGrpSpPr>
          <p:cNvPr id="24" name="Group 51">
            <a:extLst>
              <a:ext uri="{FF2B5EF4-FFF2-40B4-BE49-F238E27FC236}">
                <a16:creationId xmlns:a16="http://schemas.microsoft.com/office/drawing/2014/main" id="{7B565A1B-E637-4A53-B15B-A7DCD9D849BD}"/>
              </a:ext>
            </a:extLst>
          </p:cNvPr>
          <p:cNvGrpSpPr>
            <a:grpSpLocks/>
          </p:cNvGrpSpPr>
          <p:nvPr/>
        </p:nvGrpSpPr>
        <p:grpSpPr bwMode="auto">
          <a:xfrm>
            <a:off x="5792938" y="2955851"/>
            <a:ext cx="1644651" cy="3391785"/>
            <a:chOff x="2695" y="1844"/>
            <a:chExt cx="816" cy="2003"/>
          </a:xfrm>
        </p:grpSpPr>
        <p:sp>
          <p:nvSpPr>
            <p:cNvPr id="25" name="Line 38">
              <a:extLst>
                <a:ext uri="{FF2B5EF4-FFF2-40B4-BE49-F238E27FC236}">
                  <a16:creationId xmlns:a16="http://schemas.microsoft.com/office/drawing/2014/main" id="{3DD01804-6192-40D5-A5F0-2580FCC5CD0A}"/>
                </a:ext>
              </a:extLst>
            </p:cNvPr>
            <p:cNvSpPr>
              <a:spLocks noChangeShapeType="1"/>
            </p:cNvSpPr>
            <p:nvPr/>
          </p:nvSpPr>
          <p:spPr bwMode="auto">
            <a:xfrm>
              <a:off x="3504" y="1844"/>
              <a:ext cx="0" cy="720"/>
            </a:xfrm>
            <a:prstGeom prst="line">
              <a:avLst/>
            </a:prstGeom>
            <a:noFill/>
            <a:ln w="2857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6" name="Line 39">
              <a:extLst>
                <a:ext uri="{FF2B5EF4-FFF2-40B4-BE49-F238E27FC236}">
                  <a16:creationId xmlns:a16="http://schemas.microsoft.com/office/drawing/2014/main" id="{9090A793-D0A0-400B-9144-366D5B3F85F6}"/>
                </a:ext>
              </a:extLst>
            </p:cNvPr>
            <p:cNvSpPr>
              <a:spLocks noChangeShapeType="1"/>
            </p:cNvSpPr>
            <p:nvPr/>
          </p:nvSpPr>
          <p:spPr bwMode="auto">
            <a:xfrm>
              <a:off x="2702" y="2551"/>
              <a:ext cx="0" cy="576"/>
            </a:xfrm>
            <a:prstGeom prst="line">
              <a:avLst/>
            </a:prstGeom>
            <a:noFill/>
            <a:ln w="2857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7" name="Line 40">
              <a:extLst>
                <a:ext uri="{FF2B5EF4-FFF2-40B4-BE49-F238E27FC236}">
                  <a16:creationId xmlns:a16="http://schemas.microsoft.com/office/drawing/2014/main" id="{28712B78-9A5F-4088-9119-E6EDEB6BE209}"/>
                </a:ext>
              </a:extLst>
            </p:cNvPr>
            <p:cNvSpPr>
              <a:spLocks noChangeShapeType="1"/>
            </p:cNvSpPr>
            <p:nvPr/>
          </p:nvSpPr>
          <p:spPr bwMode="auto">
            <a:xfrm>
              <a:off x="3182" y="3127"/>
              <a:ext cx="0" cy="720"/>
            </a:xfrm>
            <a:prstGeom prst="line">
              <a:avLst/>
            </a:prstGeom>
            <a:noFill/>
            <a:ln w="2857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8" name="Line 41">
              <a:extLst>
                <a:ext uri="{FF2B5EF4-FFF2-40B4-BE49-F238E27FC236}">
                  <a16:creationId xmlns:a16="http://schemas.microsoft.com/office/drawing/2014/main" id="{C2953AC7-AEAB-4A4D-B8F9-E5288AAA20E6}"/>
                </a:ext>
              </a:extLst>
            </p:cNvPr>
            <p:cNvSpPr>
              <a:spLocks noChangeShapeType="1"/>
            </p:cNvSpPr>
            <p:nvPr/>
          </p:nvSpPr>
          <p:spPr bwMode="auto">
            <a:xfrm>
              <a:off x="2695" y="2565"/>
              <a:ext cx="816" cy="0"/>
            </a:xfrm>
            <a:prstGeom prst="line">
              <a:avLst/>
            </a:prstGeom>
            <a:noFill/>
            <a:ln w="2857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dirty="0"/>
            </a:p>
          </p:txBody>
        </p:sp>
        <p:sp>
          <p:nvSpPr>
            <p:cNvPr id="29" name="Line 42">
              <a:extLst>
                <a:ext uri="{FF2B5EF4-FFF2-40B4-BE49-F238E27FC236}">
                  <a16:creationId xmlns:a16="http://schemas.microsoft.com/office/drawing/2014/main" id="{521335A6-EA9D-4346-9611-628C7FC07EEC}"/>
                </a:ext>
              </a:extLst>
            </p:cNvPr>
            <p:cNvSpPr>
              <a:spLocks noChangeShapeType="1"/>
            </p:cNvSpPr>
            <p:nvPr/>
          </p:nvSpPr>
          <p:spPr bwMode="auto">
            <a:xfrm>
              <a:off x="2702" y="3127"/>
              <a:ext cx="480" cy="0"/>
            </a:xfrm>
            <a:prstGeom prst="line">
              <a:avLst/>
            </a:prstGeom>
            <a:noFill/>
            <a:ln w="2857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
        <p:nvSpPr>
          <p:cNvPr id="30" name="Text Box 55">
            <a:extLst>
              <a:ext uri="{FF2B5EF4-FFF2-40B4-BE49-F238E27FC236}">
                <a16:creationId xmlns:a16="http://schemas.microsoft.com/office/drawing/2014/main" id="{EBE67CD2-AD4B-4ABC-9631-E47058F7B932}"/>
              </a:ext>
            </a:extLst>
          </p:cNvPr>
          <p:cNvSpPr txBox="1">
            <a:spLocks noChangeArrowheads="1"/>
          </p:cNvSpPr>
          <p:nvPr/>
        </p:nvSpPr>
        <p:spPr bwMode="auto">
          <a:xfrm>
            <a:off x="1503365" y="3216334"/>
            <a:ext cx="10874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Arial" panose="020B0604020202020204" pitchFamily="34" charset="0"/>
                <a:cs typeface="Arial" panose="020B0604020202020204" pitchFamily="34" charset="0"/>
              </a:rPr>
              <a:t>Design</a:t>
            </a:r>
          </a:p>
        </p:txBody>
      </p:sp>
      <p:sp>
        <p:nvSpPr>
          <p:cNvPr id="31" name="Text Box 56">
            <a:extLst>
              <a:ext uri="{FF2B5EF4-FFF2-40B4-BE49-F238E27FC236}">
                <a16:creationId xmlns:a16="http://schemas.microsoft.com/office/drawing/2014/main" id="{1C4F9AD1-5C23-4E30-B65F-FB599BC8BC66}"/>
              </a:ext>
            </a:extLst>
          </p:cNvPr>
          <p:cNvSpPr txBox="1">
            <a:spLocks noChangeArrowheads="1"/>
          </p:cNvSpPr>
          <p:nvPr/>
        </p:nvSpPr>
        <p:spPr bwMode="auto">
          <a:xfrm>
            <a:off x="2228187" y="4241054"/>
            <a:ext cx="18682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000" dirty="0">
                <a:latin typeface="Arial" panose="020B0604020202020204" pitchFamily="34" charset="0"/>
                <a:cs typeface="Arial" panose="020B0604020202020204" pitchFamily="34" charset="0"/>
              </a:rPr>
              <a:t>Manufacture</a:t>
            </a:r>
          </a:p>
          <a:p>
            <a:pPr algn="ctr"/>
            <a:r>
              <a:rPr lang="en-US" altLang="en-US" sz="2000" dirty="0">
                <a:latin typeface="Arial" panose="020B0604020202020204" pitchFamily="34" charset="0"/>
                <a:cs typeface="Arial" panose="020B0604020202020204" pitchFamily="34" charset="0"/>
              </a:rPr>
              <a:t>(Engineering)</a:t>
            </a:r>
          </a:p>
        </p:txBody>
      </p:sp>
      <p:sp>
        <p:nvSpPr>
          <p:cNvPr id="32" name="Text Box 57">
            <a:extLst>
              <a:ext uri="{FF2B5EF4-FFF2-40B4-BE49-F238E27FC236}">
                <a16:creationId xmlns:a16="http://schemas.microsoft.com/office/drawing/2014/main" id="{E0DACA6B-360B-49F6-B18B-4CAD475FDFFE}"/>
              </a:ext>
            </a:extLst>
          </p:cNvPr>
          <p:cNvSpPr txBox="1">
            <a:spLocks noChangeArrowheads="1"/>
          </p:cNvSpPr>
          <p:nvPr/>
        </p:nvSpPr>
        <p:spPr bwMode="auto">
          <a:xfrm>
            <a:off x="2965451" y="5477241"/>
            <a:ext cx="160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Arial" panose="020B0604020202020204" pitchFamily="34" charset="0"/>
                <a:cs typeface="Arial" panose="020B0604020202020204" pitchFamily="34" charset="0"/>
              </a:rPr>
              <a:t>Deployment</a:t>
            </a:r>
          </a:p>
        </p:txBody>
      </p:sp>
      <p:sp>
        <p:nvSpPr>
          <p:cNvPr id="4" name="TextBox 3">
            <a:extLst>
              <a:ext uri="{FF2B5EF4-FFF2-40B4-BE49-F238E27FC236}">
                <a16:creationId xmlns:a16="http://schemas.microsoft.com/office/drawing/2014/main" id="{5B6A4BCA-B804-4FD5-87FA-116CAACF24FE}"/>
              </a:ext>
            </a:extLst>
          </p:cNvPr>
          <p:cNvSpPr txBox="1"/>
          <p:nvPr/>
        </p:nvSpPr>
        <p:spPr>
          <a:xfrm>
            <a:off x="8050" y="83412"/>
            <a:ext cx="4509976" cy="400110"/>
          </a:xfrm>
          <a:prstGeom prst="rect">
            <a:avLst/>
          </a:prstGeom>
          <a:noFill/>
        </p:spPr>
        <p:txBody>
          <a:bodyPr wrap="square" rtlCol="0">
            <a:spAutoFit/>
          </a:bodyPr>
          <a:lstStyle/>
          <a:p>
            <a:pPr marL="285750" indent="-285750">
              <a:buFont typeface="Wingdings" panose="05000000000000000000" pitchFamily="2" charset="2"/>
              <a:buChar char="q"/>
            </a:pPr>
            <a:r>
              <a:rPr lang="en-US" altLang="en-US" sz="2000" dirty="0">
                <a:latin typeface="Arial" panose="020B0604020202020204" pitchFamily="34" charset="0"/>
                <a:cs typeface="Arial" panose="020B0604020202020204" pitchFamily="34" charset="0"/>
              </a:rPr>
              <a:t>Life cycle engineering approach</a:t>
            </a:r>
          </a:p>
        </p:txBody>
      </p:sp>
      <p:sp>
        <p:nvSpPr>
          <p:cNvPr id="34" name="TextBox 33">
            <a:extLst>
              <a:ext uri="{FF2B5EF4-FFF2-40B4-BE49-F238E27FC236}">
                <a16:creationId xmlns:a16="http://schemas.microsoft.com/office/drawing/2014/main" id="{A4D4DEBF-7CD8-4C47-B764-64BC32BAE252}"/>
              </a:ext>
            </a:extLst>
          </p:cNvPr>
          <p:cNvSpPr txBox="1"/>
          <p:nvPr/>
        </p:nvSpPr>
        <p:spPr>
          <a:xfrm>
            <a:off x="719045" y="548549"/>
            <a:ext cx="11093727" cy="400110"/>
          </a:xfrm>
          <a:prstGeom prst="rect">
            <a:avLst/>
          </a:prstGeom>
          <a:noFill/>
        </p:spPr>
        <p:txBody>
          <a:bodyPr wrap="square" rtlCol="0">
            <a:spAutoFit/>
          </a:bodyPr>
          <a:lstStyle/>
          <a:p>
            <a:pPr marL="285750" lvl="2" indent="-285750">
              <a:buFont typeface="Wingdings" panose="05000000000000000000" pitchFamily="2" charset="2"/>
              <a:buChar char="§"/>
            </a:pPr>
            <a:r>
              <a:rPr lang="en-US" altLang="en-US" sz="2000" dirty="0">
                <a:latin typeface="Arial" panose="020B0604020202020204" pitchFamily="34" charset="0"/>
                <a:cs typeface="Arial" panose="020B0604020202020204" pitchFamily="34" charset="0"/>
              </a:rPr>
              <a:t>Initial approach was </a:t>
            </a:r>
            <a:r>
              <a:rPr lang="en-US" altLang="en-US" sz="2000" i="1" dirty="0">
                <a:latin typeface="Arial" panose="020B0604020202020204" pitchFamily="34" charset="0"/>
                <a:cs typeface="Arial" panose="020B0604020202020204" pitchFamily="34" charset="0"/>
              </a:rPr>
              <a:t>Design</a:t>
            </a:r>
            <a:r>
              <a:rPr lang="en-US" altLang="en-US" sz="2000" dirty="0">
                <a:latin typeface="Arial" panose="020B0604020202020204" pitchFamily="34" charset="0"/>
                <a:cs typeface="Arial" panose="020B0604020202020204" pitchFamily="34" charset="0"/>
              </a:rPr>
              <a:t> cycle</a:t>
            </a:r>
          </a:p>
        </p:txBody>
      </p:sp>
      <p:sp>
        <p:nvSpPr>
          <p:cNvPr id="37" name="TextBox 36">
            <a:extLst>
              <a:ext uri="{FF2B5EF4-FFF2-40B4-BE49-F238E27FC236}">
                <a16:creationId xmlns:a16="http://schemas.microsoft.com/office/drawing/2014/main" id="{61AFE910-6A2D-4E2B-931E-8D4043B4D4E5}"/>
              </a:ext>
            </a:extLst>
          </p:cNvPr>
          <p:cNvSpPr txBox="1"/>
          <p:nvPr/>
        </p:nvSpPr>
        <p:spPr>
          <a:xfrm>
            <a:off x="719044" y="900530"/>
            <a:ext cx="11093727" cy="400110"/>
          </a:xfrm>
          <a:prstGeom prst="rect">
            <a:avLst/>
          </a:prstGeom>
          <a:noFill/>
        </p:spPr>
        <p:txBody>
          <a:bodyPr wrap="square" rtlCol="0">
            <a:spAutoFit/>
          </a:bodyPr>
          <a:lstStyle/>
          <a:p>
            <a:pPr marL="285750" lvl="2" indent="-285750">
              <a:buFont typeface="Wingdings" panose="05000000000000000000" pitchFamily="2" charset="2"/>
              <a:buChar char="§"/>
            </a:pPr>
            <a:r>
              <a:rPr lang="en-US" altLang="en-US" sz="2000" dirty="0">
                <a:latin typeface="Arial" panose="020B0604020202020204" pitchFamily="34" charset="0"/>
                <a:cs typeface="Arial" panose="020B0604020202020204" pitchFamily="34" charset="0"/>
              </a:rPr>
              <a:t>Later with </a:t>
            </a:r>
            <a:r>
              <a:rPr lang="en-US" altLang="en-US" sz="2000" i="1" dirty="0">
                <a:latin typeface="Arial" panose="020B0604020202020204" pitchFamily="34" charset="0"/>
                <a:cs typeface="Arial" panose="020B0604020202020204" pitchFamily="34" charset="0"/>
              </a:rPr>
              <a:t>Design for Manufacture</a:t>
            </a:r>
            <a:r>
              <a:rPr lang="en-US" altLang="en-US" sz="2000" dirty="0">
                <a:latin typeface="Arial" panose="020B0604020202020204" pitchFamily="34" charset="0"/>
                <a:cs typeface="Arial" panose="020B0604020202020204" pitchFamily="34" charset="0"/>
              </a:rPr>
              <a:t> (DFM) approach. </a:t>
            </a:r>
            <a:r>
              <a:rPr lang="en-US" altLang="en-US" sz="2000" i="1" dirty="0">
                <a:latin typeface="Arial" panose="020B0604020202020204" pitchFamily="34" charset="0"/>
                <a:cs typeface="Arial" panose="020B0604020202020204" pitchFamily="34" charset="0"/>
              </a:rPr>
              <a:t>Manufacturing</a:t>
            </a:r>
            <a:r>
              <a:rPr lang="en-US" altLang="en-US" sz="2000" dirty="0">
                <a:latin typeface="Arial" panose="020B0604020202020204" pitchFamily="34" charset="0"/>
                <a:cs typeface="Arial" panose="020B0604020202020204" pitchFamily="34" charset="0"/>
              </a:rPr>
              <a:t> cycle also included </a:t>
            </a:r>
          </a:p>
        </p:txBody>
      </p:sp>
      <p:sp>
        <p:nvSpPr>
          <p:cNvPr id="38" name="TextBox 37">
            <a:extLst>
              <a:ext uri="{FF2B5EF4-FFF2-40B4-BE49-F238E27FC236}">
                <a16:creationId xmlns:a16="http://schemas.microsoft.com/office/drawing/2014/main" id="{5AA2C982-6C56-4B4F-BDC4-28DF0D6DEC52}"/>
              </a:ext>
            </a:extLst>
          </p:cNvPr>
          <p:cNvSpPr txBox="1"/>
          <p:nvPr/>
        </p:nvSpPr>
        <p:spPr>
          <a:xfrm>
            <a:off x="728810" y="1262287"/>
            <a:ext cx="11093727" cy="400110"/>
          </a:xfrm>
          <a:prstGeom prst="rect">
            <a:avLst/>
          </a:prstGeom>
          <a:noFill/>
        </p:spPr>
        <p:txBody>
          <a:bodyPr wrap="square" rtlCol="0">
            <a:spAutoFit/>
          </a:bodyPr>
          <a:lstStyle/>
          <a:p>
            <a:pPr marL="285750" lvl="2" indent="-285750">
              <a:buFont typeface="Wingdings" panose="05000000000000000000" pitchFamily="2" charset="2"/>
              <a:buChar char="§"/>
            </a:pPr>
            <a:r>
              <a:rPr lang="en-US" altLang="en-US" sz="2000" dirty="0">
                <a:latin typeface="Arial" panose="020B0604020202020204" pitchFamily="34" charset="0"/>
                <a:cs typeface="Arial" panose="020B0604020202020204" pitchFamily="34" charset="0"/>
              </a:rPr>
              <a:t>Present thinking is to consider three life cycles i.e. </a:t>
            </a:r>
            <a:r>
              <a:rPr lang="en-US" altLang="en-US" sz="2000" i="1" dirty="0">
                <a:latin typeface="Arial" panose="020B0604020202020204" pitchFamily="34" charset="0"/>
                <a:cs typeface="Arial" panose="020B0604020202020204" pitchFamily="34" charset="0"/>
              </a:rPr>
              <a:t>Design,</a:t>
            </a:r>
            <a:r>
              <a:rPr lang="en-US" altLang="en-US" sz="2000" dirty="0">
                <a:latin typeface="Arial" panose="020B0604020202020204" pitchFamily="34" charset="0"/>
                <a:cs typeface="Arial" panose="020B0604020202020204" pitchFamily="34" charset="0"/>
              </a:rPr>
              <a:t> </a:t>
            </a:r>
            <a:r>
              <a:rPr lang="en-US" altLang="en-US" sz="2000" i="1" dirty="0">
                <a:latin typeface="Arial" panose="020B0604020202020204" pitchFamily="34" charset="0"/>
                <a:cs typeface="Arial" panose="020B0604020202020204" pitchFamily="34" charset="0"/>
              </a:rPr>
              <a:t>Manufacturing</a:t>
            </a:r>
            <a:r>
              <a:rPr lang="en-US" altLang="en-US" sz="2000" dirty="0">
                <a:latin typeface="Arial" panose="020B0604020202020204" pitchFamily="34" charset="0"/>
                <a:cs typeface="Arial" panose="020B0604020202020204" pitchFamily="34" charset="0"/>
              </a:rPr>
              <a:t> and </a:t>
            </a:r>
            <a:r>
              <a:rPr lang="en-US" altLang="en-US" sz="2000" i="1" dirty="0">
                <a:latin typeface="Arial" panose="020B0604020202020204" pitchFamily="34" charset="0"/>
                <a:cs typeface="Arial" panose="020B0604020202020204" pitchFamily="34" charset="0"/>
              </a:rPr>
              <a:t>Deployment</a:t>
            </a: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162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up)">
                                      <p:cBhvr>
                                        <p:cTn id="37" dur="500"/>
                                        <p:tgtEl>
                                          <p:spTgt spid="24"/>
                                        </p:tgtEl>
                                      </p:cBhvr>
                                    </p:animEffect>
                                  </p:childTnLst>
                                </p:cTn>
                              </p:par>
                            </p:childTnLst>
                          </p:cTn>
                        </p:par>
                        <p:par>
                          <p:cTn id="38" fill="hold">
                            <p:stCondLst>
                              <p:cond delay="500"/>
                            </p:stCondLst>
                            <p:childTnLst>
                              <p:par>
                                <p:cTn id="39" presetID="1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p:tgtEl>
                                          <p:spTgt spid="15"/>
                                        </p:tgtEl>
                                        <p:attrNameLst>
                                          <p:attrName>ppt_x</p:attrName>
                                        </p:attrNameLst>
                                      </p:cBhvr>
                                      <p:tavLst>
                                        <p:tav tm="0">
                                          <p:val>
                                            <p:strVal val="#ppt_x-#ppt_w*1.125000"/>
                                          </p:val>
                                        </p:tav>
                                        <p:tav tm="100000">
                                          <p:val>
                                            <p:strVal val="#ppt_x"/>
                                          </p:val>
                                        </p:tav>
                                      </p:tavLst>
                                    </p:anim>
                                    <p:animEffect transition="in" filter="wipe(right)">
                                      <p:cBhvr>
                                        <p:cTn id="42" dur="500"/>
                                        <p:tgtEl>
                                          <p:spTgt spid="15"/>
                                        </p:tgtEl>
                                      </p:cBhvr>
                                    </p:animEffect>
                                  </p:childTnLst>
                                </p:cTn>
                              </p:par>
                            </p:childTnLst>
                          </p:cTn>
                        </p:par>
                        <p:par>
                          <p:cTn id="43" fill="hold">
                            <p:stCondLst>
                              <p:cond delay="1000"/>
                            </p:stCondLst>
                            <p:childTnLst>
                              <p:par>
                                <p:cTn id="44" presetID="1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p:tgtEl>
                                          <p:spTgt spid="16"/>
                                        </p:tgtEl>
                                        <p:attrNameLst>
                                          <p:attrName>ppt_x</p:attrName>
                                        </p:attrNameLst>
                                      </p:cBhvr>
                                      <p:tavLst>
                                        <p:tav tm="0">
                                          <p:val>
                                            <p:strVal val="#ppt_x-#ppt_w*1.125000"/>
                                          </p:val>
                                        </p:tav>
                                        <p:tav tm="100000">
                                          <p:val>
                                            <p:strVal val="#ppt_x"/>
                                          </p:val>
                                        </p:tav>
                                      </p:tavLst>
                                    </p:anim>
                                    <p:animEffect transition="in" filter="wipe(right)">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P spid="30" grpId="0"/>
      <p:bldP spid="31" grpId="0"/>
      <p:bldP spid="32" grpId="0"/>
      <p:bldP spid="37" grpId="0"/>
      <p:bldP spid="3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A95E75-7A5F-47FC-AF22-2B94A431ACC1}"/>
              </a:ext>
            </a:extLst>
          </p:cNvPr>
          <p:cNvSpPr/>
          <p:nvPr/>
        </p:nvSpPr>
        <p:spPr>
          <a:xfrm>
            <a:off x="211873" y="362468"/>
            <a:ext cx="11942956" cy="1015663"/>
          </a:xfrm>
          <a:prstGeom prst="rect">
            <a:avLst/>
          </a:prstGeom>
        </p:spPr>
        <p:txBody>
          <a:bodyPr wrap="square">
            <a:spAutoFit/>
          </a:bodyPr>
          <a:lstStyle/>
          <a:p>
            <a:r>
              <a:rPr lang="en-US" sz="2000" dirty="0">
                <a:solidFill>
                  <a:srgbClr val="222222"/>
                </a:solidFill>
                <a:latin typeface="arial" panose="020B0604020202020204" pitchFamily="34" charset="0"/>
              </a:rPr>
              <a:t>The system life cycle in systems engineering is a view of a system or proposed system that addresses all phases of its existence which can be broadly classified into three broad stages and to partition into eight distinct phases.  </a:t>
            </a:r>
          </a:p>
        </p:txBody>
      </p:sp>
      <p:sp>
        <p:nvSpPr>
          <p:cNvPr id="4" name="TextBox 3">
            <a:extLst>
              <a:ext uri="{FF2B5EF4-FFF2-40B4-BE49-F238E27FC236}">
                <a16:creationId xmlns:a16="http://schemas.microsoft.com/office/drawing/2014/main" id="{9F854636-4AEA-4EA3-8512-A203F1B1DC1E}"/>
              </a:ext>
            </a:extLst>
          </p:cNvPr>
          <p:cNvSpPr txBox="1"/>
          <p:nvPr/>
        </p:nvSpPr>
        <p:spPr>
          <a:xfrm>
            <a:off x="-1" y="10628"/>
            <a:ext cx="5847907" cy="400110"/>
          </a:xfrm>
          <a:prstGeom prst="rect">
            <a:avLst/>
          </a:prstGeom>
          <a:noFill/>
        </p:spPr>
        <p:txBody>
          <a:bodyPr wrap="square" rtlCol="0">
            <a:spAutoFit/>
          </a:bodyPr>
          <a:lstStyle/>
          <a:p>
            <a:pPr marL="285750" indent="-285750">
              <a:buFont typeface="Wingdings" panose="05000000000000000000" pitchFamily="2" charset="2"/>
              <a:buChar char="q"/>
            </a:pPr>
            <a:r>
              <a:rPr lang="en-IN" sz="2000" dirty="0">
                <a:latin typeface="Arial" panose="020B0604020202020204" pitchFamily="34" charset="0"/>
                <a:cs typeface="Arial" panose="020B0604020202020204" pitchFamily="34" charset="0"/>
              </a:rPr>
              <a:t>System Life Cycle in Systems Engineering</a:t>
            </a:r>
          </a:p>
        </p:txBody>
      </p:sp>
      <p:grpSp>
        <p:nvGrpSpPr>
          <p:cNvPr id="10" name="Group 9">
            <a:extLst>
              <a:ext uri="{FF2B5EF4-FFF2-40B4-BE49-F238E27FC236}">
                <a16:creationId xmlns:a16="http://schemas.microsoft.com/office/drawing/2014/main" id="{3723293B-060B-4020-9753-BC4D670D37D3}"/>
              </a:ext>
            </a:extLst>
          </p:cNvPr>
          <p:cNvGrpSpPr/>
          <p:nvPr/>
        </p:nvGrpSpPr>
        <p:grpSpPr>
          <a:xfrm>
            <a:off x="5177795" y="1575415"/>
            <a:ext cx="2043152" cy="4959198"/>
            <a:chOff x="5177795" y="1575415"/>
            <a:chExt cx="2043152" cy="4959198"/>
          </a:xfrm>
        </p:grpSpPr>
        <p:sp>
          <p:nvSpPr>
            <p:cNvPr id="5" name="Rectangle 4">
              <a:extLst>
                <a:ext uri="{FF2B5EF4-FFF2-40B4-BE49-F238E27FC236}">
                  <a16:creationId xmlns:a16="http://schemas.microsoft.com/office/drawing/2014/main" id="{01BC0922-93BE-4A75-A68F-F43D6A1924C8}"/>
                </a:ext>
              </a:extLst>
            </p:cNvPr>
            <p:cNvSpPr/>
            <p:nvPr/>
          </p:nvSpPr>
          <p:spPr>
            <a:xfrm>
              <a:off x="5177795" y="1575415"/>
              <a:ext cx="2043152" cy="49591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50870BEA-00F6-41D6-A473-640D3A8324CA}"/>
                </a:ext>
              </a:extLst>
            </p:cNvPr>
            <p:cNvSpPr/>
            <p:nvPr/>
          </p:nvSpPr>
          <p:spPr>
            <a:xfrm>
              <a:off x="5330538" y="2408661"/>
              <a:ext cx="1242781" cy="959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Need Analysis</a:t>
              </a:r>
              <a:endParaRPr lang="en-IN" sz="2000" dirty="0">
                <a:latin typeface="Arial" panose="020B0604020202020204" pitchFamily="34" charset="0"/>
                <a:cs typeface="Arial" panose="020B0604020202020204" pitchFamily="34" charset="0"/>
              </a:endParaRPr>
            </a:p>
          </p:txBody>
        </p:sp>
        <p:sp>
          <p:nvSpPr>
            <p:cNvPr id="40" name="Rectangle: Rounded Corners 39">
              <a:extLst>
                <a:ext uri="{FF2B5EF4-FFF2-40B4-BE49-F238E27FC236}">
                  <a16:creationId xmlns:a16="http://schemas.microsoft.com/office/drawing/2014/main" id="{36EAB08A-B8A9-4E40-8B92-FEC18F54F87C}"/>
                </a:ext>
              </a:extLst>
            </p:cNvPr>
            <p:cNvSpPr/>
            <p:nvPr/>
          </p:nvSpPr>
          <p:spPr>
            <a:xfrm>
              <a:off x="5308376" y="3519529"/>
              <a:ext cx="1651706" cy="13864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Conceptual &amp; Preliminary Design</a:t>
              </a:r>
              <a:endParaRPr lang="en-IN" sz="2000" dirty="0">
                <a:latin typeface="Arial" panose="020B0604020202020204" pitchFamily="34" charset="0"/>
                <a:cs typeface="Arial" panose="020B0604020202020204" pitchFamily="34" charset="0"/>
              </a:endParaRPr>
            </a:p>
          </p:txBody>
        </p:sp>
        <p:sp>
          <p:nvSpPr>
            <p:cNvPr id="67" name="Rectangle: Rounded Corners 66">
              <a:extLst>
                <a:ext uri="{FF2B5EF4-FFF2-40B4-BE49-F238E27FC236}">
                  <a16:creationId xmlns:a16="http://schemas.microsoft.com/office/drawing/2014/main" id="{7E9F31EB-98A5-4C50-8809-75BB658D474E}"/>
                </a:ext>
              </a:extLst>
            </p:cNvPr>
            <p:cNvSpPr/>
            <p:nvPr/>
          </p:nvSpPr>
          <p:spPr>
            <a:xfrm>
              <a:off x="5374208" y="5076259"/>
              <a:ext cx="1814007" cy="1232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Detailed Design &amp; Development</a:t>
              </a:r>
              <a:endParaRPr lang="en-IN" sz="2000"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5E050F2F-8BD8-4E4E-A077-7269C1654E38}"/>
                </a:ext>
              </a:extLst>
            </p:cNvPr>
            <p:cNvSpPr txBox="1"/>
            <p:nvPr/>
          </p:nvSpPr>
          <p:spPr>
            <a:xfrm>
              <a:off x="5177795" y="1606886"/>
              <a:ext cx="1814007"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Concept Development</a:t>
              </a:r>
              <a:endParaRPr lang="en-IN" sz="2000" dirty="0">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1E95912B-E3B7-472E-979C-B07F5C1AD2A7}"/>
              </a:ext>
            </a:extLst>
          </p:cNvPr>
          <p:cNvGrpSpPr/>
          <p:nvPr/>
        </p:nvGrpSpPr>
        <p:grpSpPr>
          <a:xfrm>
            <a:off x="7362275" y="1546488"/>
            <a:ext cx="2506560" cy="5017051"/>
            <a:chOff x="7362275" y="1542364"/>
            <a:chExt cx="2506560" cy="5017051"/>
          </a:xfrm>
        </p:grpSpPr>
        <p:sp>
          <p:nvSpPr>
            <p:cNvPr id="75" name="Rectangle 74">
              <a:extLst>
                <a:ext uri="{FF2B5EF4-FFF2-40B4-BE49-F238E27FC236}">
                  <a16:creationId xmlns:a16="http://schemas.microsoft.com/office/drawing/2014/main" id="{D14E8E5C-C937-4322-860A-9F07D1256409}"/>
                </a:ext>
              </a:extLst>
            </p:cNvPr>
            <p:cNvSpPr/>
            <p:nvPr/>
          </p:nvSpPr>
          <p:spPr>
            <a:xfrm>
              <a:off x="7362275" y="1600217"/>
              <a:ext cx="2506560" cy="49591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Rounded Corners 68">
              <a:extLst>
                <a:ext uri="{FF2B5EF4-FFF2-40B4-BE49-F238E27FC236}">
                  <a16:creationId xmlns:a16="http://schemas.microsoft.com/office/drawing/2014/main" id="{AA8EE5DD-B58E-4C85-9CC5-CD95319485E5}"/>
                </a:ext>
              </a:extLst>
            </p:cNvPr>
            <p:cNvSpPr/>
            <p:nvPr/>
          </p:nvSpPr>
          <p:spPr>
            <a:xfrm>
              <a:off x="7400948" y="2393791"/>
              <a:ext cx="1894593" cy="959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Advanced Development</a:t>
              </a:r>
              <a:endParaRPr lang="en-IN" sz="2000" dirty="0">
                <a:latin typeface="Arial" panose="020B0604020202020204" pitchFamily="34" charset="0"/>
                <a:cs typeface="Arial" panose="020B0604020202020204" pitchFamily="34" charset="0"/>
              </a:endParaRPr>
            </a:p>
          </p:txBody>
        </p:sp>
        <p:sp>
          <p:nvSpPr>
            <p:cNvPr id="70" name="Rectangle: Rounded Corners 69">
              <a:extLst>
                <a:ext uri="{FF2B5EF4-FFF2-40B4-BE49-F238E27FC236}">
                  <a16:creationId xmlns:a16="http://schemas.microsoft.com/office/drawing/2014/main" id="{DB4F074F-CE8F-490A-9C37-1C013C694BB6}"/>
                </a:ext>
              </a:extLst>
            </p:cNvPr>
            <p:cNvSpPr/>
            <p:nvPr/>
          </p:nvSpPr>
          <p:spPr>
            <a:xfrm>
              <a:off x="7544170" y="3627859"/>
              <a:ext cx="1988644" cy="1156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Manufacturing Configuration Design </a:t>
              </a:r>
              <a:endParaRPr lang="en-IN" sz="2000" dirty="0">
                <a:latin typeface="Arial" panose="020B0604020202020204" pitchFamily="34" charset="0"/>
                <a:cs typeface="Arial" panose="020B0604020202020204" pitchFamily="34" charset="0"/>
              </a:endParaRPr>
            </a:p>
          </p:txBody>
        </p:sp>
        <p:sp>
          <p:nvSpPr>
            <p:cNvPr id="71" name="Rectangle: Rounded Corners 70">
              <a:extLst>
                <a:ext uri="{FF2B5EF4-FFF2-40B4-BE49-F238E27FC236}">
                  <a16:creationId xmlns:a16="http://schemas.microsoft.com/office/drawing/2014/main" id="{AAA6CF80-8212-49EB-88FA-E5FCA7B28D75}"/>
                </a:ext>
              </a:extLst>
            </p:cNvPr>
            <p:cNvSpPr/>
            <p:nvPr/>
          </p:nvSpPr>
          <p:spPr>
            <a:xfrm>
              <a:off x="7873249" y="5001367"/>
              <a:ext cx="1938496" cy="1232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Manufacturing Operation</a:t>
              </a:r>
              <a:endParaRPr lang="en-IN" sz="2000" dirty="0">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7AC21AF5-AF44-47CD-B156-7392E9BE849C}"/>
                </a:ext>
              </a:extLst>
            </p:cNvPr>
            <p:cNvSpPr txBox="1"/>
            <p:nvPr/>
          </p:nvSpPr>
          <p:spPr>
            <a:xfrm>
              <a:off x="7410971" y="1542364"/>
              <a:ext cx="1906605"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Engineering Development</a:t>
              </a:r>
              <a:endParaRPr lang="en-IN" sz="2000" dirty="0">
                <a:latin typeface="Arial" panose="020B0604020202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8FFA4BC1-A015-4B44-A029-3FB8CA6422E9}"/>
              </a:ext>
            </a:extLst>
          </p:cNvPr>
          <p:cNvGrpSpPr/>
          <p:nvPr/>
        </p:nvGrpSpPr>
        <p:grpSpPr>
          <a:xfrm>
            <a:off x="9971126" y="1575415"/>
            <a:ext cx="2043152" cy="4959198"/>
            <a:chOff x="9969878" y="1575415"/>
            <a:chExt cx="2043152" cy="4959198"/>
          </a:xfrm>
        </p:grpSpPr>
        <p:sp>
          <p:nvSpPr>
            <p:cNvPr id="77" name="Rectangle 76">
              <a:extLst>
                <a:ext uri="{FF2B5EF4-FFF2-40B4-BE49-F238E27FC236}">
                  <a16:creationId xmlns:a16="http://schemas.microsoft.com/office/drawing/2014/main" id="{217554B7-FFF6-43E3-B3BA-1057383E842C}"/>
                </a:ext>
              </a:extLst>
            </p:cNvPr>
            <p:cNvSpPr/>
            <p:nvPr/>
          </p:nvSpPr>
          <p:spPr>
            <a:xfrm>
              <a:off x="9969878" y="1575415"/>
              <a:ext cx="2043152" cy="49591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Rounded Corners 72">
              <a:extLst>
                <a:ext uri="{FF2B5EF4-FFF2-40B4-BE49-F238E27FC236}">
                  <a16:creationId xmlns:a16="http://schemas.microsoft.com/office/drawing/2014/main" id="{3B42B80B-A953-4D1E-95FE-F4CFEC789A03}"/>
                </a:ext>
              </a:extLst>
            </p:cNvPr>
            <p:cNvSpPr/>
            <p:nvPr/>
          </p:nvSpPr>
          <p:spPr>
            <a:xfrm>
              <a:off x="10077591" y="2554190"/>
              <a:ext cx="1453613" cy="1268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Utilization &amp; </a:t>
              </a:r>
            </a:p>
            <a:p>
              <a:pPr algn="ctr"/>
              <a:r>
                <a:rPr lang="en-US" sz="2000" dirty="0">
                  <a:latin typeface="Arial" panose="020B0604020202020204" pitchFamily="34" charset="0"/>
                  <a:cs typeface="Arial" panose="020B0604020202020204" pitchFamily="34" charset="0"/>
                </a:rPr>
                <a:t>Support</a:t>
              </a:r>
              <a:endParaRPr lang="en-IN" sz="2000" dirty="0">
                <a:latin typeface="Arial" panose="020B0604020202020204" pitchFamily="34" charset="0"/>
                <a:cs typeface="Arial" panose="020B0604020202020204" pitchFamily="34" charset="0"/>
              </a:endParaRPr>
            </a:p>
          </p:txBody>
        </p:sp>
        <p:sp>
          <p:nvSpPr>
            <p:cNvPr id="74" name="Rectangle: Rounded Corners 73">
              <a:extLst>
                <a:ext uri="{FF2B5EF4-FFF2-40B4-BE49-F238E27FC236}">
                  <a16:creationId xmlns:a16="http://schemas.microsoft.com/office/drawing/2014/main" id="{913EBB22-FA50-4ACA-8CA6-0A5D0A41315D}"/>
                </a:ext>
              </a:extLst>
            </p:cNvPr>
            <p:cNvSpPr/>
            <p:nvPr/>
          </p:nvSpPr>
          <p:spPr>
            <a:xfrm>
              <a:off x="10365039" y="4068714"/>
              <a:ext cx="1584345" cy="13864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Phase-out and disposal</a:t>
              </a:r>
            </a:p>
          </p:txBody>
        </p:sp>
        <p:sp>
          <p:nvSpPr>
            <p:cNvPr id="76" name="TextBox 75">
              <a:extLst>
                <a:ext uri="{FF2B5EF4-FFF2-40B4-BE49-F238E27FC236}">
                  <a16:creationId xmlns:a16="http://schemas.microsoft.com/office/drawing/2014/main" id="{1A466A9F-9C9D-47BB-BF90-E0B54AFBAB0E}"/>
                </a:ext>
              </a:extLst>
            </p:cNvPr>
            <p:cNvSpPr txBox="1"/>
            <p:nvPr/>
          </p:nvSpPr>
          <p:spPr>
            <a:xfrm>
              <a:off x="9969878" y="1630956"/>
              <a:ext cx="2043152"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Deployment</a:t>
              </a:r>
              <a:endParaRPr lang="en-IN" sz="2000" dirty="0">
                <a:latin typeface="Arial" panose="020B0604020202020204" pitchFamily="34" charset="0"/>
                <a:cs typeface="Arial" panose="020B0604020202020204" pitchFamily="34" charset="0"/>
              </a:endParaRPr>
            </a:p>
          </p:txBody>
        </p:sp>
      </p:grpSp>
      <p:sp>
        <p:nvSpPr>
          <p:cNvPr id="3" name="TextBox 2">
            <a:extLst>
              <a:ext uri="{FF2B5EF4-FFF2-40B4-BE49-F238E27FC236}">
                <a16:creationId xmlns:a16="http://schemas.microsoft.com/office/drawing/2014/main" id="{D72B48A4-29B4-4757-98B5-1983B824B279}"/>
              </a:ext>
            </a:extLst>
          </p:cNvPr>
          <p:cNvSpPr txBox="1"/>
          <p:nvPr/>
        </p:nvSpPr>
        <p:spPr>
          <a:xfrm>
            <a:off x="1" y="1321968"/>
            <a:ext cx="5464098"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three stages will be referred to as </a:t>
            </a:r>
          </a:p>
          <a:p>
            <a:pPr marL="457200" indent="-457200">
              <a:buAutoNum type="arabicParenBoth"/>
            </a:pPr>
            <a:r>
              <a:rPr lang="en-US" sz="2000" dirty="0">
                <a:solidFill>
                  <a:srgbClr val="0070C0"/>
                </a:solidFill>
                <a:latin typeface="Arial" panose="020B0604020202020204" pitchFamily="34" charset="0"/>
                <a:cs typeface="Arial" panose="020B0604020202020204" pitchFamily="34" charset="0"/>
              </a:rPr>
              <a:t>The </a:t>
            </a:r>
            <a:r>
              <a:rPr lang="en-US" sz="2000" i="1" dirty="0">
                <a:solidFill>
                  <a:srgbClr val="0070C0"/>
                </a:solidFill>
                <a:latin typeface="Arial" panose="020B0604020202020204" pitchFamily="34" charset="0"/>
                <a:cs typeface="Arial" panose="020B0604020202020204" pitchFamily="34" charset="0"/>
              </a:rPr>
              <a:t>CONCEPT DEVELOPMENT </a:t>
            </a:r>
            <a:r>
              <a:rPr lang="en-US" sz="2000" dirty="0">
                <a:solidFill>
                  <a:srgbClr val="0070C0"/>
                </a:solidFill>
                <a:latin typeface="Arial" panose="020B0604020202020204" pitchFamily="34" charset="0"/>
                <a:cs typeface="Arial" panose="020B0604020202020204" pitchFamily="34" charset="0"/>
              </a:rPr>
              <a:t>stage:  </a:t>
            </a:r>
          </a:p>
          <a:p>
            <a:r>
              <a:rPr lang="en-US" sz="2000" dirty="0">
                <a:solidFill>
                  <a:srgbClr val="0070C0"/>
                </a:solidFill>
                <a:latin typeface="Arial" panose="020B0604020202020204" pitchFamily="34" charset="0"/>
                <a:cs typeface="Arial" panose="020B0604020202020204" pitchFamily="34" charset="0"/>
              </a:rPr>
              <a:t>This is the initial stage of the formulation and definition of a system concept perceived to best satisfy a valid need </a:t>
            </a:r>
          </a:p>
        </p:txBody>
      </p:sp>
      <p:sp>
        <p:nvSpPr>
          <p:cNvPr id="7" name="Rectangle 6">
            <a:extLst>
              <a:ext uri="{FF2B5EF4-FFF2-40B4-BE49-F238E27FC236}">
                <a16:creationId xmlns:a16="http://schemas.microsoft.com/office/drawing/2014/main" id="{F61142E5-2094-4DA5-A673-4A7FD4DEFBB6}"/>
              </a:ext>
            </a:extLst>
          </p:cNvPr>
          <p:cNvSpPr/>
          <p:nvPr/>
        </p:nvSpPr>
        <p:spPr>
          <a:xfrm>
            <a:off x="0" y="2986639"/>
            <a:ext cx="5155894" cy="1938992"/>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(2) The </a:t>
            </a:r>
            <a:r>
              <a:rPr lang="en-US" sz="2000" i="1" dirty="0">
                <a:solidFill>
                  <a:srgbClr val="0070C0"/>
                </a:solidFill>
                <a:latin typeface="Arial" panose="020B0604020202020204" pitchFamily="34" charset="0"/>
                <a:cs typeface="Arial" panose="020B0604020202020204" pitchFamily="34" charset="0"/>
              </a:rPr>
              <a:t>ENGINEERING DEVELOPMENT </a:t>
            </a:r>
            <a:r>
              <a:rPr lang="en-US" sz="2000" dirty="0">
                <a:solidFill>
                  <a:srgbClr val="0070C0"/>
                </a:solidFill>
                <a:latin typeface="Arial" panose="020B0604020202020204" pitchFamily="34" charset="0"/>
                <a:cs typeface="Arial" panose="020B0604020202020204" pitchFamily="34" charset="0"/>
              </a:rPr>
              <a:t>stage:  </a:t>
            </a:r>
          </a:p>
          <a:p>
            <a:r>
              <a:rPr lang="en-US" sz="2000" dirty="0">
                <a:solidFill>
                  <a:srgbClr val="0070C0"/>
                </a:solidFill>
                <a:latin typeface="Arial" panose="020B0604020202020204" pitchFamily="34" charset="0"/>
                <a:cs typeface="Arial" panose="020B0604020202020204" pitchFamily="34" charset="0"/>
              </a:rPr>
              <a:t>This covers the translation of the system concept into a validated physical system design meeting the operational, cost, and schedule requirements; </a:t>
            </a:r>
          </a:p>
        </p:txBody>
      </p:sp>
      <p:sp>
        <p:nvSpPr>
          <p:cNvPr id="8" name="Rectangle 7">
            <a:extLst>
              <a:ext uri="{FF2B5EF4-FFF2-40B4-BE49-F238E27FC236}">
                <a16:creationId xmlns:a16="http://schemas.microsoft.com/office/drawing/2014/main" id="{E6EA6711-DE45-4FAB-80F6-CA8E89C05B88}"/>
              </a:ext>
            </a:extLst>
          </p:cNvPr>
          <p:cNvSpPr/>
          <p:nvPr/>
        </p:nvSpPr>
        <p:spPr>
          <a:xfrm>
            <a:off x="0" y="4899986"/>
            <a:ext cx="2043152"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and </a:t>
            </a:r>
          </a:p>
        </p:txBody>
      </p:sp>
      <p:sp>
        <p:nvSpPr>
          <p:cNvPr id="9" name="Rectangle 8">
            <a:extLst>
              <a:ext uri="{FF2B5EF4-FFF2-40B4-BE49-F238E27FC236}">
                <a16:creationId xmlns:a16="http://schemas.microsoft.com/office/drawing/2014/main" id="{43EC30F4-ECD2-4A1D-BC96-2D473350E3AF}"/>
              </a:ext>
            </a:extLst>
          </p:cNvPr>
          <p:cNvSpPr/>
          <p:nvPr/>
        </p:nvSpPr>
        <p:spPr>
          <a:xfrm>
            <a:off x="0" y="5204302"/>
            <a:ext cx="5167342" cy="1631216"/>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(3) The </a:t>
            </a:r>
            <a:r>
              <a:rPr lang="en-US" sz="2000" i="1" dirty="0">
                <a:solidFill>
                  <a:srgbClr val="0070C0"/>
                </a:solidFill>
                <a:latin typeface="Arial" panose="020B0604020202020204" pitchFamily="34" charset="0"/>
                <a:cs typeface="Arial" panose="020B0604020202020204" pitchFamily="34" charset="0"/>
              </a:rPr>
              <a:t>DEPLOYMENT </a:t>
            </a:r>
            <a:r>
              <a:rPr lang="en-US" sz="2000" dirty="0">
                <a:solidFill>
                  <a:srgbClr val="0070C0"/>
                </a:solidFill>
                <a:latin typeface="Arial" panose="020B0604020202020204" pitchFamily="34" charset="0"/>
                <a:cs typeface="Arial" panose="020B0604020202020204" pitchFamily="34" charset="0"/>
              </a:rPr>
              <a:t>stage: </a:t>
            </a:r>
          </a:p>
          <a:p>
            <a:r>
              <a:rPr lang="en-US" sz="2000" dirty="0">
                <a:solidFill>
                  <a:srgbClr val="0070C0"/>
                </a:solidFill>
                <a:latin typeface="Arial" panose="020B0604020202020204" pitchFamily="34" charset="0"/>
                <a:cs typeface="Arial" panose="020B0604020202020204" pitchFamily="34" charset="0"/>
              </a:rPr>
              <a:t>This stage includes the production, deployment, operation, support of the system throughout its useful life and also the Disposal plan. </a:t>
            </a:r>
            <a:endParaRPr lang="en-IN" sz="2000" dirty="0">
              <a:solidFill>
                <a:srgbClr val="0070C0"/>
              </a:solidFill>
              <a:latin typeface="Arial" panose="020B0604020202020204"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928AEB80-06FD-4209-87B6-995E13DB195A}"/>
              </a:ext>
            </a:extLst>
          </p:cNvPr>
          <p:cNvCxnSpPr/>
          <p:nvPr/>
        </p:nvCxnSpPr>
        <p:spPr>
          <a:xfrm>
            <a:off x="7082946" y="5801957"/>
            <a:ext cx="6208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282FAF3-DF92-45D8-91E8-7ABAA5B8EA7A}"/>
              </a:ext>
            </a:extLst>
          </p:cNvPr>
          <p:cNvCxnSpPr/>
          <p:nvPr/>
        </p:nvCxnSpPr>
        <p:spPr>
          <a:xfrm>
            <a:off x="9656051" y="5771001"/>
            <a:ext cx="6208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04A2532B-4485-421D-906B-0E66DD263C00}"/>
              </a:ext>
            </a:extLst>
          </p:cNvPr>
          <p:cNvGrpSpPr/>
          <p:nvPr/>
        </p:nvGrpSpPr>
        <p:grpSpPr>
          <a:xfrm>
            <a:off x="5217978" y="2222411"/>
            <a:ext cx="477742" cy="331779"/>
            <a:chOff x="5217978" y="2222411"/>
            <a:chExt cx="477742" cy="331779"/>
          </a:xfrm>
        </p:grpSpPr>
        <p:cxnSp>
          <p:nvCxnSpPr>
            <p:cNvPr id="16" name="Straight Arrow Connector 15">
              <a:extLst>
                <a:ext uri="{FF2B5EF4-FFF2-40B4-BE49-F238E27FC236}">
                  <a16:creationId xmlns:a16="http://schemas.microsoft.com/office/drawing/2014/main" id="{C4462723-E54E-4E64-BE0F-EB6FBA81CD9B}"/>
                </a:ext>
              </a:extLst>
            </p:cNvPr>
            <p:cNvCxnSpPr/>
            <p:nvPr/>
          </p:nvCxnSpPr>
          <p:spPr>
            <a:xfrm>
              <a:off x="5217978" y="2244445"/>
              <a:ext cx="477742"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686B981-37C5-4566-A082-ED166AE55947}"/>
                </a:ext>
              </a:extLst>
            </p:cNvPr>
            <p:cNvCxnSpPr>
              <a:cxnSpLocks/>
            </p:cNvCxnSpPr>
            <p:nvPr/>
          </p:nvCxnSpPr>
          <p:spPr>
            <a:xfrm>
              <a:off x="5695720" y="2222411"/>
              <a:ext cx="0" cy="3317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8FD66703-0FBC-486B-9F5D-157EB20E6872}"/>
              </a:ext>
            </a:extLst>
          </p:cNvPr>
          <p:cNvGrpSpPr/>
          <p:nvPr/>
        </p:nvGrpSpPr>
        <p:grpSpPr>
          <a:xfrm>
            <a:off x="7386465" y="2165490"/>
            <a:ext cx="477742" cy="331779"/>
            <a:chOff x="5217978" y="2222411"/>
            <a:chExt cx="477742" cy="331779"/>
          </a:xfrm>
        </p:grpSpPr>
        <p:cxnSp>
          <p:nvCxnSpPr>
            <p:cNvPr id="37" name="Straight Arrow Connector 36">
              <a:extLst>
                <a:ext uri="{FF2B5EF4-FFF2-40B4-BE49-F238E27FC236}">
                  <a16:creationId xmlns:a16="http://schemas.microsoft.com/office/drawing/2014/main" id="{F31888E4-5DD2-4645-AA42-6ECAD6FB550B}"/>
                </a:ext>
              </a:extLst>
            </p:cNvPr>
            <p:cNvCxnSpPr/>
            <p:nvPr/>
          </p:nvCxnSpPr>
          <p:spPr>
            <a:xfrm>
              <a:off x="5217978" y="2244445"/>
              <a:ext cx="477742"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4BC3EE4-EF21-433D-8A6B-5656C1CCE85C}"/>
                </a:ext>
              </a:extLst>
            </p:cNvPr>
            <p:cNvCxnSpPr>
              <a:cxnSpLocks/>
            </p:cNvCxnSpPr>
            <p:nvPr/>
          </p:nvCxnSpPr>
          <p:spPr>
            <a:xfrm>
              <a:off x="5695720" y="2222411"/>
              <a:ext cx="0" cy="3317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F52DE6D-5D01-4E3D-A7AF-08FB3569F684}"/>
              </a:ext>
            </a:extLst>
          </p:cNvPr>
          <p:cNvGrpSpPr/>
          <p:nvPr/>
        </p:nvGrpSpPr>
        <p:grpSpPr>
          <a:xfrm>
            <a:off x="9995629" y="2317890"/>
            <a:ext cx="477742" cy="331779"/>
            <a:chOff x="5217978" y="2222411"/>
            <a:chExt cx="477742" cy="331779"/>
          </a:xfrm>
        </p:grpSpPr>
        <p:cxnSp>
          <p:nvCxnSpPr>
            <p:cNvPr id="42" name="Straight Arrow Connector 41">
              <a:extLst>
                <a:ext uri="{FF2B5EF4-FFF2-40B4-BE49-F238E27FC236}">
                  <a16:creationId xmlns:a16="http://schemas.microsoft.com/office/drawing/2014/main" id="{E16AD27A-F074-43FF-984F-527405274EA1}"/>
                </a:ext>
              </a:extLst>
            </p:cNvPr>
            <p:cNvCxnSpPr/>
            <p:nvPr/>
          </p:nvCxnSpPr>
          <p:spPr>
            <a:xfrm>
              <a:off x="5217978" y="2244445"/>
              <a:ext cx="477742"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EF9DB4F-A28C-4BA7-9E22-142604720827}"/>
                </a:ext>
              </a:extLst>
            </p:cNvPr>
            <p:cNvCxnSpPr>
              <a:cxnSpLocks/>
            </p:cNvCxnSpPr>
            <p:nvPr/>
          </p:nvCxnSpPr>
          <p:spPr>
            <a:xfrm>
              <a:off x="5695720" y="2222411"/>
              <a:ext cx="0" cy="3317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6477C8D7-4D63-411F-8F01-3D5904E7797C}"/>
              </a:ext>
            </a:extLst>
          </p:cNvPr>
          <p:cNvGrpSpPr/>
          <p:nvPr/>
        </p:nvGrpSpPr>
        <p:grpSpPr>
          <a:xfrm>
            <a:off x="6540268" y="2877417"/>
            <a:ext cx="298403" cy="750442"/>
            <a:chOff x="6540268" y="2877417"/>
            <a:chExt cx="298403" cy="750442"/>
          </a:xfrm>
        </p:grpSpPr>
        <p:cxnSp>
          <p:nvCxnSpPr>
            <p:cNvPr id="24" name="Straight Arrow Connector 23">
              <a:extLst>
                <a:ext uri="{FF2B5EF4-FFF2-40B4-BE49-F238E27FC236}">
                  <a16:creationId xmlns:a16="http://schemas.microsoft.com/office/drawing/2014/main" id="{29FF1FA9-CBD5-4D36-B6EF-26E207FAB746}"/>
                </a:ext>
              </a:extLst>
            </p:cNvPr>
            <p:cNvCxnSpPr>
              <a:cxnSpLocks/>
            </p:cNvCxnSpPr>
            <p:nvPr/>
          </p:nvCxnSpPr>
          <p:spPr>
            <a:xfrm>
              <a:off x="6830460" y="2877417"/>
              <a:ext cx="0" cy="7504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6AAB00-60EB-424F-8C2B-F80EF424A77E}"/>
                </a:ext>
              </a:extLst>
            </p:cNvPr>
            <p:cNvCxnSpPr>
              <a:cxnSpLocks/>
            </p:cNvCxnSpPr>
            <p:nvPr/>
          </p:nvCxnSpPr>
          <p:spPr>
            <a:xfrm flipV="1">
              <a:off x="6540268" y="2888163"/>
              <a:ext cx="298403"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F6E74D7C-E890-41F3-81EE-C72FDAA563A9}"/>
              </a:ext>
            </a:extLst>
          </p:cNvPr>
          <p:cNvGrpSpPr/>
          <p:nvPr/>
        </p:nvGrpSpPr>
        <p:grpSpPr>
          <a:xfrm>
            <a:off x="6802838" y="4209987"/>
            <a:ext cx="298403" cy="958401"/>
            <a:chOff x="6802838" y="4209987"/>
            <a:chExt cx="298403" cy="958401"/>
          </a:xfrm>
        </p:grpSpPr>
        <p:cxnSp>
          <p:nvCxnSpPr>
            <p:cNvPr id="46" name="Straight Arrow Connector 45">
              <a:extLst>
                <a:ext uri="{FF2B5EF4-FFF2-40B4-BE49-F238E27FC236}">
                  <a16:creationId xmlns:a16="http://schemas.microsoft.com/office/drawing/2014/main" id="{282991EB-23E8-4514-9D69-5A73094A175A}"/>
                </a:ext>
              </a:extLst>
            </p:cNvPr>
            <p:cNvCxnSpPr>
              <a:cxnSpLocks/>
            </p:cNvCxnSpPr>
            <p:nvPr/>
          </p:nvCxnSpPr>
          <p:spPr>
            <a:xfrm>
              <a:off x="7082010" y="4209987"/>
              <a:ext cx="0" cy="958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0410290-2A3F-4CF9-9B14-4951C99CD627}"/>
                </a:ext>
              </a:extLst>
            </p:cNvPr>
            <p:cNvCxnSpPr>
              <a:cxnSpLocks/>
            </p:cNvCxnSpPr>
            <p:nvPr/>
          </p:nvCxnSpPr>
          <p:spPr>
            <a:xfrm flipV="1">
              <a:off x="6802838" y="4219365"/>
              <a:ext cx="298403"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B0AB953-2598-4593-BDF1-E4A2894D654B}"/>
              </a:ext>
            </a:extLst>
          </p:cNvPr>
          <p:cNvGrpSpPr/>
          <p:nvPr/>
        </p:nvGrpSpPr>
        <p:grpSpPr>
          <a:xfrm>
            <a:off x="9160445" y="2853274"/>
            <a:ext cx="298403" cy="803969"/>
            <a:chOff x="9160445" y="2853274"/>
            <a:chExt cx="298403" cy="803969"/>
          </a:xfrm>
        </p:grpSpPr>
        <p:cxnSp>
          <p:nvCxnSpPr>
            <p:cNvPr id="47" name="Straight Arrow Connector 46">
              <a:extLst>
                <a:ext uri="{FF2B5EF4-FFF2-40B4-BE49-F238E27FC236}">
                  <a16:creationId xmlns:a16="http://schemas.microsoft.com/office/drawing/2014/main" id="{B4D1E67F-ACB8-4EF5-BC69-31565470AF85}"/>
                </a:ext>
              </a:extLst>
            </p:cNvPr>
            <p:cNvCxnSpPr>
              <a:cxnSpLocks/>
            </p:cNvCxnSpPr>
            <p:nvPr/>
          </p:nvCxnSpPr>
          <p:spPr>
            <a:xfrm>
              <a:off x="9426772" y="2853274"/>
              <a:ext cx="0" cy="8039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FD51CC7-FC69-47F9-9E98-8B403DC12D0D}"/>
                </a:ext>
              </a:extLst>
            </p:cNvPr>
            <p:cNvCxnSpPr>
              <a:cxnSpLocks/>
            </p:cNvCxnSpPr>
            <p:nvPr/>
          </p:nvCxnSpPr>
          <p:spPr>
            <a:xfrm flipV="1">
              <a:off x="9160445" y="2853274"/>
              <a:ext cx="298403"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930A2DC8-473F-4560-BED2-30E8402AF8A3}"/>
              </a:ext>
            </a:extLst>
          </p:cNvPr>
          <p:cNvGrpSpPr/>
          <p:nvPr/>
        </p:nvGrpSpPr>
        <p:grpSpPr>
          <a:xfrm>
            <a:off x="9369769" y="4209987"/>
            <a:ext cx="298403" cy="822528"/>
            <a:chOff x="9369769" y="4209987"/>
            <a:chExt cx="298403" cy="822528"/>
          </a:xfrm>
        </p:grpSpPr>
        <p:cxnSp>
          <p:nvCxnSpPr>
            <p:cNvPr id="48" name="Straight Arrow Connector 47">
              <a:extLst>
                <a:ext uri="{FF2B5EF4-FFF2-40B4-BE49-F238E27FC236}">
                  <a16:creationId xmlns:a16="http://schemas.microsoft.com/office/drawing/2014/main" id="{556490A8-B3BC-41D2-8FE3-B107C4E5D23F}"/>
                </a:ext>
              </a:extLst>
            </p:cNvPr>
            <p:cNvCxnSpPr>
              <a:cxnSpLocks/>
            </p:cNvCxnSpPr>
            <p:nvPr/>
          </p:nvCxnSpPr>
          <p:spPr>
            <a:xfrm flipH="1">
              <a:off x="9645272" y="4209987"/>
              <a:ext cx="10779" cy="8225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8021942-C86C-4ADF-A5A5-25105B8441BF}"/>
                </a:ext>
              </a:extLst>
            </p:cNvPr>
            <p:cNvCxnSpPr>
              <a:cxnSpLocks/>
            </p:cNvCxnSpPr>
            <p:nvPr/>
          </p:nvCxnSpPr>
          <p:spPr>
            <a:xfrm flipV="1">
              <a:off x="9369769" y="4219366"/>
              <a:ext cx="298403"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89FA395-9E75-49FC-BB32-29DBE2D46670}"/>
              </a:ext>
            </a:extLst>
          </p:cNvPr>
          <p:cNvGrpSpPr/>
          <p:nvPr/>
        </p:nvGrpSpPr>
        <p:grpSpPr>
          <a:xfrm>
            <a:off x="11485013" y="3172767"/>
            <a:ext cx="298403" cy="882247"/>
            <a:chOff x="11485013" y="3172767"/>
            <a:chExt cx="298403" cy="882247"/>
          </a:xfrm>
        </p:grpSpPr>
        <p:cxnSp>
          <p:nvCxnSpPr>
            <p:cNvPr id="49" name="Straight Arrow Connector 48">
              <a:extLst>
                <a:ext uri="{FF2B5EF4-FFF2-40B4-BE49-F238E27FC236}">
                  <a16:creationId xmlns:a16="http://schemas.microsoft.com/office/drawing/2014/main" id="{C3573434-2A62-44BB-8A2B-7D76A7C1332A}"/>
                </a:ext>
              </a:extLst>
            </p:cNvPr>
            <p:cNvCxnSpPr>
              <a:cxnSpLocks/>
            </p:cNvCxnSpPr>
            <p:nvPr/>
          </p:nvCxnSpPr>
          <p:spPr>
            <a:xfrm flipH="1">
              <a:off x="11751437" y="3172767"/>
              <a:ext cx="3964" cy="8822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CA7820F-9DFF-4766-9D57-FD90C311254B}"/>
                </a:ext>
              </a:extLst>
            </p:cNvPr>
            <p:cNvCxnSpPr>
              <a:cxnSpLocks/>
            </p:cNvCxnSpPr>
            <p:nvPr/>
          </p:nvCxnSpPr>
          <p:spPr>
            <a:xfrm flipV="1">
              <a:off x="11485013" y="3183784"/>
              <a:ext cx="29840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317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C1B372-259E-2BE5-2F1A-67E2518EED7B}"/>
              </a:ext>
            </a:extLst>
          </p:cNvPr>
          <p:cNvSpPr txBox="1"/>
          <p:nvPr/>
        </p:nvSpPr>
        <p:spPr>
          <a:xfrm>
            <a:off x="2379643" y="2721166"/>
            <a:ext cx="6510969" cy="1446550"/>
          </a:xfrm>
          <a:prstGeom prst="rect">
            <a:avLst/>
          </a:prstGeom>
          <a:noFill/>
        </p:spPr>
        <p:txBody>
          <a:bodyPr wrap="square" rtlCol="0">
            <a:spAutoFit/>
          </a:bodyPr>
          <a:lstStyle/>
          <a:p>
            <a:r>
              <a:rPr lang="en-IN" sz="8800" dirty="0">
                <a:latin typeface="Algerian" panose="04020705040A02060702" pitchFamily="82" charset="0"/>
              </a:rPr>
              <a:t>Thank you</a:t>
            </a:r>
          </a:p>
        </p:txBody>
      </p:sp>
    </p:spTree>
    <p:extLst>
      <p:ext uri="{BB962C8B-B14F-4D97-AF65-F5344CB8AC3E}">
        <p14:creationId xmlns:p14="http://schemas.microsoft.com/office/powerpoint/2010/main" val="303257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CAA5AD-9158-4C89-81A2-789094B4FE4D}"/>
              </a:ext>
            </a:extLst>
          </p:cNvPr>
          <p:cNvSpPr txBox="1"/>
          <p:nvPr/>
        </p:nvSpPr>
        <p:spPr>
          <a:xfrm>
            <a:off x="1" y="1038225"/>
            <a:ext cx="9321800"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Systems Engineering (SE) is nothing more than common sense</a:t>
            </a:r>
          </a:p>
        </p:txBody>
      </p:sp>
      <p:sp>
        <p:nvSpPr>
          <p:cNvPr id="6" name="TextBox 5">
            <a:extLst>
              <a:ext uri="{FF2B5EF4-FFF2-40B4-BE49-F238E27FC236}">
                <a16:creationId xmlns:a16="http://schemas.microsoft.com/office/drawing/2014/main" id="{E42D4871-5C44-488D-979B-627F504EBF4C}"/>
              </a:ext>
            </a:extLst>
          </p:cNvPr>
          <p:cNvSpPr txBox="1"/>
          <p:nvPr/>
        </p:nvSpPr>
        <p:spPr>
          <a:xfrm>
            <a:off x="43544" y="1613514"/>
            <a:ext cx="10555061"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SE is just engineering , we do it as part of Mech. </a:t>
            </a:r>
            <a:r>
              <a:rPr lang="en-IN" sz="2000" dirty="0" err="1">
                <a:latin typeface="Arial" panose="020B0604020202020204" pitchFamily="34" charset="0"/>
                <a:cs typeface="Arial" panose="020B0604020202020204" pitchFamily="34" charset="0"/>
              </a:rPr>
              <a:t>Engg</a:t>
            </a:r>
            <a:r>
              <a:rPr lang="en-IN" sz="2000" dirty="0">
                <a:latin typeface="Arial" panose="020B0604020202020204" pitchFamily="34" charset="0"/>
                <a:cs typeface="Arial" panose="020B0604020202020204" pitchFamily="34" charset="0"/>
              </a:rPr>
              <a:t>, Computer Science </a:t>
            </a:r>
            <a:r>
              <a:rPr lang="en-IN" sz="2000" dirty="0" err="1">
                <a:latin typeface="Arial" panose="020B0604020202020204" pitchFamily="34" charset="0"/>
                <a:cs typeface="Arial" panose="020B0604020202020204" pitchFamily="34" charset="0"/>
              </a:rPr>
              <a:t>Engg</a:t>
            </a:r>
            <a:r>
              <a:rPr lang="en-IN" sz="2000" dirty="0">
                <a:latin typeface="Arial" panose="020B0604020202020204" pitchFamily="34" charset="0"/>
                <a:cs typeface="Arial" panose="020B0604020202020204" pitchFamily="34" charset="0"/>
              </a:rPr>
              <a:t>. etc. </a:t>
            </a:r>
          </a:p>
        </p:txBody>
      </p:sp>
      <p:sp>
        <p:nvSpPr>
          <p:cNvPr id="9" name="TextBox 8">
            <a:extLst>
              <a:ext uri="{FF2B5EF4-FFF2-40B4-BE49-F238E27FC236}">
                <a16:creationId xmlns:a16="http://schemas.microsoft.com/office/drawing/2014/main" id="{1307469C-65CD-4F83-A562-9EE25678A09B}"/>
              </a:ext>
            </a:extLst>
          </p:cNvPr>
          <p:cNvSpPr txBox="1"/>
          <p:nvPr/>
        </p:nvSpPr>
        <p:spPr>
          <a:xfrm>
            <a:off x="0" y="2442924"/>
            <a:ext cx="12191999"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SE is just for big defence and aerospace projects- it doesn’t apply to me</a:t>
            </a:r>
          </a:p>
        </p:txBody>
      </p:sp>
      <p:sp>
        <p:nvSpPr>
          <p:cNvPr id="10" name="TextBox 9">
            <a:extLst>
              <a:ext uri="{FF2B5EF4-FFF2-40B4-BE49-F238E27FC236}">
                <a16:creationId xmlns:a16="http://schemas.microsoft.com/office/drawing/2014/main" id="{B27C26E7-6C2B-486B-9D3F-1E7B03077102}"/>
              </a:ext>
            </a:extLst>
          </p:cNvPr>
          <p:cNvSpPr txBox="1"/>
          <p:nvPr/>
        </p:nvSpPr>
        <p:spPr>
          <a:xfrm>
            <a:off x="0" y="3228945"/>
            <a:ext cx="12192000"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SE only applies at the early stages of a project (or to requirement)</a:t>
            </a:r>
          </a:p>
        </p:txBody>
      </p:sp>
      <p:sp>
        <p:nvSpPr>
          <p:cNvPr id="11" name="TextBox 10">
            <a:extLst>
              <a:ext uri="{FF2B5EF4-FFF2-40B4-BE49-F238E27FC236}">
                <a16:creationId xmlns:a16="http://schemas.microsoft.com/office/drawing/2014/main" id="{13F1BC61-21C3-4B1A-BB29-E2C5CD434452}"/>
              </a:ext>
            </a:extLst>
          </p:cNvPr>
          <p:cNvSpPr txBox="1"/>
          <p:nvPr/>
        </p:nvSpPr>
        <p:spPr>
          <a:xfrm>
            <a:off x="0" y="3953292"/>
            <a:ext cx="12192000"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SE people are ‘Technician’ /Geeks (not pragmatic)</a:t>
            </a:r>
          </a:p>
        </p:txBody>
      </p:sp>
      <p:sp>
        <p:nvSpPr>
          <p:cNvPr id="14" name="TextBox 13">
            <a:extLst>
              <a:ext uri="{FF2B5EF4-FFF2-40B4-BE49-F238E27FC236}">
                <a16:creationId xmlns:a16="http://schemas.microsoft.com/office/drawing/2014/main" id="{78878473-0819-4E93-B285-2746D19B7A63}"/>
              </a:ext>
            </a:extLst>
          </p:cNvPr>
          <p:cNvSpPr txBox="1"/>
          <p:nvPr/>
        </p:nvSpPr>
        <p:spPr>
          <a:xfrm>
            <a:off x="0" y="155376"/>
            <a:ext cx="12191999"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Prejudices and misconceptions about Systems Engineering</a:t>
            </a:r>
          </a:p>
        </p:txBody>
      </p:sp>
      <p:sp>
        <p:nvSpPr>
          <p:cNvPr id="15" name="TextBox 14">
            <a:extLst>
              <a:ext uri="{FF2B5EF4-FFF2-40B4-BE49-F238E27FC236}">
                <a16:creationId xmlns:a16="http://schemas.microsoft.com/office/drawing/2014/main" id="{A360372B-43A6-442F-B7EC-F47C083E098E}"/>
              </a:ext>
            </a:extLst>
          </p:cNvPr>
          <p:cNvSpPr txBox="1"/>
          <p:nvPr/>
        </p:nvSpPr>
        <p:spPr>
          <a:xfrm>
            <a:off x="43544" y="5199638"/>
            <a:ext cx="12192000" cy="1323439"/>
          </a:xfrm>
          <a:prstGeom prst="rect">
            <a:avLst/>
          </a:prstGeom>
          <a:noFill/>
        </p:spPr>
        <p:txBody>
          <a:bodyPr wrap="square" rtlCol="0">
            <a:spAutoFit/>
          </a:bodyPr>
          <a:lstStyle/>
          <a:p>
            <a:r>
              <a:rPr lang="en-US" sz="2000" i="1" dirty="0">
                <a:solidFill>
                  <a:srgbClr val="0070C0"/>
                </a:solidFill>
                <a:latin typeface="Arial" panose="020B0604020202020204" pitchFamily="34" charset="0"/>
                <a:cs typeface="Arial" panose="020B0604020202020204" pitchFamily="34" charset="0"/>
              </a:rPr>
              <a:t>In reality,</a:t>
            </a:r>
          </a:p>
          <a:p>
            <a:r>
              <a:rPr lang="en-US" sz="2000" i="1" dirty="0">
                <a:solidFill>
                  <a:srgbClr val="0070C0"/>
                </a:solidFill>
                <a:latin typeface="Arial" panose="020B0604020202020204" pitchFamily="34" charset="0"/>
                <a:cs typeface="Arial" panose="020B0604020202020204" pitchFamily="34" charset="0"/>
              </a:rPr>
              <a:t>System engineering works almost between the Project Manager(PM) and technical teams. They ensure fulfilling of all technical scope, make sure resources meet deadlines &amp;  activities that put in place by the PM, and make sure resources aren't just wildly booking to projects.</a:t>
            </a:r>
            <a:endParaRPr lang="en-IN" sz="2000" i="1" dirty="0">
              <a:solidFill>
                <a:srgbClr val="0070C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26F59492-BDDA-4705-9EF9-F53F3C1D772D}"/>
              </a:ext>
            </a:extLst>
          </p:cNvPr>
          <p:cNvSpPr txBox="1"/>
          <p:nvPr/>
        </p:nvSpPr>
        <p:spPr>
          <a:xfrm>
            <a:off x="21774" y="4563346"/>
            <a:ext cx="12192000"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Arial" panose="020B0604020202020204" pitchFamily="34" charset="0"/>
                <a:cs typeface="Arial" panose="020B0604020202020204" pitchFamily="34" charset="0"/>
              </a:rPr>
              <a:t>All we require Project Manager (PM</a:t>
            </a:r>
            <a:r>
              <a:rPr lang="en-IN" sz="2000">
                <a:latin typeface="Arial" panose="020B0604020202020204" pitchFamily="34" charset="0"/>
                <a:cs typeface="Arial" panose="020B0604020202020204" pitchFamily="34" charset="0"/>
              </a:rPr>
              <a:t>) not SE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97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028457-20A2-428F-8A09-B3411632EEB8}"/>
              </a:ext>
            </a:extLst>
          </p:cNvPr>
          <p:cNvSpPr/>
          <p:nvPr/>
        </p:nvSpPr>
        <p:spPr>
          <a:xfrm>
            <a:off x="1065996" y="440539"/>
            <a:ext cx="968542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 function of systems engineering is to </a:t>
            </a:r>
            <a:r>
              <a:rPr lang="en-US" sz="2000" i="1" dirty="0">
                <a:solidFill>
                  <a:srgbClr val="0070C0"/>
                </a:solidFill>
                <a:latin typeface="Arial" panose="020B0604020202020204" pitchFamily="34" charset="0"/>
                <a:cs typeface="Arial" panose="020B0604020202020204" pitchFamily="34" charset="0"/>
              </a:rPr>
              <a:t>guide</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a:t>
            </a:r>
            <a:r>
              <a:rPr lang="en-US" sz="2000" i="1" dirty="0">
                <a:latin typeface="Arial" panose="020B0604020202020204" pitchFamily="34" charset="0"/>
                <a:cs typeface="Arial" panose="020B0604020202020204" pitchFamily="34" charset="0"/>
              </a:rPr>
              <a:t>engineering </a:t>
            </a:r>
            <a:r>
              <a:rPr lang="en-US" sz="2000" dirty="0">
                <a:latin typeface="Arial" panose="020B0604020202020204" pitchFamily="34" charset="0"/>
                <a:cs typeface="Arial" panose="020B0604020202020204" pitchFamily="34" charset="0"/>
              </a:rPr>
              <a:t>of </a:t>
            </a:r>
            <a:r>
              <a:rPr lang="en-US" sz="2000" i="1" dirty="0">
                <a:solidFill>
                  <a:srgbClr val="FF0000"/>
                </a:solidFill>
                <a:latin typeface="Arial" panose="020B0604020202020204" pitchFamily="34" charset="0"/>
                <a:cs typeface="Arial" panose="020B0604020202020204" pitchFamily="34" charset="0"/>
              </a:rPr>
              <a:t>complex systems.</a:t>
            </a:r>
            <a:r>
              <a:rPr lang="en-US" sz="2000" i="1"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6D6C9B78-21F6-4A78-8728-2CAE531C576F}"/>
              </a:ext>
            </a:extLst>
          </p:cNvPr>
          <p:cNvSpPr/>
          <p:nvPr/>
        </p:nvSpPr>
        <p:spPr>
          <a:xfrm>
            <a:off x="2405198" y="3567664"/>
            <a:ext cx="3864056" cy="1200329"/>
          </a:xfrm>
          <a:prstGeom prst="rect">
            <a:avLst/>
          </a:prstGeom>
          <a:solidFill>
            <a:srgbClr val="0070C0"/>
          </a:solid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To emphasize the process of selecting the </a:t>
            </a:r>
            <a:r>
              <a:rPr lang="en-US" dirty="0">
                <a:solidFill>
                  <a:srgbClr val="FFFF00"/>
                </a:solidFill>
                <a:latin typeface="Arial" panose="020B0604020202020204" pitchFamily="34" charset="0"/>
                <a:cs typeface="Arial" panose="020B0604020202020204" pitchFamily="34" charset="0"/>
              </a:rPr>
              <a:t>efficient and economical path</a:t>
            </a:r>
            <a:r>
              <a:rPr lang="en-US" dirty="0">
                <a:solidFill>
                  <a:schemeClr val="bg1"/>
                </a:solidFill>
                <a:latin typeface="Arial" panose="020B0604020202020204" pitchFamily="34" charset="0"/>
                <a:cs typeface="Arial" panose="020B0604020202020204" pitchFamily="34" charset="0"/>
              </a:rPr>
              <a:t> for others to follow from among many possible courses. </a:t>
            </a:r>
          </a:p>
        </p:txBody>
      </p:sp>
      <p:sp>
        <p:nvSpPr>
          <p:cNvPr id="6" name="Speech Bubble: Rectangle with Corners Rounded 5">
            <a:extLst>
              <a:ext uri="{FF2B5EF4-FFF2-40B4-BE49-F238E27FC236}">
                <a16:creationId xmlns:a16="http://schemas.microsoft.com/office/drawing/2014/main" id="{BBEEA8B0-B7AD-4340-8855-95487722917C}"/>
              </a:ext>
            </a:extLst>
          </p:cNvPr>
          <p:cNvSpPr/>
          <p:nvPr/>
        </p:nvSpPr>
        <p:spPr>
          <a:xfrm>
            <a:off x="357293" y="1146226"/>
            <a:ext cx="6311864" cy="2104924"/>
          </a:xfrm>
          <a:prstGeom prst="wedgeRoundRectCallout">
            <a:avLst>
              <a:gd name="adj1" fmla="val 37720"/>
              <a:gd name="adj2" fmla="val -642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“To lead, manage or direct”  the team based on superior experience in persuading the task</a:t>
            </a:r>
          </a:p>
          <a:p>
            <a:r>
              <a:rPr lang="en-US" sz="2000" dirty="0">
                <a:latin typeface="Arial" panose="020B0604020202020204" pitchFamily="34" charset="0"/>
                <a:cs typeface="Arial" panose="020B0604020202020204" pitchFamily="34" charset="0"/>
              </a:rPr>
              <a:t>	</a:t>
            </a:r>
          </a:p>
          <a:p>
            <a:pPr algn="ctr"/>
            <a:r>
              <a:rPr lang="en-US" sz="2000" dirty="0">
                <a:latin typeface="Arial" panose="020B0604020202020204" pitchFamily="34" charset="0"/>
                <a:cs typeface="Arial" panose="020B0604020202020204" pitchFamily="34" charset="0"/>
              </a:rPr>
              <a:t>&amp; </a:t>
            </a:r>
          </a:p>
          <a:p>
            <a:pPr marL="342900" indent="-342900">
              <a:buFont typeface="Courier New" panose="02070309020205020404" pitchFamily="49" charset="0"/>
              <a:buChar char="o"/>
            </a:pPr>
            <a:r>
              <a:rPr lang="en-US" sz="2000" dirty="0">
                <a:latin typeface="Arial" panose="020B0604020202020204" pitchFamily="34" charset="0"/>
                <a:cs typeface="Arial" panose="020B0604020202020204" pitchFamily="34" charset="0"/>
              </a:rPr>
              <a:t>“To show the way” for successful implementation of the given task</a:t>
            </a:r>
            <a:endParaRPr lang="en-IN" sz="20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24676F3A-566C-4980-9748-B97DA9962CD5}"/>
              </a:ext>
            </a:extLst>
          </p:cNvPr>
          <p:cNvSpPr/>
          <p:nvPr/>
        </p:nvSpPr>
        <p:spPr>
          <a:xfrm>
            <a:off x="381796" y="3507417"/>
            <a:ext cx="1731389" cy="1323439"/>
          </a:xfrm>
          <a:prstGeom prst="rect">
            <a:avLst/>
          </a:prstGeom>
          <a:solidFill>
            <a:schemeClr val="accent1"/>
          </a:solidFill>
        </p:spPr>
        <p:txBody>
          <a:bodyPr wrap="square">
            <a:spAutoFit/>
          </a:bodyPr>
          <a:lstStyle/>
          <a:p>
            <a:r>
              <a:rPr lang="en-US" sz="2000" dirty="0">
                <a:solidFill>
                  <a:schemeClr val="bg1"/>
                </a:solidFill>
                <a:latin typeface="Arial" panose="020B0604020202020204" pitchFamily="34" charset="0"/>
                <a:cs typeface="Arial" panose="020B0604020202020204" pitchFamily="34" charset="0"/>
              </a:rPr>
              <a:t>Primary function of systems engineering</a:t>
            </a:r>
            <a:endParaRPr lang="en-IN" sz="2000" dirty="0">
              <a:solidFill>
                <a:schemeClr val="bg1"/>
              </a:solidFill>
              <a:latin typeface="Arial" panose="020B0604020202020204" pitchFamily="34" charset="0"/>
              <a:cs typeface="Arial" panose="020B0604020202020204" pitchFamily="34" charset="0"/>
            </a:endParaRPr>
          </a:p>
        </p:txBody>
      </p:sp>
      <p:sp>
        <p:nvSpPr>
          <p:cNvPr id="8" name="Arrow: Pentagon 7">
            <a:extLst>
              <a:ext uri="{FF2B5EF4-FFF2-40B4-BE49-F238E27FC236}">
                <a16:creationId xmlns:a16="http://schemas.microsoft.com/office/drawing/2014/main" id="{839AD07A-E604-4121-9741-ECF15A7E5CB2}"/>
              </a:ext>
            </a:extLst>
          </p:cNvPr>
          <p:cNvSpPr/>
          <p:nvPr/>
        </p:nvSpPr>
        <p:spPr>
          <a:xfrm>
            <a:off x="1927940" y="3507418"/>
            <a:ext cx="477258" cy="132343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A7977DC-2885-4707-93EE-64A944A05663}"/>
              </a:ext>
            </a:extLst>
          </p:cNvPr>
          <p:cNvSpPr/>
          <p:nvPr/>
        </p:nvSpPr>
        <p:spPr>
          <a:xfrm>
            <a:off x="7093819" y="2378881"/>
            <a:ext cx="4985885" cy="2585323"/>
          </a:xfrm>
          <a:prstGeom prst="rect">
            <a:avLst/>
          </a:prstGeom>
          <a:solidFill>
            <a:srgbClr val="FF0000"/>
          </a:solidFill>
        </p:spPr>
        <p:txBody>
          <a:bodyPr wrap="square">
            <a:spAutoFit/>
          </a:bodyPr>
          <a:lstStyle/>
          <a:p>
            <a:pPr marL="285750" indent="-285750">
              <a:buFont typeface="Courier New" panose="02070309020205020404" pitchFamily="49" charset="0"/>
              <a:buChar char="o"/>
            </a:pPr>
            <a:r>
              <a:rPr lang="en-US" dirty="0">
                <a:solidFill>
                  <a:schemeClr val="bg1"/>
                </a:solidFill>
                <a:latin typeface="Arial" panose="020B0604020202020204" pitchFamily="34" charset="0"/>
                <a:cs typeface="Arial" panose="020B0604020202020204" pitchFamily="34" charset="0"/>
              </a:rPr>
              <a:t>Home appliance such as a washing machine would not be considered sufficiently diverse and complex to require systems engineering, even though it may have some modern automated attachments. </a:t>
            </a:r>
          </a:p>
          <a:p>
            <a:pPr marL="285750" indent="-285750">
              <a:buFont typeface="Courier New" panose="02070309020205020404" pitchFamily="49" charset="0"/>
              <a:buChar char="o"/>
            </a:pPr>
            <a:endParaRPr lang="en-US" dirty="0">
              <a:solidFill>
                <a:schemeClr val="bg1"/>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US" dirty="0">
                <a:solidFill>
                  <a:schemeClr val="bg1"/>
                </a:solidFill>
                <a:latin typeface="Arial" panose="020B0604020202020204" pitchFamily="34" charset="0"/>
                <a:cs typeface="Arial" panose="020B0604020202020204" pitchFamily="34" charset="0"/>
              </a:rPr>
              <a:t>In the context of an </a:t>
            </a:r>
            <a:r>
              <a:rPr lang="en-US" i="1" dirty="0">
                <a:solidFill>
                  <a:schemeClr val="bg1"/>
                </a:solidFill>
                <a:latin typeface="Arial" panose="020B0604020202020204" pitchFamily="34" charset="0"/>
                <a:cs typeface="Arial" panose="020B0604020202020204" pitchFamily="34" charset="0"/>
              </a:rPr>
              <a:t>engineered </a:t>
            </a:r>
            <a:r>
              <a:rPr lang="en-US" dirty="0">
                <a:solidFill>
                  <a:schemeClr val="bg1"/>
                </a:solidFill>
                <a:latin typeface="Arial" panose="020B0604020202020204" pitchFamily="34" charset="0"/>
                <a:cs typeface="Arial" panose="020B0604020202020204" pitchFamily="34" charset="0"/>
              </a:rPr>
              <a:t>system excludes such complex systems as living organisms and ecosystems. </a:t>
            </a:r>
            <a:endParaRPr lang="en-IN" dirty="0">
              <a:solidFill>
                <a:schemeClr val="bg1"/>
              </a:solidFill>
              <a:latin typeface="Arial" panose="020B0604020202020204" pitchFamily="34" charset="0"/>
              <a:cs typeface="Arial" panose="020B0604020202020204" pitchFamily="34" charset="0"/>
            </a:endParaRPr>
          </a:p>
        </p:txBody>
      </p:sp>
      <p:sp>
        <p:nvSpPr>
          <p:cNvPr id="13" name="Speech Bubble: Rectangle with Corners Rounded 12">
            <a:extLst>
              <a:ext uri="{FF2B5EF4-FFF2-40B4-BE49-F238E27FC236}">
                <a16:creationId xmlns:a16="http://schemas.microsoft.com/office/drawing/2014/main" id="{2D1B3424-EE3E-4321-9889-59524D1D16EB}"/>
              </a:ext>
            </a:extLst>
          </p:cNvPr>
          <p:cNvSpPr/>
          <p:nvPr/>
        </p:nvSpPr>
        <p:spPr>
          <a:xfrm>
            <a:off x="7314774" y="1204071"/>
            <a:ext cx="4764931" cy="1077116"/>
          </a:xfrm>
          <a:prstGeom prst="wedgeRoundRectCallout">
            <a:avLst>
              <a:gd name="adj1" fmla="val -17932"/>
              <a:gd name="adj2" fmla="val -87225"/>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Arial" panose="020B0604020202020204" pitchFamily="34" charset="0"/>
                <a:cs typeface="Arial" panose="020B0604020202020204" pitchFamily="34" charset="0"/>
              </a:rPr>
              <a:t>Systems in which the elements are diverse and have intricate relationships with one another.</a:t>
            </a:r>
          </a:p>
        </p:txBody>
      </p:sp>
      <p:sp>
        <p:nvSpPr>
          <p:cNvPr id="14" name="Rectangle 13">
            <a:extLst>
              <a:ext uri="{FF2B5EF4-FFF2-40B4-BE49-F238E27FC236}">
                <a16:creationId xmlns:a16="http://schemas.microsoft.com/office/drawing/2014/main" id="{B0927D33-F625-4247-A1A3-974AFFD10F5A}"/>
              </a:ext>
            </a:extLst>
          </p:cNvPr>
          <p:cNvSpPr/>
          <p:nvPr/>
        </p:nvSpPr>
        <p:spPr>
          <a:xfrm>
            <a:off x="170846" y="51043"/>
            <a:ext cx="2749471" cy="400110"/>
          </a:xfrm>
          <a:prstGeom prst="rect">
            <a:avLst/>
          </a:prstGeom>
        </p:spPr>
        <p:txBody>
          <a:bodyPr wrap="none">
            <a:spAutoFit/>
          </a:bodyPr>
          <a:lstStyle/>
          <a:p>
            <a:r>
              <a:rPr lang="en-US" sz="2000" dirty="0">
                <a:latin typeface="Arial" panose="020B0604020202020204" pitchFamily="34" charset="0"/>
                <a:cs typeface="Arial" panose="020B0604020202020204" pitchFamily="34" charset="0"/>
              </a:rPr>
              <a:t>Systems Engineering: </a:t>
            </a:r>
            <a:endParaRPr lang="en-IN" sz="2000" dirty="0"/>
          </a:p>
        </p:txBody>
      </p:sp>
    </p:spTree>
    <p:extLst>
      <p:ext uri="{BB962C8B-B14F-4D97-AF65-F5344CB8AC3E}">
        <p14:creationId xmlns:p14="http://schemas.microsoft.com/office/powerpoint/2010/main" val="192857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530E0A-98E4-4CDB-B546-B77F0D09BFBA}"/>
              </a:ext>
            </a:extLst>
          </p:cNvPr>
          <p:cNvSpPr/>
          <p:nvPr/>
        </p:nvSpPr>
        <p:spPr>
          <a:xfrm>
            <a:off x="0" y="0"/>
            <a:ext cx="12192000" cy="400110"/>
          </a:xfrm>
          <a:prstGeom prst="rect">
            <a:avLst/>
          </a:prstGeom>
        </p:spPr>
        <p:txBody>
          <a:bodyPr wrap="square">
            <a:spAutoFit/>
          </a:bodyPr>
          <a:lstStyle/>
          <a:p>
            <a:r>
              <a:rPr lang="en-US" sz="2000" i="1" dirty="0">
                <a:latin typeface="Arial" panose="020B0604020202020204" pitchFamily="34" charset="0"/>
                <a:cs typeface="Arial" panose="020B0604020202020204" pitchFamily="34" charset="0"/>
              </a:rPr>
              <a:t>Complex System: A Fully Equipped Modern Passenger Automobile</a:t>
            </a:r>
          </a:p>
        </p:txBody>
      </p:sp>
      <p:pic>
        <p:nvPicPr>
          <p:cNvPr id="3" name="Picture 2">
            <a:extLst>
              <a:ext uri="{FF2B5EF4-FFF2-40B4-BE49-F238E27FC236}">
                <a16:creationId xmlns:a16="http://schemas.microsoft.com/office/drawing/2014/main" id="{4DA09583-91F5-4F34-918F-51FFD91DC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3133" y="971784"/>
            <a:ext cx="9412495" cy="58862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CF074EB-96EB-497F-BB86-0FD75B50C481}"/>
              </a:ext>
            </a:extLst>
          </p:cNvPr>
          <p:cNvSpPr/>
          <p:nvPr/>
        </p:nvSpPr>
        <p:spPr>
          <a:xfrm>
            <a:off x="0" y="3386843"/>
            <a:ext cx="3727174" cy="1015663"/>
          </a:xfrm>
          <a:prstGeom prst="rect">
            <a:avLst/>
          </a:prstGeom>
          <a:solidFill>
            <a:srgbClr val="00B0F0"/>
          </a:solidFill>
        </p:spPr>
        <p:txBody>
          <a:bodyPr wrap="square">
            <a:spAutoFit/>
          </a:bodyPr>
          <a:lstStyle/>
          <a:p>
            <a:pPr marL="88900" indent="-88900">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 Advanced materials and computer technology are used to an increasing degree in</a:t>
            </a:r>
            <a:endParaRPr lang="en-IN" sz="2000" dirty="0">
              <a:solidFill>
                <a:schemeClr val="bg1"/>
              </a:solidFill>
            </a:endParaRPr>
          </a:p>
        </p:txBody>
      </p:sp>
      <p:sp>
        <p:nvSpPr>
          <p:cNvPr id="5" name="Rectangle 4">
            <a:extLst>
              <a:ext uri="{FF2B5EF4-FFF2-40B4-BE49-F238E27FC236}">
                <a16:creationId xmlns:a16="http://schemas.microsoft.com/office/drawing/2014/main" id="{EBDD1C6C-C073-4761-B5AD-F441F1C2936E}"/>
              </a:ext>
            </a:extLst>
          </p:cNvPr>
          <p:cNvSpPr/>
          <p:nvPr/>
        </p:nvSpPr>
        <p:spPr>
          <a:xfrm>
            <a:off x="0" y="971784"/>
            <a:ext cx="5068957" cy="1015663"/>
          </a:xfrm>
          <a:prstGeom prst="rect">
            <a:avLst/>
          </a:prstGeom>
          <a:solidFill>
            <a:srgbClr val="00B0F0"/>
          </a:solidFill>
        </p:spPr>
        <p:txBody>
          <a:bodyPr wrap="square">
            <a:spAutoFit/>
          </a:bodyPr>
          <a:lstStyle/>
          <a:p>
            <a:pPr>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 Modern Automobile operate efficiently at the same time maintaining very close control of engine emissions which  requires</a:t>
            </a:r>
          </a:p>
        </p:txBody>
      </p:sp>
      <p:sp>
        <p:nvSpPr>
          <p:cNvPr id="6" name="Rectangle 5">
            <a:extLst>
              <a:ext uri="{FF2B5EF4-FFF2-40B4-BE49-F238E27FC236}">
                <a16:creationId xmlns:a16="http://schemas.microsoft.com/office/drawing/2014/main" id="{408444F9-D464-4FF7-84AA-ED1D28FA2961}"/>
              </a:ext>
            </a:extLst>
          </p:cNvPr>
          <p:cNvSpPr/>
          <p:nvPr/>
        </p:nvSpPr>
        <p:spPr>
          <a:xfrm>
            <a:off x="-15668" y="1969919"/>
            <a:ext cx="3114393" cy="1323439"/>
          </a:xfrm>
          <a:prstGeom prst="rect">
            <a:avLst/>
          </a:prstGeom>
          <a:solidFill>
            <a:srgbClr val="00B0F0"/>
          </a:solidFill>
        </p:spPr>
        <p:txBody>
          <a:bodyPr wrap="square">
            <a:spAutoFit/>
          </a:bodyPr>
          <a:lstStyle/>
          <a:p>
            <a:r>
              <a:rPr lang="en-US" sz="2000" dirty="0">
                <a:solidFill>
                  <a:schemeClr val="bg1"/>
                </a:solidFill>
                <a:latin typeface="Arial" panose="020B0604020202020204" pitchFamily="34" charset="0"/>
                <a:cs typeface="Arial" panose="020B0604020202020204" pitchFamily="34" charset="0"/>
              </a:rPr>
              <a:t>sophisticated sensors and computer - controlled mechanisms for injecting fuel and air. </a:t>
            </a:r>
          </a:p>
        </p:txBody>
      </p:sp>
      <p:sp>
        <p:nvSpPr>
          <p:cNvPr id="7" name="Rectangle 6">
            <a:extLst>
              <a:ext uri="{FF2B5EF4-FFF2-40B4-BE49-F238E27FC236}">
                <a16:creationId xmlns:a16="http://schemas.microsoft.com/office/drawing/2014/main" id="{8CA4E861-EC54-4A52-BA23-29EEBCA78036}"/>
              </a:ext>
            </a:extLst>
          </p:cNvPr>
          <p:cNvSpPr/>
          <p:nvPr/>
        </p:nvSpPr>
        <p:spPr>
          <a:xfrm>
            <a:off x="0" y="4322994"/>
            <a:ext cx="2938325" cy="1631216"/>
          </a:xfrm>
          <a:prstGeom prst="rect">
            <a:avLst/>
          </a:prstGeom>
          <a:solidFill>
            <a:srgbClr val="00B0F0"/>
          </a:solidFill>
        </p:spPr>
        <p:txBody>
          <a:bodyPr wrap="square">
            <a:spAutoFit/>
          </a:bodyPr>
          <a:lstStyle/>
          <a:p>
            <a:r>
              <a:rPr lang="en-US" sz="2000" dirty="0">
                <a:solidFill>
                  <a:schemeClr val="bg1"/>
                </a:solidFill>
                <a:latin typeface="Arial" panose="020B0604020202020204" pitchFamily="34" charset="0"/>
                <a:cs typeface="Arial" panose="020B0604020202020204" pitchFamily="34" charset="0"/>
              </a:rPr>
              <a:t>passenger protection, cruise control, automated navigation, autonomous driving and parking</a:t>
            </a:r>
            <a:endParaRPr lang="en-IN" sz="2000" dirty="0">
              <a:solidFill>
                <a:schemeClr val="bg1"/>
              </a:solidFill>
            </a:endParaRPr>
          </a:p>
        </p:txBody>
      </p:sp>
      <p:sp>
        <p:nvSpPr>
          <p:cNvPr id="8" name="Rectangle 7">
            <a:extLst>
              <a:ext uri="{FF2B5EF4-FFF2-40B4-BE49-F238E27FC236}">
                <a16:creationId xmlns:a16="http://schemas.microsoft.com/office/drawing/2014/main" id="{B87E9E38-4492-4028-9DB2-E6E880F81006}"/>
              </a:ext>
            </a:extLst>
          </p:cNvPr>
          <p:cNvSpPr/>
          <p:nvPr/>
        </p:nvSpPr>
        <p:spPr>
          <a:xfrm>
            <a:off x="0" y="263898"/>
            <a:ext cx="12192000" cy="707886"/>
          </a:xfrm>
          <a:prstGeom prst="rect">
            <a:avLst/>
          </a:prstGeom>
          <a:noFill/>
        </p:spPr>
        <p:txBody>
          <a:bodyPr wrap="square">
            <a:spAutoFit/>
          </a:bodyPr>
          <a:lstStyle/>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It is made up of a large number of diverse components requiring the combination of several different disciplines. </a:t>
            </a:r>
          </a:p>
        </p:txBody>
      </p:sp>
    </p:spTree>
    <p:extLst>
      <p:ext uri="{BB962C8B-B14F-4D97-AF65-F5344CB8AC3E}">
        <p14:creationId xmlns:p14="http://schemas.microsoft.com/office/powerpoint/2010/main" val="91774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4" presetClass="entr" presetSubtype="32"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box(out)">
                                      <p:cBhvr>
                                        <p:cTn id="9" dur="2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E0CEC1F-A6D4-45C0-9EE3-7B5D4ACF2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8515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C2F957E-BF5F-4969-993B-87A89437E436}"/>
              </a:ext>
            </a:extLst>
          </p:cNvPr>
          <p:cNvSpPr/>
          <p:nvPr/>
        </p:nvSpPr>
        <p:spPr>
          <a:xfrm>
            <a:off x="0" y="6118581"/>
            <a:ext cx="12191999" cy="707886"/>
          </a:xfrm>
          <a:prstGeom prst="rect">
            <a:avLst/>
          </a:prstGeom>
          <a:solidFill>
            <a:srgbClr val="00B0F0"/>
          </a:solidFill>
        </p:spPr>
        <p:txBody>
          <a:bodyPr wrap="square">
            <a:spAutoFit/>
          </a:bodyPr>
          <a:lstStyle/>
          <a:p>
            <a:pPr marL="342900" indent="-342900">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The stringent requirements on cost, reliability, performance, comfort, safety, and a dozen other parameters present a number of substantive systems engineering problems.</a:t>
            </a:r>
          </a:p>
        </p:txBody>
      </p:sp>
    </p:spTree>
    <p:extLst>
      <p:ext uri="{BB962C8B-B14F-4D97-AF65-F5344CB8AC3E}">
        <p14:creationId xmlns:p14="http://schemas.microsoft.com/office/powerpoint/2010/main" val="315155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0A358-0601-4FBC-939F-41625BAF7F3C}"/>
              </a:ext>
            </a:extLst>
          </p:cNvPr>
          <p:cNvSpPr txBox="1"/>
          <p:nvPr/>
        </p:nvSpPr>
        <p:spPr>
          <a:xfrm>
            <a:off x="1899557" y="690490"/>
            <a:ext cx="8392886" cy="584775"/>
          </a:xfrm>
          <a:prstGeom prst="rect">
            <a:avLst/>
          </a:prstGeom>
          <a:noFill/>
        </p:spPr>
        <p:txBody>
          <a:bodyPr wrap="square" rtlCol="0">
            <a:spAutoFit/>
          </a:bodyPr>
          <a:lstStyle/>
          <a:p>
            <a:r>
              <a:rPr lang="en-IN" sz="3200" dirty="0">
                <a:solidFill>
                  <a:srgbClr val="0070C0"/>
                </a:solidFill>
                <a:latin typeface="Arial" panose="020B0604020202020204" pitchFamily="34" charset="0"/>
                <a:cs typeface="Arial" panose="020B0604020202020204" pitchFamily="34" charset="0"/>
              </a:rPr>
              <a:t>Systems Engineering &amp; Project Management</a:t>
            </a:r>
          </a:p>
        </p:txBody>
      </p:sp>
      <p:sp>
        <p:nvSpPr>
          <p:cNvPr id="2" name="TextBox 1">
            <a:extLst>
              <a:ext uri="{FF2B5EF4-FFF2-40B4-BE49-F238E27FC236}">
                <a16:creationId xmlns:a16="http://schemas.microsoft.com/office/drawing/2014/main" id="{12C0C3A1-C804-4F81-904A-30E351E5A0C5}"/>
              </a:ext>
            </a:extLst>
          </p:cNvPr>
          <p:cNvSpPr txBox="1"/>
          <p:nvPr/>
        </p:nvSpPr>
        <p:spPr>
          <a:xfrm>
            <a:off x="8038215" y="4246888"/>
            <a:ext cx="3041038" cy="707886"/>
          </a:xfrm>
          <a:prstGeom prst="rect">
            <a:avLst/>
          </a:prstGeom>
          <a:noFill/>
        </p:spPr>
        <p:txBody>
          <a:bodyPr wrap="square" rtlCol="0">
            <a:spAutoFit/>
          </a:bodyPr>
          <a:lstStyle/>
          <a:p>
            <a:r>
              <a:rPr lang="en-IN" sz="2000" dirty="0">
                <a:solidFill>
                  <a:srgbClr val="0070C0"/>
                </a:solidFill>
                <a:latin typeface="Arial" panose="020B0604020202020204" pitchFamily="34" charset="0"/>
                <a:cs typeface="Arial" panose="020B0604020202020204" pitchFamily="34" charset="0"/>
              </a:rPr>
              <a:t>Prof. Amitava Mitra</a:t>
            </a:r>
          </a:p>
          <a:p>
            <a:r>
              <a:rPr lang="en-IN" sz="2000" dirty="0">
                <a:solidFill>
                  <a:srgbClr val="0070C0"/>
                </a:solidFill>
                <a:latin typeface="Arial" panose="020B0604020202020204" pitchFamily="34" charset="0"/>
                <a:cs typeface="Arial" panose="020B0604020202020204" pitchFamily="34" charset="0"/>
              </a:rPr>
              <a:t>(amitra@iitj.ac.in)</a:t>
            </a:r>
          </a:p>
        </p:txBody>
      </p:sp>
      <p:pic>
        <p:nvPicPr>
          <p:cNvPr id="1026" name="Picture 2" descr="See the source image">
            <a:extLst>
              <a:ext uri="{FF2B5EF4-FFF2-40B4-BE49-F238E27FC236}">
                <a16:creationId xmlns:a16="http://schemas.microsoft.com/office/drawing/2014/main" id="{257D0623-4217-4A26-8774-956CD6E2D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859079" y="4136636"/>
            <a:ext cx="2299438" cy="22535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8453CA-E176-40D8-9B80-85CA7EBB5F93}"/>
              </a:ext>
            </a:extLst>
          </p:cNvPr>
          <p:cNvSpPr txBox="1"/>
          <p:nvPr/>
        </p:nvSpPr>
        <p:spPr>
          <a:xfrm>
            <a:off x="8038215" y="5175464"/>
            <a:ext cx="3041038" cy="707886"/>
          </a:xfrm>
          <a:prstGeom prst="rect">
            <a:avLst/>
          </a:prstGeom>
          <a:noFill/>
        </p:spPr>
        <p:txBody>
          <a:bodyPr wrap="square" rtlCol="0">
            <a:spAutoFit/>
          </a:bodyPr>
          <a:lstStyle/>
          <a:p>
            <a:r>
              <a:rPr lang="en-IN" sz="2000" dirty="0" err="1">
                <a:solidFill>
                  <a:srgbClr val="0070C0"/>
                </a:solidFill>
                <a:latin typeface="Arial" panose="020B0604020202020204" pitchFamily="34" charset="0"/>
                <a:cs typeface="Arial" panose="020B0604020202020204" pitchFamily="34" charset="0"/>
              </a:rPr>
              <a:t>Dr.</a:t>
            </a:r>
            <a:r>
              <a:rPr lang="en-IN" sz="2000" dirty="0">
                <a:solidFill>
                  <a:srgbClr val="0070C0"/>
                </a:solidFill>
                <a:latin typeface="Arial" panose="020B0604020202020204" pitchFamily="34" charset="0"/>
                <a:cs typeface="Arial" panose="020B0604020202020204" pitchFamily="34" charset="0"/>
              </a:rPr>
              <a:t> </a:t>
            </a:r>
            <a:r>
              <a:rPr lang="en-IN" sz="2000" dirty="0" err="1">
                <a:solidFill>
                  <a:srgbClr val="0070C0"/>
                </a:solidFill>
                <a:latin typeface="Arial" panose="020B0604020202020204" pitchFamily="34" charset="0"/>
                <a:cs typeface="Arial" panose="020B0604020202020204" pitchFamily="34" charset="0"/>
              </a:rPr>
              <a:t>Mithu</a:t>
            </a:r>
            <a:r>
              <a:rPr lang="en-IN" sz="2000" dirty="0">
                <a:solidFill>
                  <a:srgbClr val="0070C0"/>
                </a:solidFill>
                <a:latin typeface="Arial" panose="020B0604020202020204" pitchFamily="34" charset="0"/>
                <a:cs typeface="Arial" panose="020B0604020202020204" pitchFamily="34" charset="0"/>
              </a:rPr>
              <a:t> Rani  </a:t>
            </a:r>
            <a:r>
              <a:rPr lang="en-IN" sz="2000" dirty="0" err="1">
                <a:solidFill>
                  <a:srgbClr val="0070C0"/>
                </a:solidFill>
                <a:latin typeface="Arial" panose="020B0604020202020204" pitchFamily="34" charset="0"/>
                <a:cs typeface="Arial" panose="020B0604020202020204" pitchFamily="34" charset="0"/>
              </a:rPr>
              <a:t>Kuiti</a:t>
            </a:r>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mithu@iitj.ac.in)</a:t>
            </a:r>
          </a:p>
        </p:txBody>
      </p:sp>
      <p:sp>
        <p:nvSpPr>
          <p:cNvPr id="6" name="TextBox 5">
            <a:extLst>
              <a:ext uri="{FF2B5EF4-FFF2-40B4-BE49-F238E27FC236}">
                <a16:creationId xmlns:a16="http://schemas.microsoft.com/office/drawing/2014/main" id="{62417AB1-3CDF-4B69-B225-1AE1E2159BDD}"/>
              </a:ext>
            </a:extLst>
          </p:cNvPr>
          <p:cNvSpPr txBox="1"/>
          <p:nvPr/>
        </p:nvSpPr>
        <p:spPr>
          <a:xfrm>
            <a:off x="8934894" y="4870856"/>
            <a:ext cx="549348" cy="400110"/>
          </a:xfrm>
          <a:prstGeom prst="rect">
            <a:avLst/>
          </a:prstGeom>
          <a:noFill/>
        </p:spPr>
        <p:txBody>
          <a:bodyPr wrap="square" rtlCol="0">
            <a:spAutoFit/>
          </a:bodyPr>
          <a:lstStyle/>
          <a:p>
            <a:r>
              <a:rPr lang="en-IN" sz="2000" dirty="0">
                <a:solidFill>
                  <a:srgbClr val="0070C0"/>
                </a:solidFill>
                <a:latin typeface="Arial" panose="020B0604020202020204" pitchFamily="34" charset="0"/>
                <a:cs typeface="Arial" panose="020B0604020202020204" pitchFamily="34" charset="0"/>
              </a:rPr>
              <a:t>&amp;</a:t>
            </a:r>
          </a:p>
        </p:txBody>
      </p:sp>
      <p:sp>
        <p:nvSpPr>
          <p:cNvPr id="3" name="TextBox 2">
            <a:extLst>
              <a:ext uri="{FF2B5EF4-FFF2-40B4-BE49-F238E27FC236}">
                <a16:creationId xmlns:a16="http://schemas.microsoft.com/office/drawing/2014/main" id="{3142E653-F90F-4065-B5C6-9688CE8A4711}"/>
              </a:ext>
            </a:extLst>
          </p:cNvPr>
          <p:cNvSpPr txBox="1"/>
          <p:nvPr/>
        </p:nvSpPr>
        <p:spPr>
          <a:xfrm>
            <a:off x="9558734" y="263006"/>
            <a:ext cx="2569535" cy="369332"/>
          </a:xfrm>
          <a:prstGeom prst="rect">
            <a:avLst/>
          </a:prstGeom>
          <a:noFill/>
        </p:spPr>
        <p:txBody>
          <a:bodyPr wrap="square" rtlCol="0">
            <a:spAutoFit/>
          </a:bodyPr>
          <a:lstStyle/>
          <a:p>
            <a:pPr algn="r"/>
            <a:r>
              <a:rPr lang="en-US" dirty="0">
                <a:solidFill>
                  <a:srgbClr val="002060"/>
                </a:solidFill>
                <a:latin typeface="Arial" panose="020B0604020202020204" pitchFamily="34" charset="0"/>
                <a:cs typeface="Arial" panose="020B0604020202020204" pitchFamily="34" charset="0"/>
              </a:rPr>
              <a:t>Lecture-4:16-06-22</a:t>
            </a:r>
            <a:endParaRPr lang="en-IN" dirty="0">
              <a:solidFill>
                <a:srgbClr val="00206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7A991A0-9580-428F-81D8-21FB179C42BD}"/>
              </a:ext>
            </a:extLst>
          </p:cNvPr>
          <p:cNvSpPr txBox="1"/>
          <p:nvPr/>
        </p:nvSpPr>
        <p:spPr>
          <a:xfrm>
            <a:off x="1" y="1360325"/>
            <a:ext cx="12192000" cy="400110"/>
          </a:xfrm>
          <a:prstGeom prst="rect">
            <a:avLst/>
          </a:prstGeom>
          <a:noFill/>
        </p:spPr>
        <p:txBody>
          <a:bodyPr wrap="square" rtlCol="0">
            <a:spAutoFit/>
          </a:bodyPr>
          <a:lstStyle/>
          <a:p>
            <a:pPr algn="ctr"/>
            <a:r>
              <a:rPr lang="en-IN" sz="2000" dirty="0">
                <a:solidFill>
                  <a:srgbClr val="002060"/>
                </a:solidFill>
                <a:latin typeface="Arial" panose="020B0604020202020204" pitchFamily="34" charset="0"/>
                <a:cs typeface="Arial" panose="020B0604020202020204" pitchFamily="34" charset="0"/>
              </a:rPr>
              <a:t>(Course Code: OAN0710)</a:t>
            </a:r>
          </a:p>
        </p:txBody>
      </p:sp>
      <p:sp>
        <p:nvSpPr>
          <p:cNvPr id="9" name="TextBox 8">
            <a:extLst>
              <a:ext uri="{FF2B5EF4-FFF2-40B4-BE49-F238E27FC236}">
                <a16:creationId xmlns:a16="http://schemas.microsoft.com/office/drawing/2014/main" id="{5078D089-71CD-846A-7849-D9B446AE4E8C}"/>
              </a:ext>
            </a:extLst>
          </p:cNvPr>
          <p:cNvSpPr txBox="1"/>
          <p:nvPr/>
        </p:nvSpPr>
        <p:spPr>
          <a:xfrm>
            <a:off x="237287" y="3236831"/>
            <a:ext cx="4944138"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dirty="0">
                <a:solidFill>
                  <a:srgbClr val="002060"/>
                </a:solidFill>
                <a:latin typeface="Arial" panose="020B0604020202020204" pitchFamily="34" charset="0"/>
                <a:cs typeface="Arial" panose="020B0604020202020204" pitchFamily="34" charset="0"/>
              </a:rPr>
              <a:t>Systems Engineering Approaches</a:t>
            </a:r>
          </a:p>
        </p:txBody>
      </p:sp>
      <p:sp>
        <p:nvSpPr>
          <p:cNvPr id="10" name="TextBox 9">
            <a:extLst>
              <a:ext uri="{FF2B5EF4-FFF2-40B4-BE49-F238E27FC236}">
                <a16:creationId xmlns:a16="http://schemas.microsoft.com/office/drawing/2014/main" id="{76030EA1-A979-F0F9-F252-6223E1D7B65C}"/>
              </a:ext>
            </a:extLst>
          </p:cNvPr>
          <p:cNvSpPr txBox="1"/>
          <p:nvPr/>
        </p:nvSpPr>
        <p:spPr>
          <a:xfrm>
            <a:off x="22026" y="1531721"/>
            <a:ext cx="8494010" cy="1323439"/>
          </a:xfrm>
          <a:prstGeom prst="rect">
            <a:avLst/>
          </a:prstGeom>
          <a:noFill/>
        </p:spPr>
        <p:txBody>
          <a:bodyPr wrap="square" rtlCol="0">
            <a:spAutoFit/>
          </a:bodyPr>
          <a:lstStyle/>
          <a:p>
            <a:pPr marL="363538" indent="-187325">
              <a:buFont typeface="Wingdings" panose="05000000000000000000" pitchFamily="2" charset="2"/>
              <a:buChar char="q"/>
            </a:pPr>
            <a:r>
              <a:rPr lang="en-IN" sz="2000" dirty="0">
                <a:solidFill>
                  <a:srgbClr val="FF0000"/>
                </a:solidFill>
                <a:latin typeface="Arial" panose="020B0604020202020204" pitchFamily="34" charset="0"/>
                <a:cs typeface="Arial" panose="020B0604020202020204" pitchFamily="34" charset="0"/>
              </a:rPr>
              <a:t>What is Systems Engineering?</a:t>
            </a:r>
          </a:p>
          <a:p>
            <a:pPr marL="363538" indent="-187325">
              <a:buFont typeface="Wingdings" panose="05000000000000000000" pitchFamily="2" charset="2"/>
              <a:buChar char="q"/>
            </a:pPr>
            <a:r>
              <a:rPr lang="en-IN" sz="2000" dirty="0">
                <a:latin typeface="Arial" panose="020B0604020202020204" pitchFamily="34" charset="0"/>
                <a:cs typeface="Arial" panose="020B0604020202020204" pitchFamily="34" charset="0"/>
              </a:rPr>
              <a:t>Difference between Systems Engineering &amp; Conventional Engineering</a:t>
            </a:r>
          </a:p>
          <a:p>
            <a:pPr marL="363538" indent="-187325">
              <a:buFont typeface="Wingdings" panose="05000000000000000000" pitchFamily="2" charset="2"/>
              <a:buChar char="q"/>
            </a:pPr>
            <a:r>
              <a:rPr lang="en-IN" sz="2000" dirty="0">
                <a:latin typeface="Arial" panose="020B0604020202020204" pitchFamily="34" charset="0"/>
                <a:cs typeface="Arial" panose="020B0604020202020204" pitchFamily="34" charset="0"/>
              </a:rPr>
              <a:t>Challenges &amp; Motivation of Systems Engineering</a:t>
            </a:r>
          </a:p>
          <a:p>
            <a:pPr marL="363538" indent="-187325">
              <a:buFont typeface="Wingdings" panose="05000000000000000000" pitchFamily="2" charset="2"/>
              <a:buChar char="q"/>
            </a:pPr>
            <a:r>
              <a:rPr lang="en-IN" sz="2000" dirty="0">
                <a:latin typeface="Arial" panose="020B0604020202020204" pitchFamily="34" charset="0"/>
                <a:cs typeface="Arial" panose="020B0604020202020204" pitchFamily="34" charset="0"/>
              </a:rPr>
              <a:t>Criteria for good Systems Engineer</a:t>
            </a:r>
          </a:p>
        </p:txBody>
      </p:sp>
      <p:sp>
        <p:nvSpPr>
          <p:cNvPr id="12" name="TextBox 11">
            <a:extLst>
              <a:ext uri="{FF2B5EF4-FFF2-40B4-BE49-F238E27FC236}">
                <a16:creationId xmlns:a16="http://schemas.microsoft.com/office/drawing/2014/main" id="{38976387-DBBC-E0CD-198C-C6528D6E37B2}"/>
              </a:ext>
            </a:extLst>
          </p:cNvPr>
          <p:cNvSpPr txBox="1"/>
          <p:nvPr/>
        </p:nvSpPr>
        <p:spPr>
          <a:xfrm>
            <a:off x="103131" y="2814344"/>
            <a:ext cx="4493195" cy="400110"/>
          </a:xfrm>
          <a:prstGeom prst="rect">
            <a:avLst/>
          </a:prstGeom>
          <a:noFill/>
        </p:spPr>
        <p:txBody>
          <a:bodyPr wrap="square">
            <a:spAutoFit/>
          </a:bodyPr>
          <a:lstStyle/>
          <a:p>
            <a:pPr marL="342900" indent="-342900" algn="ctr">
              <a:buFont typeface="Wingdings" panose="05000000000000000000" pitchFamily="2" charset="2"/>
              <a:buChar char="q"/>
            </a:pPr>
            <a:r>
              <a:rPr lang="en-IN" sz="2000" dirty="0">
                <a:latin typeface="Arial" panose="020B0604020202020204" pitchFamily="34" charset="0"/>
                <a:cs typeface="Arial" panose="020B0604020202020204" pitchFamily="34" charset="0"/>
              </a:rPr>
              <a:t>Systems Engineering Landscape</a:t>
            </a:r>
          </a:p>
        </p:txBody>
      </p:sp>
      <p:sp>
        <p:nvSpPr>
          <p:cNvPr id="13" name="Rectangle 12">
            <a:extLst>
              <a:ext uri="{FF2B5EF4-FFF2-40B4-BE49-F238E27FC236}">
                <a16:creationId xmlns:a16="http://schemas.microsoft.com/office/drawing/2014/main" id="{32FF2A9A-BA0D-FB23-B97B-17EEAD32EBAE}"/>
              </a:ext>
            </a:extLst>
          </p:cNvPr>
          <p:cNvSpPr/>
          <p:nvPr/>
        </p:nvSpPr>
        <p:spPr>
          <a:xfrm>
            <a:off x="39458" y="3773193"/>
            <a:ext cx="4620539" cy="3106171"/>
          </a:xfrm>
          <a:prstGeom prst="rect">
            <a:avLst/>
          </a:prstGeom>
        </p:spPr>
        <p:txBody>
          <a:bodyPr wrap="square">
            <a:spAutoFit/>
          </a:bodyPr>
          <a:lstStyle/>
          <a:p>
            <a:pPr algn="just">
              <a:lnSpc>
                <a:spcPct val="115000"/>
              </a:lnSpc>
              <a:spcAft>
                <a:spcPts val="0"/>
              </a:spcAft>
            </a:pPr>
            <a:r>
              <a:rPr lang="en-IN" sz="2000" dirty="0">
                <a:solidFill>
                  <a:srgbClr val="000000"/>
                </a:solidFill>
                <a:latin typeface="Arial" panose="020B0604020202020204" pitchFamily="34" charset="0"/>
                <a:ea typeface="Verdana" panose="020B0604030504040204" pitchFamily="34" charset="0"/>
                <a:cs typeface="Arial" panose="020B0604020202020204" pitchFamily="34" charset="0"/>
              </a:rPr>
              <a:t>Book: </a:t>
            </a:r>
          </a:p>
          <a:p>
            <a:pPr algn="just">
              <a:lnSpc>
                <a:spcPct val="115000"/>
              </a:lnSpc>
              <a:spcAft>
                <a:spcPts val="0"/>
              </a:spcAft>
            </a:pPr>
            <a:r>
              <a:rPr lang="en-IN" sz="2000" dirty="0">
                <a:solidFill>
                  <a:srgbClr val="000000"/>
                </a:solidFill>
                <a:latin typeface="Arial" panose="020B0604020202020204" pitchFamily="34" charset="0"/>
                <a:ea typeface="Verdana" panose="020B0604030504040204" pitchFamily="34" charset="0"/>
                <a:cs typeface="Arial" panose="020B0604020202020204" pitchFamily="34" charset="0"/>
              </a:rPr>
              <a:t>Systems Engineering Principles and Practice</a:t>
            </a:r>
            <a:endParaRPr lang="en-IN"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IN" sz="2000" dirty="0">
                <a:solidFill>
                  <a:srgbClr val="000000"/>
                </a:solidFill>
                <a:latin typeface="Arial" panose="020B0604020202020204" pitchFamily="34" charset="0"/>
                <a:ea typeface="Calibri" panose="020F0502020204030204" pitchFamily="34" charset="0"/>
                <a:cs typeface="Arial" panose="020B0604020202020204" pitchFamily="34" charset="0"/>
              </a:rPr>
              <a:t>Authors: Alexander </a:t>
            </a:r>
            <a:r>
              <a:rPr lang="en-IN" sz="2000" dirty="0" err="1">
                <a:solidFill>
                  <a:srgbClr val="000000"/>
                </a:solidFill>
                <a:latin typeface="Arial" panose="020B0604020202020204" pitchFamily="34" charset="0"/>
                <a:ea typeface="Calibri" panose="020F0502020204030204" pitchFamily="34" charset="0"/>
                <a:cs typeface="Arial" panose="020B0604020202020204" pitchFamily="34" charset="0"/>
              </a:rPr>
              <a:t>Kossiakoff</a:t>
            </a:r>
            <a:r>
              <a:rPr lang="en-IN" sz="2000" dirty="0">
                <a:solidFill>
                  <a:srgbClr val="000000"/>
                </a:solidFill>
                <a:latin typeface="Arial" panose="020B0604020202020204" pitchFamily="34" charset="0"/>
                <a:ea typeface="Calibri" panose="020F0502020204030204" pitchFamily="34" charset="0"/>
                <a:cs typeface="Arial" panose="020B0604020202020204" pitchFamily="34" charset="0"/>
              </a:rPr>
              <a:t>, William N. Sweet, Samuel J. Seymour, Steven M. </a:t>
            </a:r>
            <a:r>
              <a:rPr lang="en-IN" sz="2000" dirty="0" err="1">
                <a:solidFill>
                  <a:srgbClr val="000000"/>
                </a:solidFill>
                <a:latin typeface="Arial" panose="020B0604020202020204" pitchFamily="34" charset="0"/>
                <a:ea typeface="Calibri" panose="020F0502020204030204" pitchFamily="34" charset="0"/>
                <a:cs typeface="Arial" panose="020B0604020202020204" pitchFamily="34" charset="0"/>
              </a:rPr>
              <a:t>Biemer</a:t>
            </a:r>
            <a:endParaRPr lang="en-IN"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0"/>
              </a:spcAft>
            </a:pPr>
            <a:r>
              <a:rPr lang="en-IN" sz="2000" dirty="0">
                <a:solidFill>
                  <a:srgbClr val="000000"/>
                </a:solidFill>
                <a:latin typeface="Arial" panose="020B0604020202020204" pitchFamily="34" charset="0"/>
                <a:ea typeface="Calibri" panose="020F0502020204030204" pitchFamily="34" charset="0"/>
                <a:cs typeface="Arial" panose="020B0604020202020204" pitchFamily="34" charset="0"/>
              </a:rPr>
              <a:t>Publication:  A JOHN WILEY &amp; SONS, INC. PUBLICATION, ISBN:978-1-118-00903-1</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4922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9819</TotalTime>
  <Words>5299</Words>
  <Application>Microsoft Office PowerPoint</Application>
  <PresentationFormat>Widescreen</PresentationFormat>
  <Paragraphs>532</Paragraphs>
  <Slides>43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Algerian</vt:lpstr>
      <vt:lpstr>Arial</vt:lpstr>
      <vt:lpstr>Arial</vt:lpstr>
      <vt:lpstr>Calibri</vt:lpstr>
      <vt:lpstr>Calibri Light</vt:lpstr>
      <vt:lpstr>Courier New</vt:lpstr>
      <vt:lpstr>Frutiger-Bold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Amitava Mitra</dc:creator>
  <cp:lastModifiedBy>Amitava Mitra</cp:lastModifiedBy>
  <cp:revision>155</cp:revision>
  <dcterms:created xsi:type="dcterms:W3CDTF">2020-01-08T05:20:08Z</dcterms:created>
  <dcterms:modified xsi:type="dcterms:W3CDTF">2022-06-23T13:58:05Z</dcterms:modified>
</cp:coreProperties>
</file>