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handoutMasterIdLst>
    <p:handoutMasterId r:id="rId60"/>
  </p:handoutMasterIdLst>
  <p:sldIdLst>
    <p:sldId id="327" r:id="rId2"/>
    <p:sldId id="343" r:id="rId3"/>
    <p:sldId id="329" r:id="rId4"/>
    <p:sldId id="325" r:id="rId5"/>
    <p:sldId id="330" r:id="rId6"/>
    <p:sldId id="335" r:id="rId7"/>
    <p:sldId id="332" r:id="rId8"/>
    <p:sldId id="333" r:id="rId9"/>
    <p:sldId id="334" r:id="rId10"/>
    <p:sldId id="331" r:id="rId11"/>
    <p:sldId id="338" r:id="rId12"/>
    <p:sldId id="339" r:id="rId13"/>
    <p:sldId id="336" r:id="rId14"/>
    <p:sldId id="328" r:id="rId15"/>
    <p:sldId id="340" r:id="rId16"/>
    <p:sldId id="337" r:id="rId17"/>
    <p:sldId id="342" r:id="rId18"/>
    <p:sldId id="347" r:id="rId19"/>
    <p:sldId id="360" r:id="rId20"/>
    <p:sldId id="361" r:id="rId21"/>
    <p:sldId id="362" r:id="rId22"/>
    <p:sldId id="363" r:id="rId23"/>
    <p:sldId id="345" r:id="rId24"/>
    <p:sldId id="344" r:id="rId25"/>
    <p:sldId id="346" r:id="rId26"/>
    <p:sldId id="341" r:id="rId27"/>
    <p:sldId id="348" r:id="rId28"/>
    <p:sldId id="349" r:id="rId29"/>
    <p:sldId id="350" r:id="rId30"/>
    <p:sldId id="351" r:id="rId31"/>
    <p:sldId id="352" r:id="rId32"/>
    <p:sldId id="353" r:id="rId33"/>
    <p:sldId id="355" r:id="rId34"/>
    <p:sldId id="357" r:id="rId35"/>
    <p:sldId id="356" r:id="rId36"/>
    <p:sldId id="358" r:id="rId37"/>
    <p:sldId id="359" r:id="rId38"/>
    <p:sldId id="364" r:id="rId39"/>
    <p:sldId id="372" r:id="rId40"/>
    <p:sldId id="365" r:id="rId41"/>
    <p:sldId id="366" r:id="rId42"/>
    <p:sldId id="367" r:id="rId43"/>
    <p:sldId id="375" r:id="rId44"/>
    <p:sldId id="376" r:id="rId45"/>
    <p:sldId id="377" r:id="rId46"/>
    <p:sldId id="378" r:id="rId47"/>
    <p:sldId id="379" r:id="rId48"/>
    <p:sldId id="380" r:id="rId49"/>
    <p:sldId id="382" r:id="rId50"/>
    <p:sldId id="381" r:id="rId51"/>
    <p:sldId id="383" r:id="rId52"/>
    <p:sldId id="368" r:id="rId53"/>
    <p:sldId id="374" r:id="rId54"/>
    <p:sldId id="369" r:id="rId55"/>
    <p:sldId id="370" r:id="rId56"/>
    <p:sldId id="371" r:id="rId57"/>
    <p:sldId id="310" r:id="rId58"/>
  </p:sldIdLst>
  <p:sldSz cx="12195175" cy="6859588"/>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94690" autoAdjust="0"/>
  </p:normalViewPr>
  <p:slideViewPr>
    <p:cSldViewPr snapToGrid="0" showGuides="1">
      <p:cViewPr>
        <p:scale>
          <a:sx n="75" d="100"/>
          <a:sy n="75" d="100"/>
        </p:scale>
        <p:origin x="-2274" y="-864"/>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9000" y="612947"/>
            <a:ext cx="5760000" cy="324096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211842"/>
            <a:ext cx="57600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38</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57</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extBox 1"/>
          <p:cNvSpPr txBox="1"/>
          <p:nvPr userDrawn="1"/>
        </p:nvSpPr>
        <p:spPr bwMode="black">
          <a:xfrm>
            <a:off x="324000" y="6637720"/>
            <a:ext cx="2080698"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All rights reserved.</a:t>
            </a:r>
          </a:p>
        </p:txBody>
      </p:sp>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7083441"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 rights reserved.</a:t>
            </a:r>
          </a:p>
        </p:txBody>
      </p:sp>
      <p:sp>
        <p:nvSpPr>
          <p:cNvPr id="5" name="TextBox 4"/>
          <p:cNvSpPr txBox="1"/>
          <p:nvPr userDrawn="1"/>
        </p:nvSpPr>
        <p:spPr bwMode="gray">
          <a:xfrm>
            <a:off x="323999" y="1692000"/>
            <a:ext cx="11547325" cy="2462213"/>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Please see </a:t>
            </a:r>
            <a:r>
              <a:rPr lang="en-US" sz="1200" kern="1200" noProof="1" smtClean="0">
                <a:solidFill>
                  <a:schemeClr val="tx1"/>
                </a:solidFill>
                <a:latin typeface="Arial"/>
                <a:ea typeface="MS PGothic" pitchFamily="34" charset="-128"/>
                <a:cs typeface="+mn-cs"/>
                <a:hlinkClick r:id="rId2"/>
              </a:rPr>
              <a:t>http://www.sap.com/corporate-en/legal/copyright/index.epx#trademark</a:t>
            </a:r>
            <a:r>
              <a:rPr lang="en-US" sz="12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9815222"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Alle Rechte vorbehalten.</a:t>
            </a:r>
          </a:p>
        </p:txBody>
      </p:sp>
      <p:sp>
        <p:nvSpPr>
          <p:cNvPr id="8" name="TextBox 7"/>
          <p:cNvSpPr txBox="1"/>
          <p:nvPr userDrawn="1"/>
        </p:nvSpPr>
        <p:spPr bwMode="gray">
          <a:xfrm>
            <a:off x="323999" y="1692000"/>
            <a:ext cx="11547325" cy="2646878"/>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smtClean="0">
                <a:solidFill>
                  <a:schemeClr val="tx1"/>
                </a:solidFill>
                <a:latin typeface="Arial"/>
                <a:ea typeface="MS PGothic" pitchFamily="34" charset="-128"/>
                <a:cs typeface="+mn-cs"/>
                <a:hlinkClick r:id="rId2"/>
              </a:rPr>
              <a:t>http://www.sap.com/corporate-en/legal/copyright/index.epx#trademark</a:t>
            </a:r>
            <a:r>
              <a:rPr lang="de-DE" sz="12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741"/>
            <a:ext cx="1826494" cy="9072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7720"/>
            <a:ext cx="2167265"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2013 SAP AG. All rights reserved.</a:t>
            </a:r>
          </a:p>
        </p:txBody>
      </p:sp>
      <p:sp>
        <p:nvSpPr>
          <p:cNvPr id="34" name="TextBox 33"/>
          <p:cNvSpPr txBox="1"/>
          <p:nvPr/>
        </p:nvSpPr>
        <p:spPr bwMode="black">
          <a:xfrm>
            <a:off x="11624489" y="6637720"/>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4" name="Information_Classification"/>
          <p:cNvSpPr txBox="1"/>
          <p:nvPr userDrawn="1"/>
        </p:nvSpPr>
        <p:spPr>
          <a:xfrm>
            <a:off x="10718800" y="6638354"/>
            <a:ext cx="424796" cy="153888"/>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November, 2012</a:t>
            </a:r>
          </a:p>
          <a:p>
            <a:endParaRPr lang="en-US" dirty="0"/>
          </a:p>
          <a:p>
            <a:endParaRPr lang="en-US" dirty="0"/>
          </a:p>
          <a:p>
            <a:endParaRPr lang="en-US" dirty="0"/>
          </a:p>
          <a:p>
            <a:endParaRPr lang="en-US" dirty="0"/>
          </a:p>
          <a:p>
            <a:endParaRPr lang="en-US" dirty="0"/>
          </a:p>
          <a:p>
            <a:endParaRPr lang="en-US" dirty="0"/>
          </a:p>
          <a:p>
            <a:r>
              <a:rPr lang="en-US" dirty="0"/>
              <a:t>Disclaimer:</a:t>
            </a:r>
          </a:p>
          <a:p>
            <a:r>
              <a:rPr lang="en-US" dirty="0"/>
              <a:t>This process description is current as of November, 2012 and is subject to change without notice.</a:t>
            </a:r>
          </a:p>
        </p:txBody>
      </p:sp>
      <p:sp>
        <p:nvSpPr>
          <p:cNvPr id="2" name="Title 1"/>
          <p:cNvSpPr>
            <a:spLocks noGrp="1"/>
          </p:cNvSpPr>
          <p:nvPr>
            <p:ph type="ctrTitle"/>
          </p:nvPr>
        </p:nvSpPr>
        <p:spPr/>
        <p:txBody>
          <a:bodyPr/>
          <a:lstStyle/>
          <a:p>
            <a:r>
              <a:rPr lang="en-US" dirty="0"/>
              <a:t>iOS Training</a:t>
            </a:r>
            <a:br>
              <a:rPr lang="en-US" dirty="0"/>
            </a:br>
            <a:r>
              <a:rPr lang="en-US" b="0" dirty="0" smtClean="0"/>
              <a:t>User Map View App 1/3 (</a:t>
            </a:r>
            <a:r>
              <a:rPr lang="en-US" b="0" dirty="0" err="1" smtClean="0"/>
              <a:t>TableView</a:t>
            </a:r>
            <a:r>
              <a:rPr lang="en-US" b="0" dirty="0" smtClean="0"/>
              <a:t> and local model)</a:t>
            </a:r>
            <a:endParaRPr lang="en-US"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 the </a:t>
            </a:r>
            <a:r>
              <a:rPr lang="en-US" dirty="0" err="1" smtClean="0"/>
              <a:t>ViewController</a:t>
            </a:r>
            <a:r>
              <a:rPr lang="en-US" dirty="0" smtClean="0"/>
              <a:t> layout and connections</a:t>
            </a:r>
            <a:r>
              <a:rPr lang="en-US" dirty="0"/>
              <a:t/>
            </a:r>
            <a:br>
              <a:rPr lang="en-US" dirty="0"/>
            </a:br>
            <a:r>
              <a:rPr lang="en-US" b="0" dirty="0" err="1" smtClean="0"/>
              <a:t>FirstViewController.xib</a:t>
            </a:r>
            <a:endParaRPr lang="en-US" dirty="0"/>
          </a:p>
        </p:txBody>
      </p:sp>
      <p:sp>
        <p:nvSpPr>
          <p:cNvPr id="3" name="Text Placeholder 2"/>
          <p:cNvSpPr>
            <a:spLocks noGrp="1"/>
          </p:cNvSpPr>
          <p:nvPr>
            <p:ph type="body" sz="quarter" idx="10"/>
          </p:nvPr>
        </p:nvSpPr>
        <p:spPr/>
        <p:txBody>
          <a:bodyPr/>
          <a:lstStyle/>
          <a:p>
            <a:r>
              <a:rPr lang="en-US" dirty="0" smtClean="0"/>
              <a:t>Remove the placeholder </a:t>
            </a:r>
            <a:r>
              <a:rPr lang="en-US" dirty="0" err="1" smtClean="0"/>
              <a:t>UILabel</a:t>
            </a:r>
            <a:r>
              <a:rPr lang="en-US" dirty="0" smtClean="0"/>
              <a:t> and </a:t>
            </a:r>
            <a:r>
              <a:rPr lang="en-US" dirty="0" err="1" smtClean="0"/>
              <a:t>UITextView</a:t>
            </a:r>
            <a:r>
              <a:rPr lang="en-US" dirty="0" smtClean="0"/>
              <a:t>.</a:t>
            </a:r>
          </a:p>
          <a:p>
            <a:r>
              <a:rPr lang="en-US" dirty="0" smtClean="0"/>
              <a:t>Add a </a:t>
            </a:r>
            <a:r>
              <a:rPr lang="en-US" dirty="0" err="1" smtClean="0"/>
              <a:t>TableView</a:t>
            </a:r>
            <a:r>
              <a:rPr lang="en-US" dirty="0" smtClean="0"/>
              <a:t> and make it fill out the entire screen.</a:t>
            </a:r>
          </a:p>
          <a:p>
            <a:r>
              <a:rPr lang="en-US" dirty="0" smtClean="0"/>
              <a:t>The end result should look like this </a:t>
            </a:r>
          </a:p>
          <a:p>
            <a:endParaRPr lang="en-US" dirty="0" smtClean="0"/>
          </a:p>
          <a:p>
            <a:endParaRPr lang="en-US" dirty="0"/>
          </a:p>
          <a:p>
            <a:r>
              <a:rPr lang="en-US" dirty="0" smtClean="0"/>
              <a:t>                               		         Create the connections </a:t>
            </a:r>
          </a:p>
          <a:p>
            <a:r>
              <a:rPr lang="en-US" dirty="0"/>
              <a:t>	</a:t>
            </a:r>
            <a:r>
              <a:rPr lang="en-US" dirty="0" smtClean="0"/>
              <a:t>			for the File’s Owner</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4612" y="1638299"/>
            <a:ext cx="2596563" cy="455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777" y="3688160"/>
            <a:ext cx="3562611" cy="2351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V="1">
            <a:off x="4838700" y="2832100"/>
            <a:ext cx="4505912"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3862388" y="4305300"/>
            <a:ext cx="328612" cy="55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3862388" y="4495800"/>
            <a:ext cx="328612" cy="368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3862388" y="4864100"/>
            <a:ext cx="328612" cy="10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862388" y="4864100"/>
            <a:ext cx="328612" cy="279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84055" y="3321561"/>
            <a:ext cx="1347220" cy="2348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ight Arrow 24"/>
          <p:cNvSpPr/>
          <p:nvPr/>
        </p:nvSpPr>
        <p:spPr bwMode="gray">
          <a:xfrm>
            <a:off x="9032875" y="4140200"/>
            <a:ext cx="311737" cy="35560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429441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header files</a:t>
            </a:r>
            <a:br>
              <a:rPr lang="en-US" dirty="0" smtClean="0"/>
            </a:br>
            <a:r>
              <a:rPr lang="en-US" b="0" dirty="0" err="1" smtClean="0"/>
              <a:t>FirstViewController.m</a:t>
            </a:r>
            <a:endParaRPr lang="en-US" dirty="0"/>
          </a:p>
        </p:txBody>
      </p:sp>
      <p:sp>
        <p:nvSpPr>
          <p:cNvPr id="3" name="Text Placeholder 2"/>
          <p:cNvSpPr>
            <a:spLocks noGrp="1"/>
          </p:cNvSpPr>
          <p:nvPr>
            <p:ph type="body" sz="quarter" idx="10"/>
          </p:nvPr>
        </p:nvSpPr>
        <p:spPr/>
        <p:txBody>
          <a:bodyPr/>
          <a:lstStyle/>
          <a:p>
            <a:r>
              <a:rPr lang="en-US" dirty="0" smtClean="0"/>
              <a:t>Import the header files for the </a:t>
            </a:r>
            <a:r>
              <a:rPr lang="en-US" dirty="0" err="1" smtClean="0"/>
              <a:t>FirstViewController</a:t>
            </a:r>
            <a:r>
              <a:rPr lang="en-US" dirty="0" smtClean="0"/>
              <a:t> and the </a:t>
            </a:r>
            <a:r>
              <a:rPr lang="en-US" dirty="0" err="1" smtClean="0"/>
              <a:t>UserManager</a:t>
            </a:r>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8675" y="5538788"/>
            <a:ext cx="3448690"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5118100" y="2044700"/>
            <a:ext cx="5410200" cy="3494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089900" y="2044700"/>
            <a:ext cx="1346200" cy="391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42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 </a:t>
            </a:r>
            <a:r>
              <a:rPr lang="en-US" dirty="0" err="1" smtClean="0">
                <a:solidFill>
                  <a:schemeClr val="tx2">
                    <a:lumMod val="75000"/>
                  </a:schemeClr>
                </a:solidFill>
              </a:rPr>
              <a:t>viewDidLoad</a:t>
            </a:r>
            <a:r>
              <a:rPr lang="en-US" dirty="0" smtClean="0">
                <a:solidFill>
                  <a:schemeClr val="tx2">
                    <a:lumMod val="75000"/>
                  </a:schemeClr>
                </a:solidFill>
              </a:rPr>
              <a:t> </a:t>
            </a:r>
            <a:r>
              <a:rPr lang="en-US" dirty="0" smtClean="0"/>
              <a:t>to retrieve data from the model</a:t>
            </a:r>
            <a:br>
              <a:rPr lang="en-US" dirty="0" smtClean="0"/>
            </a:br>
            <a:r>
              <a:rPr lang="en-US" b="0" dirty="0" err="1" smtClean="0"/>
              <a:t>FirstViewController.m</a:t>
            </a:r>
            <a:endParaRPr lang="en-US" dirty="0"/>
          </a:p>
        </p:txBody>
      </p:sp>
      <p:sp>
        <p:nvSpPr>
          <p:cNvPr id="3" name="Text Placeholder 2"/>
          <p:cNvSpPr>
            <a:spLocks noGrp="1"/>
          </p:cNvSpPr>
          <p:nvPr>
            <p:ph type="body" sz="quarter" idx="10"/>
          </p:nvPr>
        </p:nvSpPr>
        <p:spPr/>
        <p:txBody>
          <a:bodyPr/>
          <a:lstStyle/>
          <a:p>
            <a:r>
              <a:rPr lang="en-US" dirty="0" smtClean="0"/>
              <a:t>Singleton pattern is used to get access to the model.</a:t>
            </a:r>
          </a:p>
          <a:p>
            <a:r>
              <a:rPr lang="en-US" dirty="0" smtClean="0"/>
              <a:t>The view controller will be the initiator of the data retrieval as well as the delegate to handle the result.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1203" y="4495801"/>
            <a:ext cx="4568536" cy="1597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1155700" y="1955800"/>
            <a:ext cx="6553200" cy="322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546600" y="2540000"/>
            <a:ext cx="3162300" cy="325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9169400" y="2641600"/>
            <a:ext cx="584200" cy="2781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920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the </a:t>
            </a:r>
            <a:r>
              <a:rPr lang="en-US" dirty="0" err="1"/>
              <a:t>UITableViewDataSource</a:t>
            </a:r>
            <a:r>
              <a:rPr lang="en-US" dirty="0"/>
              <a:t> protocol </a:t>
            </a:r>
            <a:r>
              <a:rPr lang="en-US" dirty="0" smtClean="0"/>
              <a:t>1/2</a:t>
            </a:r>
            <a:r>
              <a:rPr lang="en-US" dirty="0"/>
              <a:t/>
            </a:r>
            <a:br>
              <a:rPr lang="en-US" dirty="0"/>
            </a:br>
            <a:r>
              <a:rPr lang="en-US" b="0" dirty="0" err="1"/>
              <a:t>FirstViewController.m</a:t>
            </a:r>
            <a:endParaRPr lang="en-US" dirty="0"/>
          </a:p>
        </p:txBody>
      </p:sp>
      <p:sp>
        <p:nvSpPr>
          <p:cNvPr id="3" name="Text Placeholder 2"/>
          <p:cNvSpPr>
            <a:spLocks noGrp="1"/>
          </p:cNvSpPr>
          <p:nvPr>
            <p:ph type="body" sz="quarter" idx="10"/>
          </p:nvPr>
        </p:nvSpPr>
        <p:spPr/>
        <p:txBody>
          <a:bodyPr/>
          <a:lstStyle/>
          <a:p>
            <a:r>
              <a:rPr lang="en-US" dirty="0"/>
              <a:t>Implement the </a:t>
            </a:r>
            <a:r>
              <a:rPr lang="en-US" dirty="0" err="1" smtClean="0">
                <a:solidFill>
                  <a:schemeClr val="tx2">
                    <a:lumMod val="75000"/>
                  </a:schemeClr>
                </a:solidFill>
              </a:rPr>
              <a:t>tableView:cellForRowAtIndexPath</a:t>
            </a:r>
            <a:r>
              <a:rPr lang="en-US" dirty="0" smtClean="0">
                <a:solidFill>
                  <a:schemeClr val="tx2">
                    <a:lumMod val="75000"/>
                  </a:schemeClr>
                </a:solidFill>
              </a:rPr>
              <a:t>: </a:t>
            </a:r>
            <a:r>
              <a:rPr lang="en-US" dirty="0"/>
              <a:t>method.</a:t>
            </a:r>
          </a:p>
          <a:p>
            <a:r>
              <a:rPr lang="en-US" dirty="0"/>
              <a:t>This method is used by the </a:t>
            </a:r>
            <a:r>
              <a:rPr lang="en-US" dirty="0" err="1"/>
              <a:t>TableView</a:t>
            </a:r>
            <a:r>
              <a:rPr lang="en-US" dirty="0"/>
              <a:t> to inquire </a:t>
            </a:r>
            <a:r>
              <a:rPr lang="en-US" dirty="0" smtClean="0"/>
              <a:t>about the layout and content of a cell for a particular row.</a:t>
            </a:r>
          </a:p>
          <a:p>
            <a:r>
              <a:rPr lang="en-US" dirty="0" smtClean="0"/>
              <a:t>The code is creating a cell based on the data source content.</a:t>
            </a:r>
            <a:r>
              <a:rPr lang="en-US" dirty="0"/>
              <a:t/>
            </a:r>
            <a:br>
              <a:rPr lang="en-US" dirty="0"/>
            </a:b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007" y="3695701"/>
            <a:ext cx="10005606" cy="239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0870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the </a:t>
            </a:r>
            <a:r>
              <a:rPr lang="en-US" dirty="0" err="1" smtClean="0"/>
              <a:t>UITableViewDataSource</a:t>
            </a:r>
            <a:r>
              <a:rPr lang="en-US" dirty="0" smtClean="0"/>
              <a:t> protocol 2/2</a:t>
            </a:r>
            <a:br>
              <a:rPr lang="en-US" dirty="0" smtClean="0"/>
            </a:br>
            <a:r>
              <a:rPr lang="en-US" b="0" dirty="0" err="1" smtClean="0"/>
              <a:t>FirstViewController.m</a:t>
            </a:r>
            <a:endParaRPr lang="en-US" dirty="0"/>
          </a:p>
        </p:txBody>
      </p:sp>
      <p:sp>
        <p:nvSpPr>
          <p:cNvPr id="3" name="Text Placeholder 2"/>
          <p:cNvSpPr>
            <a:spLocks noGrp="1"/>
          </p:cNvSpPr>
          <p:nvPr>
            <p:ph type="body" sz="quarter" idx="10"/>
          </p:nvPr>
        </p:nvSpPr>
        <p:spPr/>
        <p:txBody>
          <a:bodyPr/>
          <a:lstStyle/>
          <a:p>
            <a:r>
              <a:rPr lang="en-US" dirty="0" smtClean="0"/>
              <a:t>Implement </a:t>
            </a:r>
            <a:r>
              <a:rPr lang="en-US" dirty="0"/>
              <a:t>the </a:t>
            </a:r>
            <a:r>
              <a:rPr lang="en-US" dirty="0" err="1">
                <a:solidFill>
                  <a:schemeClr val="tx2">
                    <a:lumMod val="75000"/>
                  </a:schemeClr>
                </a:solidFill>
              </a:rPr>
              <a:t>tableView:numberOfRowsinSection</a:t>
            </a:r>
            <a:r>
              <a:rPr lang="en-US" dirty="0">
                <a:solidFill>
                  <a:schemeClr val="tx2">
                    <a:lumMod val="75000"/>
                  </a:schemeClr>
                </a:solidFill>
              </a:rPr>
              <a:t>: </a:t>
            </a:r>
            <a:r>
              <a:rPr lang="en-US" dirty="0" smtClean="0"/>
              <a:t>method.</a:t>
            </a:r>
          </a:p>
          <a:p>
            <a:r>
              <a:rPr lang="en-US" dirty="0" smtClean="0"/>
              <a:t>This method is used by the </a:t>
            </a:r>
            <a:r>
              <a:rPr lang="en-US" dirty="0" err="1" smtClean="0"/>
              <a:t>TableView</a:t>
            </a:r>
            <a:r>
              <a:rPr lang="en-US" dirty="0" smtClean="0"/>
              <a:t> to inquire about the number of rows in a section or rather, in this exercise, for the entire </a:t>
            </a:r>
            <a:r>
              <a:rPr lang="en-US" dirty="0" err="1" smtClean="0"/>
              <a:t>TableView</a:t>
            </a:r>
            <a:r>
              <a:rPr lang="en-US" dirty="0" smtClean="0"/>
              <a:t>.</a:t>
            </a:r>
          </a:p>
          <a:p>
            <a:r>
              <a:rPr lang="en-US" dirty="0"/>
              <a:t/>
            </a:r>
            <a:br>
              <a:rPr lang="en-US" dirty="0"/>
            </a:b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825" y="5427663"/>
            <a:ext cx="9228739"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9601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the </a:t>
            </a:r>
            <a:r>
              <a:rPr lang="en-US" dirty="0" err="1"/>
              <a:t>UserDataRetrievalDelegate</a:t>
            </a:r>
            <a:r>
              <a:rPr lang="en-US" dirty="0"/>
              <a:t> protocol 1</a:t>
            </a:r>
            <a:r>
              <a:rPr lang="en-US" dirty="0" smtClean="0"/>
              <a:t>/2</a:t>
            </a:r>
            <a:r>
              <a:rPr lang="en-US" dirty="0"/>
              <a:t/>
            </a:r>
            <a:br>
              <a:rPr lang="en-US" dirty="0"/>
            </a:br>
            <a:r>
              <a:rPr lang="en-US" b="0" dirty="0" err="1"/>
              <a:t>FirstViewController.m</a:t>
            </a:r>
            <a:endParaRPr lang="en-US" dirty="0"/>
          </a:p>
        </p:txBody>
      </p:sp>
      <p:sp>
        <p:nvSpPr>
          <p:cNvPr id="3" name="Text Placeholder 2"/>
          <p:cNvSpPr>
            <a:spLocks noGrp="1"/>
          </p:cNvSpPr>
          <p:nvPr>
            <p:ph type="body" sz="quarter" idx="10"/>
          </p:nvPr>
        </p:nvSpPr>
        <p:spPr/>
        <p:txBody>
          <a:bodyPr/>
          <a:lstStyle/>
          <a:p>
            <a:r>
              <a:rPr lang="en-US" dirty="0" smtClean="0"/>
              <a:t>Update the content of the </a:t>
            </a:r>
            <a:r>
              <a:rPr lang="en-US" dirty="0" err="1" smtClean="0"/>
              <a:t>TableView’s</a:t>
            </a:r>
            <a:r>
              <a:rPr lang="en-US" dirty="0" smtClean="0"/>
              <a:t> data source and let the </a:t>
            </a:r>
            <a:r>
              <a:rPr lang="en-US" dirty="0" err="1" smtClean="0"/>
              <a:t>TableView</a:t>
            </a:r>
            <a:r>
              <a:rPr lang="en-US" dirty="0" smtClean="0"/>
              <a:t> reload it’s data.</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784" y="4787900"/>
            <a:ext cx="5419242"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1722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the </a:t>
            </a:r>
            <a:r>
              <a:rPr lang="en-US" dirty="0" err="1" smtClean="0"/>
              <a:t>UserDataRetrievalDelegate</a:t>
            </a:r>
            <a:r>
              <a:rPr lang="en-US" dirty="0" smtClean="0"/>
              <a:t> protocol 2/2</a:t>
            </a:r>
            <a:r>
              <a:rPr lang="en-US" dirty="0"/>
              <a:t/>
            </a:r>
            <a:br>
              <a:rPr lang="en-US" dirty="0"/>
            </a:br>
            <a:r>
              <a:rPr lang="en-US" b="0" dirty="0" err="1"/>
              <a:t>FirstViewController.m</a:t>
            </a:r>
            <a:endParaRPr lang="en-US" dirty="0"/>
          </a:p>
        </p:txBody>
      </p:sp>
      <p:sp>
        <p:nvSpPr>
          <p:cNvPr id="3" name="Text Placeholder 2"/>
          <p:cNvSpPr>
            <a:spLocks noGrp="1"/>
          </p:cNvSpPr>
          <p:nvPr>
            <p:ph type="body" sz="quarter" idx="10"/>
          </p:nvPr>
        </p:nvSpPr>
        <p:spPr/>
        <p:txBody>
          <a:bodyPr/>
          <a:lstStyle/>
          <a:p>
            <a:r>
              <a:rPr lang="en-US" dirty="0" smtClean="0"/>
              <a:t>A </a:t>
            </a:r>
            <a:r>
              <a:rPr lang="en-US" dirty="0" err="1" smtClean="0"/>
              <a:t>UIAlertView</a:t>
            </a:r>
            <a:r>
              <a:rPr lang="en-US" dirty="0" smtClean="0"/>
              <a:t> (alert pop-up dialog) is used to inform the user that the retrieval of the user data has failed.</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208" y="4508500"/>
            <a:ext cx="10170580" cy="1590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630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 </a:t>
            </a:r>
            <a:r>
              <a:rPr lang="en-US" dirty="0" err="1" smtClean="0">
                <a:solidFill>
                  <a:schemeClr val="tx2">
                    <a:lumMod val="75000"/>
                  </a:schemeClr>
                </a:solidFill>
              </a:rPr>
              <a:t>dealloc</a:t>
            </a:r>
            <a:r>
              <a:rPr lang="en-US" dirty="0" smtClean="0">
                <a:solidFill>
                  <a:schemeClr val="tx2">
                    <a:lumMod val="75000"/>
                  </a:schemeClr>
                </a:solidFill>
              </a:rPr>
              <a:t> </a:t>
            </a:r>
            <a:r>
              <a:rPr lang="en-US" dirty="0" smtClean="0"/>
              <a:t>for proper memory management</a:t>
            </a:r>
            <a:r>
              <a:rPr lang="en-US" dirty="0"/>
              <a:t/>
            </a:r>
            <a:br>
              <a:rPr lang="en-US" dirty="0"/>
            </a:br>
            <a:r>
              <a:rPr lang="en-US" b="0" dirty="0" err="1"/>
              <a:t>FirstViewController.m</a:t>
            </a:r>
            <a:endParaRPr lang="en-US" dirty="0"/>
          </a:p>
        </p:txBody>
      </p:sp>
      <p:sp>
        <p:nvSpPr>
          <p:cNvPr id="3" name="Text Placeholder 2"/>
          <p:cNvSpPr>
            <a:spLocks noGrp="1"/>
          </p:cNvSpPr>
          <p:nvPr>
            <p:ph type="body" sz="quarter" idx="10"/>
          </p:nvPr>
        </p:nvSpPr>
        <p:spPr/>
        <p:txBody>
          <a:bodyPr/>
          <a:lstStyle/>
          <a:p>
            <a:r>
              <a:rPr lang="en-US" dirty="0" smtClean="0"/>
              <a:t>Make sure to release all retained properties in the </a:t>
            </a:r>
            <a:r>
              <a:rPr lang="en-US" dirty="0" err="1" smtClean="0">
                <a:solidFill>
                  <a:schemeClr val="tx2">
                    <a:lumMod val="75000"/>
                  </a:schemeClr>
                </a:solidFill>
              </a:rPr>
              <a:t>dealloc</a:t>
            </a:r>
            <a:r>
              <a:rPr lang="en-US" dirty="0" smtClean="0">
                <a:solidFill>
                  <a:schemeClr val="tx2">
                    <a:lumMod val="75000"/>
                  </a:schemeClr>
                </a:solidFill>
              </a:rPr>
              <a:t> </a:t>
            </a:r>
            <a:r>
              <a:rPr lang="en-US" dirty="0" smtClean="0"/>
              <a:t>method</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3900" y="3953803"/>
            <a:ext cx="3502025" cy="2158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1688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your application</a:t>
            </a:r>
            <a:endParaRPr lang="en-US" dirty="0"/>
          </a:p>
        </p:txBody>
      </p:sp>
      <p:sp>
        <p:nvSpPr>
          <p:cNvPr id="3" name="Text Placeholder 2"/>
          <p:cNvSpPr>
            <a:spLocks noGrp="1"/>
          </p:cNvSpPr>
          <p:nvPr>
            <p:ph type="body" sz="quarter" idx="10"/>
          </p:nvPr>
        </p:nvSpPr>
        <p:spPr/>
        <p:txBody>
          <a:bodyPr/>
          <a:lstStyle/>
          <a:p>
            <a:r>
              <a:rPr lang="en-US" dirty="0" smtClean="0"/>
              <a:t>The application should look like this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1000" y="1706868"/>
            <a:ext cx="2590800" cy="4674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5067300" y="1854200"/>
            <a:ext cx="3924300" cy="134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495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at the model</a:t>
            </a:r>
            <a:br>
              <a:rPr lang="en-US" dirty="0" smtClean="0"/>
            </a:br>
            <a:r>
              <a:rPr lang="en-US" b="0" dirty="0" err="1" smtClean="0"/>
              <a:t>UserManager.h</a:t>
            </a:r>
            <a:endParaRPr lang="en-US" dirty="0"/>
          </a:p>
        </p:txBody>
      </p:sp>
      <p:sp>
        <p:nvSpPr>
          <p:cNvPr id="3" name="Text Placeholder 2"/>
          <p:cNvSpPr>
            <a:spLocks noGrp="1"/>
          </p:cNvSpPr>
          <p:nvPr>
            <p:ph type="body" sz="quarter" idx="10"/>
          </p:nvPr>
        </p:nvSpPr>
        <p:spPr/>
        <p:txBody>
          <a:bodyPr/>
          <a:lstStyle/>
          <a:p>
            <a:r>
              <a:rPr lang="en-US" dirty="0" smtClean="0"/>
              <a:t>Delegates will have to implement behaviors depending on the outcome of the user retrieval.</a:t>
            </a:r>
          </a:p>
          <a:p>
            <a:r>
              <a:rPr lang="en-US" dirty="0" smtClean="0"/>
              <a:t>The model is defining a protocol with two methods that delegates will have to conform to.</a:t>
            </a:r>
          </a:p>
          <a:p>
            <a:r>
              <a:rPr lang="en-US" dirty="0" smtClean="0"/>
              <a:t>The model is delivering the retrieved user data in a dictionary and therefore has to publish the keys to access the data as externally available constants.</a:t>
            </a:r>
          </a:p>
          <a:p>
            <a:r>
              <a:rPr lang="en-US" dirty="0" smtClean="0"/>
              <a:t>The model is implemented as singleton.</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001" y="3287020"/>
            <a:ext cx="4521200" cy="2804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a:endCxn id="5122" idx="1"/>
          </p:cNvCxnSpPr>
          <p:nvPr/>
        </p:nvCxnSpPr>
        <p:spPr>
          <a:xfrm>
            <a:off x="6540500" y="3416300"/>
            <a:ext cx="825501" cy="127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232400" y="4052887"/>
            <a:ext cx="2133601" cy="1141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013200" y="2590800"/>
            <a:ext cx="3721100" cy="101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691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goal</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7403" y="1269999"/>
            <a:ext cx="2903872"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522" y="1269998"/>
            <a:ext cx="2951101"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a:off x="4521200" y="2921000"/>
            <a:ext cx="3162300" cy="520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565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look at the model</a:t>
            </a:r>
            <a:br>
              <a:rPr lang="en-US" dirty="0"/>
            </a:br>
            <a:r>
              <a:rPr lang="en-US" b="0" dirty="0" err="1" smtClean="0"/>
              <a:t>UserManager.m</a:t>
            </a:r>
            <a:endParaRPr lang="en-US" dirty="0"/>
          </a:p>
        </p:txBody>
      </p:sp>
      <p:sp>
        <p:nvSpPr>
          <p:cNvPr id="3" name="Text Placeholder 2"/>
          <p:cNvSpPr>
            <a:spLocks noGrp="1"/>
          </p:cNvSpPr>
          <p:nvPr>
            <p:ph type="body" sz="quarter" idx="10"/>
          </p:nvPr>
        </p:nvSpPr>
        <p:spPr/>
        <p:txBody>
          <a:bodyPr/>
          <a:lstStyle/>
          <a:p>
            <a:r>
              <a:rPr lang="en-US" dirty="0" smtClean="0"/>
              <a:t>Definition of the actual values for the constants </a:t>
            </a:r>
          </a:p>
          <a:p>
            <a:endParaRPr lang="en-US" dirty="0"/>
          </a:p>
          <a:p>
            <a:endParaRPr lang="en-US" dirty="0" smtClean="0"/>
          </a:p>
          <a:p>
            <a:r>
              <a:rPr lang="en-US" dirty="0" smtClean="0"/>
              <a:t>Class method to (create and) return the shared instance of the model. </a:t>
            </a:r>
            <a:r>
              <a:rPr lang="en-US" dirty="0" err="1">
                <a:solidFill>
                  <a:schemeClr val="tx2">
                    <a:lumMod val="75000"/>
                  </a:schemeClr>
                </a:solidFill>
              </a:rPr>
              <a:t>d</a:t>
            </a:r>
            <a:r>
              <a:rPr lang="en-US" dirty="0" err="1" smtClean="0">
                <a:solidFill>
                  <a:schemeClr val="tx2">
                    <a:lumMod val="75000"/>
                  </a:schemeClr>
                </a:solidFill>
              </a:rPr>
              <a:t>ispatch_once</a:t>
            </a:r>
            <a:r>
              <a:rPr lang="en-US" dirty="0" smtClean="0"/>
              <a:t> is guaranteed to execute the code in the associated block exactly once.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300" y="2259997"/>
            <a:ext cx="5080000" cy="53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0300" y="4253709"/>
            <a:ext cx="3570678" cy="1475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6063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look at the model</a:t>
            </a:r>
            <a:br>
              <a:rPr lang="en-US" dirty="0"/>
            </a:br>
            <a:r>
              <a:rPr lang="en-US" b="0" dirty="0"/>
              <a:t>JSON Parsing</a:t>
            </a:r>
          </a:p>
        </p:txBody>
      </p:sp>
      <p:sp>
        <p:nvSpPr>
          <p:cNvPr id="3" name="Text Placeholder 2"/>
          <p:cNvSpPr>
            <a:spLocks noGrp="1"/>
          </p:cNvSpPr>
          <p:nvPr>
            <p:ph type="body" sz="quarter" idx="10"/>
          </p:nvPr>
        </p:nvSpPr>
        <p:spPr>
          <a:xfrm>
            <a:off x="324000" y="1691078"/>
            <a:ext cx="4832200" cy="4392043"/>
          </a:xfrm>
        </p:spPr>
        <p:txBody>
          <a:bodyPr/>
          <a:lstStyle/>
          <a:p>
            <a:r>
              <a:rPr lang="en-US" dirty="0" smtClean="0"/>
              <a:t>The </a:t>
            </a:r>
            <a:r>
              <a:rPr lang="en-US" dirty="0" err="1" smtClean="0"/>
              <a:t>NSJSONSerialization</a:t>
            </a:r>
            <a:r>
              <a:rPr lang="en-US" dirty="0"/>
              <a:t> </a:t>
            </a:r>
            <a:r>
              <a:rPr lang="en-US" dirty="0" smtClean="0"/>
              <a:t>class is used to convert JSON data to foundation objects. </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6200" y="1368313"/>
            <a:ext cx="6731000" cy="5040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5333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look at the model</a:t>
            </a:r>
            <a:br>
              <a:rPr lang="en-US" dirty="0"/>
            </a:br>
            <a:r>
              <a:rPr lang="en-US" b="0" dirty="0" smtClean="0"/>
              <a:t>String utility method</a:t>
            </a:r>
            <a:endParaRPr lang="en-US" dirty="0"/>
          </a:p>
        </p:txBody>
      </p:sp>
      <p:sp>
        <p:nvSpPr>
          <p:cNvPr id="3" name="Text Placeholder 2"/>
          <p:cNvSpPr>
            <a:spLocks noGrp="1"/>
          </p:cNvSpPr>
          <p:nvPr>
            <p:ph type="body" sz="quarter" idx="10"/>
          </p:nvPr>
        </p:nvSpPr>
        <p:spPr/>
        <p:txBody>
          <a:bodyPr/>
          <a:lstStyle/>
          <a:p>
            <a:r>
              <a:rPr lang="en-US" dirty="0" smtClean="0"/>
              <a:t>The method below checks for all variations of an empty string.</a:t>
            </a:r>
          </a:p>
          <a:p>
            <a:r>
              <a:rPr lang="en-US" dirty="0" smtClean="0"/>
              <a:t>This could have also been implemented as a category for </a:t>
            </a:r>
            <a:r>
              <a:rPr lang="en-US" dirty="0" err="1" smtClean="0"/>
              <a:t>NSString</a:t>
            </a:r>
            <a:r>
              <a:rPr lang="en-US" dirty="0" smtClean="0"/>
              <a:t>.</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694" y="4775200"/>
            <a:ext cx="6841331"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1242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November, 2012</a:t>
            </a:r>
          </a:p>
          <a:p>
            <a:endParaRPr lang="en-US" dirty="0"/>
          </a:p>
          <a:p>
            <a:endParaRPr lang="en-US" dirty="0"/>
          </a:p>
          <a:p>
            <a:endParaRPr lang="en-US" dirty="0"/>
          </a:p>
          <a:p>
            <a:endParaRPr lang="en-US" dirty="0"/>
          </a:p>
          <a:p>
            <a:endParaRPr lang="en-US" dirty="0"/>
          </a:p>
          <a:p>
            <a:endParaRPr lang="en-US" dirty="0"/>
          </a:p>
          <a:p>
            <a:r>
              <a:rPr lang="en-US" dirty="0"/>
              <a:t>Disclaimer:</a:t>
            </a:r>
          </a:p>
          <a:p>
            <a:r>
              <a:rPr lang="en-US" dirty="0"/>
              <a:t>This process description is current as of November, 2012 and is subject to change without notice.</a:t>
            </a:r>
          </a:p>
        </p:txBody>
      </p:sp>
      <p:sp>
        <p:nvSpPr>
          <p:cNvPr id="2" name="Title 1"/>
          <p:cNvSpPr>
            <a:spLocks noGrp="1"/>
          </p:cNvSpPr>
          <p:nvPr>
            <p:ph type="ctrTitle"/>
          </p:nvPr>
        </p:nvSpPr>
        <p:spPr/>
        <p:txBody>
          <a:bodyPr/>
          <a:lstStyle/>
          <a:p>
            <a:r>
              <a:rPr lang="en-US" dirty="0"/>
              <a:t>iOS Training</a:t>
            </a:r>
            <a:br>
              <a:rPr lang="en-US" dirty="0"/>
            </a:br>
            <a:r>
              <a:rPr lang="en-US" b="0" dirty="0"/>
              <a:t>User Map View App </a:t>
            </a:r>
            <a:r>
              <a:rPr lang="en-US" b="0" dirty="0" smtClean="0"/>
              <a:t>2/3 (</a:t>
            </a:r>
            <a:r>
              <a:rPr lang="en-US" b="0" dirty="0" err="1" smtClean="0"/>
              <a:t>Nav</a:t>
            </a:r>
            <a:r>
              <a:rPr lang="en-US" b="0" dirty="0" smtClean="0"/>
              <a:t> Controller &amp; </a:t>
            </a:r>
            <a:r>
              <a:rPr lang="en-US" b="0" dirty="0" err="1" smtClean="0"/>
              <a:t>MapView</a:t>
            </a:r>
            <a:r>
              <a:rPr lang="en-US" b="0" dirty="0" smtClean="0"/>
              <a:t>)</a:t>
            </a:r>
            <a:endParaRPr lang="en-US" b="0" dirty="0"/>
          </a:p>
        </p:txBody>
      </p:sp>
    </p:spTree>
    <p:extLst>
      <p:ext uri="{BB962C8B-B14F-4D97-AF65-F5344CB8AC3E}">
        <p14:creationId xmlns:p14="http://schemas.microsoft.com/office/powerpoint/2010/main" val="15790485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view controller 1/2</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13" y="3794125"/>
            <a:ext cx="48577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6299" y="2546412"/>
            <a:ext cx="5503863" cy="3662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bwMode="gray">
          <a:xfrm>
            <a:off x="5465762" y="4483100"/>
            <a:ext cx="431799" cy="62230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22550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new view controller </a:t>
            </a:r>
            <a:r>
              <a:rPr lang="en-US" dirty="0" smtClean="0"/>
              <a:t>2/2</a:t>
            </a:r>
            <a:endParaRPr lang="en-US" dirty="0"/>
          </a:p>
        </p:txBody>
      </p:sp>
      <p:sp>
        <p:nvSpPr>
          <p:cNvPr id="3" name="Text Placeholder 2"/>
          <p:cNvSpPr>
            <a:spLocks noGrp="1"/>
          </p:cNvSpPr>
          <p:nvPr>
            <p:ph type="body" sz="quarter" idx="10"/>
          </p:nvPr>
        </p:nvSpPr>
        <p:spPr/>
        <p:txBody>
          <a:bodyPr/>
          <a:lstStyle/>
          <a:p>
            <a:r>
              <a:rPr lang="en-US" dirty="0" smtClean="0"/>
              <a:t>Name the new view controller </a:t>
            </a:r>
            <a:r>
              <a:rPr lang="en-US" dirty="0" err="1" smtClean="0">
                <a:solidFill>
                  <a:schemeClr val="tx2">
                    <a:lumMod val="75000"/>
                  </a:schemeClr>
                </a:solidFill>
              </a:rPr>
              <a:t>DetailViewController</a:t>
            </a:r>
            <a:endParaRPr lang="en-US" dirty="0">
              <a:solidFill>
                <a:schemeClr val="tx2">
                  <a:lumMod val="75000"/>
                </a:schemeClr>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99" y="2365803"/>
            <a:ext cx="4075113" cy="3313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8252" y="2423833"/>
            <a:ext cx="6343710" cy="319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bwMode="gray">
          <a:xfrm>
            <a:off x="4900612" y="3794039"/>
            <a:ext cx="496888" cy="45720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935112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required frameworks</a:t>
            </a:r>
            <a:endParaRPr lang="en-US" dirty="0"/>
          </a:p>
        </p:txBody>
      </p:sp>
      <p:sp>
        <p:nvSpPr>
          <p:cNvPr id="3" name="Text Placeholder 2"/>
          <p:cNvSpPr>
            <a:spLocks noGrp="1"/>
          </p:cNvSpPr>
          <p:nvPr>
            <p:ph type="body" sz="quarter" idx="10"/>
          </p:nvPr>
        </p:nvSpPr>
        <p:spPr/>
        <p:txBody>
          <a:bodyPr/>
          <a:lstStyle/>
          <a:p>
            <a:r>
              <a:rPr lang="en-US" dirty="0" smtClean="0"/>
              <a:t>Add the </a:t>
            </a:r>
            <a:r>
              <a:rPr lang="en-US" dirty="0" err="1" smtClean="0">
                <a:solidFill>
                  <a:schemeClr val="tx2">
                    <a:lumMod val="75000"/>
                  </a:schemeClr>
                </a:solidFill>
              </a:rPr>
              <a:t>MapKit</a:t>
            </a:r>
            <a:r>
              <a:rPr lang="en-US" dirty="0" smtClean="0">
                <a:solidFill>
                  <a:schemeClr val="tx2">
                    <a:lumMod val="75000"/>
                  </a:schemeClr>
                </a:solidFill>
              </a:rPr>
              <a:t> </a:t>
            </a:r>
            <a:r>
              <a:rPr lang="en-US" dirty="0" smtClean="0"/>
              <a:t>and </a:t>
            </a:r>
            <a:r>
              <a:rPr lang="en-US" dirty="0" err="1" smtClean="0">
                <a:solidFill>
                  <a:schemeClr val="tx2">
                    <a:lumMod val="75000"/>
                  </a:schemeClr>
                </a:solidFill>
              </a:rPr>
              <a:t>CoreLocation</a:t>
            </a:r>
            <a:r>
              <a:rPr lang="en-US" dirty="0" smtClean="0">
                <a:solidFill>
                  <a:schemeClr val="tx2">
                    <a:lumMod val="75000"/>
                  </a:schemeClr>
                </a:solidFill>
              </a:rPr>
              <a:t> </a:t>
            </a:r>
            <a:r>
              <a:rPr lang="en-US" dirty="0" smtClean="0"/>
              <a:t>frameworks which will be needed for map display and geo coding</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013" y="3402013"/>
            <a:ext cx="9504362"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787400" y="2044700"/>
            <a:ext cx="5727700" cy="391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501900" y="2044700"/>
            <a:ext cx="4013200" cy="3048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106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properties </a:t>
            </a:r>
            <a:r>
              <a:rPr lang="en-US" dirty="0" smtClean="0"/>
              <a:t/>
            </a:r>
            <a:br>
              <a:rPr lang="en-US" dirty="0" smtClean="0"/>
            </a:br>
            <a:r>
              <a:rPr lang="en-US" b="0" dirty="0" err="1" smtClean="0"/>
              <a:t>DetailViewController.h</a:t>
            </a:r>
            <a:endParaRPr lang="en-US" dirty="0"/>
          </a:p>
        </p:txBody>
      </p:sp>
      <p:sp>
        <p:nvSpPr>
          <p:cNvPr id="3" name="Text Placeholder 2"/>
          <p:cNvSpPr>
            <a:spLocks noGrp="1"/>
          </p:cNvSpPr>
          <p:nvPr>
            <p:ph type="body" sz="quarter" idx="10"/>
          </p:nvPr>
        </p:nvSpPr>
        <p:spPr/>
        <p:txBody>
          <a:bodyPr/>
          <a:lstStyle/>
          <a:p>
            <a:r>
              <a:rPr lang="en-US" dirty="0" smtClean="0"/>
              <a:t>Add properties to:</a:t>
            </a:r>
          </a:p>
          <a:p>
            <a:pPr marL="342900" indent="-342900">
              <a:buFont typeface="Wingdings" pitchFamily="2" charset="2"/>
              <a:buChar char="q"/>
            </a:pPr>
            <a:endParaRPr lang="en-US" dirty="0" smtClean="0"/>
          </a:p>
          <a:p>
            <a:pPr marL="342900" indent="-342900">
              <a:buFont typeface="Wingdings" pitchFamily="2" charset="2"/>
              <a:buChar char="q"/>
            </a:pPr>
            <a:endParaRPr lang="en-US" dirty="0"/>
          </a:p>
          <a:p>
            <a:pPr marL="342900" indent="-342900">
              <a:buFont typeface="Wingdings" pitchFamily="2" charset="2"/>
              <a:buChar char="q"/>
            </a:pPr>
            <a:endParaRPr lang="en-US" dirty="0" smtClean="0"/>
          </a:p>
          <a:p>
            <a:pPr marL="342900" indent="-342900">
              <a:buFont typeface="Wingdings" pitchFamily="2" charset="2"/>
              <a:buChar char="q"/>
            </a:pPr>
            <a:r>
              <a:rPr lang="en-US" dirty="0" smtClean="0"/>
              <a:t>Access the </a:t>
            </a:r>
            <a:r>
              <a:rPr lang="en-US" dirty="0" err="1" smtClean="0"/>
              <a:t>MapView</a:t>
            </a:r>
            <a:r>
              <a:rPr lang="en-US" dirty="0" smtClean="0"/>
              <a:t> from the code</a:t>
            </a:r>
            <a:endParaRPr lang="en-US" dirty="0"/>
          </a:p>
          <a:p>
            <a:pPr marL="342900" indent="-342900">
              <a:buFont typeface="Wingdings" pitchFamily="2" charset="2"/>
              <a:buChar char="q"/>
            </a:pPr>
            <a:endParaRPr lang="en-US" dirty="0" smtClean="0"/>
          </a:p>
          <a:p>
            <a:pPr marL="342900" indent="-342900">
              <a:buFont typeface="Wingdings" pitchFamily="2" charset="2"/>
              <a:buChar char="q"/>
            </a:pPr>
            <a:r>
              <a:rPr lang="en-US" dirty="0" smtClean="0"/>
              <a:t>Store the name and address of the selected user</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6629" y="4229100"/>
            <a:ext cx="4708984" cy="187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6667500" y="5537200"/>
            <a:ext cx="509129" cy="63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857500" y="4445000"/>
            <a:ext cx="4229100" cy="7191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2922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 the </a:t>
            </a:r>
            <a:r>
              <a:rPr lang="en-US" dirty="0" err="1"/>
              <a:t>ViewController</a:t>
            </a:r>
            <a:r>
              <a:rPr lang="en-US" dirty="0"/>
              <a:t> layout and connections</a:t>
            </a:r>
            <a:br>
              <a:rPr lang="en-US" dirty="0"/>
            </a:br>
            <a:r>
              <a:rPr lang="en-US" b="0" dirty="0" err="1" smtClean="0"/>
              <a:t>DetailViewController.xib</a:t>
            </a:r>
            <a:endParaRPr lang="en-US" dirty="0"/>
          </a:p>
        </p:txBody>
      </p:sp>
      <p:sp>
        <p:nvSpPr>
          <p:cNvPr id="3" name="Text Placeholder 2"/>
          <p:cNvSpPr>
            <a:spLocks noGrp="1"/>
          </p:cNvSpPr>
          <p:nvPr>
            <p:ph type="body" sz="quarter" idx="10"/>
          </p:nvPr>
        </p:nvSpPr>
        <p:spPr>
          <a:xfrm>
            <a:off x="324000" y="1691078"/>
            <a:ext cx="5098900" cy="4392043"/>
          </a:xfrm>
        </p:spPr>
        <p:txBody>
          <a:bodyPr/>
          <a:lstStyle/>
          <a:p>
            <a:r>
              <a:rPr lang="en-US" dirty="0" smtClean="0"/>
              <a:t>Add a Map View</a:t>
            </a:r>
          </a:p>
          <a:p>
            <a:endParaRPr lang="en-US" dirty="0" smtClean="0"/>
          </a:p>
          <a:p>
            <a:r>
              <a:rPr lang="en-US" dirty="0" smtClean="0"/>
              <a:t>Create </a:t>
            </a:r>
            <a:r>
              <a:rPr lang="en-US" dirty="0"/>
              <a:t>the connections </a:t>
            </a:r>
            <a:r>
              <a:rPr lang="en-US" dirty="0" smtClean="0"/>
              <a:t>for </a:t>
            </a:r>
            <a:r>
              <a:rPr lang="en-US" dirty="0"/>
              <a:t>the File’s Owner</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381" y="1701800"/>
            <a:ext cx="2493968"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4015" y="1701800"/>
            <a:ext cx="2497148"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bwMode="gray">
          <a:xfrm>
            <a:off x="8445500" y="3625850"/>
            <a:ext cx="660400" cy="53340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678" y="4159250"/>
            <a:ext cx="3401921" cy="188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2882900" y="1930400"/>
            <a:ext cx="6362700" cy="138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165600" y="3225800"/>
            <a:ext cx="126999" cy="1231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229099" y="3225800"/>
            <a:ext cx="406401"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816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 </a:t>
            </a:r>
            <a:r>
              <a:rPr lang="en-US" dirty="0" err="1" smtClean="0">
                <a:solidFill>
                  <a:schemeClr val="tx2">
                    <a:lumMod val="75000"/>
                  </a:schemeClr>
                </a:solidFill>
              </a:rPr>
              <a:t>application:didFinishLaunchingWithOptions</a:t>
            </a:r>
            <a:r>
              <a:rPr lang="en-US" dirty="0">
                <a:solidFill>
                  <a:schemeClr val="tx2">
                    <a:lumMod val="75000"/>
                  </a:schemeClr>
                </a:solidFill>
              </a:rPr>
              <a:t>:</a:t>
            </a:r>
            <a:r>
              <a:rPr lang="en-US" dirty="0"/>
              <a:t/>
            </a:r>
            <a:br>
              <a:rPr lang="en-US" dirty="0"/>
            </a:br>
            <a:r>
              <a:rPr lang="en-US" b="0" dirty="0" err="1"/>
              <a:t>Appdelegate.m</a:t>
            </a:r>
            <a:endParaRPr lang="en-US" dirty="0"/>
          </a:p>
        </p:txBody>
      </p:sp>
      <p:sp>
        <p:nvSpPr>
          <p:cNvPr id="3" name="Text Placeholder 2"/>
          <p:cNvSpPr>
            <a:spLocks noGrp="1"/>
          </p:cNvSpPr>
          <p:nvPr>
            <p:ph type="body" sz="quarter" idx="10"/>
          </p:nvPr>
        </p:nvSpPr>
        <p:spPr/>
        <p:txBody>
          <a:bodyPr/>
          <a:lstStyle/>
          <a:p>
            <a:r>
              <a:rPr lang="en-US" dirty="0"/>
              <a:t>Create a navigation controller in the code and assign the first view controller to it.</a:t>
            </a:r>
          </a:p>
          <a:p>
            <a:endParaRPr lang="en-US" dirty="0" smtClean="0"/>
          </a:p>
          <a:p>
            <a:endParaRPr lang="en-US" dirty="0"/>
          </a:p>
          <a:p>
            <a:endParaRPr lang="en-US" dirty="0" smtClean="0"/>
          </a:p>
          <a:p>
            <a:endParaRPr lang="en-US" dirty="0"/>
          </a:p>
          <a:p>
            <a:endParaRPr lang="en-US" dirty="0" smtClean="0"/>
          </a:p>
          <a:p>
            <a:r>
              <a:rPr lang="en-US" dirty="0" smtClean="0"/>
              <a:t>Then </a:t>
            </a:r>
            <a:r>
              <a:rPr lang="en-US" dirty="0"/>
              <a:t>make the navigation controller the first tab of the tab bar controller</a:t>
            </a:r>
            <a:r>
              <a:rPr lang="en-US" dirty="0" smtClean="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648" y="2717800"/>
            <a:ext cx="10268777"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1028700" y="1955800"/>
            <a:ext cx="26797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4267200" y="4305300"/>
            <a:ext cx="1206500" cy="1003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71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Xcode project 1/2</a:t>
            </a:r>
            <a:endParaRPr lang="en-US" sz="2400" b="0" dirty="0"/>
          </a:p>
        </p:txBody>
      </p:sp>
      <p:sp>
        <p:nvSpPr>
          <p:cNvPr id="3" name="Text Placeholder 2"/>
          <p:cNvSpPr>
            <a:spLocks noGrp="1"/>
          </p:cNvSpPr>
          <p:nvPr>
            <p:ph type="body" sz="quarter" idx="10"/>
          </p:nvPr>
        </p:nvSpPr>
        <p:spPr>
          <a:xfrm>
            <a:off x="324000" y="1691078"/>
            <a:ext cx="5810100" cy="4392043"/>
          </a:xfrm>
        </p:spPr>
        <p:txBody>
          <a:bodyPr/>
          <a:lstStyle/>
          <a:p>
            <a:pPr lvl="0"/>
            <a:r>
              <a:rPr lang="en-US" dirty="0" smtClean="0"/>
              <a:t>Create a new Xcode project based on the Tabbed application template.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295650"/>
            <a:ext cx="5491163" cy="1811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1100" y="2901080"/>
            <a:ext cx="5313363" cy="3607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bwMode="gray">
          <a:xfrm>
            <a:off x="5905500" y="4201549"/>
            <a:ext cx="355600" cy="40855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151064694"/>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header files</a:t>
            </a:r>
            <a:br>
              <a:rPr lang="en-US" dirty="0"/>
            </a:br>
            <a:r>
              <a:rPr lang="en-US" b="0" dirty="0" err="1" smtClean="0"/>
              <a:t>FirstViewController.m</a:t>
            </a:r>
            <a:endParaRPr lang="en-US" dirty="0"/>
          </a:p>
        </p:txBody>
      </p:sp>
      <p:sp>
        <p:nvSpPr>
          <p:cNvPr id="3" name="Text Placeholder 2"/>
          <p:cNvSpPr>
            <a:spLocks noGrp="1"/>
          </p:cNvSpPr>
          <p:nvPr>
            <p:ph type="body" sz="quarter" idx="10"/>
          </p:nvPr>
        </p:nvSpPr>
        <p:spPr/>
        <p:txBody>
          <a:bodyPr/>
          <a:lstStyle/>
          <a:p>
            <a:r>
              <a:rPr lang="en-US" dirty="0" smtClean="0"/>
              <a:t>Import the header file of the </a:t>
            </a:r>
            <a:r>
              <a:rPr lang="en-US" dirty="0" err="1" smtClean="0"/>
              <a:t>DetailViewController</a:t>
            </a:r>
            <a:r>
              <a:rPr lang="en-US" dirty="0" smtClean="0"/>
              <a:t> in order to make the </a:t>
            </a:r>
            <a:r>
              <a:rPr lang="en-US" dirty="0" err="1"/>
              <a:t>DetailViewController</a:t>
            </a:r>
            <a:r>
              <a:rPr lang="en-US" dirty="0"/>
              <a:t> </a:t>
            </a:r>
            <a:r>
              <a:rPr lang="en-US" dirty="0" smtClean="0"/>
              <a:t>accessible by the </a:t>
            </a:r>
            <a:r>
              <a:rPr lang="en-US" dirty="0" err="1" smtClean="0"/>
              <a:t>FirstViewController</a:t>
            </a:r>
            <a:r>
              <a:rPr lang="en-US" dirty="0" smtClean="0"/>
              <a: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2619" y="5422901"/>
            <a:ext cx="318823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1054100" y="1968500"/>
            <a:ext cx="7638519" cy="3949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571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tableView:didSelectRowAtIndexPath</a:t>
            </a:r>
            <a:r>
              <a:rPr lang="en-US" dirty="0"/>
              <a:t>: </a:t>
            </a:r>
            <a:br>
              <a:rPr lang="en-US" dirty="0"/>
            </a:br>
            <a:r>
              <a:rPr lang="en-US" b="0" dirty="0" err="1"/>
              <a:t>FirstViewController.m</a:t>
            </a:r>
            <a:endParaRPr lang="en-US" dirty="0"/>
          </a:p>
        </p:txBody>
      </p:sp>
      <p:sp>
        <p:nvSpPr>
          <p:cNvPr id="3" name="Text Placeholder 2"/>
          <p:cNvSpPr>
            <a:spLocks noGrp="1"/>
          </p:cNvSpPr>
          <p:nvPr>
            <p:ph type="body" sz="quarter" idx="10"/>
          </p:nvPr>
        </p:nvSpPr>
        <p:spPr/>
        <p:txBody>
          <a:bodyPr/>
          <a:lstStyle/>
          <a:p>
            <a:r>
              <a:rPr lang="en-US" dirty="0"/>
              <a:t>Create and show </a:t>
            </a:r>
            <a:r>
              <a:rPr lang="en-US" dirty="0" smtClean="0"/>
              <a:t>the </a:t>
            </a:r>
            <a:r>
              <a:rPr lang="en-US" dirty="0"/>
              <a:t>detail controller when a cell / row in the table view gets selected</a:t>
            </a:r>
            <a:r>
              <a:rPr lang="en-US" dirty="0" smtClean="0"/>
              <a:t>.</a:t>
            </a:r>
          </a:p>
          <a:p>
            <a:r>
              <a:rPr lang="en-US" dirty="0" err="1">
                <a:solidFill>
                  <a:schemeClr val="tx2">
                    <a:lumMod val="75000"/>
                  </a:schemeClr>
                </a:solidFill>
              </a:rPr>
              <a:t>tableView:didSelectRowAtIndexPath</a:t>
            </a:r>
            <a:r>
              <a:rPr lang="en-US" dirty="0" smtClean="0">
                <a:solidFill>
                  <a:schemeClr val="tx2">
                    <a:lumMod val="75000"/>
                  </a:schemeClr>
                </a:solidFill>
              </a:rPr>
              <a:t>:</a:t>
            </a:r>
            <a:r>
              <a:rPr lang="en-US" dirty="0" smtClean="0"/>
              <a:t> is a method of the </a:t>
            </a:r>
            <a:r>
              <a:rPr lang="en-US" dirty="0" err="1" smtClean="0"/>
              <a:t>UITableViewDelegate</a:t>
            </a:r>
            <a:r>
              <a:rPr lang="en-US" dirty="0" smtClean="0"/>
              <a:t> protocol.</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471" y="3517900"/>
            <a:ext cx="11353380" cy="257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876300" y="1917700"/>
            <a:ext cx="4368800" cy="269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955800" y="1917700"/>
            <a:ext cx="240030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462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additional files into the project</a:t>
            </a:r>
          </a:p>
        </p:txBody>
      </p:sp>
      <p:sp>
        <p:nvSpPr>
          <p:cNvPr id="3" name="Text Placeholder 2"/>
          <p:cNvSpPr>
            <a:spLocks noGrp="1"/>
          </p:cNvSpPr>
          <p:nvPr>
            <p:ph type="body" sz="quarter" idx="10"/>
          </p:nvPr>
        </p:nvSpPr>
        <p:spPr/>
        <p:txBody>
          <a:bodyPr/>
          <a:lstStyle/>
          <a:p>
            <a:r>
              <a:rPr lang="en-US" dirty="0" smtClean="0"/>
              <a:t>Import the files (.h/.m) for the </a:t>
            </a:r>
            <a:r>
              <a:rPr lang="en-US" dirty="0" err="1" smtClean="0">
                <a:solidFill>
                  <a:schemeClr val="tx2">
                    <a:lumMod val="75000"/>
                  </a:schemeClr>
                </a:solidFill>
              </a:rPr>
              <a:t>UserLocation</a:t>
            </a:r>
            <a:r>
              <a:rPr lang="en-US" dirty="0" smtClean="0">
                <a:solidFill>
                  <a:schemeClr val="tx2">
                    <a:lumMod val="75000"/>
                  </a:schemeClr>
                </a:solidFill>
              </a:rPr>
              <a:t> </a:t>
            </a:r>
            <a:r>
              <a:rPr lang="en-US" dirty="0" smtClean="0"/>
              <a:t>class into the project.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700" y="2394623"/>
            <a:ext cx="7754938" cy="3702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8185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header files</a:t>
            </a:r>
            <a:br>
              <a:rPr lang="en-US" dirty="0"/>
            </a:br>
            <a:r>
              <a:rPr lang="en-US" b="0" dirty="0" err="1"/>
              <a:t>Deta</a:t>
            </a:r>
            <a:r>
              <a:rPr lang="en-US" b="0" dirty="0" err="1" smtClean="0"/>
              <a:t>ilViewController.m</a:t>
            </a:r>
            <a:endParaRPr lang="en-US" dirty="0"/>
          </a:p>
        </p:txBody>
      </p:sp>
      <p:sp>
        <p:nvSpPr>
          <p:cNvPr id="3" name="Text Placeholder 2"/>
          <p:cNvSpPr>
            <a:spLocks noGrp="1"/>
          </p:cNvSpPr>
          <p:nvPr>
            <p:ph type="body" sz="quarter" idx="10"/>
          </p:nvPr>
        </p:nvSpPr>
        <p:spPr/>
        <p:txBody>
          <a:bodyPr/>
          <a:lstStyle/>
          <a:p>
            <a:r>
              <a:rPr lang="en-US" dirty="0" smtClean="0"/>
              <a:t>Import the header files of the </a:t>
            </a:r>
            <a:r>
              <a:rPr lang="en-US" dirty="0" err="1" smtClean="0"/>
              <a:t>DetailViewController</a:t>
            </a:r>
            <a:r>
              <a:rPr lang="en-US" dirty="0" smtClean="0"/>
              <a:t> and </a:t>
            </a:r>
            <a:r>
              <a:rPr lang="en-US" dirty="0" err="1" smtClean="0"/>
              <a:t>UserLocation</a:t>
            </a:r>
            <a:r>
              <a:rPr lang="en-US" dirty="0" smtClean="0"/>
              <a:t> class.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0381" y="5580064"/>
            <a:ext cx="3678237" cy="592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8301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showLocation</a:t>
            </a:r>
            <a:r>
              <a:rPr lang="en-US" dirty="0" smtClean="0"/>
              <a:t>: </a:t>
            </a:r>
            <a:r>
              <a:rPr lang="en-US" dirty="0"/>
              <a:t/>
            </a:r>
            <a:br>
              <a:rPr lang="en-US" dirty="0"/>
            </a:br>
            <a:r>
              <a:rPr lang="en-US" b="0" dirty="0" err="1"/>
              <a:t>DetailViewController.m</a:t>
            </a:r>
            <a:endParaRPr lang="en-US" dirty="0"/>
          </a:p>
        </p:txBody>
      </p:sp>
      <p:sp>
        <p:nvSpPr>
          <p:cNvPr id="3" name="Text Placeholder 2"/>
          <p:cNvSpPr>
            <a:spLocks noGrp="1"/>
          </p:cNvSpPr>
          <p:nvPr>
            <p:ph type="body" sz="quarter" idx="10"/>
          </p:nvPr>
        </p:nvSpPr>
        <p:spPr/>
        <p:txBody>
          <a:bodyPr/>
          <a:lstStyle/>
          <a:p>
            <a:r>
              <a:rPr lang="en-US" dirty="0" smtClean="0"/>
              <a:t>This method is centering the map view around the given coordinates.</a:t>
            </a:r>
          </a:p>
          <a:p>
            <a:r>
              <a:rPr lang="en-US" dirty="0" smtClean="0"/>
              <a:t>It contains the following steps:</a:t>
            </a:r>
          </a:p>
          <a:p>
            <a:pPr marL="342900" indent="-342900">
              <a:buFont typeface="Wingdings" pitchFamily="2" charset="2"/>
              <a:buChar char="q"/>
            </a:pPr>
            <a:r>
              <a:rPr lang="en-US" dirty="0" smtClean="0"/>
              <a:t>Creates a region 0.5 miles high and wide with the coordinates as center.</a:t>
            </a:r>
          </a:p>
          <a:p>
            <a:pPr marL="342900" indent="-342900">
              <a:buFont typeface="Wingdings" pitchFamily="2" charset="2"/>
              <a:buChar char="q"/>
            </a:pPr>
            <a:r>
              <a:rPr lang="en-US" dirty="0" smtClean="0"/>
              <a:t>Uses the map view to adjust the region to fit inside the map view’s frame</a:t>
            </a:r>
          </a:p>
          <a:p>
            <a:pPr marL="342900" indent="-342900">
              <a:buFont typeface="Wingdings" pitchFamily="2" charset="2"/>
              <a:buChar char="q"/>
            </a:pPr>
            <a:r>
              <a:rPr lang="en-US" dirty="0" smtClean="0"/>
              <a:t>Displays the region on the map view</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139" y="4787900"/>
            <a:ext cx="9698711"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0397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viewWillAppear</a:t>
            </a:r>
            <a:r>
              <a:rPr lang="en-US" dirty="0" smtClean="0"/>
              <a:t>: </a:t>
            </a:r>
            <a:r>
              <a:rPr lang="en-US" dirty="0"/>
              <a:t/>
            </a:r>
            <a:br>
              <a:rPr lang="en-US" dirty="0"/>
            </a:br>
            <a:r>
              <a:rPr lang="en-US" b="0" dirty="0" err="1" smtClean="0"/>
              <a:t>DetailViewController.m</a:t>
            </a:r>
            <a:endParaRPr lang="en-US" dirty="0"/>
          </a:p>
        </p:txBody>
      </p:sp>
      <p:sp>
        <p:nvSpPr>
          <p:cNvPr id="3" name="Text Placeholder 2"/>
          <p:cNvSpPr>
            <a:spLocks noGrp="1"/>
          </p:cNvSpPr>
          <p:nvPr>
            <p:ph type="body" sz="quarter" idx="10"/>
          </p:nvPr>
        </p:nvSpPr>
        <p:spPr>
          <a:xfrm>
            <a:off x="324000" y="1691078"/>
            <a:ext cx="2730350" cy="4392043"/>
          </a:xfrm>
        </p:spPr>
        <p:txBody>
          <a:bodyPr/>
          <a:lstStyle/>
          <a:p>
            <a:r>
              <a:rPr lang="en-US" dirty="0" smtClean="0"/>
              <a:t>Geo-coding is used to translate the address into coordinates. This realized via an asynchronous call to the geo-coding server.</a:t>
            </a:r>
          </a:p>
          <a:p>
            <a:r>
              <a:rPr lang="en-US" dirty="0" smtClean="0"/>
              <a:t>The handler block of the geo coder is used to center the map around the coordinates and to add an annotation.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4350" y="1792288"/>
            <a:ext cx="8828088"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2895600" y="3683000"/>
            <a:ext cx="4673600" cy="1117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895600" y="4800600"/>
            <a:ext cx="457200"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054350" y="2781300"/>
            <a:ext cx="641350" cy="78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44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 </a:t>
            </a:r>
            <a:r>
              <a:rPr lang="en-US" dirty="0" err="1" smtClean="0">
                <a:solidFill>
                  <a:schemeClr val="tx2">
                    <a:lumMod val="75000"/>
                  </a:schemeClr>
                </a:solidFill>
              </a:rPr>
              <a:t>dealloc</a:t>
            </a:r>
            <a:r>
              <a:rPr lang="en-US" dirty="0" smtClean="0">
                <a:solidFill>
                  <a:schemeClr val="tx2">
                    <a:lumMod val="75000"/>
                  </a:schemeClr>
                </a:solidFill>
              </a:rPr>
              <a:t> </a:t>
            </a:r>
            <a:r>
              <a:rPr lang="en-US" dirty="0" smtClean="0"/>
              <a:t>for proper memory management</a:t>
            </a:r>
            <a:r>
              <a:rPr lang="en-US" dirty="0"/>
              <a:t/>
            </a:r>
            <a:br>
              <a:rPr lang="en-US" dirty="0"/>
            </a:br>
            <a:r>
              <a:rPr lang="en-US" b="0" dirty="0" err="1"/>
              <a:t>De</a:t>
            </a:r>
            <a:r>
              <a:rPr lang="en-US" b="0" dirty="0" err="1" smtClean="0"/>
              <a:t>tailViewController.m</a:t>
            </a:r>
            <a:endParaRPr lang="en-US" dirty="0"/>
          </a:p>
        </p:txBody>
      </p:sp>
      <p:sp>
        <p:nvSpPr>
          <p:cNvPr id="3" name="Text Placeholder 2"/>
          <p:cNvSpPr>
            <a:spLocks noGrp="1"/>
          </p:cNvSpPr>
          <p:nvPr>
            <p:ph type="body" sz="quarter" idx="10"/>
          </p:nvPr>
        </p:nvSpPr>
        <p:spPr>
          <a:xfrm>
            <a:off x="324000" y="1678378"/>
            <a:ext cx="11545200" cy="4392043"/>
          </a:xfrm>
        </p:spPr>
        <p:txBody>
          <a:bodyPr/>
          <a:lstStyle/>
          <a:p>
            <a:r>
              <a:rPr lang="en-US" dirty="0" smtClean="0"/>
              <a:t>Make sure to release all retained properties in the </a:t>
            </a:r>
            <a:r>
              <a:rPr lang="en-US" dirty="0" err="1" smtClean="0">
                <a:solidFill>
                  <a:schemeClr val="tx2">
                    <a:lumMod val="75000"/>
                  </a:schemeClr>
                </a:solidFill>
              </a:rPr>
              <a:t>dealloc</a:t>
            </a:r>
            <a:r>
              <a:rPr lang="en-US" dirty="0" smtClean="0">
                <a:solidFill>
                  <a:schemeClr val="tx2">
                    <a:lumMod val="75000"/>
                  </a:schemeClr>
                </a:solidFill>
              </a:rPr>
              <a:t> </a:t>
            </a:r>
            <a:r>
              <a:rPr lang="en-US" dirty="0" smtClean="0"/>
              <a:t>method</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6839" y="4813300"/>
            <a:ext cx="2666074" cy="128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0738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your application</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7403" y="1269999"/>
            <a:ext cx="2903872"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522" y="1269998"/>
            <a:ext cx="2951101"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a:off x="4521200" y="2921000"/>
            <a:ext cx="3162300" cy="520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068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November, 2012</a:t>
            </a:r>
          </a:p>
          <a:p>
            <a:endParaRPr lang="en-US" dirty="0"/>
          </a:p>
          <a:p>
            <a:endParaRPr lang="en-US" dirty="0"/>
          </a:p>
          <a:p>
            <a:endParaRPr lang="en-US" dirty="0"/>
          </a:p>
          <a:p>
            <a:endParaRPr lang="en-US" dirty="0"/>
          </a:p>
          <a:p>
            <a:endParaRPr lang="en-US" dirty="0"/>
          </a:p>
          <a:p>
            <a:endParaRPr lang="en-US" dirty="0"/>
          </a:p>
          <a:p>
            <a:r>
              <a:rPr lang="en-US" dirty="0"/>
              <a:t>Disclaimer:</a:t>
            </a:r>
          </a:p>
          <a:p>
            <a:r>
              <a:rPr lang="en-US" dirty="0"/>
              <a:t>This process description is current as of November, 2012 and is subject to change without notice.</a:t>
            </a:r>
          </a:p>
        </p:txBody>
      </p:sp>
      <p:sp>
        <p:nvSpPr>
          <p:cNvPr id="2" name="Title 1"/>
          <p:cNvSpPr>
            <a:spLocks noGrp="1"/>
          </p:cNvSpPr>
          <p:nvPr>
            <p:ph type="ctrTitle"/>
          </p:nvPr>
        </p:nvSpPr>
        <p:spPr/>
        <p:txBody>
          <a:bodyPr/>
          <a:lstStyle/>
          <a:p>
            <a:r>
              <a:rPr lang="en-US" dirty="0"/>
              <a:t>iOS Training</a:t>
            </a:r>
            <a:br>
              <a:rPr lang="en-US" dirty="0"/>
            </a:br>
            <a:r>
              <a:rPr lang="en-US" b="0" dirty="0"/>
              <a:t>User Map View App 3</a:t>
            </a:r>
            <a:r>
              <a:rPr lang="en-US" b="0" dirty="0" smtClean="0"/>
              <a:t>/3 </a:t>
            </a:r>
            <a:r>
              <a:rPr lang="en-US" b="0" smtClean="0"/>
              <a:t>(External model)</a:t>
            </a:r>
            <a:endParaRPr lang="en-US" b="0" dirty="0"/>
          </a:p>
        </p:txBody>
      </p:sp>
    </p:spTree>
    <p:extLst>
      <p:ext uri="{BB962C8B-B14F-4D97-AF65-F5344CB8AC3E}">
        <p14:creationId xmlns:p14="http://schemas.microsoft.com/office/powerpoint/2010/main" val="1241450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0"/>
          </p:nvPr>
        </p:nvSpPr>
        <p:spPr/>
        <p:txBody>
          <a:bodyPr/>
          <a:lstStyle/>
          <a:p>
            <a:r>
              <a:rPr lang="en-US" dirty="0" smtClean="0"/>
              <a:t>Adjust the model to make a web service call instead of reading the data from the local JSON file</a:t>
            </a:r>
            <a:endParaRPr lang="en-US" dirty="0"/>
          </a:p>
        </p:txBody>
      </p:sp>
    </p:spTree>
    <p:extLst>
      <p:ext uri="{BB962C8B-B14F-4D97-AF65-F5344CB8AC3E}">
        <p14:creationId xmlns:p14="http://schemas.microsoft.com/office/powerpoint/2010/main" val="2550948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new Xcode project </a:t>
            </a:r>
            <a:r>
              <a:rPr lang="en-US" dirty="0" smtClean="0"/>
              <a:t>2/2</a:t>
            </a:r>
            <a:endParaRPr lang="en-US" sz="2400" b="0" dirty="0"/>
          </a:p>
        </p:txBody>
      </p:sp>
      <p:sp>
        <p:nvSpPr>
          <p:cNvPr id="3" name="Text Placeholder 2"/>
          <p:cNvSpPr>
            <a:spLocks noGrp="1"/>
          </p:cNvSpPr>
          <p:nvPr>
            <p:ph type="body" sz="quarter" idx="10"/>
          </p:nvPr>
        </p:nvSpPr>
        <p:spPr>
          <a:xfrm>
            <a:off x="324000" y="1691078"/>
            <a:ext cx="5335170" cy="4392043"/>
          </a:xfrm>
        </p:spPr>
        <p:txBody>
          <a:bodyPr/>
          <a:lstStyle/>
          <a:p>
            <a:r>
              <a:rPr lang="en-US" dirty="0"/>
              <a:t>Name the project </a:t>
            </a:r>
            <a:r>
              <a:rPr lang="en-US" dirty="0" err="1" smtClean="0"/>
              <a:t>MapView</a:t>
            </a:r>
            <a:r>
              <a:rPr lang="en-US" dirty="0" smtClean="0"/>
              <a:t>[Your </a:t>
            </a:r>
            <a:r>
              <a:rPr lang="en-US" dirty="0"/>
              <a:t>Name]</a:t>
            </a:r>
          </a:p>
          <a:p>
            <a:r>
              <a:rPr lang="en-US" dirty="0"/>
              <a:t>Don’t use storyboard or ARC</a:t>
            </a:r>
          </a:p>
          <a:p>
            <a:pPr lvl="0"/>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302" y="1676401"/>
            <a:ext cx="6700486" cy="4518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 </a:t>
            </a:r>
            <a:r>
              <a:rPr lang="en-US" dirty="0" smtClean="0"/>
              <a:t>header file of the model</a:t>
            </a:r>
            <a:br>
              <a:rPr lang="en-US" dirty="0" smtClean="0"/>
            </a:br>
            <a:r>
              <a:rPr lang="en-US" b="0" dirty="0" err="1" smtClean="0"/>
              <a:t>UserManager.h</a:t>
            </a:r>
            <a:endParaRPr lang="en-US" dirty="0"/>
          </a:p>
        </p:txBody>
      </p:sp>
      <p:sp>
        <p:nvSpPr>
          <p:cNvPr id="3" name="Text Placeholder 2"/>
          <p:cNvSpPr>
            <a:spLocks noGrp="1"/>
          </p:cNvSpPr>
          <p:nvPr>
            <p:ph type="body" sz="quarter" idx="10"/>
          </p:nvPr>
        </p:nvSpPr>
        <p:spPr>
          <a:xfrm>
            <a:off x="324000" y="1678378"/>
            <a:ext cx="11545200" cy="4392043"/>
          </a:xfrm>
        </p:spPr>
        <p:txBody>
          <a:bodyPr/>
          <a:lstStyle/>
          <a:p>
            <a:r>
              <a:rPr lang="en-US" dirty="0" smtClean="0"/>
              <a:t>Add a method to get the users via a web service call to the model.</a:t>
            </a:r>
          </a:p>
          <a:p>
            <a:endParaRPr lang="en-US" dirty="0" smtClean="0"/>
          </a:p>
          <a:p>
            <a:endParaRPr lang="en-US" dirty="0"/>
          </a:p>
          <a:p>
            <a:endParaRPr lang="en-US" dirty="0" smtClean="0"/>
          </a:p>
          <a:p>
            <a:r>
              <a:rPr lang="en-US" dirty="0" smtClean="0"/>
              <a:t>Add properties to store the SAP Mobile Platform (SUP) settings.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7092" y="2324100"/>
            <a:ext cx="5201771"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6223000" y="2057400"/>
            <a:ext cx="889000" cy="368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114800" y="3289300"/>
            <a:ext cx="1803400" cy="825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812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a:t>
            </a:r>
            <a:r>
              <a:rPr lang="en-US" dirty="0" smtClean="0"/>
              <a:t>SUP header </a:t>
            </a:r>
            <a:r>
              <a:rPr lang="en-US" dirty="0"/>
              <a:t>files</a:t>
            </a:r>
            <a:br>
              <a:rPr lang="en-US" dirty="0"/>
            </a:br>
            <a:r>
              <a:rPr lang="en-US" b="0" dirty="0" err="1" smtClean="0"/>
              <a:t>UserManager.m</a:t>
            </a:r>
            <a:endParaRPr lang="en-US" dirty="0"/>
          </a:p>
        </p:txBody>
      </p:sp>
      <p:sp>
        <p:nvSpPr>
          <p:cNvPr id="3" name="Text Placeholder 2"/>
          <p:cNvSpPr>
            <a:spLocks noGrp="1"/>
          </p:cNvSpPr>
          <p:nvPr>
            <p:ph type="body" sz="quarter" idx="10"/>
          </p:nvPr>
        </p:nvSpPr>
        <p:spPr/>
        <p:txBody>
          <a:bodyPr/>
          <a:lstStyle/>
          <a:p>
            <a:r>
              <a:rPr lang="en-US" dirty="0" smtClean="0"/>
              <a:t>Add the SUP header files to the model</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8364" y="4254500"/>
            <a:ext cx="2925261"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a:endCxn id="2050" idx="1"/>
          </p:cNvCxnSpPr>
          <p:nvPr/>
        </p:nvCxnSpPr>
        <p:spPr>
          <a:xfrm>
            <a:off x="2476500" y="2032000"/>
            <a:ext cx="5821864" cy="29702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311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Override the model’s </a:t>
            </a:r>
            <a:r>
              <a:rPr lang="en-US" dirty="0" err="1" smtClean="0"/>
              <a:t>init</a:t>
            </a:r>
            <a:r>
              <a:rPr lang="en-US" dirty="0" smtClean="0"/>
              <a:t> method</a:t>
            </a:r>
            <a:br>
              <a:rPr lang="en-US" dirty="0" smtClean="0"/>
            </a:br>
            <a:r>
              <a:rPr lang="en-US" b="0" dirty="0" err="1" smtClean="0"/>
              <a:t>UserManager.m</a:t>
            </a:r>
            <a:endParaRPr lang="en-US" dirty="0"/>
          </a:p>
        </p:txBody>
      </p:sp>
      <p:sp>
        <p:nvSpPr>
          <p:cNvPr id="3" name="Text Placeholder 2"/>
          <p:cNvSpPr>
            <a:spLocks noGrp="1"/>
          </p:cNvSpPr>
          <p:nvPr>
            <p:ph type="body" sz="quarter" idx="10"/>
          </p:nvPr>
        </p:nvSpPr>
        <p:spPr/>
        <p:txBody>
          <a:bodyPr/>
          <a:lstStyle/>
          <a:p>
            <a:r>
              <a:rPr lang="en-US" dirty="0" smtClean="0"/>
              <a:t>Hard-code the values for SUP in the overridden </a:t>
            </a:r>
            <a:r>
              <a:rPr lang="en-US" dirty="0" err="1" smtClean="0"/>
              <a:t>init</a:t>
            </a:r>
            <a:r>
              <a:rPr lang="en-US" dirty="0" smtClean="0"/>
              <a:t> method.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101" y="3519101"/>
            <a:ext cx="4476750" cy="2578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3581400" y="2082800"/>
            <a:ext cx="4381500" cy="27257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882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a:t>
            </a:r>
            <a:r>
              <a:rPr lang="en-US" dirty="0" err="1" smtClean="0">
                <a:solidFill>
                  <a:schemeClr val="tx2">
                    <a:lumMod val="75000"/>
                  </a:schemeClr>
                </a:solidFill>
              </a:rPr>
              <a:t>isReachable</a:t>
            </a:r>
            <a:r>
              <a:rPr lang="en-US" dirty="0" smtClean="0">
                <a:solidFill>
                  <a:schemeClr val="tx2">
                    <a:lumMod val="75000"/>
                  </a:schemeClr>
                </a:solidFill>
              </a:rPr>
              <a:t> </a:t>
            </a:r>
            <a:r>
              <a:rPr lang="en-US" dirty="0" smtClean="0"/>
              <a:t>to check for connectivity</a:t>
            </a:r>
            <a:br>
              <a:rPr lang="en-US" dirty="0" smtClean="0"/>
            </a:br>
            <a:r>
              <a:rPr lang="en-US" b="0" dirty="0" err="1" smtClean="0"/>
              <a:t>UserManager.m</a:t>
            </a:r>
            <a:endParaRPr lang="en-US" dirty="0"/>
          </a:p>
        </p:txBody>
      </p:sp>
      <p:sp>
        <p:nvSpPr>
          <p:cNvPr id="3" name="Text Placeholder 2"/>
          <p:cNvSpPr>
            <a:spLocks noGrp="1"/>
          </p:cNvSpPr>
          <p:nvPr>
            <p:ph type="body" sz="quarter" idx="10"/>
          </p:nvPr>
        </p:nvSpPr>
        <p:spPr/>
        <p:txBody>
          <a:bodyPr/>
          <a:lstStyle/>
          <a:p>
            <a:r>
              <a:rPr lang="en-US" dirty="0" smtClean="0"/>
              <a:t>The </a:t>
            </a:r>
            <a:r>
              <a:rPr lang="en-US" dirty="0" err="1" smtClean="0"/>
              <a:t>isReachable</a:t>
            </a:r>
            <a:r>
              <a:rPr lang="en-US" dirty="0" smtClean="0"/>
              <a:t> method can be used to determine if the device is reachable for internet connections. It will for example return false in case the air plane mode has been enabled.</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499" y="5168900"/>
            <a:ext cx="7004351"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25087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a:t>
            </a:r>
            <a:r>
              <a:rPr lang="en-US" dirty="0" err="1" smtClean="0">
                <a:solidFill>
                  <a:schemeClr val="tx2">
                    <a:lumMod val="75000"/>
                  </a:schemeClr>
                </a:solidFill>
              </a:rPr>
              <a:t>registerSUPUser</a:t>
            </a:r>
            <a:r>
              <a:rPr lang="en-US" dirty="0" smtClean="0">
                <a:solidFill>
                  <a:schemeClr val="tx2">
                    <a:lumMod val="75000"/>
                  </a:schemeClr>
                </a:solidFill>
              </a:rPr>
              <a:t> </a:t>
            </a:r>
            <a:r>
              <a:rPr lang="en-US" dirty="0" smtClean="0"/>
              <a:t>for SUP user registration</a:t>
            </a:r>
            <a:r>
              <a:rPr lang="en-US" dirty="0"/>
              <a:t/>
            </a:r>
            <a:br>
              <a:rPr lang="en-US" dirty="0"/>
            </a:br>
            <a:r>
              <a:rPr lang="en-US" b="0" dirty="0" err="1"/>
              <a:t>UserManager.m</a:t>
            </a:r>
            <a:endParaRPr lang="en-US" dirty="0"/>
          </a:p>
        </p:txBody>
      </p:sp>
      <p:sp>
        <p:nvSpPr>
          <p:cNvPr id="3" name="Text Placeholder 2"/>
          <p:cNvSpPr>
            <a:spLocks noGrp="1"/>
          </p:cNvSpPr>
          <p:nvPr>
            <p:ph type="body" sz="quarter" idx="10"/>
          </p:nvPr>
        </p:nvSpPr>
        <p:spPr>
          <a:xfrm>
            <a:off x="324000" y="1691078"/>
            <a:ext cx="5162400" cy="4392043"/>
          </a:xfrm>
        </p:spPr>
        <p:txBody>
          <a:bodyPr/>
          <a:lstStyle/>
          <a:p>
            <a:r>
              <a:rPr lang="en-US" dirty="0" smtClean="0"/>
              <a:t>Automatic registration of a user in SUP</a:t>
            </a:r>
            <a:endParaRPr lang="en-US" dirty="0"/>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6388" y="1765300"/>
            <a:ext cx="6496050" cy="433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6326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a:t>
            </a:r>
            <a:r>
              <a:rPr lang="en-US" dirty="0" err="1" smtClean="0">
                <a:solidFill>
                  <a:schemeClr val="tx2">
                    <a:lumMod val="75000"/>
                  </a:schemeClr>
                </a:solidFill>
              </a:rPr>
              <a:t>getUsers</a:t>
            </a:r>
            <a:r>
              <a:rPr lang="en-US" dirty="0" smtClean="0"/>
              <a:t> to make a web service call 1/3</a:t>
            </a:r>
            <a:br>
              <a:rPr lang="en-US" dirty="0" smtClean="0"/>
            </a:br>
            <a:r>
              <a:rPr lang="en-US" b="0" dirty="0" err="1" smtClean="0"/>
              <a:t>UserManager.m</a:t>
            </a:r>
            <a:endParaRPr lang="en-US" dirty="0"/>
          </a:p>
        </p:txBody>
      </p:sp>
      <p:sp>
        <p:nvSpPr>
          <p:cNvPr id="3" name="Text Placeholder 2"/>
          <p:cNvSpPr>
            <a:spLocks noGrp="1"/>
          </p:cNvSpPr>
          <p:nvPr>
            <p:ph type="body" sz="quarter" idx="10"/>
          </p:nvPr>
        </p:nvSpPr>
        <p:spPr/>
        <p:txBody>
          <a:bodyPr/>
          <a:lstStyle/>
          <a:p>
            <a:r>
              <a:rPr lang="en-US" dirty="0" smtClean="0"/>
              <a:t>Check for reachability first and don’t proceed if an internet connection cannot be established.</a:t>
            </a:r>
          </a:p>
          <a:p>
            <a:r>
              <a:rPr lang="en-US" dirty="0" smtClean="0"/>
              <a:t>Register the current device user in SAP and don’t proceed if this failed.</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1380" y="3632200"/>
            <a:ext cx="8438996" cy="246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762000" y="2819400"/>
            <a:ext cx="3086100" cy="292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032500" y="2120900"/>
            <a:ext cx="5156200" cy="2374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4987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812" y="1722438"/>
            <a:ext cx="7771433" cy="437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Implement </a:t>
            </a:r>
            <a:r>
              <a:rPr lang="en-US" dirty="0" err="1">
                <a:solidFill>
                  <a:schemeClr val="tx2">
                    <a:lumMod val="75000"/>
                  </a:schemeClr>
                </a:solidFill>
              </a:rPr>
              <a:t>getUsers</a:t>
            </a:r>
            <a:r>
              <a:rPr lang="en-US" dirty="0">
                <a:solidFill>
                  <a:schemeClr val="tx2">
                    <a:lumMod val="75000"/>
                  </a:schemeClr>
                </a:solidFill>
              </a:rPr>
              <a:t> </a:t>
            </a:r>
            <a:r>
              <a:rPr lang="en-US" dirty="0" smtClean="0"/>
              <a:t>to </a:t>
            </a:r>
            <a:r>
              <a:rPr lang="en-US" dirty="0"/>
              <a:t>make a web service </a:t>
            </a:r>
            <a:r>
              <a:rPr lang="en-US" dirty="0" smtClean="0"/>
              <a:t>call 2/3</a:t>
            </a:r>
            <a:r>
              <a:rPr lang="en-US" dirty="0"/>
              <a:t/>
            </a:r>
            <a:br>
              <a:rPr lang="en-US" dirty="0"/>
            </a:br>
            <a:r>
              <a:rPr lang="en-US" b="0" dirty="0" err="1"/>
              <a:t>UserManager.m</a:t>
            </a:r>
            <a:endParaRPr lang="en-US" dirty="0"/>
          </a:p>
        </p:txBody>
      </p:sp>
      <p:sp>
        <p:nvSpPr>
          <p:cNvPr id="3" name="Text Placeholder 2"/>
          <p:cNvSpPr>
            <a:spLocks noGrp="1"/>
          </p:cNvSpPr>
          <p:nvPr>
            <p:ph type="body" sz="quarter" idx="10"/>
          </p:nvPr>
        </p:nvSpPr>
        <p:spPr>
          <a:xfrm>
            <a:off x="324000" y="1691078"/>
            <a:ext cx="4324200" cy="4392043"/>
          </a:xfrm>
        </p:spPr>
        <p:txBody>
          <a:bodyPr/>
          <a:lstStyle/>
          <a:p>
            <a:pPr marL="342900" indent="-342900">
              <a:buFont typeface="Wingdings" pitchFamily="2" charset="2"/>
              <a:buChar char="q"/>
            </a:pPr>
            <a:r>
              <a:rPr lang="en-US" dirty="0" smtClean="0"/>
              <a:t>Get the WS URL from SUP</a:t>
            </a:r>
          </a:p>
          <a:p>
            <a:pPr marL="342900" indent="-342900">
              <a:buFont typeface="Wingdings" pitchFamily="2" charset="2"/>
              <a:buChar char="q"/>
            </a:pPr>
            <a:r>
              <a:rPr lang="en-US" dirty="0" smtClean="0"/>
              <a:t>Add request headers to indicate that JSON should be used in either direction</a:t>
            </a:r>
          </a:p>
          <a:p>
            <a:pPr marL="342900" indent="-342900">
              <a:buFont typeface="Wingdings" pitchFamily="2" charset="2"/>
              <a:buChar char="q"/>
            </a:pPr>
            <a:r>
              <a:rPr lang="en-US" dirty="0" smtClean="0"/>
              <a:t>Use header based basic authentication</a:t>
            </a:r>
          </a:p>
          <a:p>
            <a:pPr marL="342900" indent="-342900">
              <a:buFont typeface="Wingdings" pitchFamily="2" charset="2"/>
              <a:buChar char="q"/>
            </a:pPr>
            <a:r>
              <a:rPr lang="en-US" dirty="0" smtClean="0"/>
              <a:t>Indicate that HTTP GET should be used for the WS call</a:t>
            </a:r>
          </a:p>
          <a:p>
            <a:pPr marL="342900" indent="-342900">
              <a:buFont typeface="Wingdings" pitchFamily="2" charset="2"/>
              <a:buChar char="q"/>
            </a:pPr>
            <a:r>
              <a:rPr lang="en-US" dirty="0" smtClean="0"/>
              <a:t>Build the request headers</a:t>
            </a:r>
            <a:endParaRPr lang="en-US" dirty="0"/>
          </a:p>
        </p:txBody>
      </p:sp>
      <p:cxnSp>
        <p:nvCxnSpPr>
          <p:cNvPr id="5" name="Straight Arrow Connector 4"/>
          <p:cNvCxnSpPr/>
          <p:nvPr/>
        </p:nvCxnSpPr>
        <p:spPr>
          <a:xfrm>
            <a:off x="4089400" y="1917700"/>
            <a:ext cx="4318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908300" y="2959100"/>
            <a:ext cx="1778000" cy="138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908300" y="3909219"/>
            <a:ext cx="1778000" cy="15517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594100" y="5054600"/>
            <a:ext cx="1092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797300" y="5549900"/>
            <a:ext cx="889000"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2251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118" y="1841501"/>
            <a:ext cx="6299257" cy="424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Implement </a:t>
            </a:r>
            <a:r>
              <a:rPr lang="en-US" dirty="0" err="1">
                <a:solidFill>
                  <a:schemeClr val="tx2">
                    <a:lumMod val="75000"/>
                  </a:schemeClr>
                </a:solidFill>
              </a:rPr>
              <a:t>getUsers</a:t>
            </a:r>
            <a:r>
              <a:rPr lang="en-US" dirty="0">
                <a:solidFill>
                  <a:schemeClr val="tx2">
                    <a:lumMod val="75000"/>
                  </a:schemeClr>
                </a:solidFill>
              </a:rPr>
              <a:t> </a:t>
            </a:r>
            <a:r>
              <a:rPr lang="en-US" dirty="0"/>
              <a:t>to make a web service call </a:t>
            </a:r>
            <a:r>
              <a:rPr lang="en-US" dirty="0" smtClean="0"/>
              <a:t>3/3</a:t>
            </a:r>
            <a:r>
              <a:rPr lang="en-US" dirty="0"/>
              <a:t/>
            </a:r>
            <a:br>
              <a:rPr lang="en-US" dirty="0"/>
            </a:br>
            <a:r>
              <a:rPr lang="en-US" b="0" dirty="0" err="1"/>
              <a:t>UserManager.m</a:t>
            </a:r>
            <a:endParaRPr lang="en-US" dirty="0"/>
          </a:p>
        </p:txBody>
      </p:sp>
      <p:sp>
        <p:nvSpPr>
          <p:cNvPr id="3" name="Text Placeholder 2"/>
          <p:cNvSpPr>
            <a:spLocks noGrp="1"/>
          </p:cNvSpPr>
          <p:nvPr>
            <p:ph type="body" sz="quarter" idx="10"/>
          </p:nvPr>
        </p:nvSpPr>
        <p:spPr>
          <a:xfrm>
            <a:off x="324000" y="1691078"/>
            <a:ext cx="5606900" cy="4392043"/>
          </a:xfrm>
        </p:spPr>
        <p:txBody>
          <a:bodyPr/>
          <a:lstStyle/>
          <a:p>
            <a:r>
              <a:rPr lang="en-US" dirty="0" smtClean="0"/>
              <a:t>Either execute the WS call synchronously or</a:t>
            </a:r>
            <a:r>
              <a:rPr lang="en-US" dirty="0"/>
              <a:t> synchronously</a:t>
            </a:r>
            <a:r>
              <a:rPr lang="en-US" dirty="0" smtClean="0"/>
              <a:t> </a:t>
            </a:r>
            <a:endParaRPr lang="en-US" dirty="0"/>
          </a:p>
        </p:txBody>
      </p:sp>
      <p:cxnSp>
        <p:nvCxnSpPr>
          <p:cNvPr id="5" name="Straight Arrow Connector 4"/>
          <p:cNvCxnSpPr/>
          <p:nvPr/>
        </p:nvCxnSpPr>
        <p:spPr>
          <a:xfrm>
            <a:off x="4330700" y="2057400"/>
            <a:ext cx="1727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273300" y="2209800"/>
            <a:ext cx="3975100" cy="1562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273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a:t>
            </a:r>
            <a:r>
              <a:rPr lang="en-US" dirty="0" err="1" smtClean="0">
                <a:solidFill>
                  <a:schemeClr val="tx2">
                    <a:lumMod val="75000"/>
                  </a:schemeClr>
                </a:solidFill>
              </a:rPr>
              <a:t>wsRequestFinished</a:t>
            </a:r>
            <a:r>
              <a:rPr lang="en-US" dirty="0"/>
              <a:t/>
            </a:r>
            <a:br>
              <a:rPr lang="en-US" dirty="0"/>
            </a:br>
            <a:r>
              <a:rPr lang="en-US" b="0" dirty="0" err="1"/>
              <a:t>UserManager.m</a:t>
            </a:r>
            <a:endParaRPr lang="en-US" dirty="0"/>
          </a:p>
        </p:txBody>
      </p:sp>
      <p:sp>
        <p:nvSpPr>
          <p:cNvPr id="3" name="Text Placeholder 2"/>
          <p:cNvSpPr>
            <a:spLocks noGrp="1"/>
          </p:cNvSpPr>
          <p:nvPr>
            <p:ph type="body" sz="quarter" idx="10"/>
          </p:nvPr>
        </p:nvSpPr>
        <p:spPr/>
        <p:txBody>
          <a:bodyPr/>
          <a:lstStyle/>
          <a:p>
            <a:r>
              <a:rPr lang="en-US" dirty="0" err="1" smtClean="0"/>
              <a:t>wsRequestFinished</a:t>
            </a:r>
            <a:r>
              <a:rPr lang="en-US" dirty="0" smtClean="0"/>
              <a:t>: is the delegate which is getting called after a successful synchronous or asynchronous web service call. </a:t>
            </a:r>
          </a:p>
          <a:p>
            <a:r>
              <a:rPr lang="en-US" dirty="0" smtClean="0"/>
              <a:t>It will log the response content and hand it over to the JSON parsing.</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494" y="4610100"/>
            <a:ext cx="6136744"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87298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7092" y="4648200"/>
            <a:ext cx="7507565"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Implement </a:t>
            </a:r>
            <a:r>
              <a:rPr lang="en-US" dirty="0" err="1" smtClean="0">
                <a:solidFill>
                  <a:schemeClr val="tx2">
                    <a:lumMod val="75000"/>
                  </a:schemeClr>
                </a:solidFill>
              </a:rPr>
              <a:t>wsRequestFailed</a:t>
            </a:r>
            <a:r>
              <a:rPr lang="en-US" dirty="0"/>
              <a:t/>
            </a:r>
            <a:br>
              <a:rPr lang="en-US" dirty="0"/>
            </a:br>
            <a:r>
              <a:rPr lang="en-US" b="0" dirty="0" err="1"/>
              <a:t>UserManager.m</a:t>
            </a:r>
            <a:endParaRPr lang="en-US" dirty="0"/>
          </a:p>
        </p:txBody>
      </p:sp>
      <p:sp>
        <p:nvSpPr>
          <p:cNvPr id="3" name="Text Placeholder 2"/>
          <p:cNvSpPr>
            <a:spLocks noGrp="1"/>
          </p:cNvSpPr>
          <p:nvPr>
            <p:ph type="body" sz="quarter" idx="10"/>
          </p:nvPr>
        </p:nvSpPr>
        <p:spPr/>
        <p:txBody>
          <a:bodyPr/>
          <a:lstStyle/>
          <a:p>
            <a:r>
              <a:rPr lang="en-US" dirty="0" err="1" smtClean="0"/>
              <a:t>wsRequestFailed</a:t>
            </a:r>
            <a:r>
              <a:rPr lang="en-US" dirty="0" smtClean="0"/>
              <a:t>: is the delegate which is getting called after a failed synchronous or asynchronous web service call. </a:t>
            </a:r>
          </a:p>
          <a:p>
            <a:r>
              <a:rPr lang="en-US" dirty="0" smtClean="0"/>
              <a:t>It will log the response code and content and call the delegate to notify the user</a:t>
            </a:r>
            <a:endParaRPr lang="en-US" dirty="0"/>
          </a:p>
        </p:txBody>
      </p:sp>
    </p:spTree>
    <p:extLst>
      <p:ext uri="{BB962C8B-B14F-4D97-AF65-F5344CB8AC3E}">
        <p14:creationId xmlns:p14="http://schemas.microsoft.com/office/powerpoint/2010/main" val="1045750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Optimize the project structure</a:t>
            </a:r>
          </a:p>
        </p:txBody>
      </p:sp>
      <p:sp>
        <p:nvSpPr>
          <p:cNvPr id="3" name="Text Placeholder 2"/>
          <p:cNvSpPr>
            <a:spLocks noGrp="1"/>
          </p:cNvSpPr>
          <p:nvPr>
            <p:ph type="body" sz="quarter" idx="10"/>
          </p:nvPr>
        </p:nvSpPr>
        <p:spPr>
          <a:xfrm>
            <a:off x="324000" y="1691078"/>
            <a:ext cx="5378300" cy="4392043"/>
          </a:xfrm>
        </p:spPr>
        <p:txBody>
          <a:bodyPr/>
          <a:lstStyle/>
          <a:p>
            <a:r>
              <a:rPr lang="en-US" dirty="0"/>
              <a:t>Optimize the structure of your project by creating new groups and moving files into them</a:t>
            </a:r>
            <a:r>
              <a:rPr lang="en-US" dirty="0" smtClean="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5338" y="2365375"/>
            <a:ext cx="247650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2613" y="2079625"/>
            <a:ext cx="2419350"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bwMode="gray">
          <a:xfrm>
            <a:off x="8464550" y="3492500"/>
            <a:ext cx="876300" cy="73660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2576042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a:t>
            </a:r>
            <a:r>
              <a:rPr lang="en-US" dirty="0" smtClean="0">
                <a:solidFill>
                  <a:schemeClr val="tx2">
                    <a:lumMod val="75000"/>
                  </a:schemeClr>
                </a:solidFill>
              </a:rPr>
              <a:t>Base64Encode </a:t>
            </a:r>
            <a:r>
              <a:rPr lang="en-US" dirty="0"/>
              <a:t>and</a:t>
            </a:r>
            <a:r>
              <a:rPr lang="en-US" dirty="0" smtClean="0">
                <a:solidFill>
                  <a:schemeClr val="tx2">
                    <a:lumMod val="75000"/>
                  </a:schemeClr>
                </a:solidFill>
              </a:rPr>
              <a:t> Base64Encodestr</a:t>
            </a:r>
            <a:r>
              <a:rPr lang="en-US" dirty="0"/>
              <a:t/>
            </a:r>
            <a:br>
              <a:rPr lang="en-US" dirty="0"/>
            </a:br>
            <a:r>
              <a:rPr lang="en-US" b="0" dirty="0" err="1"/>
              <a:t>UserManager.m</a:t>
            </a:r>
            <a:endParaRPr lang="en-US" dirty="0"/>
          </a:p>
        </p:txBody>
      </p:sp>
      <p:sp>
        <p:nvSpPr>
          <p:cNvPr id="3" name="Text Placeholder 2"/>
          <p:cNvSpPr>
            <a:spLocks noGrp="1"/>
          </p:cNvSpPr>
          <p:nvPr>
            <p:ph type="body" sz="quarter" idx="10"/>
          </p:nvPr>
        </p:nvSpPr>
        <p:spPr>
          <a:xfrm>
            <a:off x="324000" y="1691078"/>
            <a:ext cx="7232500" cy="4392043"/>
          </a:xfrm>
        </p:spPr>
        <p:txBody>
          <a:bodyPr/>
          <a:lstStyle/>
          <a:p>
            <a:r>
              <a:rPr lang="en-US" dirty="0" smtClean="0"/>
              <a:t>Implement the base 64 encoding which is needed to encode the username and password for the header based basic authentication </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408" y="5372100"/>
            <a:ext cx="567280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1562100"/>
            <a:ext cx="4191017" cy="454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01809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 </a:t>
            </a:r>
            <a:r>
              <a:rPr lang="en-US" dirty="0" err="1">
                <a:solidFill>
                  <a:schemeClr val="tx2">
                    <a:lumMod val="75000"/>
                  </a:schemeClr>
                </a:solidFill>
              </a:rPr>
              <a:t>dealloc</a:t>
            </a:r>
            <a:r>
              <a:rPr lang="en-US" dirty="0">
                <a:solidFill>
                  <a:schemeClr val="tx2">
                    <a:lumMod val="75000"/>
                  </a:schemeClr>
                </a:solidFill>
              </a:rPr>
              <a:t> </a:t>
            </a:r>
            <a:r>
              <a:rPr lang="en-US" dirty="0"/>
              <a:t>for proper memory management</a:t>
            </a:r>
            <a:br>
              <a:rPr lang="en-US" dirty="0"/>
            </a:br>
            <a:r>
              <a:rPr lang="en-US" b="0" dirty="0" err="1" smtClean="0"/>
              <a:t>UserManager.m</a:t>
            </a:r>
            <a:endParaRPr lang="en-US" dirty="0"/>
          </a:p>
        </p:txBody>
      </p:sp>
      <p:sp>
        <p:nvSpPr>
          <p:cNvPr id="3" name="Text Placeholder 2"/>
          <p:cNvSpPr>
            <a:spLocks noGrp="1"/>
          </p:cNvSpPr>
          <p:nvPr>
            <p:ph type="body" sz="quarter" idx="10"/>
          </p:nvPr>
        </p:nvSpPr>
        <p:spPr/>
        <p:txBody>
          <a:bodyPr/>
          <a:lstStyle/>
          <a:p>
            <a:r>
              <a:rPr lang="en-US" dirty="0" smtClean="0"/>
              <a:t>Release the SUP properties in </a:t>
            </a:r>
            <a:r>
              <a:rPr lang="en-US" dirty="0" err="1" smtClean="0"/>
              <a:t>dealloc</a:t>
            </a:r>
            <a:r>
              <a:rPr lang="en-US" dirty="0" smtClean="0"/>
              <a: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125" y="4616450"/>
            <a:ext cx="2632075" cy="1479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9004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 </a:t>
            </a:r>
            <a:r>
              <a:rPr lang="en-US" dirty="0" err="1">
                <a:solidFill>
                  <a:schemeClr val="tx2">
                    <a:lumMod val="75000"/>
                  </a:schemeClr>
                </a:solidFill>
              </a:rPr>
              <a:t>viewDidLoad</a:t>
            </a:r>
            <a:r>
              <a:rPr lang="en-US" dirty="0">
                <a:solidFill>
                  <a:schemeClr val="tx2">
                    <a:lumMod val="75000"/>
                  </a:schemeClr>
                </a:solidFill>
              </a:rPr>
              <a:t> </a:t>
            </a:r>
            <a:r>
              <a:rPr lang="en-US" dirty="0"/>
              <a:t>to retrieve data </a:t>
            </a:r>
            <a:r>
              <a:rPr lang="en-US" dirty="0" smtClean="0"/>
              <a:t>via web service call</a:t>
            </a:r>
            <a:br>
              <a:rPr lang="en-US" dirty="0" smtClean="0"/>
            </a:br>
            <a:r>
              <a:rPr lang="en-US" b="0" dirty="0" err="1"/>
              <a:t>FirstViewController.m</a:t>
            </a:r>
            <a:endParaRPr lang="en-US" b="0" dirty="0"/>
          </a:p>
        </p:txBody>
      </p:sp>
      <p:sp>
        <p:nvSpPr>
          <p:cNvPr id="3" name="Text Placeholder 2"/>
          <p:cNvSpPr>
            <a:spLocks noGrp="1"/>
          </p:cNvSpPr>
          <p:nvPr>
            <p:ph type="body" sz="quarter" idx="10"/>
          </p:nvPr>
        </p:nvSpPr>
        <p:spPr/>
        <p:txBody>
          <a:bodyPr/>
          <a:lstStyle/>
          <a:p>
            <a:r>
              <a:rPr lang="en-US" dirty="0" smtClean="0"/>
              <a:t>Comment out the code which is getting the users locally.</a:t>
            </a:r>
          </a:p>
          <a:p>
            <a:r>
              <a:rPr lang="en-US" dirty="0" smtClean="0"/>
              <a:t>Add code to get the users via web service call.</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2583" y="4521200"/>
            <a:ext cx="3974617"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7188200" y="1993900"/>
            <a:ext cx="2616200" cy="363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981200" y="2667000"/>
            <a:ext cx="6248400" cy="318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1352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0"/>
          </p:nvPr>
        </p:nvSpPr>
        <p:spPr/>
        <p:txBody>
          <a:bodyPr/>
          <a:lstStyle/>
          <a:p>
            <a:r>
              <a:rPr lang="en-US" dirty="0" smtClean="0"/>
              <a:t>Use an activity indicator to let the user know that a the user data retrieval is in progress</a:t>
            </a:r>
            <a:endParaRPr lang="en-US" dirty="0"/>
          </a:p>
        </p:txBody>
      </p:sp>
    </p:spTree>
    <p:extLst>
      <p:ext uri="{BB962C8B-B14F-4D97-AF65-F5344CB8AC3E}">
        <p14:creationId xmlns:p14="http://schemas.microsoft.com/office/powerpoint/2010/main" val="36322824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property for the activity indicator</a:t>
            </a:r>
            <a:br>
              <a:rPr lang="en-US" dirty="0" smtClean="0"/>
            </a:br>
            <a:r>
              <a:rPr lang="en-US" b="0" dirty="0" err="1"/>
              <a:t>FirstViewController.h</a:t>
            </a:r>
            <a:endParaRPr lang="en-US" b="0" dirty="0"/>
          </a:p>
        </p:txBody>
      </p:sp>
      <p:sp>
        <p:nvSpPr>
          <p:cNvPr id="3" name="Text Placeholder 2"/>
          <p:cNvSpPr>
            <a:spLocks noGrp="1"/>
          </p:cNvSpPr>
          <p:nvPr>
            <p:ph type="body" sz="quarter" idx="10"/>
          </p:nvPr>
        </p:nvSpPr>
        <p:spPr/>
        <p:txBody>
          <a:bodyPr/>
          <a:lstStyle/>
          <a:p>
            <a:r>
              <a:rPr lang="en-US" dirty="0" smtClean="0"/>
              <a:t>Add a property for the activity indicator.</a:t>
            </a:r>
            <a:r>
              <a:rPr lang="en-US" dirty="0"/>
              <a:t/>
            </a:r>
            <a:br>
              <a:rPr lang="en-US" dirty="0"/>
            </a:b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9365" y="3619500"/>
            <a:ext cx="5877836" cy="248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2565400" y="2133600"/>
            <a:ext cx="3443965" cy="3517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438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 </a:t>
            </a:r>
            <a:r>
              <a:rPr lang="en-US" dirty="0" err="1">
                <a:solidFill>
                  <a:schemeClr val="tx2">
                    <a:lumMod val="75000"/>
                  </a:schemeClr>
                </a:solidFill>
              </a:rPr>
              <a:t>viewDidLoad</a:t>
            </a:r>
            <a:r>
              <a:rPr lang="en-US" dirty="0">
                <a:solidFill>
                  <a:schemeClr val="tx2">
                    <a:lumMod val="75000"/>
                  </a:schemeClr>
                </a:solidFill>
              </a:rPr>
              <a:t> </a:t>
            </a:r>
            <a:r>
              <a:rPr lang="en-US" dirty="0"/>
              <a:t>to </a:t>
            </a:r>
            <a:r>
              <a:rPr lang="en-US" dirty="0" smtClean="0"/>
              <a:t>utilize the activity indicator</a:t>
            </a:r>
            <a:r>
              <a:rPr lang="en-US" dirty="0"/>
              <a:t/>
            </a:r>
            <a:br>
              <a:rPr lang="en-US" dirty="0"/>
            </a:br>
            <a:r>
              <a:rPr lang="en-US" b="0" dirty="0" err="1"/>
              <a:t>FirstViewController.m</a:t>
            </a:r>
            <a:endParaRPr lang="en-US" b="0" dirty="0"/>
          </a:p>
        </p:txBody>
      </p:sp>
      <p:sp>
        <p:nvSpPr>
          <p:cNvPr id="3" name="Text Placeholder 2"/>
          <p:cNvSpPr>
            <a:spLocks noGrp="1"/>
          </p:cNvSpPr>
          <p:nvPr>
            <p:ph type="body" sz="quarter" idx="10"/>
          </p:nvPr>
        </p:nvSpPr>
        <p:spPr/>
        <p:txBody>
          <a:bodyPr/>
          <a:lstStyle/>
          <a:p>
            <a:r>
              <a:rPr lang="en-US" dirty="0" smtClean="0"/>
              <a:t>Create the activity indicator and start animating it before the call to the model.</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274" y="3251200"/>
            <a:ext cx="9670626" cy="284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787400" y="2070100"/>
            <a:ext cx="1714500" cy="214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511800" y="2070100"/>
            <a:ext cx="3695700" cy="299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5699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 </a:t>
            </a:r>
            <a:r>
              <a:rPr lang="en-US" dirty="0" err="1" smtClean="0"/>
              <a:t>callFinished</a:t>
            </a:r>
            <a:r>
              <a:rPr lang="en-US" dirty="0" smtClean="0"/>
              <a:t> and </a:t>
            </a:r>
            <a:r>
              <a:rPr lang="en-US" dirty="0" err="1" smtClean="0"/>
              <a:t>CallFailed</a:t>
            </a:r>
            <a:r>
              <a:rPr lang="en-US" dirty="0" smtClean="0"/>
              <a:t/>
            </a:r>
            <a:br>
              <a:rPr lang="en-US" dirty="0" smtClean="0"/>
            </a:br>
            <a:r>
              <a:rPr lang="en-US" b="0" dirty="0" err="1" smtClean="0"/>
              <a:t>FirstViewController.m</a:t>
            </a:r>
            <a:endParaRPr lang="en-US" dirty="0"/>
          </a:p>
        </p:txBody>
      </p:sp>
      <p:sp>
        <p:nvSpPr>
          <p:cNvPr id="3" name="Text Placeholder 2"/>
          <p:cNvSpPr>
            <a:spLocks noGrp="1"/>
          </p:cNvSpPr>
          <p:nvPr>
            <p:ph type="body" sz="quarter" idx="10"/>
          </p:nvPr>
        </p:nvSpPr>
        <p:spPr/>
        <p:txBody>
          <a:bodyPr/>
          <a:lstStyle/>
          <a:p>
            <a:r>
              <a:rPr lang="en-US" dirty="0" smtClean="0"/>
              <a:t>Stop the activity indicator when the call has been completed.</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0153" y="3195637"/>
            <a:ext cx="4628785" cy="135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361" y="4552950"/>
            <a:ext cx="9235652" cy="154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770361" y="2171700"/>
            <a:ext cx="347239" cy="273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70361" y="2171700"/>
            <a:ext cx="6684539" cy="208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0563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smtClean="0"/>
              <a:t>Frank Neumann</a:t>
            </a:r>
          </a:p>
          <a:p>
            <a:r>
              <a:rPr lang="en-US" smtClean="0"/>
              <a:t>f.neumann@sap.com</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additional files into the project</a:t>
            </a:r>
            <a:endParaRPr lang="en-US" dirty="0"/>
          </a:p>
        </p:txBody>
      </p:sp>
      <p:sp>
        <p:nvSpPr>
          <p:cNvPr id="3" name="Text Placeholder 2"/>
          <p:cNvSpPr>
            <a:spLocks noGrp="1"/>
          </p:cNvSpPr>
          <p:nvPr>
            <p:ph type="body" sz="quarter" idx="10"/>
          </p:nvPr>
        </p:nvSpPr>
        <p:spPr>
          <a:xfrm>
            <a:off x="324000" y="1691078"/>
            <a:ext cx="8921600" cy="4392043"/>
          </a:xfrm>
        </p:spPr>
        <p:txBody>
          <a:bodyPr/>
          <a:lstStyle/>
          <a:p>
            <a:r>
              <a:rPr lang="en-US" dirty="0" smtClean="0"/>
              <a:t>Extract the archive with the files for this exercise.</a:t>
            </a:r>
          </a:p>
          <a:p>
            <a:r>
              <a:rPr lang="en-US" dirty="0" smtClean="0"/>
              <a:t>Import </a:t>
            </a:r>
            <a:r>
              <a:rPr lang="en-US" dirty="0" err="1" smtClean="0">
                <a:solidFill>
                  <a:schemeClr val="tx2">
                    <a:lumMod val="75000"/>
                  </a:schemeClr>
                </a:solidFill>
              </a:rPr>
              <a:t>UserManager.h</a:t>
            </a:r>
            <a:r>
              <a:rPr lang="en-US" dirty="0"/>
              <a:t> </a:t>
            </a:r>
            <a:r>
              <a:rPr lang="en-US" dirty="0" smtClean="0"/>
              <a:t>and </a:t>
            </a:r>
            <a:r>
              <a:rPr lang="en-US" dirty="0" err="1">
                <a:solidFill>
                  <a:schemeClr val="tx2">
                    <a:lumMod val="75000"/>
                  </a:schemeClr>
                </a:solidFill>
              </a:rPr>
              <a:t>UserManager.m</a:t>
            </a:r>
            <a:r>
              <a:rPr lang="en-US" dirty="0" smtClean="0"/>
              <a:t> into the classes folder of the project.</a:t>
            </a:r>
          </a:p>
          <a:p>
            <a:r>
              <a:rPr lang="en-US" dirty="0" smtClean="0"/>
              <a:t>Import </a:t>
            </a:r>
            <a:r>
              <a:rPr lang="en-US" dirty="0" err="1">
                <a:solidFill>
                  <a:schemeClr val="tx2">
                    <a:lumMod val="75000"/>
                  </a:schemeClr>
                </a:solidFill>
              </a:rPr>
              <a:t>users.json</a:t>
            </a:r>
            <a:r>
              <a:rPr lang="en-US" dirty="0" smtClean="0"/>
              <a:t> into the Resources folder of the project.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2288" y="1684338"/>
            <a:ext cx="2514600"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5219700" y="2628900"/>
            <a:ext cx="4635500" cy="1257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879600" y="3594100"/>
            <a:ext cx="7975600" cy="1549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4102854"/>
            <a:ext cx="3892550" cy="2158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p:nvPr/>
        </p:nvCxnSpPr>
        <p:spPr>
          <a:xfrm flipH="1">
            <a:off x="1485900" y="3594100"/>
            <a:ext cx="177800" cy="660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83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table view related protocols</a:t>
            </a:r>
            <a:br>
              <a:rPr lang="en-US" dirty="0" smtClean="0"/>
            </a:br>
            <a:r>
              <a:rPr lang="en-US" b="0" dirty="0" err="1" smtClean="0"/>
              <a:t>FirstViewController.h</a:t>
            </a:r>
            <a:endParaRPr lang="en-US" dirty="0"/>
          </a:p>
        </p:txBody>
      </p:sp>
      <p:sp>
        <p:nvSpPr>
          <p:cNvPr id="3" name="Text Placeholder 2"/>
          <p:cNvSpPr>
            <a:spLocks noGrp="1"/>
          </p:cNvSpPr>
          <p:nvPr>
            <p:ph type="body" sz="quarter" idx="10"/>
          </p:nvPr>
        </p:nvSpPr>
        <p:spPr/>
        <p:txBody>
          <a:bodyPr/>
          <a:lstStyle/>
          <a:p>
            <a:r>
              <a:rPr lang="en-US" dirty="0" smtClean="0"/>
              <a:t>The implementation of the </a:t>
            </a:r>
            <a:r>
              <a:rPr lang="en-US" dirty="0" err="1" smtClean="0"/>
              <a:t>UITableViewDelegate</a:t>
            </a:r>
            <a:r>
              <a:rPr lang="en-US" dirty="0" smtClean="0"/>
              <a:t> is required to be able to interact with the table view, for example to respond to taps.</a:t>
            </a:r>
          </a:p>
          <a:p>
            <a:r>
              <a:rPr lang="en-US" dirty="0"/>
              <a:t>In order to populate a table view, the view controller has to adhere to the </a:t>
            </a:r>
            <a:r>
              <a:rPr lang="en-US" dirty="0" err="1"/>
              <a:t>UITableViewDataSource</a:t>
            </a:r>
            <a:r>
              <a:rPr lang="en-US" dirty="0"/>
              <a:t> protocol. </a:t>
            </a:r>
          </a:p>
          <a:p>
            <a:endParaRPr lang="en-US"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1502" y="3949700"/>
            <a:ext cx="6014111"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6070600" y="2019300"/>
            <a:ext cx="4216400" cy="2387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998002" y="3200400"/>
            <a:ext cx="8009598"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773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model related entries</a:t>
            </a:r>
            <a:br>
              <a:rPr lang="en-US" dirty="0" smtClean="0"/>
            </a:br>
            <a:r>
              <a:rPr lang="en-US" b="0" dirty="0" err="1" smtClean="0"/>
              <a:t>FirstViewController.h</a:t>
            </a:r>
            <a:endParaRPr lang="en-US" dirty="0"/>
          </a:p>
        </p:txBody>
      </p:sp>
      <p:sp>
        <p:nvSpPr>
          <p:cNvPr id="3" name="Text Placeholder 2"/>
          <p:cNvSpPr>
            <a:spLocks noGrp="1"/>
          </p:cNvSpPr>
          <p:nvPr>
            <p:ph type="body" sz="quarter" idx="10"/>
          </p:nvPr>
        </p:nvSpPr>
        <p:spPr/>
        <p:txBody>
          <a:bodyPr/>
          <a:lstStyle/>
          <a:p>
            <a:r>
              <a:rPr lang="en-US" dirty="0" smtClean="0"/>
              <a:t>The class </a:t>
            </a:r>
            <a:r>
              <a:rPr lang="en-US" dirty="0" err="1" smtClean="0"/>
              <a:t>UserManager</a:t>
            </a:r>
            <a:r>
              <a:rPr lang="en-US" dirty="0" smtClean="0"/>
              <a:t> will be the model for this application. </a:t>
            </a:r>
          </a:p>
          <a:p>
            <a:r>
              <a:rPr lang="en-US" dirty="0" smtClean="0"/>
              <a:t>The </a:t>
            </a:r>
            <a:r>
              <a:rPr lang="en-US" dirty="0" err="1" smtClean="0"/>
              <a:t>ViewController</a:t>
            </a:r>
            <a:r>
              <a:rPr lang="en-US" dirty="0" smtClean="0"/>
              <a:t> has to import it’s header file to utilize it’s methods and adhere to the protocol to be the model’s delegate</a:t>
            </a:r>
            <a:endParaRPr lang="en-US" dirty="0"/>
          </a:p>
          <a:p>
            <a:endParaRPr lang="en-US"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1502" y="3949700"/>
            <a:ext cx="6014111"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4013200" y="2501900"/>
            <a:ext cx="1858302" cy="170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143000" y="2844800"/>
            <a:ext cx="8864600" cy="1943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143000" y="2844800"/>
            <a:ext cx="4728502" cy="274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749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properties</a:t>
            </a:r>
            <a:br>
              <a:rPr lang="en-US" dirty="0" smtClean="0"/>
            </a:br>
            <a:r>
              <a:rPr lang="en-US" b="0" dirty="0" err="1" smtClean="0"/>
              <a:t>FirstViewController.h</a:t>
            </a:r>
            <a:endParaRPr lang="en-US" dirty="0"/>
          </a:p>
        </p:txBody>
      </p:sp>
      <p:sp>
        <p:nvSpPr>
          <p:cNvPr id="3" name="Text Placeholder 2"/>
          <p:cNvSpPr>
            <a:spLocks noGrp="1"/>
          </p:cNvSpPr>
          <p:nvPr>
            <p:ph type="body" sz="quarter" idx="10"/>
          </p:nvPr>
        </p:nvSpPr>
        <p:spPr/>
        <p:txBody>
          <a:bodyPr/>
          <a:lstStyle/>
          <a:p>
            <a:r>
              <a:rPr lang="en-US" dirty="0" smtClean="0"/>
              <a:t>Define a property for the </a:t>
            </a:r>
            <a:r>
              <a:rPr lang="en-US" dirty="0" err="1" smtClean="0"/>
              <a:t>TableView’s</a:t>
            </a:r>
            <a:r>
              <a:rPr lang="en-US" dirty="0" smtClean="0"/>
              <a:t> </a:t>
            </a:r>
            <a:r>
              <a:rPr lang="en-US" dirty="0" err="1" smtClean="0"/>
              <a:t>datasource</a:t>
            </a:r>
            <a:endParaRPr lang="en-US" dirty="0" smtClean="0"/>
          </a:p>
          <a:p>
            <a:r>
              <a:rPr lang="en-US" dirty="0" smtClean="0"/>
              <a:t>Define a property to for the </a:t>
            </a:r>
            <a:r>
              <a:rPr lang="en-US" dirty="0" err="1" smtClean="0"/>
              <a:t>TableView</a:t>
            </a:r>
            <a:r>
              <a:rPr lang="en-US" dirty="0" smtClean="0"/>
              <a:t> to send messages to and access properties of the </a:t>
            </a:r>
            <a:r>
              <a:rPr lang="en-US" dirty="0" err="1" smtClean="0"/>
              <a:t>TableView</a:t>
            </a:r>
            <a:r>
              <a:rPr lang="en-US" dirty="0" smtClean="0"/>
              <a:t>.</a:t>
            </a:r>
            <a:endParaRPr lang="en-US" dirty="0"/>
          </a:p>
          <a:p>
            <a:endParaRPr lang="en-US"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1502" y="3949700"/>
            <a:ext cx="6014111"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5270500" y="2019300"/>
            <a:ext cx="3949700" cy="300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143000" y="2844800"/>
            <a:ext cx="4728502" cy="2374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866197"/>
      </p:ext>
    </p:extLst>
  </p:cSld>
  <p:clrMapOvr>
    <a:masterClrMapping/>
  </p:clrMapOvr>
</p:sld>
</file>

<file path=ppt/theme/theme1.xml><?xml version="1.0" encoding="utf-8"?>
<a:theme xmlns:a="http://schemas.openxmlformats.org/drawingml/2006/main" name="SAP_2013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2734</TotalTime>
  <Words>1469</Words>
  <Application>Microsoft Office PowerPoint</Application>
  <PresentationFormat>Custom</PresentationFormat>
  <Paragraphs>200</Paragraphs>
  <Slides>57</Slides>
  <Notes>6</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SAP_2013_16x9_v1.0</vt:lpstr>
      <vt:lpstr>iOS Training User Map View App 1/3 (TableView and local model)</vt:lpstr>
      <vt:lpstr>The goal</vt:lpstr>
      <vt:lpstr>Create a new Xcode project 1/2</vt:lpstr>
      <vt:lpstr>Create a new Xcode project 2/2</vt:lpstr>
      <vt:lpstr>Optimize the project structure</vt:lpstr>
      <vt:lpstr>Import additional files into the project</vt:lpstr>
      <vt:lpstr>Add table view related protocols FirstViewController.h</vt:lpstr>
      <vt:lpstr>Add model related entries FirstViewController.h</vt:lpstr>
      <vt:lpstr>Define properties FirstViewController.h</vt:lpstr>
      <vt:lpstr>Adjust the ViewController layout and connections FirstViewController.xib</vt:lpstr>
      <vt:lpstr>Import header files FirstViewController.m</vt:lpstr>
      <vt:lpstr>Adjust viewDidLoad to retrieve data from the model FirstViewController.m</vt:lpstr>
      <vt:lpstr>Implement the UITableViewDataSource protocol 1/2 FirstViewController.m</vt:lpstr>
      <vt:lpstr>Implement the UITableViewDataSource protocol 2/2 FirstViewController.m</vt:lpstr>
      <vt:lpstr>Implement the UserDataRetrievalDelegate protocol 1/2 FirstViewController.m</vt:lpstr>
      <vt:lpstr>Implement the UserDataRetrievalDelegate protocol 2/2 FirstViewController.m</vt:lpstr>
      <vt:lpstr>Adjust dealloc for proper memory management FirstViewController.m</vt:lpstr>
      <vt:lpstr>Run your application</vt:lpstr>
      <vt:lpstr>A look at the model UserManager.h</vt:lpstr>
      <vt:lpstr>A look at the model UserManager.m</vt:lpstr>
      <vt:lpstr>A look at the model JSON Parsing</vt:lpstr>
      <vt:lpstr>A look at the model String utility method</vt:lpstr>
      <vt:lpstr>iOS Training User Map View App 2/3 (Nav Controller &amp; MapView)</vt:lpstr>
      <vt:lpstr>Create a new view controller 1/2</vt:lpstr>
      <vt:lpstr>Create a new view controller 2/2</vt:lpstr>
      <vt:lpstr>Add required frameworks</vt:lpstr>
      <vt:lpstr>Define properties  DetailViewController.h</vt:lpstr>
      <vt:lpstr>Adjust the ViewController layout and connections DetailViewController.xib</vt:lpstr>
      <vt:lpstr>Adjust application:didFinishLaunchingWithOptions: Appdelegate.m</vt:lpstr>
      <vt:lpstr>Import header files FirstViewController.m</vt:lpstr>
      <vt:lpstr>tableView:didSelectRowAtIndexPath:  FirstViewController.m</vt:lpstr>
      <vt:lpstr>Import additional files into the project</vt:lpstr>
      <vt:lpstr>Import header files DetailViewController.m</vt:lpstr>
      <vt:lpstr>showLocation:  DetailViewController.m</vt:lpstr>
      <vt:lpstr>viewWillAppear:  DetailViewController.m</vt:lpstr>
      <vt:lpstr>Adjust dealloc for proper memory management DetailViewController.m</vt:lpstr>
      <vt:lpstr>Run your application</vt:lpstr>
      <vt:lpstr>iOS Training User Map View App 3/3 (External model)</vt:lpstr>
      <vt:lpstr> </vt:lpstr>
      <vt:lpstr>Adjust header file of the model UserManager.h</vt:lpstr>
      <vt:lpstr>Import SUP header files UserManager.m</vt:lpstr>
      <vt:lpstr>Override the model’s init method UserManager.m</vt:lpstr>
      <vt:lpstr>Implement isReachable to check for connectivity UserManager.m</vt:lpstr>
      <vt:lpstr>Implement registerSUPUser for SUP user registration UserManager.m</vt:lpstr>
      <vt:lpstr>Implement getUsers to make a web service call 1/3 UserManager.m</vt:lpstr>
      <vt:lpstr>Implement getUsers to make a web service call 2/3 UserManager.m</vt:lpstr>
      <vt:lpstr>Implement getUsers to make a web service call 3/3 UserManager.m</vt:lpstr>
      <vt:lpstr>Implement wsRequestFinished UserManager.m</vt:lpstr>
      <vt:lpstr>Implement wsRequestFailed UserManager.m</vt:lpstr>
      <vt:lpstr>Implement Base64Encode and Base64Encodestr UserManager.m</vt:lpstr>
      <vt:lpstr>Adjust dealloc for proper memory management UserManager.m</vt:lpstr>
      <vt:lpstr>Adjust viewDidLoad to retrieve data via web service call FirstViewController.m</vt:lpstr>
      <vt:lpstr> </vt:lpstr>
      <vt:lpstr>Add a property for the activity indicator FirstViewController.h</vt:lpstr>
      <vt:lpstr>Adjust viewDidLoad to utilize the activity indicator FirstViewController.m</vt:lpstr>
      <vt:lpstr>Adjust callFinished and CallFailed FirstViewController.m</vt:lpstr>
      <vt:lpstr>Thank you</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Neumann, Frank</cp:lastModifiedBy>
  <cp:revision>81</cp:revision>
  <dcterms:created xsi:type="dcterms:W3CDTF">2012-10-10T12:57:57Z</dcterms:created>
  <dcterms:modified xsi:type="dcterms:W3CDTF">2012-11-29T05:23:46Z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