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1267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9FD4AB-6249-0B5A-70D0-BB6EFE81BD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34899-E57B-F3C0-5AF0-5FCAF3AF7F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0CEF1-253B-4B60-A644-44CBB1AC90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9E387-9CA7-F37D-0EBC-80BFEC8BA8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Branch : 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6ADAC-96BD-5AE3-42BF-A6C60E1236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BAE97-F2D4-4C89-A498-3E39486D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9214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B671D-3F02-4274-A488-34DD50AC85B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Branch :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D2A5F-ADE5-4D35-938E-DA45CE343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6056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7CDD-4159-4CB4-97EB-71BFCF7751E1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2554-99F9-47CE-A52E-F710179BBD23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6B65-1D53-4C00-B8C7-3B77C918EFCF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DA1F-107F-42C3-A252-61DB5D78E3A3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203D-CBC9-4CF0-ABEB-DB8A370EA83C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D7D1-7FA3-42D0-92C8-36663F1E0B96}" type="datetime1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0FB9-E1D1-4B3C-AB8A-7E86020BE2F0}" type="datetime1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7DC8-5171-496F-BDF5-1E0917D45736}" type="datetime1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77C6-CEED-466A-A6D5-8ED1D5BF3051}" type="datetime1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0CE2-DF65-4D77-B503-9248BD46B335}" type="datetime1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CB52-DC5F-48FF-BDFB-31DD596A5B02}" type="datetime1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3ECE1-DEF3-4830-B8DB-EE8854EC4089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Branch :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" TargetMode="External"/><Relationship Id="rId7" Type="http://schemas.openxmlformats.org/officeDocument/2006/relationships/image" Target="../media/image1.jpg"/><Relationship Id="rId2" Type="http://schemas.openxmlformats.org/officeDocument/2006/relationships/hyperlink" Target="https://flask.palletsproject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bscan.co/" TargetMode="External"/><Relationship Id="rId5" Type="http://schemas.openxmlformats.org/officeDocument/2006/relationships/hyperlink" Target="https://render.com/docs/deploy-flask" TargetMode="External"/><Relationship Id="rId4" Type="http://schemas.openxmlformats.org/officeDocument/2006/relationships/hyperlink" Target="https://www.nltk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600"/>
            </a:pPr>
            <a:r>
              <a:rPr dirty="0"/>
              <a:t>AI Resume Analyzer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Mini Project Phase-1 Review</a:t>
            </a:r>
          </a:p>
          <a:p>
            <a:r>
              <a:rPr dirty="0"/>
              <a:t>JNTUH - CSE Department</a:t>
            </a:r>
          </a:p>
          <a:p>
            <a:r>
              <a:rPr dirty="0"/>
              <a:t>Team: Manoj, Manisha, </a:t>
            </a:r>
            <a:r>
              <a:rPr dirty="0" err="1"/>
              <a:t>Pobeer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1734D6-71B6-7933-0A2D-69664E75D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999" y="137632"/>
            <a:ext cx="1230480" cy="108156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151F200-87D5-82EA-75AC-731F606E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BF13BA6-392B-DE8B-06F8-BE0532D8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Partial Implementation / Demo (contd.)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86825" y="1782311"/>
            <a:ext cx="4752943" cy="3293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710BE5-C67D-CA7D-5900-76859E135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999" y="137632"/>
            <a:ext cx="1230480" cy="1081568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F54AB-9675-880A-FA82-CDC3C5A2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A583D-8829-00EA-BCB4-5A598051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rPr dirty="0"/>
              <a:t>Team Members &amp;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  <a:defRPr sz="1400"/>
            </a:pPr>
            <a:r>
              <a:rPr lang="en-US" dirty="0"/>
              <a:t>Manisha: UI/UX design, testing, documentation</a:t>
            </a:r>
          </a:p>
          <a:p>
            <a:pPr>
              <a:buFont typeface="Wingdings" panose="05000000000000000000" pitchFamily="2" charset="2"/>
              <a:buChar char="Ø"/>
              <a:defRPr sz="1400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  <a:defRPr sz="1400"/>
            </a:pPr>
            <a:r>
              <a:rPr dirty="0"/>
              <a:t>Manoj: Core developer (backend, testing, deployment)</a:t>
            </a:r>
            <a:endParaRPr lang="en-US" dirty="0"/>
          </a:p>
          <a:p>
            <a:pPr marL="0" indent="0">
              <a:buNone/>
              <a:defRPr sz="1400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  <a:defRPr sz="1400"/>
            </a:pPr>
            <a:r>
              <a:rPr dirty="0" err="1"/>
              <a:t>Pobeer</a:t>
            </a:r>
            <a:r>
              <a:rPr dirty="0"/>
              <a:t>: Dataset preparation, testing, support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B730B3-8924-C24D-4926-3D4FCDAA0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999" y="137632"/>
            <a:ext cx="1230480" cy="1081568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EEA74E-971E-E19B-1B03-7C0CB32F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631ED-E3F6-5EDE-9903-CCCB844B2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rPr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  <a:defRPr sz="1400"/>
            </a:pPr>
            <a:r>
              <a:rPr dirty="0"/>
              <a:t>- </a:t>
            </a:r>
            <a:r>
              <a:rPr dirty="0">
                <a:hlinkClick r:id="rId2"/>
              </a:rPr>
              <a:t>https://flask.palletsprojects.com/</a:t>
            </a:r>
            <a:endParaRPr lang="en-US" dirty="0"/>
          </a:p>
          <a:p>
            <a:pPr marL="400050" lvl="1" indent="0">
              <a:buNone/>
              <a:defRPr sz="1400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  <a:defRPr sz="1400"/>
            </a:pPr>
            <a:r>
              <a:rPr lang="en-US" dirty="0"/>
              <a:t>- </a:t>
            </a:r>
            <a:r>
              <a:rPr lang="en-US" dirty="0">
                <a:hlinkClick r:id="rId3"/>
              </a:rPr>
              <a:t>https://scikit-learn.org/</a:t>
            </a:r>
            <a:endParaRPr lang="en-US" dirty="0"/>
          </a:p>
          <a:p>
            <a:pPr marL="0" indent="0">
              <a:buNone/>
              <a:defRPr sz="1400"/>
            </a:pPr>
            <a:endParaRPr lang="en-US" dirty="0"/>
          </a:p>
          <a:p>
            <a:pPr lvl="1" indent="-342900">
              <a:buFont typeface="Wingdings" panose="05000000000000000000" pitchFamily="2" charset="2"/>
              <a:buChar char="Ø"/>
              <a:defRPr sz="1400"/>
            </a:pPr>
            <a:r>
              <a:rPr dirty="0"/>
              <a:t>- </a:t>
            </a:r>
            <a:r>
              <a:rPr dirty="0">
                <a:hlinkClick r:id="rId4"/>
              </a:rPr>
              <a:t>https://www.nltk.org/</a:t>
            </a:r>
            <a:endParaRPr lang="en-US" dirty="0"/>
          </a:p>
          <a:p>
            <a:pPr marL="400050" lvl="1" indent="0">
              <a:buNone/>
              <a:defRPr sz="1400"/>
            </a:pPr>
            <a:endParaRPr lang="en-US" dirty="0"/>
          </a:p>
          <a:p>
            <a:pPr lvl="1" indent="-342900">
              <a:buFont typeface="Wingdings" panose="05000000000000000000" pitchFamily="2" charset="2"/>
              <a:buChar char="Ø"/>
              <a:defRPr sz="1400"/>
            </a:pPr>
            <a:r>
              <a:rPr dirty="0"/>
              <a:t>- </a:t>
            </a:r>
            <a:r>
              <a:rPr dirty="0">
                <a:hlinkClick r:id="rId5"/>
              </a:rPr>
              <a:t>https://render.com/docs/deploy-flask</a:t>
            </a:r>
            <a:endParaRPr lang="en-US" dirty="0">
              <a:hlinkClick r:id="rId5"/>
            </a:endParaRPr>
          </a:p>
          <a:p>
            <a:pPr marL="400050" lvl="1" indent="0">
              <a:buNone/>
              <a:defRPr sz="1400"/>
            </a:pPr>
            <a:endParaRPr dirty="0">
              <a:hlinkClick r:id="rId5"/>
            </a:endParaRPr>
          </a:p>
          <a:p>
            <a:pPr lvl="1" indent="-342900">
              <a:buFont typeface="Wingdings" panose="05000000000000000000" pitchFamily="2" charset="2"/>
              <a:buChar char="Ø"/>
              <a:defRPr sz="1400"/>
            </a:pPr>
            <a:r>
              <a:rPr dirty="0"/>
              <a:t>- </a:t>
            </a:r>
            <a:r>
              <a:rPr dirty="0">
                <a:hlinkClick r:id="rId6"/>
              </a:rPr>
              <a:t>https://jobscan.co/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AD0A2-FD0D-C505-2A2D-8D0E0DBC8C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1999" y="137632"/>
            <a:ext cx="1230480" cy="108156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B6121-3A54-CDFA-8176-05619380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EDC0B-F133-FF9E-49E6-8DAA07EA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rPr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rPr dirty="0"/>
              <a:t>The AI Resume Analyzer is a web-based tool that automates the evaluation of resumes against job descriptions.</a:t>
            </a:r>
            <a:endParaRPr lang="en-US" dirty="0"/>
          </a:p>
          <a:p>
            <a:pPr marL="0" indent="0">
              <a:buNone/>
              <a:defRPr sz="1400"/>
            </a:pPr>
            <a:endParaRPr lang="en-US" dirty="0"/>
          </a:p>
          <a:p>
            <a:pPr>
              <a:defRPr sz="1400"/>
            </a:pPr>
            <a:r>
              <a:rPr dirty="0"/>
              <a:t> It calculates a match percentage using NLP techniques like TF-IDF and Cosine Similarity, identifies missing skills, and provides improvement tips. </a:t>
            </a:r>
            <a:endParaRPr lang="en-US" dirty="0"/>
          </a:p>
          <a:p>
            <a:pPr marL="0" indent="0">
              <a:buNone/>
              <a:defRPr sz="1400"/>
            </a:pPr>
            <a:endParaRPr lang="en-US" dirty="0"/>
          </a:p>
          <a:p>
            <a:pPr>
              <a:defRPr sz="1400"/>
            </a:pPr>
            <a:r>
              <a:rPr dirty="0"/>
              <a:t>The project aims to streamline resume screening for recruiters and help applicants improve their applications.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3F9FE-ABA5-2028-FC14-D9D61A0F1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999" y="137632"/>
            <a:ext cx="1230480" cy="108156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F27A08-F3C6-15DC-51F3-BA2A2557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ABA1438-BF8E-DF6A-D099-F53FB70B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rPr dirty="0"/>
              <a:t>Manual resume screening is tedious, error-prone, and often inconsistent.</a:t>
            </a:r>
            <a:endParaRPr lang="en-US" dirty="0"/>
          </a:p>
          <a:p>
            <a:pPr>
              <a:defRPr sz="1400"/>
            </a:pPr>
            <a:endParaRPr lang="en-US" dirty="0"/>
          </a:p>
          <a:p>
            <a:pPr>
              <a:defRPr sz="1400"/>
            </a:pPr>
            <a:r>
              <a:rPr dirty="0"/>
              <a:t> Recruiters may overlook suitable candidates due to subjective judgment or keyword mismatches. </a:t>
            </a:r>
            <a:endParaRPr lang="en-US" dirty="0"/>
          </a:p>
          <a:p>
            <a:pPr>
              <a:defRPr sz="1400"/>
            </a:pPr>
            <a:endParaRPr lang="en-US" dirty="0"/>
          </a:p>
          <a:p>
            <a:pPr>
              <a:defRPr sz="1400"/>
            </a:pPr>
            <a:r>
              <a:rPr dirty="0"/>
              <a:t>Job applicants struggle to evaluate their resume alignment with job descriptions. </a:t>
            </a:r>
            <a:endParaRPr lang="en-US" dirty="0"/>
          </a:p>
          <a:p>
            <a:pPr>
              <a:defRPr sz="1400"/>
            </a:pPr>
            <a:endParaRPr lang="en-US" dirty="0"/>
          </a:p>
          <a:p>
            <a:pPr>
              <a:defRPr sz="1400"/>
            </a:pPr>
            <a:r>
              <a:rPr dirty="0"/>
              <a:t>This project addresses these issues by automating the analysis and providing actionable feedback.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47038-FC80-7EC3-0541-5D40DCD79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999" y="137632"/>
            <a:ext cx="1230480" cy="108156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16C197-F1EE-D396-B2CE-3D1DCAD1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0005486-C529-C141-49A1-773711DB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rPr dirty="0"/>
              <a:t>Literature Survey / 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rPr dirty="0"/>
              <a:t>Existing tools like </a:t>
            </a:r>
            <a:r>
              <a:rPr dirty="0" err="1"/>
              <a:t>Jobscan</a:t>
            </a:r>
            <a:r>
              <a:rPr dirty="0"/>
              <a:t>, </a:t>
            </a:r>
            <a:r>
              <a:rPr dirty="0" err="1"/>
              <a:t>ResumeWorded</a:t>
            </a:r>
            <a:r>
              <a:rPr dirty="0"/>
              <a:t>, and LinkedIn provide resume analysis but often rely on exact keyword matches, missing contextual similarities and synonyms. </a:t>
            </a:r>
            <a:endParaRPr lang="en-US" dirty="0"/>
          </a:p>
          <a:p>
            <a:pPr>
              <a:defRPr sz="1400"/>
            </a:pPr>
            <a:endParaRPr lang="en-US" dirty="0"/>
          </a:p>
          <a:p>
            <a:pPr>
              <a:defRPr sz="1400"/>
            </a:pPr>
            <a:r>
              <a:rPr dirty="0"/>
              <a:t>They may not offer direct improvement feedback or adaptability. </a:t>
            </a:r>
            <a:endParaRPr lang="en-US" dirty="0"/>
          </a:p>
          <a:p>
            <a:pPr>
              <a:defRPr sz="1400"/>
            </a:pPr>
            <a:endParaRPr lang="en-US" dirty="0"/>
          </a:p>
          <a:p>
            <a:pPr>
              <a:defRPr sz="1400"/>
            </a:pPr>
            <a:r>
              <a:rPr dirty="0"/>
              <a:t>Our system bridges this gap using NLP-based phrase matching and skill-based scoring.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310DEA-7B47-89CB-FC70-1CC3E1441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999" y="137632"/>
            <a:ext cx="1230480" cy="108156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AD4D1-DCA4-E91F-B01F-CD04D9A9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8762F-7870-BAE0-2A7A-EB9C3CB8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rPr dirty="0"/>
              <a:t>Users can upload resumes (PDF) and input job descriptions. </a:t>
            </a:r>
            <a:endParaRPr lang="en-US" dirty="0"/>
          </a:p>
          <a:p>
            <a:pPr>
              <a:defRPr sz="1400"/>
            </a:pPr>
            <a:endParaRPr lang="en-US" dirty="0"/>
          </a:p>
          <a:p>
            <a:pPr>
              <a:defRPr sz="1400"/>
            </a:pPr>
            <a:r>
              <a:rPr dirty="0"/>
              <a:t>The system extracts text, cleans it, and applies TF-IDF-based similarity checks with a skill list to calculate a match percentage. </a:t>
            </a:r>
            <a:endParaRPr lang="en-US" dirty="0"/>
          </a:p>
          <a:p>
            <a:pPr>
              <a:defRPr sz="1400"/>
            </a:pPr>
            <a:endParaRPr lang="en-US" dirty="0"/>
          </a:p>
          <a:p>
            <a:pPr>
              <a:defRPr sz="1400"/>
            </a:pPr>
            <a:r>
              <a:rPr dirty="0"/>
              <a:t>Missing skills are highlighted with tips for improvement, benefiting both job seekers and recruiters.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77EFD-8187-1BD0-5EDA-21CD6078D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999" y="137632"/>
            <a:ext cx="1230480" cy="108156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BFEBA-6EDC-44D4-A292-B978B658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C8668-A713-DE18-3C16-4C353DDE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rPr dirty="0"/>
              <a:t>Hardware</a:t>
            </a:r>
            <a:r>
              <a:rPr lang="en-US" dirty="0"/>
              <a:t> </a:t>
            </a:r>
            <a:r>
              <a:rPr dirty="0"/>
              <a:t>:</a:t>
            </a:r>
            <a:br>
              <a:rPr dirty="0"/>
            </a:br>
            <a:r>
              <a:rPr dirty="0"/>
              <a:t>- Laptop with minimum 4GB RAM</a:t>
            </a:r>
            <a:br>
              <a:rPr dirty="0"/>
            </a:br>
            <a:br>
              <a:rPr dirty="0"/>
            </a:br>
            <a:r>
              <a:rPr dirty="0"/>
              <a:t>Software</a:t>
            </a:r>
            <a:r>
              <a:rPr lang="en-US" dirty="0"/>
              <a:t> </a:t>
            </a:r>
            <a:r>
              <a:rPr dirty="0"/>
              <a:t>:</a:t>
            </a:r>
            <a:br>
              <a:rPr dirty="0"/>
            </a:br>
            <a:r>
              <a:rPr dirty="0"/>
              <a:t>- Python 3.11+</a:t>
            </a:r>
            <a:br>
              <a:rPr dirty="0"/>
            </a:br>
            <a:r>
              <a:rPr dirty="0"/>
              <a:t>- Flask</a:t>
            </a:r>
            <a:br>
              <a:rPr dirty="0"/>
            </a:br>
            <a:r>
              <a:rPr dirty="0"/>
              <a:t>- VS Code</a:t>
            </a:r>
            <a:br>
              <a:rPr dirty="0"/>
            </a:br>
            <a:r>
              <a:rPr dirty="0"/>
              <a:t>- NLTK</a:t>
            </a:r>
            <a:br>
              <a:rPr dirty="0"/>
            </a:br>
            <a:r>
              <a:rPr dirty="0"/>
              <a:t>- PyPDF2</a:t>
            </a:r>
            <a:br>
              <a:rPr dirty="0"/>
            </a:br>
            <a:r>
              <a:rPr dirty="0"/>
              <a:t>- Bootstrap</a:t>
            </a:r>
            <a:br>
              <a:rPr dirty="0"/>
            </a:br>
            <a:r>
              <a:rPr dirty="0"/>
              <a:t>- Render (deployment)</a:t>
            </a:r>
            <a:endParaRPr lang="en-US" dirty="0"/>
          </a:p>
          <a:p>
            <a:pPr marL="0" indent="0">
              <a:buNone/>
              <a:defRPr sz="1400"/>
            </a:pPr>
            <a:endParaRPr lang="en-US" dirty="0"/>
          </a:p>
          <a:p>
            <a:pPr marL="0" indent="0">
              <a:buNone/>
              <a:defRPr sz="1400"/>
            </a:pPr>
            <a:r>
              <a:rPr lang="en-US" sz="1400" dirty="0"/>
              <a:t>Technologies used :</a:t>
            </a:r>
          </a:p>
          <a:p>
            <a:pPr marL="400050" lvl="1" indent="0">
              <a:buNone/>
              <a:defRPr sz="1400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Python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Flask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NLTK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PyPDF2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TF-IDF &amp; Cosine Similarity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Bootstrap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Render</a:t>
            </a:r>
          </a:p>
          <a:p>
            <a:pPr marL="0" indent="0">
              <a:buNone/>
              <a:defRPr sz="1400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C9CE37-1A56-0971-40CB-5DF43BC06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999" y="137632"/>
            <a:ext cx="1230480" cy="108156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FA92E-EAD5-12BB-4210-3A9BAD49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C814D-FF42-741D-5505-29AA5B01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rPr dirty="0"/>
              <a:t>Architecture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46245" y="2325263"/>
            <a:ext cx="4613753" cy="3075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0B3365-2B79-6246-A412-0D0E82CD7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999" y="137632"/>
            <a:ext cx="1230480" cy="108156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C46F81-8CF7-848F-D118-3418BFB7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B4893D4-BE5F-8975-4281-02B2F474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rPr dirty="0"/>
              <a:t>Project Plan /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  <a:defRPr sz="1400"/>
            </a:pPr>
            <a:r>
              <a:rPr dirty="0"/>
              <a:t>Phase 1: Problem Analysis and Literature Survey</a:t>
            </a:r>
            <a:endParaRPr lang="en-US" dirty="0"/>
          </a:p>
          <a:p>
            <a:pPr marL="0" indent="0">
              <a:buNone/>
              <a:defRPr sz="1400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  <a:defRPr sz="1400"/>
            </a:pPr>
            <a:r>
              <a:rPr dirty="0"/>
              <a:t>Phase 2: Environment Setup and Flask Integration</a:t>
            </a:r>
            <a:endParaRPr lang="en-US" dirty="0"/>
          </a:p>
          <a:p>
            <a:pPr marL="0" indent="0">
              <a:buNone/>
              <a:defRPr sz="1400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  <a:defRPr sz="1400"/>
            </a:pPr>
            <a:r>
              <a:rPr lang="en-US" dirty="0"/>
              <a:t>Phase 3: Resume Parsing and Skill Extraction</a:t>
            </a:r>
          </a:p>
          <a:p>
            <a:pPr marL="0" indent="0">
              <a:buNone/>
              <a:defRPr sz="1400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  <a:defRPr sz="1400"/>
            </a:pPr>
            <a:r>
              <a:rPr dirty="0"/>
              <a:t>Phase 4: Matching Logic &amp; Output Generation</a:t>
            </a:r>
            <a:endParaRPr lang="en-US" dirty="0"/>
          </a:p>
          <a:p>
            <a:pPr marL="0" indent="0">
              <a:buNone/>
              <a:defRPr sz="1400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  <a:defRPr sz="1400"/>
            </a:pPr>
            <a:r>
              <a:rPr dirty="0"/>
              <a:t>Phase 5: Frontend, Testing &amp; Deployment</a:t>
            </a:r>
            <a:endParaRPr lang="en-US" dirty="0"/>
          </a:p>
          <a:p>
            <a:pPr marL="0" indent="0">
              <a:buNone/>
              <a:defRPr sz="1400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  <a:defRPr sz="1400"/>
            </a:pPr>
            <a:r>
              <a:rPr dirty="0"/>
              <a:t>Phase 6: Documentation and Final 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161A9-014A-F9D1-6EBF-3840827D9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999" y="137632"/>
            <a:ext cx="1230480" cy="108156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FFCA-0B3A-CE87-76A7-1434FE5A7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4F5B6-4CAE-5092-6403-625371E9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t>Partial Implementation /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2317" y="1371600"/>
            <a:ext cx="3147366" cy="2495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72000" y="1391246"/>
            <a:ext cx="3657600" cy="2495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4FF80E-5B03-3DE0-23FF-83431F72E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1999" y="137632"/>
            <a:ext cx="1230480" cy="1081568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4BC43-F806-A9BA-B743-B2F0D855F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7841C9-054C-131A-7AD7-C0F018AC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494</Words>
  <Application>Microsoft Office PowerPoint</Application>
  <PresentationFormat>On-screen Show (4:3)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AI Resume Analyzer</vt:lpstr>
      <vt:lpstr>Abstract</vt:lpstr>
      <vt:lpstr>Problem Statement</vt:lpstr>
      <vt:lpstr>Literature Survey / Existing System</vt:lpstr>
      <vt:lpstr>Proposed System</vt:lpstr>
      <vt:lpstr>System Requirements</vt:lpstr>
      <vt:lpstr>Architecture Diagram</vt:lpstr>
      <vt:lpstr>Project Plan / Timeline</vt:lpstr>
      <vt:lpstr>Partial Implementation / Demo</vt:lpstr>
      <vt:lpstr>Partial Implementation / Demo (contd.)</vt:lpstr>
      <vt:lpstr>Team Members &amp; Roles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Nithin Yadav</cp:lastModifiedBy>
  <cp:revision>2</cp:revision>
  <dcterms:created xsi:type="dcterms:W3CDTF">2013-01-27T09:14:16Z</dcterms:created>
  <dcterms:modified xsi:type="dcterms:W3CDTF">2025-05-27T18:23:35Z</dcterms:modified>
  <cp:category/>
</cp:coreProperties>
</file>