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7" r:id="rId2"/>
    <p:sldId id="263" r:id="rId3"/>
    <p:sldId id="264" r:id="rId4"/>
    <p:sldId id="266" r:id="rId5"/>
    <p:sldId id="265" r:id="rId6"/>
    <p:sldId id="258" r:id="rId7"/>
    <p:sldId id="259" r:id="rId8"/>
    <p:sldId id="260" r:id="rId9"/>
    <p:sldId id="261" r:id="rId10"/>
    <p:sldId id="262" r:id="rId11"/>
    <p:sldId id="267" r:id="rId12"/>
    <p:sldId id="272" r:id="rId13"/>
    <p:sldId id="273" r:id="rId14"/>
    <p:sldId id="274" r:id="rId15"/>
    <p:sldId id="278" r:id="rId16"/>
    <p:sldId id="275" r:id="rId17"/>
    <p:sldId id="279" r:id="rId18"/>
    <p:sldId id="280" r:id="rId19"/>
    <p:sldId id="281" r:id="rId20"/>
    <p:sldId id="276" r:id="rId21"/>
    <p:sldId id="277" r:id="rId22"/>
    <p:sldId id="283" r:id="rId23"/>
    <p:sldId id="284" r:id="rId24"/>
    <p:sldId id="285" r:id="rId25"/>
    <p:sldId id="286" r:id="rId26"/>
    <p:sldId id="287" r:id="rId27"/>
    <p:sldId id="288" r:id="rId28"/>
    <p:sldId id="291" r:id="rId29"/>
    <p:sldId id="292" r:id="rId30"/>
    <p:sldId id="293" r:id="rId31"/>
    <p:sldId id="294" r:id="rId32"/>
    <p:sldId id="295" r:id="rId33"/>
    <p:sldId id="296" r:id="rId34"/>
    <p:sldId id="297" r:id="rId35"/>
    <p:sldId id="289" r:id="rId36"/>
    <p:sldId id="290" r:id="rId3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158"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C1ADC431-0420-4AD1-8736-A70E6FC6BB99}" type="datetimeFigureOut">
              <a:rPr lang="en-US" smtClean="0"/>
              <a:pPr/>
              <a:t>8/30/2025</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334C0E35-3E2A-4515-85D1-4CC50343A63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Malgun Gothic"/>
                <a:cs typeface="Malgun Gothic"/>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Malgun Gothic"/>
                <a:cs typeface="Malgun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tx1"/>
                </a:solidFill>
                <a:latin typeface="Malgun Gothic"/>
                <a:cs typeface="Malgun Goth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70636"/>
            <a:ext cx="10358120" cy="635000"/>
          </a:xfrm>
          <a:prstGeom prst="rect">
            <a:avLst/>
          </a:prstGeom>
        </p:spPr>
        <p:txBody>
          <a:bodyPr wrap="square" lIns="0" tIns="0" rIns="0" bIns="0">
            <a:spAutoFit/>
          </a:bodyPr>
          <a:lstStyle>
            <a:lvl1pPr>
              <a:defRPr sz="4000" b="0" i="0">
                <a:solidFill>
                  <a:schemeClr val="tx1"/>
                </a:solidFill>
                <a:latin typeface="Malgun Gothic"/>
                <a:cs typeface="Malgun Gothic"/>
              </a:defRPr>
            </a:lvl1pPr>
          </a:lstStyle>
          <a:p>
            <a:endParaRPr/>
          </a:p>
        </p:txBody>
      </p:sp>
      <p:sp>
        <p:nvSpPr>
          <p:cNvPr id="3" name="Holder 3"/>
          <p:cNvSpPr>
            <a:spLocks noGrp="1"/>
          </p:cNvSpPr>
          <p:nvPr>
            <p:ph type="body" idx="1"/>
          </p:nvPr>
        </p:nvSpPr>
        <p:spPr>
          <a:xfrm>
            <a:off x="568375" y="2126995"/>
            <a:ext cx="10534650" cy="228092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transmission-modes-computer-networks/" TargetMode="External"/><Relationship Id="rId2" Type="http://schemas.openxmlformats.org/officeDocument/2006/relationships/hyperlink" Target="https://www.geeksforgeeks.org/gsm-in-wireless-communication/" TargetMode="Externa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computer-network-quality-of-service-and-multimedia/"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object 3"/>
          <p:cNvSpPr txBox="1">
            <a:spLocks noChangeArrowheads="1"/>
          </p:cNvSpPr>
          <p:nvPr/>
        </p:nvSpPr>
        <p:spPr bwMode="auto">
          <a:xfrm>
            <a:off x="2057400" y="4876802"/>
            <a:ext cx="7981949" cy="1331134"/>
          </a:xfrm>
          <a:prstGeom prst="rect">
            <a:avLst/>
          </a:prstGeom>
          <a:noFill/>
          <a:ln w="9525">
            <a:noFill/>
            <a:miter lim="800000"/>
            <a:headEnd/>
            <a:tailEnd/>
          </a:ln>
        </p:spPr>
        <p:txBody>
          <a:bodyPr lIns="0" tIns="12700" rIns="0" bIns="0">
            <a:spAutoFit/>
          </a:bodyPr>
          <a:lstStyle/>
          <a:p>
            <a:pPr algn="ctr">
              <a:spcBef>
                <a:spcPts val="100"/>
              </a:spcBef>
            </a:pPr>
            <a:r>
              <a:rPr lang="en-US" sz="2800">
                <a:solidFill>
                  <a:srgbClr val="001F5F"/>
                </a:solidFill>
                <a:latin typeface="Carlito"/>
                <a:ea typeface="Carlito"/>
                <a:cs typeface="Carlito"/>
              </a:rPr>
              <a:t>Presented </a:t>
            </a:r>
            <a:r>
              <a:rPr lang="en-US" sz="2800" dirty="0">
                <a:solidFill>
                  <a:srgbClr val="001F5F"/>
                </a:solidFill>
                <a:latin typeface="Carlito"/>
                <a:ea typeface="Carlito"/>
                <a:cs typeface="Carlito"/>
              </a:rPr>
              <a:t>by:</a:t>
            </a:r>
          </a:p>
          <a:p>
            <a:pPr algn="ctr">
              <a:spcBef>
                <a:spcPts val="100"/>
              </a:spcBef>
            </a:pPr>
            <a:r>
              <a:rPr lang="en-US" sz="2800" b="1" dirty="0">
                <a:solidFill>
                  <a:srgbClr val="001F5F"/>
                </a:solidFill>
                <a:latin typeface="Carlito"/>
                <a:ea typeface="Carlito"/>
                <a:cs typeface="Carlito"/>
              </a:rPr>
              <a:t>Dr Dhiraj Kumar Patel</a:t>
            </a:r>
          </a:p>
          <a:p>
            <a:pPr algn="ctr">
              <a:spcBef>
                <a:spcPts val="100"/>
              </a:spcBef>
            </a:pPr>
            <a:r>
              <a:rPr lang="en-US" sz="2800" b="1" dirty="0" err="1">
                <a:solidFill>
                  <a:srgbClr val="001F5F"/>
                </a:solidFill>
                <a:latin typeface="Carlito"/>
                <a:ea typeface="Carlito"/>
                <a:cs typeface="Carlito"/>
              </a:rPr>
              <a:t>DoECE</a:t>
            </a:r>
            <a:r>
              <a:rPr lang="en-US" sz="2800" b="1" dirty="0">
                <a:solidFill>
                  <a:srgbClr val="001F5F"/>
                </a:solidFill>
                <a:latin typeface="Carlito"/>
                <a:ea typeface="Carlito"/>
                <a:cs typeface="Carlito"/>
              </a:rPr>
              <a:t>, IIIT Surat</a:t>
            </a:r>
            <a:endParaRPr lang="en-US" sz="2800" dirty="0">
              <a:latin typeface="Carlito"/>
              <a:ea typeface="Carlito"/>
              <a:cs typeface="Carlito"/>
            </a:endParaRPr>
          </a:p>
        </p:txBody>
      </p:sp>
      <p:sp>
        <p:nvSpPr>
          <p:cNvPr id="2051" name="object 4"/>
          <p:cNvSpPr>
            <a:spLocks noGrp="1"/>
          </p:cNvSpPr>
          <p:nvPr>
            <p:ph type="title"/>
          </p:nvPr>
        </p:nvSpPr>
        <p:spPr>
          <a:xfrm>
            <a:off x="0" y="457200"/>
            <a:ext cx="12192000" cy="1873590"/>
          </a:xfrm>
          <a:solidFill>
            <a:srgbClr val="C2BB80"/>
          </a:solidFill>
          <a:ln w="15875">
            <a:solidFill>
              <a:srgbClr val="8E885C"/>
            </a:solidFill>
          </a:ln>
        </p:spPr>
        <p:txBody>
          <a:bodyPr wrap="square" lIns="0" tIns="26670" rIns="0" bIns="0">
            <a:spAutoFit/>
          </a:bodyPr>
          <a:lstStyle/>
          <a:p>
            <a:pPr lvl="0" algn="ctr"/>
            <a:r>
              <a:rPr lang="en-IN" sz="6000" dirty="0"/>
              <a:t>      WIRELESS AND MOBILE         COMMUNICATION (EC 751)</a:t>
            </a:r>
            <a:endParaRPr lang="en-US" sz="6000" dirty="0"/>
          </a:p>
        </p:txBody>
      </p:sp>
      <p:sp>
        <p:nvSpPr>
          <p:cNvPr id="2055" name="object 5"/>
          <p:cNvSpPr>
            <a:spLocks noChangeArrowheads="1"/>
          </p:cNvSpPr>
          <p:nvPr/>
        </p:nvSpPr>
        <p:spPr bwMode="auto">
          <a:xfrm>
            <a:off x="0" y="381000"/>
            <a:ext cx="5858933" cy="127000"/>
          </a:xfrm>
          <a:custGeom>
            <a:avLst/>
            <a:gdLst>
              <a:gd name="T0" fmla="*/ 0 w 4394835"/>
              <a:gd name="T1" fmla="*/ 0 h 127000"/>
              <a:gd name="T2" fmla="*/ 4394835 w 4394835"/>
              <a:gd name="T3" fmla="*/ 127000 h 127000"/>
            </a:gdLst>
            <a:ahLst/>
            <a:cxnLst/>
            <a:rect l="T0" t="T1" r="T2" b="T3"/>
            <a:pathLst>
              <a:path w="4394835" h="127000">
                <a:moveTo>
                  <a:pt x="4394581" y="0"/>
                </a:moveTo>
                <a:lnTo>
                  <a:pt x="0" y="0"/>
                </a:lnTo>
                <a:lnTo>
                  <a:pt x="0" y="127000"/>
                </a:lnTo>
                <a:lnTo>
                  <a:pt x="4394581" y="127000"/>
                </a:lnTo>
                <a:lnTo>
                  <a:pt x="4394581" y="0"/>
                </a:lnTo>
                <a:close/>
              </a:path>
            </a:pathLst>
          </a:custGeom>
          <a:solidFill>
            <a:srgbClr val="001F5F"/>
          </a:solidFill>
          <a:ln w="9525">
            <a:noFill/>
            <a:miter lim="800000"/>
            <a:headEnd/>
            <a:tailEnd/>
          </a:ln>
        </p:spPr>
        <p:txBody>
          <a:bodyPr lIns="0" tIns="0" rIns="0" bIns="0"/>
          <a:lstStyle/>
          <a:p>
            <a:endParaRPr lang="en-US"/>
          </a:p>
        </p:txBody>
      </p:sp>
      <p:sp>
        <p:nvSpPr>
          <p:cNvPr id="2056" name="object 6"/>
          <p:cNvSpPr>
            <a:spLocks noChangeArrowheads="1"/>
          </p:cNvSpPr>
          <p:nvPr/>
        </p:nvSpPr>
        <p:spPr bwMode="auto">
          <a:xfrm>
            <a:off x="6314017" y="2286000"/>
            <a:ext cx="5877983" cy="127000"/>
          </a:xfrm>
          <a:custGeom>
            <a:avLst/>
            <a:gdLst>
              <a:gd name="T0" fmla="*/ 0 w 4408170"/>
              <a:gd name="T1" fmla="*/ 0 h 127000"/>
              <a:gd name="T2" fmla="*/ 4408170 w 4408170"/>
              <a:gd name="T3" fmla="*/ 127000 h 127000"/>
            </a:gdLst>
            <a:ahLst/>
            <a:cxnLst/>
            <a:rect l="T0" t="T1" r="T2" b="T3"/>
            <a:pathLst>
              <a:path w="4408170" h="127000">
                <a:moveTo>
                  <a:pt x="0" y="127000"/>
                </a:moveTo>
                <a:lnTo>
                  <a:pt x="4408043" y="127000"/>
                </a:lnTo>
                <a:lnTo>
                  <a:pt x="4408043" y="0"/>
                </a:lnTo>
                <a:lnTo>
                  <a:pt x="0" y="0"/>
                </a:lnTo>
                <a:lnTo>
                  <a:pt x="0" y="127000"/>
                </a:lnTo>
                <a:close/>
              </a:path>
            </a:pathLst>
          </a:custGeom>
          <a:solidFill>
            <a:srgbClr val="001F5F"/>
          </a:solidFill>
          <a:ln w="9525">
            <a:noFill/>
            <a:miter lim="800000"/>
            <a:headEnd/>
            <a:tailEnd/>
          </a:ln>
        </p:spPr>
        <p:txBody>
          <a:bodyPr lIns="0" tIns="0" rIns="0" bIns="0"/>
          <a:lstStyle/>
          <a:p>
            <a:endParaRPr lang="en-US"/>
          </a:p>
        </p:txBody>
      </p:sp>
      <p:pic>
        <p:nvPicPr>
          <p:cNvPr id="2057" name="Picture 10"/>
          <p:cNvPicPr>
            <a:picLocks noChangeAspect="1"/>
          </p:cNvPicPr>
          <p:nvPr/>
        </p:nvPicPr>
        <p:blipFill>
          <a:blip r:embed="rId2"/>
          <a:srcRect/>
          <a:stretch>
            <a:fillRect/>
          </a:stretch>
        </p:blipFill>
        <p:spPr bwMode="auto">
          <a:xfrm>
            <a:off x="5334000" y="2590800"/>
            <a:ext cx="1714501" cy="2039158"/>
          </a:xfrm>
          <a:prstGeom prst="rect">
            <a:avLst/>
          </a:prstGeom>
          <a:noFill/>
          <a:ln w="9525">
            <a:noFill/>
            <a:miter lim="800000"/>
            <a:headEnd/>
            <a:tailEnd/>
          </a:ln>
        </p:spPr>
      </p:pic>
      <p:sp>
        <p:nvSpPr>
          <p:cNvPr id="2058" name="AutoShape 2" descr="image.png"/>
          <p:cNvSpPr>
            <a:spLocks noChangeAspect="1" noChangeArrowheads="1"/>
          </p:cNvSpPr>
          <p:nvPr/>
        </p:nvSpPr>
        <p:spPr bwMode="auto">
          <a:xfrm>
            <a:off x="207433" y="-144463"/>
            <a:ext cx="406400" cy="304801"/>
          </a:xfrm>
          <a:prstGeom prst="rect">
            <a:avLst/>
          </a:prstGeom>
          <a:noFill/>
          <a:ln w="9525">
            <a:noFill/>
            <a:miter lim="800000"/>
            <a:headEnd/>
            <a:tailEnd/>
          </a:ln>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10358120" cy="635000"/>
          </a:xfrm>
        </p:spPr>
        <p:txBody>
          <a:bodyPr/>
          <a:lstStyle/>
          <a:p>
            <a:pPr algn="ctr"/>
            <a:r>
              <a:rPr lang="en-US" b="1" dirty="0">
                <a:solidFill>
                  <a:srgbClr val="00B0F0"/>
                </a:solidFill>
              </a:rPr>
              <a:t>CLUSTER PATTENS</a:t>
            </a:r>
          </a:p>
        </p:txBody>
      </p:sp>
      <p:pic>
        <p:nvPicPr>
          <p:cNvPr id="5122" name="Picture 2"/>
          <p:cNvPicPr>
            <a:picLocks noChangeAspect="1" noChangeArrowheads="1"/>
          </p:cNvPicPr>
          <p:nvPr/>
        </p:nvPicPr>
        <p:blipFill>
          <a:blip r:embed="rId2"/>
          <a:srcRect l="16984" t="21798" r="16837" b="11458"/>
          <a:stretch>
            <a:fillRect/>
          </a:stretch>
        </p:blipFill>
        <p:spPr bwMode="auto">
          <a:xfrm>
            <a:off x="914399" y="990600"/>
            <a:ext cx="10347701" cy="58674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58120" cy="635000"/>
          </a:xfrm>
        </p:spPr>
        <p:txBody>
          <a:bodyPr/>
          <a:lstStyle/>
          <a:p>
            <a:pPr algn="ctr"/>
            <a:r>
              <a:rPr lang="en-US" b="1" dirty="0">
                <a:solidFill>
                  <a:srgbClr val="00B0F0"/>
                </a:solidFill>
              </a:rPr>
              <a:t>Concept of Frequency Reuse</a:t>
            </a:r>
          </a:p>
        </p:txBody>
      </p:sp>
      <p:sp>
        <p:nvSpPr>
          <p:cNvPr id="3" name="Rectangle 2"/>
          <p:cNvSpPr/>
          <p:nvPr/>
        </p:nvSpPr>
        <p:spPr>
          <a:xfrm>
            <a:off x="457200" y="838200"/>
            <a:ext cx="11277600" cy="6035498"/>
          </a:xfrm>
          <a:prstGeom prst="rect">
            <a:avLst/>
          </a:prstGeom>
        </p:spPr>
        <p:txBody>
          <a:bodyPr wrap="square">
            <a:spAutoFit/>
          </a:bodyPr>
          <a:lstStyle/>
          <a:p>
            <a:pPr algn="just">
              <a:lnSpc>
                <a:spcPct val="90000"/>
              </a:lnSpc>
              <a:buFont typeface="Wingdings" pitchFamily="2" charset="2"/>
              <a:buChar char="Ø"/>
            </a:pPr>
            <a:r>
              <a:rPr lang="en-US" sz="2800" dirty="0"/>
              <a:t>In frequency reuse, a group of local cells use different frequencies to transmit/receive signals in their cell. This group of local cells is referred to as a cluster.</a:t>
            </a:r>
          </a:p>
          <a:p>
            <a:pPr algn="just">
              <a:lnSpc>
                <a:spcPct val="90000"/>
              </a:lnSpc>
              <a:buFont typeface="Wingdings" pitchFamily="2" charset="2"/>
              <a:buChar char="Ø"/>
            </a:pPr>
            <a:endParaRPr lang="en-US" sz="2800" dirty="0"/>
          </a:p>
          <a:p>
            <a:pPr algn="just">
              <a:lnSpc>
                <a:spcPct val="90000"/>
              </a:lnSpc>
              <a:buFont typeface="Wingdings" pitchFamily="2" charset="2"/>
              <a:buChar char="Ø"/>
            </a:pPr>
            <a:r>
              <a:rPr lang="en-US" sz="2800" dirty="0"/>
              <a:t>Total spectrum allocated to the service provider is broken up into smaller bands. Neighboring cells are assigned a different frequency band. This ensures that nearby transmissions do not interfere with each other.</a:t>
            </a:r>
          </a:p>
          <a:p>
            <a:pPr algn="just">
              <a:lnSpc>
                <a:spcPct val="80000"/>
              </a:lnSpc>
              <a:buFont typeface="Wingdings" pitchFamily="2" charset="2"/>
              <a:buChar char="Ø"/>
            </a:pPr>
            <a:endParaRPr lang="en-US" sz="2800" dirty="0"/>
          </a:p>
          <a:p>
            <a:pPr algn="just">
              <a:lnSpc>
                <a:spcPct val="80000"/>
              </a:lnSpc>
              <a:buFont typeface="Wingdings" pitchFamily="2" charset="2"/>
              <a:buChar char="Ø"/>
            </a:pPr>
            <a:r>
              <a:rPr lang="en-US" sz="2800" dirty="0"/>
              <a:t>The same frequency band is reused in another cell that is far away.  This large distance limits the interference caused by this co-frequency cell. </a:t>
            </a:r>
            <a:r>
              <a:rPr lang="en-GB" altLang="en-GB" sz="2800" dirty="0"/>
              <a:t>Cellular relies on the intelligent allocation and re–use of radio channels throughout a coverage area. Each base station is allocated a group of radio channels to be used within the small geographic area of its cell. Neighbouring base stations are given different channel allocation from each other</a:t>
            </a:r>
          </a:p>
          <a:p>
            <a:pPr algn="just">
              <a:lnSpc>
                <a:spcPct val="80000"/>
              </a:lnSpc>
            </a:pPr>
            <a:endParaRPr lang="en-US" dirty="0"/>
          </a:p>
          <a:p>
            <a:pPr>
              <a:lnSpc>
                <a:spcPct val="90000"/>
              </a:lnSpc>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58120" cy="635000"/>
          </a:xfrm>
        </p:spPr>
        <p:txBody>
          <a:bodyPr/>
          <a:lstStyle/>
          <a:p>
            <a:pPr algn="ctr"/>
            <a:r>
              <a:rPr lang="en-US" b="1" dirty="0">
                <a:solidFill>
                  <a:srgbClr val="00B0F0"/>
                </a:solidFill>
              </a:rPr>
              <a:t>Concept of Frequency Reuse</a:t>
            </a:r>
          </a:p>
        </p:txBody>
      </p:sp>
      <p:sp>
        <p:nvSpPr>
          <p:cNvPr id="3" name="Rectangle 2"/>
          <p:cNvSpPr/>
          <p:nvPr/>
        </p:nvSpPr>
        <p:spPr>
          <a:xfrm>
            <a:off x="457200" y="685800"/>
            <a:ext cx="11277600" cy="6250942"/>
          </a:xfrm>
          <a:prstGeom prst="rect">
            <a:avLst/>
          </a:prstGeom>
        </p:spPr>
        <p:txBody>
          <a:bodyPr wrap="square">
            <a:spAutoFit/>
          </a:bodyPr>
          <a:lstStyle/>
          <a:p>
            <a:pPr algn="just">
              <a:lnSpc>
                <a:spcPct val="80000"/>
              </a:lnSpc>
              <a:buFont typeface="Wingdings" pitchFamily="2" charset="2"/>
              <a:buChar char="Ø"/>
            </a:pPr>
            <a:r>
              <a:rPr lang="en-US" sz="3200" dirty="0"/>
              <a:t>Frequency reuse is the technique of using the same radio frequencies across several cell sites in a cellular network. The cells are organized so that the same frequencies can be reused in non-adjacent cells, which leads to reducing interference and increasing spectrum efficiency.</a:t>
            </a:r>
          </a:p>
          <a:p>
            <a:pPr algn="just">
              <a:lnSpc>
                <a:spcPct val="80000"/>
              </a:lnSpc>
              <a:buFont typeface="Wingdings" pitchFamily="2" charset="2"/>
              <a:buChar char="Ø"/>
            </a:pPr>
            <a:endParaRPr lang="en-US" sz="3200" dirty="0"/>
          </a:p>
          <a:p>
            <a:pPr algn="just">
              <a:lnSpc>
                <a:spcPct val="80000"/>
              </a:lnSpc>
              <a:buFont typeface="Wingdings" pitchFamily="2" charset="2"/>
              <a:buChar char="Ø"/>
            </a:pPr>
            <a:r>
              <a:rPr lang="en-US" sz="3200" b="1" dirty="0"/>
              <a:t> Frequency Reuse</a:t>
            </a:r>
            <a:r>
              <a:rPr lang="en-US" sz="3200" dirty="0"/>
              <a:t> is the scheme in which allocation and reuse of channels throughout a coverage region is done. Each cellular base station is allocated a group of radio channels or Frequency sub-bands to be used within a small geographic area known as a cell. The shape of the cell is Hexagonal.</a:t>
            </a:r>
          </a:p>
          <a:p>
            <a:pPr algn="just">
              <a:lnSpc>
                <a:spcPct val="80000"/>
              </a:lnSpc>
              <a:buFont typeface="Wingdings" pitchFamily="2" charset="2"/>
              <a:buChar char="Ø"/>
            </a:pPr>
            <a:endParaRPr lang="en-US" sz="3200" dirty="0"/>
          </a:p>
          <a:p>
            <a:pPr algn="just">
              <a:lnSpc>
                <a:spcPct val="80000"/>
              </a:lnSpc>
              <a:buFont typeface="Wingdings" pitchFamily="2" charset="2"/>
              <a:buChar char="Ø"/>
            </a:pPr>
            <a:r>
              <a:rPr lang="en-US" sz="3200" dirty="0"/>
              <a:t> The process of selecting and allocating the frequency sub-bands for all of the cellular base stations within a system is called </a:t>
            </a:r>
            <a:r>
              <a:rPr lang="en-US" sz="3200" b="1" dirty="0"/>
              <a:t>Frequency reuse</a:t>
            </a:r>
            <a:r>
              <a:rPr lang="en-US" sz="3200" dirty="0"/>
              <a:t> or </a:t>
            </a:r>
            <a:r>
              <a:rPr lang="en-US" sz="3200" b="1" dirty="0"/>
              <a:t>Frequency Planning</a:t>
            </a:r>
            <a:r>
              <a:rPr lang="en-US" sz="3200" dirty="0"/>
              <a:t>.</a:t>
            </a:r>
          </a:p>
          <a:p>
            <a:pPr>
              <a:lnSpc>
                <a:spcPct val="90000"/>
              </a:lnSpc>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58120" cy="635000"/>
          </a:xfrm>
        </p:spPr>
        <p:txBody>
          <a:bodyPr/>
          <a:lstStyle/>
          <a:p>
            <a:pPr algn="ctr" fontAlgn="base"/>
            <a:r>
              <a:rPr lang="en-US" b="1" dirty="0">
                <a:solidFill>
                  <a:srgbClr val="00B0F0"/>
                </a:solidFill>
              </a:rPr>
              <a:t>Features Frequency Reuse</a:t>
            </a:r>
          </a:p>
        </p:txBody>
      </p:sp>
      <p:sp>
        <p:nvSpPr>
          <p:cNvPr id="3" name="Rectangle 2"/>
          <p:cNvSpPr/>
          <p:nvPr/>
        </p:nvSpPr>
        <p:spPr>
          <a:xfrm>
            <a:off x="457200" y="685800"/>
            <a:ext cx="11201400" cy="6082884"/>
          </a:xfrm>
          <a:prstGeom prst="rect">
            <a:avLst/>
          </a:prstGeom>
        </p:spPr>
        <p:txBody>
          <a:bodyPr wrap="square">
            <a:spAutoFit/>
          </a:bodyPr>
          <a:lstStyle/>
          <a:p>
            <a:pPr algn="just" fontAlgn="base">
              <a:buFont typeface="Wingdings" pitchFamily="2" charset="2"/>
              <a:buChar char="Ø"/>
            </a:pPr>
            <a:r>
              <a:rPr lang="en-US" sz="2400" dirty="0"/>
              <a:t>Frequency reuse improves spectral efficiency and signal Quality (</a:t>
            </a:r>
            <a:r>
              <a:rPr lang="en-US" sz="2400" dirty="0" err="1"/>
              <a:t>QoS</a:t>
            </a:r>
            <a:r>
              <a:rPr lang="en-US" sz="2400" dirty="0"/>
              <a:t>).</a:t>
            </a:r>
          </a:p>
          <a:p>
            <a:pPr algn="just" fontAlgn="base">
              <a:buFont typeface="Wingdings" pitchFamily="2" charset="2"/>
              <a:buChar char="Ø"/>
            </a:pPr>
            <a:r>
              <a:rPr lang="en-US" sz="2400" dirty="0"/>
              <a:t>The frequency reuse classical scheme proposed for </a:t>
            </a:r>
            <a:r>
              <a:rPr lang="en-US" sz="2400" u="sng" dirty="0">
                <a:hlinkClick r:id="rId2"/>
              </a:rPr>
              <a:t>GSM systems</a:t>
            </a:r>
            <a:r>
              <a:rPr lang="en-US" sz="2400" dirty="0"/>
              <a:t> offers protection against interference.</a:t>
            </a:r>
          </a:p>
          <a:p>
            <a:pPr algn="just" fontAlgn="base">
              <a:buFont typeface="Wingdings" pitchFamily="2" charset="2"/>
              <a:buChar char="Ø"/>
            </a:pPr>
            <a:r>
              <a:rPr lang="en-US" sz="2400" dirty="0"/>
              <a:t>The number of times a frequency can be reused depends on the tolerance capacity of the radio channel from the nearby transmitter that is using the same frequencies.</a:t>
            </a:r>
          </a:p>
          <a:p>
            <a:pPr>
              <a:lnSpc>
                <a:spcPct val="80000"/>
              </a:lnSpc>
              <a:buFont typeface="Wingdings" pitchFamily="2" charset="2"/>
              <a:buChar char="Ø"/>
            </a:pPr>
            <a:endParaRPr lang="en-US" sz="2400" dirty="0"/>
          </a:p>
          <a:p>
            <a:pPr>
              <a:lnSpc>
                <a:spcPct val="80000"/>
              </a:lnSpc>
              <a:buFont typeface="Wingdings" pitchFamily="2" charset="2"/>
              <a:buChar char="Ø"/>
            </a:pPr>
            <a:r>
              <a:rPr lang="en-US" sz="2400" dirty="0"/>
              <a:t>Cell with the same letter uses the same set of channels group or frequencies sub-band. </a:t>
            </a:r>
          </a:p>
          <a:p>
            <a:pPr>
              <a:lnSpc>
                <a:spcPct val="80000"/>
              </a:lnSpc>
            </a:pPr>
            <a:endParaRPr lang="en-US" sz="2400" dirty="0"/>
          </a:p>
          <a:p>
            <a:pPr>
              <a:lnSpc>
                <a:spcPct val="80000"/>
              </a:lnSpc>
            </a:pPr>
            <a:r>
              <a:rPr lang="en-US" sz="2400" dirty="0"/>
              <a:t>To find the total number of channel allocated to a cell:</a:t>
            </a:r>
          </a:p>
          <a:p>
            <a:pPr>
              <a:lnSpc>
                <a:spcPct val="80000"/>
              </a:lnSpc>
            </a:pPr>
            <a:endParaRPr lang="en-US" sz="2400" dirty="0"/>
          </a:p>
          <a:p>
            <a:pPr>
              <a:lnSpc>
                <a:spcPct val="80000"/>
              </a:lnSpc>
            </a:pPr>
            <a:r>
              <a:rPr lang="en-US" sz="2400" dirty="0"/>
              <a:t> S = Total number of </a:t>
            </a:r>
            <a:r>
              <a:rPr lang="en-US" sz="2400" u="sng" dirty="0">
                <a:hlinkClick r:id="rId3"/>
              </a:rPr>
              <a:t>duplex channels</a:t>
            </a:r>
            <a:r>
              <a:rPr lang="en-US" sz="2400" dirty="0"/>
              <a:t> available to use</a:t>
            </a:r>
          </a:p>
          <a:p>
            <a:pPr>
              <a:lnSpc>
                <a:spcPct val="80000"/>
              </a:lnSpc>
            </a:pPr>
            <a:r>
              <a:rPr lang="en-US" sz="2400" dirty="0"/>
              <a:t> k = Channels allocated to each cell (k&lt;S) </a:t>
            </a:r>
          </a:p>
          <a:p>
            <a:pPr>
              <a:lnSpc>
                <a:spcPct val="80000"/>
              </a:lnSpc>
            </a:pPr>
            <a:r>
              <a:rPr lang="en-US" sz="2400" dirty="0"/>
              <a:t>N = Total number of cells or Cluster Size</a:t>
            </a:r>
          </a:p>
          <a:p>
            <a:pPr>
              <a:lnSpc>
                <a:spcPct val="80000"/>
              </a:lnSpc>
            </a:pPr>
            <a:r>
              <a:rPr lang="en-US" sz="2400" dirty="0"/>
              <a:t> </a:t>
            </a:r>
          </a:p>
          <a:p>
            <a:pPr>
              <a:lnSpc>
                <a:spcPct val="80000"/>
              </a:lnSpc>
            </a:pPr>
            <a:r>
              <a:rPr lang="en-US" sz="2400" dirty="0"/>
              <a:t>Then Total number of channels (S) will be,</a:t>
            </a:r>
          </a:p>
          <a:p>
            <a:pPr>
              <a:lnSpc>
                <a:spcPct val="80000"/>
              </a:lnSpc>
            </a:pPr>
            <a:endParaRPr lang="en-US" sz="2400" dirty="0"/>
          </a:p>
          <a:p>
            <a:pPr>
              <a:lnSpc>
                <a:spcPct val="80000"/>
              </a:lnSpc>
            </a:pPr>
            <a:r>
              <a:rPr lang="en-US" sz="2400" dirty="0"/>
              <a:t>S  = </a:t>
            </a:r>
            <a:r>
              <a:rPr lang="en-US" sz="2400" dirty="0" err="1"/>
              <a:t>kN</a:t>
            </a:r>
            <a:r>
              <a:rPr lang="en-US" sz="2400" dirty="0"/>
              <a:t> </a:t>
            </a:r>
            <a:br>
              <a:rPr lang="en-US" sz="2400" dirty="0"/>
            </a:br>
            <a:br>
              <a:rPr lang="en-US" sz="2400" dirty="0"/>
            </a:br>
            <a:r>
              <a:rPr lang="en-US" sz="2400" dirty="0"/>
              <a:t>Frequency Reuse Factor = 1/N</a:t>
            </a:r>
          </a:p>
        </p:txBody>
      </p:sp>
      <p:pic>
        <p:nvPicPr>
          <p:cNvPr id="24578" name="Picture 2" descr="Lightbox"/>
          <p:cNvPicPr>
            <a:picLocks noChangeAspect="1" noChangeArrowheads="1"/>
          </p:cNvPicPr>
          <p:nvPr/>
        </p:nvPicPr>
        <p:blipFill>
          <a:blip r:embed="rId4"/>
          <a:srcRect/>
          <a:stretch>
            <a:fillRect/>
          </a:stretch>
        </p:blipFill>
        <p:spPr bwMode="auto">
          <a:xfrm>
            <a:off x="8382000" y="3680240"/>
            <a:ext cx="3581400" cy="317776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Lightbox"/>
          <p:cNvPicPr>
            <a:picLocks noChangeAspect="1" noChangeArrowheads="1"/>
          </p:cNvPicPr>
          <p:nvPr/>
        </p:nvPicPr>
        <p:blipFill>
          <a:blip r:embed="rId2"/>
          <a:srcRect/>
          <a:stretch>
            <a:fillRect/>
          </a:stretch>
        </p:blipFill>
        <p:spPr bwMode="auto">
          <a:xfrm>
            <a:off x="8610600" y="304800"/>
            <a:ext cx="3581400" cy="3177760"/>
          </a:xfrm>
          <a:prstGeom prst="rect">
            <a:avLst/>
          </a:prstGeom>
          <a:noFill/>
        </p:spPr>
      </p:pic>
      <p:sp>
        <p:nvSpPr>
          <p:cNvPr id="3" name="Rectangle 2"/>
          <p:cNvSpPr/>
          <p:nvPr/>
        </p:nvSpPr>
        <p:spPr>
          <a:xfrm>
            <a:off x="304800" y="304800"/>
            <a:ext cx="8153400" cy="4031873"/>
          </a:xfrm>
          <a:prstGeom prst="rect">
            <a:avLst/>
          </a:prstGeom>
        </p:spPr>
        <p:txBody>
          <a:bodyPr wrap="square">
            <a:spAutoFit/>
          </a:bodyPr>
          <a:lstStyle/>
          <a:p>
            <a:pPr algn="just"/>
            <a:r>
              <a:rPr lang="en-US" sz="3200" dirty="0"/>
              <a:t>In the above diagram cluster size is 7 (A,B,C,D,E,F,G) thus frequency reuse factor is 1/7. N is the number of cells which collectively use the complete set of available frequencies is called a Cluster.</a:t>
            </a:r>
          </a:p>
          <a:p>
            <a:pPr algn="just"/>
            <a:endParaRPr lang="en-US" sz="3200" dirty="0"/>
          </a:p>
          <a:p>
            <a:pPr algn="just"/>
            <a:r>
              <a:rPr lang="en-US" sz="3200" dirty="0"/>
              <a:t> The value of N is calculated by the following formula:  N = I</a:t>
            </a:r>
            <a:r>
              <a:rPr lang="en-US" sz="3200" baseline="30000" dirty="0"/>
              <a:t>2</a:t>
            </a:r>
            <a:r>
              <a:rPr lang="en-US" sz="3200" dirty="0"/>
              <a:t> + I*J + J</a:t>
            </a:r>
            <a:r>
              <a:rPr lang="en-US" sz="3200" baseline="30000" dirty="0"/>
              <a:t>2</a:t>
            </a:r>
            <a:r>
              <a:rPr lang="en-US" sz="3200" dirty="0"/>
              <a:t> </a:t>
            </a:r>
          </a:p>
        </p:txBody>
      </p:sp>
      <p:sp>
        <p:nvSpPr>
          <p:cNvPr id="4" name="Rectangle 3"/>
          <p:cNvSpPr/>
          <p:nvPr/>
        </p:nvSpPr>
        <p:spPr>
          <a:xfrm>
            <a:off x="304800" y="4495800"/>
            <a:ext cx="11506200" cy="1569660"/>
          </a:xfrm>
          <a:prstGeom prst="rect">
            <a:avLst/>
          </a:prstGeom>
        </p:spPr>
        <p:txBody>
          <a:bodyPr wrap="square">
            <a:spAutoFit/>
          </a:bodyPr>
          <a:lstStyle/>
          <a:p>
            <a:r>
              <a:rPr lang="en-US" sz="2400" dirty="0"/>
              <a:t>Where </a:t>
            </a:r>
            <a:r>
              <a:rPr lang="en-US" sz="2400" b="1" dirty="0"/>
              <a:t>I</a:t>
            </a:r>
            <a:r>
              <a:rPr lang="en-US" sz="2400" dirty="0"/>
              <a:t>,</a:t>
            </a:r>
            <a:r>
              <a:rPr lang="en-US" sz="2400" b="1" dirty="0"/>
              <a:t>J</a:t>
            </a:r>
            <a:r>
              <a:rPr lang="en-US" sz="2400" dirty="0"/>
              <a:t> = 0,1,2,3… Hence, possible values of N are 1,3,4,7,9,12,13,16,19 and so on. If a Cluster is replicated or repeated M times within the cellular system, then Capacity, C, will be, </a:t>
            </a:r>
          </a:p>
          <a:p>
            <a:r>
              <a:rPr lang="en-US" sz="2400" dirty="0"/>
              <a:t>C = </a:t>
            </a:r>
            <a:r>
              <a:rPr lang="en-US" sz="2400" dirty="0" err="1"/>
              <a:t>MkN</a:t>
            </a:r>
            <a:r>
              <a:rPr lang="en-US" sz="2400" dirty="0"/>
              <a:t> = 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l="22255" t="28125" r="22108" b="26042"/>
          <a:stretch>
            <a:fillRect/>
          </a:stretch>
        </p:blipFill>
        <p:spPr bwMode="auto">
          <a:xfrm>
            <a:off x="152400" y="304800"/>
            <a:ext cx="11845636" cy="54864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304800" y="381000"/>
            <a:ext cx="11506200" cy="3877985"/>
          </a:xfrm>
          <a:prstGeom prst="rect">
            <a:avLst/>
          </a:prstGeom>
          <a:solidFill>
            <a:schemeClr val="bg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rgbClr val="273239"/>
                </a:solidFill>
                <a:effectLst/>
                <a:latin typeface="Nunito"/>
                <a:cs typeface="Arial" pitchFamily="34" charset="0"/>
              </a:rPr>
              <a:t>In Frequency reuse there are several cells that use the same set of frequencies. These cells are called Co-Channel Cells. These Co-Channel cells results in interference. So to avoid the Interference cells that use the same set of channels or frequencies are separated from one another by a larger distance. The distance between any two Co-Channels can be calculated by the following formula:</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latin typeface="Consolas" pitchFamily="49"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Consolas" pitchFamily="49" charset="0"/>
                <a:cs typeface="Arial" pitchFamily="34" charset="0"/>
              </a:rPr>
              <a:t>D = R * (3 * N)</a:t>
            </a:r>
            <a:r>
              <a:rPr kumimoji="0" lang="en-US" sz="2800" b="0" i="0" u="none" strike="noStrike" cap="none" normalizeH="0" baseline="30000" dirty="0">
                <a:ln>
                  <a:noFill/>
                </a:ln>
                <a:solidFill>
                  <a:schemeClr val="tx1"/>
                </a:solidFill>
                <a:effectLst/>
                <a:latin typeface="Consolas" pitchFamily="49" charset="0"/>
                <a:cs typeface="Arial" pitchFamily="34" charset="0"/>
              </a:rPr>
              <a:t>1/2</a:t>
            </a:r>
            <a:endParaRPr kumimoji="0" lang="en-US" sz="2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rgbClr val="273239"/>
                </a:solidFill>
                <a:effectLst/>
                <a:latin typeface="Nunito"/>
                <a:cs typeface="Arial" pitchFamily="34" charset="0"/>
              </a:rPr>
              <a:t>Where, R = Radius of a cell N = Number of cells in a given cluster </a:t>
            </a:r>
            <a:endParaRPr kumimoji="0" lang="en-US" sz="2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l="31625" t="13542" r="23280" b="9375"/>
          <a:stretch>
            <a:fillRect/>
          </a:stretch>
        </p:blipFill>
        <p:spPr bwMode="auto">
          <a:xfrm>
            <a:off x="-1" y="0"/>
            <a:ext cx="6739581" cy="6477000"/>
          </a:xfrm>
          <a:prstGeom prst="rect">
            <a:avLst/>
          </a:prstGeom>
          <a:noFill/>
          <a:ln w="9525">
            <a:noFill/>
            <a:miter lim="800000"/>
            <a:headEnd/>
            <a:tailEnd/>
          </a:ln>
          <a:effectLst/>
        </p:spPr>
      </p:pic>
      <p:sp>
        <p:nvSpPr>
          <p:cNvPr id="3" name="Rectangle 2"/>
          <p:cNvSpPr/>
          <p:nvPr/>
        </p:nvSpPr>
        <p:spPr>
          <a:xfrm>
            <a:off x="6781800" y="762000"/>
            <a:ext cx="5105400" cy="4708981"/>
          </a:xfrm>
          <a:prstGeom prst="rect">
            <a:avLst/>
          </a:prstGeom>
        </p:spPr>
        <p:txBody>
          <a:bodyPr wrap="square">
            <a:spAutoFit/>
          </a:bodyPr>
          <a:lstStyle/>
          <a:p>
            <a:pPr algn="just"/>
            <a:r>
              <a:rPr lang="en-US" sz="2000" dirty="0"/>
              <a:t>We see that the nearest cells with the same channel group A (Called Co‐Channel Cells) can be located by:</a:t>
            </a:r>
          </a:p>
          <a:p>
            <a:pPr algn="just"/>
            <a:endParaRPr lang="en-US" sz="2000" dirty="0"/>
          </a:p>
          <a:p>
            <a:pPr algn="just"/>
            <a:r>
              <a:rPr lang="en-US" sz="2000" dirty="0"/>
              <a:t>1. Moving perpendicular to any of the 6 surfaces of the original cell and passing over </a:t>
            </a:r>
            <a:r>
              <a:rPr lang="en-US" sz="2000" dirty="0" err="1"/>
              <a:t>i</a:t>
            </a:r>
            <a:r>
              <a:rPr lang="en-US" sz="2000" dirty="0"/>
              <a:t>=4 cells then rotating 60° counter‐clock wise and moving along j=2 cells to reach all adjacent </a:t>
            </a:r>
            <a:r>
              <a:rPr lang="en-US" sz="2000" dirty="0" err="1"/>
              <a:t>cochannel</a:t>
            </a:r>
            <a:r>
              <a:rPr lang="en-US" sz="2000" dirty="0"/>
              <a:t> cells (</a:t>
            </a:r>
            <a:r>
              <a:rPr lang="en-US" sz="2000" b="1" dirty="0"/>
              <a:t>RED Arrows),</a:t>
            </a:r>
          </a:p>
          <a:p>
            <a:pPr algn="just"/>
            <a:endParaRPr lang="en-US" sz="2000" b="1" dirty="0"/>
          </a:p>
          <a:p>
            <a:pPr algn="just"/>
            <a:r>
              <a:rPr lang="en-US" sz="2000" dirty="0"/>
              <a:t>2. Moving perpendicular to one of the surfaces of the original cell and passing over j=2 cells then rotating 60° clock wise and moving along </a:t>
            </a:r>
            <a:r>
              <a:rPr lang="en-US" sz="2000" dirty="0" err="1"/>
              <a:t>i</a:t>
            </a:r>
            <a:r>
              <a:rPr lang="en-US" sz="2000" dirty="0"/>
              <a:t>=4 cells to reach all adjacent co‐channel cells (</a:t>
            </a:r>
            <a:r>
              <a:rPr lang="en-US" sz="2000" b="1" dirty="0"/>
              <a:t>BLUE Arrows).</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11353800" cy="5878532"/>
          </a:xfrm>
          <a:prstGeom prst="rect">
            <a:avLst/>
          </a:prstGeom>
        </p:spPr>
        <p:txBody>
          <a:bodyPr wrap="square">
            <a:spAutoFit/>
          </a:bodyPr>
          <a:lstStyle/>
          <a:p>
            <a:r>
              <a:rPr lang="en-US" sz="2800" b="1" dirty="0"/>
              <a:t>Example 1</a:t>
            </a:r>
          </a:p>
          <a:p>
            <a:pPr algn="just"/>
            <a:r>
              <a:rPr lang="en-US" sz="2400" dirty="0"/>
              <a:t>If a total of 33 MHz of bandwidth is allocated to a particular FDD cellular telephone system which uses two 25 kHz simplex channels to provide full duplex voice and control channels, compute the number of channels available per cell if a system uses (a) four-cell reuse, (b) seven-cell reuse, and (c) 12-cell reuse. If 1 MHz of the allocated spectrum is dedicated to control channels, determine an equitable distribution of control channels and voice channels in each cell for each of the three systems.</a:t>
            </a:r>
          </a:p>
          <a:p>
            <a:endParaRPr lang="en-US" b="1" dirty="0"/>
          </a:p>
          <a:p>
            <a:r>
              <a:rPr lang="en-US" b="1" dirty="0"/>
              <a:t>Solution:</a:t>
            </a:r>
          </a:p>
          <a:p>
            <a:r>
              <a:rPr lang="en-US" sz="2400" dirty="0"/>
              <a:t>Given: Total bandwidth = 33 MHz</a:t>
            </a:r>
          </a:p>
          <a:p>
            <a:r>
              <a:rPr lang="en-US" sz="2400" dirty="0"/>
              <a:t>Channel bandwidth = 25 kHz × 2 simplex channels = 50 kHz/duplex channel</a:t>
            </a:r>
          </a:p>
          <a:p>
            <a:r>
              <a:rPr lang="fr-FR" sz="2400" dirty="0"/>
              <a:t>Total </a:t>
            </a:r>
            <a:r>
              <a:rPr lang="fr-FR" sz="2400" dirty="0" err="1"/>
              <a:t>available</a:t>
            </a:r>
            <a:r>
              <a:rPr lang="fr-FR" sz="2400" dirty="0"/>
              <a:t> </a:t>
            </a:r>
            <a:r>
              <a:rPr lang="fr-FR" sz="2400" dirty="0" err="1"/>
              <a:t>channels</a:t>
            </a:r>
            <a:r>
              <a:rPr lang="fr-FR" sz="2400" dirty="0"/>
              <a:t> = 33,000/50 = 660 </a:t>
            </a:r>
            <a:r>
              <a:rPr lang="fr-FR" sz="2400" dirty="0" err="1"/>
              <a:t>channels</a:t>
            </a:r>
            <a:endParaRPr lang="fr-FR" sz="2400" dirty="0"/>
          </a:p>
          <a:p>
            <a:endParaRPr lang="fr-FR" sz="2400" dirty="0"/>
          </a:p>
          <a:p>
            <a:r>
              <a:rPr lang="en-US" sz="2400" dirty="0"/>
              <a:t>(a) For N = 4, total number of channels available per cell = 660/4 ≈ 165 channels.</a:t>
            </a:r>
          </a:p>
          <a:p>
            <a:r>
              <a:rPr lang="en-US" sz="2400" dirty="0"/>
              <a:t>(b) For N = 7, total number of channels available per cell = 660/7 ≈ 95 channels.</a:t>
            </a:r>
          </a:p>
          <a:p>
            <a:r>
              <a:rPr lang="en-US" sz="2400" dirty="0"/>
              <a:t>(c) For N = 12, total number of channels available per cell = 660/12 ≈ 55 channels.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11506200" cy="6247864"/>
          </a:xfrm>
          <a:prstGeom prst="rect">
            <a:avLst/>
          </a:prstGeom>
        </p:spPr>
        <p:txBody>
          <a:bodyPr wrap="square">
            <a:spAutoFit/>
          </a:bodyPr>
          <a:lstStyle/>
          <a:p>
            <a:pPr algn="just"/>
            <a:r>
              <a:rPr lang="en-US" sz="2000" dirty="0"/>
              <a:t>A 1 MHz spectrum for control channels implies that there are 1000/50 = 20 control channels out of the 660 channels available. To evenly distribute the control and voice channels, simply allocate the same number of voice channels in each cell wherever possible. Here, the 660 channels must be evenly distributed to each cell within the cluster. In practice, only the 640 voice channels would be allocated, since the control channels are allocated</a:t>
            </a:r>
          </a:p>
          <a:p>
            <a:pPr algn="just"/>
            <a:r>
              <a:rPr lang="en-US" sz="2000" dirty="0"/>
              <a:t>separately as 1 per cell.</a:t>
            </a:r>
          </a:p>
          <a:p>
            <a:pPr algn="just"/>
            <a:endParaRPr lang="en-US" sz="2000" dirty="0"/>
          </a:p>
          <a:p>
            <a:pPr algn="just"/>
            <a:r>
              <a:rPr lang="en-US" sz="2000" dirty="0"/>
              <a:t>(a) For N = 4, we can have five control channels and 160 voice channels per cell. In practice, however, each cell only needs a single control channel (the control channels have a greater reuse distance than the voice channels).</a:t>
            </a:r>
          </a:p>
          <a:p>
            <a:pPr algn="just"/>
            <a:r>
              <a:rPr lang="en-US" sz="2000" dirty="0"/>
              <a:t>Thus, one control channel and 160 voice channels would be assigned to each cell.</a:t>
            </a:r>
          </a:p>
          <a:p>
            <a:pPr algn="just"/>
            <a:endParaRPr lang="en-US" sz="2000" dirty="0"/>
          </a:p>
          <a:p>
            <a:pPr algn="just"/>
            <a:r>
              <a:rPr lang="en-US" sz="2000" dirty="0"/>
              <a:t>(b) For N = 7, four cells with three control channels and 92 voice channels, two cells with three control channels and 90 voice channels, and one cell with two control channels and 92 voice channels could be allocated. In practice, however, each cell would have one control channel, four cells would have 91 voice channels, and three cells would have 92 voice channels.</a:t>
            </a:r>
          </a:p>
          <a:p>
            <a:pPr algn="just"/>
            <a:endParaRPr lang="en-US" sz="2000" dirty="0"/>
          </a:p>
          <a:p>
            <a:pPr algn="just"/>
            <a:r>
              <a:rPr lang="en-US" sz="2000" dirty="0"/>
              <a:t>(c) For N = 12, we can have eight cells with two control channels and 53 voice channels, and four cells with one control channel and 54 voice channels each. In an actual system, each cell would have one control channel, eight cells would have 53 voice channels, and four cells would have 54 voice channels.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9327" t="41667" r="38506" b="19792"/>
          <a:stretch>
            <a:fillRect/>
          </a:stretch>
        </p:blipFill>
        <p:spPr bwMode="auto">
          <a:xfrm>
            <a:off x="685800" y="1371600"/>
            <a:ext cx="10439400" cy="5364692"/>
          </a:xfrm>
          <a:prstGeom prst="rect">
            <a:avLst/>
          </a:prstGeom>
          <a:noFill/>
          <a:ln w="9525">
            <a:noFill/>
            <a:miter lim="800000"/>
            <a:headEnd/>
            <a:tailEnd/>
          </a:ln>
          <a:effectLst/>
        </p:spPr>
      </p:pic>
      <p:sp>
        <p:nvSpPr>
          <p:cNvPr id="3" name="TextBox 2"/>
          <p:cNvSpPr txBox="1"/>
          <p:nvPr/>
        </p:nvSpPr>
        <p:spPr>
          <a:xfrm>
            <a:off x="3962400" y="304800"/>
            <a:ext cx="4238661" cy="1015663"/>
          </a:xfrm>
          <a:prstGeom prst="rect">
            <a:avLst/>
          </a:prstGeom>
          <a:noFill/>
        </p:spPr>
        <p:txBody>
          <a:bodyPr wrap="none" rtlCol="0">
            <a:spAutoFit/>
          </a:bodyPr>
          <a:lstStyle/>
          <a:p>
            <a:pPr algn="ctr"/>
            <a:r>
              <a:rPr lang="en-US" sz="6000" b="1" dirty="0">
                <a:solidFill>
                  <a:srgbClr val="00B0F0"/>
                </a:solidFill>
              </a:rPr>
              <a:t>Shape of cell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10358120" cy="615553"/>
          </a:xfrm>
        </p:spPr>
        <p:txBody>
          <a:bodyPr/>
          <a:lstStyle/>
          <a:p>
            <a:pPr algn="ctr"/>
            <a:r>
              <a:rPr lang="en-US" b="1" dirty="0">
                <a:solidFill>
                  <a:srgbClr val="00B0F0"/>
                </a:solidFill>
              </a:rPr>
              <a:t>Advantages of Frequency Reuse</a:t>
            </a:r>
            <a:endParaRPr lang="en-US" dirty="0"/>
          </a:p>
        </p:txBody>
      </p:sp>
      <p:sp>
        <p:nvSpPr>
          <p:cNvPr id="3" name="Rectangle 2"/>
          <p:cNvSpPr/>
          <p:nvPr/>
        </p:nvSpPr>
        <p:spPr>
          <a:xfrm>
            <a:off x="457200" y="990600"/>
            <a:ext cx="11353800" cy="5262979"/>
          </a:xfrm>
          <a:prstGeom prst="rect">
            <a:avLst/>
          </a:prstGeom>
        </p:spPr>
        <p:txBody>
          <a:bodyPr wrap="square">
            <a:spAutoFit/>
          </a:bodyPr>
          <a:lstStyle/>
          <a:p>
            <a:pPr algn="just" fontAlgn="base"/>
            <a:r>
              <a:rPr lang="en-US" sz="2400" b="1" dirty="0"/>
              <a:t>Improved Spectral Efficiency: </a:t>
            </a:r>
            <a:r>
              <a:rPr lang="en-US" sz="2400" dirty="0"/>
              <a:t>By reusing the same frequency in different geographic areas, spectral efficiency can be improved, enabling more efficient spectrum usage.</a:t>
            </a:r>
          </a:p>
          <a:p>
            <a:pPr algn="just" fontAlgn="base"/>
            <a:endParaRPr lang="en-US" sz="2400" dirty="0"/>
          </a:p>
          <a:p>
            <a:pPr algn="just" fontAlgn="base"/>
            <a:r>
              <a:rPr lang="en-US" sz="2400" b="1" dirty="0"/>
              <a:t>Better Quality of Service:</a:t>
            </a:r>
            <a:r>
              <a:rPr lang="en-US" sz="2400" dirty="0"/>
              <a:t> With the ability to reuse the same frequency in different cells, the interference between cells can be minimized, leading to better </a:t>
            </a:r>
            <a:r>
              <a:rPr lang="en-US" sz="2400" u="sng" dirty="0">
                <a:hlinkClick r:id="rId2"/>
              </a:rPr>
              <a:t>quality of service.</a:t>
            </a:r>
            <a:endParaRPr lang="en-US" sz="2400" u="sng" dirty="0"/>
          </a:p>
          <a:p>
            <a:pPr algn="just" fontAlgn="base"/>
            <a:endParaRPr lang="en-US" sz="2400" dirty="0"/>
          </a:p>
          <a:p>
            <a:pPr algn="just" fontAlgn="base"/>
            <a:r>
              <a:rPr lang="en-US" sz="2400" b="1" dirty="0"/>
              <a:t>Cost-Effective: </a:t>
            </a:r>
            <a:r>
              <a:rPr lang="en-US" sz="2400" dirty="0"/>
              <a:t>Frequency reuse can reduce the cost of building a cellular network since fewer frequency bands are required.</a:t>
            </a:r>
          </a:p>
          <a:p>
            <a:pPr algn="just" fontAlgn="base"/>
            <a:br>
              <a:rPr lang="en-US" sz="2400" dirty="0"/>
            </a:br>
            <a:r>
              <a:rPr lang="en-US" sz="2400" b="1" dirty="0"/>
              <a:t>Increased Network Capacity:</a:t>
            </a:r>
            <a:r>
              <a:rPr lang="en-US" sz="2400" dirty="0"/>
              <a:t> Frequency reuse allows more cells to be served with the same amount of spectrum, resulting in increased network capacity.</a:t>
            </a:r>
          </a:p>
          <a:p>
            <a:pPr algn="just" fontAlgn="base"/>
            <a:endParaRPr lang="en-US" sz="2400" dirty="0"/>
          </a:p>
          <a:p>
            <a:pPr algn="just" fontAlgn="base"/>
            <a:r>
              <a:rPr lang="en-US" sz="2400" b="1" dirty="0"/>
              <a:t>Scalability: </a:t>
            </a:r>
            <a:r>
              <a:rPr lang="en-US" sz="2400" dirty="0"/>
              <a:t>Frequency reuse enables the network to be easily scaled by adding more cells as needed.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228600"/>
            <a:ext cx="11582400" cy="6740307"/>
          </a:xfrm>
          <a:prstGeom prst="rect">
            <a:avLst/>
          </a:prstGeom>
        </p:spPr>
        <p:txBody>
          <a:bodyPr wrap="square">
            <a:spAutoFit/>
          </a:bodyPr>
          <a:lstStyle/>
          <a:p>
            <a:pPr fontAlgn="base"/>
            <a:r>
              <a:rPr lang="en-US" sz="2400" b="1" dirty="0"/>
              <a:t>Disadvantages of Frequency Reuse</a:t>
            </a:r>
          </a:p>
          <a:p>
            <a:pPr algn="just" fontAlgn="base"/>
            <a:r>
              <a:rPr lang="en-US" sz="2400" b="1" dirty="0"/>
              <a:t>Increased Interference: </a:t>
            </a:r>
            <a:r>
              <a:rPr lang="en-US" sz="2400" dirty="0"/>
              <a:t>Frequency reuse can result in increased interference, particularly in areas where cells are closely spaced. This can reduce the quality of service and network capacity.</a:t>
            </a:r>
          </a:p>
          <a:p>
            <a:pPr algn="just" fontAlgn="base"/>
            <a:endParaRPr lang="en-US" sz="2400" dirty="0"/>
          </a:p>
          <a:p>
            <a:pPr algn="just" fontAlgn="base"/>
            <a:r>
              <a:rPr lang="en-US" sz="2400" b="1" dirty="0"/>
              <a:t>Implementation Complexity</a:t>
            </a:r>
            <a:r>
              <a:rPr lang="en-US" sz="2400" dirty="0"/>
              <a:t>: Frequency reuse requires careful planning to ensure that cells are appropriately spaced and that interference is minimized. This can make the implementation process more complex and time-consuming.</a:t>
            </a:r>
          </a:p>
          <a:p>
            <a:pPr algn="just" fontAlgn="base"/>
            <a:endParaRPr lang="en-US" sz="2400" dirty="0"/>
          </a:p>
          <a:p>
            <a:pPr algn="just" fontAlgn="base"/>
            <a:r>
              <a:rPr lang="en-US" sz="2400" b="1" dirty="0"/>
              <a:t>Reduced Coverage:</a:t>
            </a:r>
            <a:r>
              <a:rPr lang="en-US" sz="2400" dirty="0"/>
              <a:t> With the use of smaller cells to achieve higher capacity, the coverage area of each cell is reduced, requiring more base stations and infrastructure.</a:t>
            </a:r>
          </a:p>
          <a:p>
            <a:pPr algn="just" fontAlgn="base"/>
            <a:endParaRPr lang="en-US" sz="2400" dirty="0"/>
          </a:p>
          <a:p>
            <a:pPr algn="just" fontAlgn="base"/>
            <a:r>
              <a:rPr lang="en-US" sz="2400" b="1" dirty="0"/>
              <a:t>Increased Power Consumption: </a:t>
            </a:r>
            <a:r>
              <a:rPr lang="en-US" sz="2400" dirty="0"/>
              <a:t>Due to the use of smaller cells, more base stations are required, leading to higher power consumption and operational costs.</a:t>
            </a:r>
          </a:p>
          <a:p>
            <a:pPr algn="just" fontAlgn="base"/>
            <a:endParaRPr lang="en-US" sz="2400" dirty="0"/>
          </a:p>
          <a:p>
            <a:pPr algn="just" fontAlgn="base"/>
            <a:r>
              <a:rPr lang="en-US" sz="2400" b="1" dirty="0"/>
              <a:t>Increased Network Cost:</a:t>
            </a:r>
            <a:r>
              <a:rPr lang="en-US" sz="2400" dirty="0"/>
              <a:t> The cost of implementing a frequency reuse system may be higher due to the need for additional infrastructure and careful planning to ensure proper frequency reuse.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00B0F0"/>
                </a:solidFill>
              </a:rPr>
              <a:t>Effect of Cell Size – Trade offs</a:t>
            </a:r>
          </a:p>
        </p:txBody>
      </p:sp>
      <p:sp>
        <p:nvSpPr>
          <p:cNvPr id="3" name="Rectangle 2"/>
          <p:cNvSpPr/>
          <p:nvPr/>
        </p:nvSpPr>
        <p:spPr>
          <a:xfrm>
            <a:off x="914400" y="1674674"/>
            <a:ext cx="9525000" cy="3539430"/>
          </a:xfrm>
          <a:prstGeom prst="rect">
            <a:avLst/>
          </a:prstGeom>
        </p:spPr>
        <p:txBody>
          <a:bodyPr wrap="square">
            <a:spAutoFit/>
          </a:bodyPr>
          <a:lstStyle/>
          <a:p>
            <a:pPr marL="912813" lvl="3" indent="225425">
              <a:buClr>
                <a:srgbClr val="FF0000"/>
              </a:buClr>
              <a:buFont typeface="Wingdings" pitchFamily="2" charset="2"/>
              <a:buChar char="v"/>
              <a:tabLst>
                <a:tab pos="57150" algn="l"/>
              </a:tabLst>
              <a:defRPr/>
            </a:pPr>
            <a:r>
              <a:rPr lang="en-US" sz="2800" dirty="0"/>
              <a:t>Pluses of Smaller Cell Size:</a:t>
            </a:r>
          </a:p>
          <a:p>
            <a:pPr marL="1252538" lvl="4" indent="61913">
              <a:buClr>
                <a:srgbClr val="FF0000"/>
              </a:buClr>
              <a:tabLst>
                <a:tab pos="57150" algn="l"/>
              </a:tabLst>
              <a:defRPr/>
            </a:pPr>
            <a:r>
              <a:rPr lang="en-US" sz="2800" dirty="0">
                <a:latin typeface="Arial" charset="0"/>
              </a:rPr>
              <a:t>Higher M (More Replications of Cell Cluster)     Higher System Capacity </a:t>
            </a:r>
          </a:p>
          <a:p>
            <a:pPr marL="1252538" lvl="4" indent="61913">
              <a:buClr>
                <a:srgbClr val="FF0000"/>
              </a:buClr>
              <a:tabLst>
                <a:tab pos="57150" algn="l"/>
              </a:tabLst>
              <a:defRPr/>
            </a:pPr>
            <a:endParaRPr lang="en-US" sz="2800" dirty="0">
              <a:latin typeface="Arial" charset="0"/>
            </a:endParaRPr>
          </a:p>
          <a:p>
            <a:pPr marL="912813" lvl="3" indent="225425">
              <a:buClr>
                <a:srgbClr val="FF0000"/>
              </a:buClr>
              <a:buFont typeface="Wingdings" pitchFamily="2" charset="2"/>
              <a:buChar char="v"/>
              <a:tabLst>
                <a:tab pos="57150" algn="l"/>
              </a:tabLst>
              <a:defRPr/>
            </a:pPr>
            <a:r>
              <a:rPr lang="en-US" sz="2800" dirty="0"/>
              <a:t>Negatives of Smaller Cell Size:</a:t>
            </a:r>
            <a:r>
              <a:rPr lang="en-US" sz="2800" dirty="0">
                <a:latin typeface="Arial" charset="0"/>
              </a:rPr>
              <a:t> </a:t>
            </a:r>
          </a:p>
          <a:p>
            <a:pPr marL="1252538" lvl="4" indent="61913">
              <a:buClr>
                <a:srgbClr val="FF0000"/>
              </a:buClr>
              <a:tabLst>
                <a:tab pos="57150" algn="l"/>
              </a:tabLst>
              <a:defRPr/>
            </a:pPr>
            <a:r>
              <a:rPr lang="en-US" sz="2800" dirty="0">
                <a:latin typeface="Arial" charset="0"/>
              </a:rPr>
              <a:t>Additional base stations required</a:t>
            </a:r>
          </a:p>
          <a:p>
            <a:pPr marL="1252538" lvl="4" indent="61913">
              <a:buClr>
                <a:srgbClr val="FF0000"/>
              </a:buClr>
              <a:tabLst>
                <a:tab pos="57150" algn="l"/>
              </a:tabLst>
              <a:defRPr/>
            </a:pPr>
            <a:r>
              <a:rPr lang="en-US" sz="2800" dirty="0">
                <a:latin typeface="Arial" charset="0"/>
              </a:rPr>
              <a:t>More frequent handoffs</a:t>
            </a:r>
          </a:p>
          <a:p>
            <a:pPr marL="1252538" lvl="4" indent="61913">
              <a:buClr>
                <a:srgbClr val="FF0000"/>
              </a:buClr>
              <a:tabLst>
                <a:tab pos="57150" algn="l"/>
              </a:tabLst>
              <a:defRPr/>
            </a:pPr>
            <a:r>
              <a:rPr lang="en-US" sz="2800" dirty="0">
                <a:latin typeface="Arial" charset="0"/>
              </a:rPr>
              <a:t>Extra possibilities for interference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p:cNvPicPr>
            <a:picLocks noChangeAspect="1" noChangeArrowheads="1"/>
          </p:cNvPicPr>
          <p:nvPr/>
        </p:nvPicPr>
        <p:blipFill>
          <a:blip r:embed="rId2"/>
          <a:srcRect/>
          <a:stretch>
            <a:fillRect/>
          </a:stretch>
        </p:blipFill>
        <p:spPr bwMode="auto">
          <a:xfrm>
            <a:off x="381000" y="457200"/>
            <a:ext cx="10972800" cy="2438400"/>
          </a:xfrm>
          <a:prstGeom prst="rect">
            <a:avLst/>
          </a:prstGeom>
          <a:noFill/>
          <a:ln w="9525">
            <a:noFill/>
            <a:miter lim="800000"/>
            <a:headEnd/>
            <a:tailEnd/>
          </a:ln>
        </p:spPr>
      </p:pic>
      <p:sp>
        <p:nvSpPr>
          <p:cNvPr id="4" name="TextBox 3"/>
          <p:cNvSpPr txBox="1"/>
          <p:nvPr/>
        </p:nvSpPr>
        <p:spPr>
          <a:xfrm>
            <a:off x="0" y="0"/>
            <a:ext cx="1313180" cy="369332"/>
          </a:xfrm>
          <a:prstGeom prst="rect">
            <a:avLst/>
          </a:prstGeom>
          <a:noFill/>
        </p:spPr>
        <p:txBody>
          <a:bodyPr wrap="none">
            <a:spAutoFit/>
          </a:bodyPr>
          <a:lstStyle/>
          <a:p>
            <a:pPr eaLnBrk="1" hangingPunct="1">
              <a:defRPr/>
            </a:pPr>
            <a:r>
              <a:rPr lang="en-IN" b="1" dirty="0">
                <a:solidFill>
                  <a:schemeClr val="tx2">
                    <a:lumMod val="60000"/>
                    <a:lumOff val="40000"/>
                  </a:schemeClr>
                </a:solidFill>
                <a:latin typeface="Arial" panose="020B0604020202020204" pitchFamily="34" charset="0"/>
                <a:cs typeface="Arial" panose="020B0604020202020204" pitchFamily="34" charset="0"/>
              </a:rPr>
              <a:t>Question1</a:t>
            </a:r>
          </a:p>
        </p:txBody>
      </p:sp>
      <p:pic>
        <p:nvPicPr>
          <p:cNvPr id="79876" name="Picture 5"/>
          <p:cNvPicPr>
            <a:picLocks noChangeAspect="1" noChangeArrowheads="1"/>
          </p:cNvPicPr>
          <p:nvPr/>
        </p:nvPicPr>
        <p:blipFill>
          <a:blip r:embed="rId3"/>
          <a:srcRect/>
          <a:stretch>
            <a:fillRect/>
          </a:stretch>
        </p:blipFill>
        <p:spPr bwMode="auto">
          <a:xfrm>
            <a:off x="838199" y="2895600"/>
            <a:ext cx="8494155" cy="1752600"/>
          </a:xfrm>
          <a:prstGeom prst="rect">
            <a:avLst/>
          </a:prstGeom>
          <a:noFill/>
          <a:ln w="9525">
            <a:noFill/>
            <a:miter lim="800000"/>
            <a:headEnd/>
            <a:tailEnd/>
          </a:ln>
        </p:spPr>
      </p:pic>
      <p:pic>
        <p:nvPicPr>
          <p:cNvPr id="79877" name="Picture 7"/>
          <p:cNvPicPr>
            <a:picLocks noChangeAspect="1" noChangeArrowheads="1"/>
          </p:cNvPicPr>
          <p:nvPr/>
        </p:nvPicPr>
        <p:blipFill>
          <a:blip r:embed="rId4"/>
          <a:srcRect b="23077"/>
          <a:stretch>
            <a:fillRect/>
          </a:stretch>
        </p:blipFill>
        <p:spPr bwMode="auto">
          <a:xfrm>
            <a:off x="812801" y="4876800"/>
            <a:ext cx="10687051" cy="1524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p:cNvPicPr>
            <a:picLocks noChangeAspect="1" noChangeArrowheads="1"/>
          </p:cNvPicPr>
          <p:nvPr/>
        </p:nvPicPr>
        <p:blipFill>
          <a:blip r:embed="rId2"/>
          <a:srcRect/>
          <a:stretch>
            <a:fillRect/>
          </a:stretch>
        </p:blipFill>
        <p:spPr bwMode="auto">
          <a:xfrm>
            <a:off x="228600" y="1143000"/>
            <a:ext cx="11295615" cy="33528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358120" cy="738664"/>
          </a:xfrm>
        </p:spPr>
        <p:txBody>
          <a:bodyPr/>
          <a:lstStyle/>
          <a:p>
            <a:pPr algn="ctr"/>
            <a:r>
              <a:rPr lang="en-US" sz="4800" b="1" dirty="0">
                <a:solidFill>
                  <a:srgbClr val="0070C0"/>
                </a:solidFill>
              </a:rPr>
              <a:t>Interference</a:t>
            </a:r>
          </a:p>
        </p:txBody>
      </p:sp>
      <p:sp>
        <p:nvSpPr>
          <p:cNvPr id="3" name="Rectangle 2"/>
          <p:cNvSpPr/>
          <p:nvPr/>
        </p:nvSpPr>
        <p:spPr>
          <a:xfrm>
            <a:off x="381000" y="979468"/>
            <a:ext cx="11430000" cy="5878532"/>
          </a:xfrm>
          <a:prstGeom prst="rect">
            <a:avLst/>
          </a:prstGeom>
        </p:spPr>
        <p:txBody>
          <a:bodyPr wrap="square">
            <a:spAutoFit/>
          </a:bodyPr>
          <a:lstStyle/>
          <a:p>
            <a:pPr algn="just" fontAlgn="base"/>
            <a:r>
              <a:rPr lang="en-US" sz="3200" dirty="0"/>
              <a:t>The additional unwanted signal to a useful signal is called as interference. Co-channel interference is not actually an interference but more a sort of congestion when more than one device is operating on the same frequency channel. It interrupts performance by increasing the wait time as the same channel is used by different devices. </a:t>
            </a:r>
          </a:p>
          <a:p>
            <a:pPr algn="just" fontAlgn="base"/>
            <a:endParaRPr lang="en-US" sz="3200" b="1" dirty="0"/>
          </a:p>
          <a:p>
            <a:pPr algn="just" fontAlgn="base"/>
            <a:r>
              <a:rPr lang="en-US" sz="3200" b="1" dirty="0"/>
              <a:t>Sources of interference are as follows: </a:t>
            </a:r>
          </a:p>
          <a:p>
            <a:pPr algn="just" fontAlgn="base"/>
            <a:r>
              <a:rPr lang="en-US" sz="3200" dirty="0"/>
              <a:t>Another mobile in the same cell.</a:t>
            </a:r>
          </a:p>
          <a:p>
            <a:pPr algn="just" fontAlgn="base"/>
            <a:r>
              <a:rPr lang="en-US" sz="3200" dirty="0"/>
              <a:t>Ongoing call in neighbor’s cell</a:t>
            </a:r>
          </a:p>
          <a:p>
            <a:pPr algn="just" fontAlgn="base"/>
            <a:r>
              <a:rPr lang="en-US" sz="3200" dirty="0"/>
              <a:t>When a different Base Station operates on the same frequency.</a:t>
            </a:r>
          </a:p>
          <a:p>
            <a:pPr algn="just" fontAlgn="base"/>
            <a:endParaRPr 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02359"/>
            <a:ext cx="11430000" cy="6124754"/>
          </a:xfrm>
          <a:prstGeom prst="rect">
            <a:avLst/>
          </a:prstGeom>
        </p:spPr>
        <p:txBody>
          <a:bodyPr wrap="square">
            <a:spAutoFit/>
          </a:bodyPr>
          <a:lstStyle/>
          <a:p>
            <a:pPr algn="just" fontAlgn="base"/>
            <a:r>
              <a:rPr lang="en-US" sz="2800" b="1" dirty="0"/>
              <a:t>Types of channels on which interference is present are-</a:t>
            </a:r>
            <a:r>
              <a:rPr lang="en-US" sz="2800" dirty="0"/>
              <a:t> </a:t>
            </a:r>
          </a:p>
          <a:p>
            <a:pPr algn="just" fontAlgn="base"/>
            <a:r>
              <a:rPr lang="en-US" sz="2800" b="1" dirty="0"/>
              <a:t>On Voice Channel:</a:t>
            </a:r>
            <a:r>
              <a:rPr lang="en-US" sz="2800" dirty="0"/>
              <a:t> leads to crosstalk which is an interference or background noise while we are talking to another person on mobile. Crosstalk is unwanted interference that should be minimized. </a:t>
            </a:r>
          </a:p>
          <a:p>
            <a:pPr algn="just" fontAlgn="base"/>
            <a:r>
              <a:rPr lang="en-US" sz="2800" b="1" dirty="0"/>
              <a:t>On Control Channel: </a:t>
            </a:r>
            <a:r>
              <a:rPr lang="en-US" sz="2800" dirty="0"/>
              <a:t> It can lead to problems in creating a connection between the sender and receiver during a call which leads to missed calls. Calls may terminate abruptly known as blocked calls. </a:t>
            </a:r>
          </a:p>
          <a:p>
            <a:pPr fontAlgn="base"/>
            <a:endParaRPr lang="en-US" sz="2800" dirty="0"/>
          </a:p>
          <a:p>
            <a:pPr fontAlgn="base"/>
            <a:r>
              <a:rPr lang="en-US" sz="2800" dirty="0"/>
              <a:t>Interference causes the above two problems because it reduces the channel capacity and thus, affects the performance.  </a:t>
            </a:r>
          </a:p>
          <a:p>
            <a:pPr fontAlgn="base"/>
            <a:endParaRPr lang="en-US" sz="2800" dirty="0"/>
          </a:p>
          <a:p>
            <a:pPr fontAlgn="base"/>
            <a:r>
              <a:rPr lang="en-US" sz="2800" b="1" dirty="0"/>
              <a:t>Types of Interference in Mobile Communication</a:t>
            </a:r>
          </a:p>
          <a:p>
            <a:pPr fontAlgn="base"/>
            <a:r>
              <a:rPr lang="en-US" sz="2800" dirty="0"/>
              <a:t>Co-Channel Interference </a:t>
            </a:r>
          </a:p>
          <a:p>
            <a:pPr fontAlgn="base"/>
            <a:r>
              <a:rPr lang="en-US" sz="2800" dirty="0"/>
              <a:t>Adjacent Cell Interference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58120" cy="1231106"/>
          </a:xfrm>
        </p:spPr>
        <p:txBody>
          <a:bodyPr/>
          <a:lstStyle/>
          <a:p>
            <a:pPr algn="ctr"/>
            <a:r>
              <a:rPr lang="en-US" b="1" dirty="0">
                <a:solidFill>
                  <a:srgbClr val="0070C0"/>
                </a:solidFill>
              </a:rPr>
              <a:t>Co-Channel Interference</a:t>
            </a:r>
            <a:br>
              <a:rPr lang="en-US" b="1" dirty="0"/>
            </a:br>
            <a:endParaRPr lang="en-US" dirty="0"/>
          </a:p>
        </p:txBody>
      </p:sp>
      <p:sp>
        <p:nvSpPr>
          <p:cNvPr id="3" name="Rectangle 2"/>
          <p:cNvSpPr/>
          <p:nvPr/>
        </p:nvSpPr>
        <p:spPr>
          <a:xfrm>
            <a:off x="381000" y="762000"/>
            <a:ext cx="11430000" cy="1815882"/>
          </a:xfrm>
          <a:prstGeom prst="rect">
            <a:avLst/>
          </a:prstGeom>
        </p:spPr>
        <p:txBody>
          <a:bodyPr wrap="square">
            <a:spAutoFit/>
          </a:bodyPr>
          <a:lstStyle/>
          <a:p>
            <a:pPr algn="just" fontAlgn="base"/>
            <a:r>
              <a:rPr lang="en-US" sz="2800" dirty="0"/>
              <a:t>Co-channel cells are those cells that use the same frequency in a given coverage area. Interference from these cells is called co-channel interference. In co-channel interference, the cells are clustered as close together as possible to reduce the co-channel interface and provide sufficient isolation. </a:t>
            </a:r>
          </a:p>
        </p:txBody>
      </p:sp>
      <p:pic>
        <p:nvPicPr>
          <p:cNvPr id="1026" name="Picture 2" descr="Lightbox"/>
          <p:cNvPicPr>
            <a:picLocks noChangeAspect="1" noChangeArrowheads="1"/>
          </p:cNvPicPr>
          <p:nvPr/>
        </p:nvPicPr>
        <p:blipFill>
          <a:blip r:embed="rId2"/>
          <a:srcRect r="11538"/>
          <a:stretch>
            <a:fillRect/>
          </a:stretch>
        </p:blipFill>
        <p:spPr bwMode="auto">
          <a:xfrm>
            <a:off x="6629400" y="3124200"/>
            <a:ext cx="5257800" cy="2971800"/>
          </a:xfrm>
          <a:prstGeom prst="rect">
            <a:avLst/>
          </a:prstGeom>
          <a:noFill/>
        </p:spPr>
      </p:pic>
      <p:sp>
        <p:nvSpPr>
          <p:cNvPr id="5" name="Rectangle 4"/>
          <p:cNvSpPr/>
          <p:nvPr/>
        </p:nvSpPr>
        <p:spPr>
          <a:xfrm>
            <a:off x="228600" y="3124200"/>
            <a:ext cx="6781800" cy="3416320"/>
          </a:xfrm>
          <a:prstGeom prst="rect">
            <a:avLst/>
          </a:prstGeom>
        </p:spPr>
        <p:txBody>
          <a:bodyPr wrap="square">
            <a:spAutoFit/>
          </a:bodyPr>
          <a:lstStyle/>
          <a:p>
            <a:pPr fontAlgn="base"/>
            <a:r>
              <a:rPr lang="en-US" sz="2400" b="1" dirty="0"/>
              <a:t>The reasons behind Co-channel interference are: </a:t>
            </a:r>
          </a:p>
          <a:p>
            <a:pPr fontAlgn="base"/>
            <a:r>
              <a:rPr lang="en-US" sz="2400" dirty="0"/>
              <a:t>Bad weather condition </a:t>
            </a:r>
          </a:p>
          <a:p>
            <a:pPr fontAlgn="base"/>
            <a:r>
              <a:rPr lang="en-US" sz="2400" dirty="0"/>
              <a:t>Poor frequency planning </a:t>
            </a:r>
          </a:p>
          <a:p>
            <a:pPr fontAlgn="base"/>
            <a:endParaRPr lang="en-US" sz="2400" dirty="0"/>
          </a:p>
          <a:p>
            <a:pPr fontAlgn="base"/>
            <a:r>
              <a:rPr lang="en-US" sz="2400" b="1" dirty="0"/>
              <a:t>Ways we can reduce co-channel interference are: </a:t>
            </a:r>
          </a:p>
          <a:p>
            <a:pPr fontAlgn="base"/>
            <a:r>
              <a:rPr lang="en-US" sz="2400" dirty="0"/>
              <a:t>Proper planning and implementation.</a:t>
            </a:r>
          </a:p>
          <a:p>
            <a:pPr fontAlgn="base"/>
            <a:r>
              <a:rPr lang="en-US" sz="2400" dirty="0"/>
              <a:t>The frequency reuse technique increases overall system capacity.</a:t>
            </a:r>
          </a:p>
          <a:p>
            <a:pPr fontAlgn="base"/>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58120" cy="1231106"/>
          </a:xfrm>
        </p:spPr>
        <p:txBody>
          <a:bodyPr/>
          <a:lstStyle/>
          <a:p>
            <a:pPr algn="ctr"/>
            <a:r>
              <a:rPr lang="en-US" b="1" dirty="0">
                <a:solidFill>
                  <a:srgbClr val="0070C0"/>
                </a:solidFill>
              </a:rPr>
              <a:t>Co-Channel Interference</a:t>
            </a:r>
            <a:br>
              <a:rPr lang="en-US" b="1" dirty="0"/>
            </a:br>
            <a:endParaRPr lang="en-US" dirty="0"/>
          </a:p>
        </p:txBody>
      </p:sp>
      <p:pic>
        <p:nvPicPr>
          <p:cNvPr id="36866" name="Picture 2"/>
          <p:cNvPicPr>
            <a:picLocks noChangeAspect="1" noChangeArrowheads="1"/>
          </p:cNvPicPr>
          <p:nvPr/>
        </p:nvPicPr>
        <p:blipFill>
          <a:blip r:embed="rId2"/>
          <a:srcRect l="26354" t="46875" r="23280" b="14583"/>
          <a:stretch>
            <a:fillRect/>
          </a:stretch>
        </p:blipFill>
        <p:spPr bwMode="auto">
          <a:xfrm>
            <a:off x="457199" y="1066800"/>
            <a:ext cx="11512379" cy="49530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58120" cy="1231106"/>
          </a:xfrm>
        </p:spPr>
        <p:txBody>
          <a:bodyPr/>
          <a:lstStyle/>
          <a:p>
            <a:pPr algn="ctr"/>
            <a:r>
              <a:rPr lang="en-US" b="1" dirty="0">
                <a:solidFill>
                  <a:srgbClr val="0070C0"/>
                </a:solidFill>
              </a:rPr>
              <a:t>Co-Channel Interference</a:t>
            </a:r>
            <a:br>
              <a:rPr lang="en-US" b="1" dirty="0"/>
            </a:br>
            <a:endParaRPr lang="en-US" dirty="0"/>
          </a:p>
        </p:txBody>
      </p:sp>
      <p:pic>
        <p:nvPicPr>
          <p:cNvPr id="37890" name="Picture 2"/>
          <p:cNvPicPr>
            <a:picLocks noChangeAspect="1" noChangeArrowheads="1"/>
          </p:cNvPicPr>
          <p:nvPr/>
        </p:nvPicPr>
        <p:blipFill>
          <a:blip r:embed="rId2"/>
          <a:srcRect l="27526" t="15625" r="22108" b="18750"/>
          <a:stretch>
            <a:fillRect/>
          </a:stretch>
        </p:blipFill>
        <p:spPr bwMode="auto">
          <a:xfrm>
            <a:off x="1752600" y="494414"/>
            <a:ext cx="8686800" cy="636358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8741" t="40657" r="40849" b="26042"/>
          <a:stretch>
            <a:fillRect/>
          </a:stretch>
        </p:blipFill>
        <p:spPr bwMode="auto">
          <a:xfrm>
            <a:off x="609600" y="1828800"/>
            <a:ext cx="10196948" cy="4724401"/>
          </a:xfrm>
          <a:prstGeom prst="rect">
            <a:avLst/>
          </a:prstGeom>
          <a:noFill/>
          <a:ln w="9525">
            <a:noFill/>
            <a:miter lim="800000"/>
            <a:headEnd/>
            <a:tailEnd/>
          </a:ln>
          <a:effectLst/>
        </p:spPr>
      </p:pic>
      <p:sp>
        <p:nvSpPr>
          <p:cNvPr id="3" name="TextBox 2"/>
          <p:cNvSpPr txBox="1"/>
          <p:nvPr/>
        </p:nvSpPr>
        <p:spPr>
          <a:xfrm>
            <a:off x="2438400" y="381000"/>
            <a:ext cx="6687600" cy="1200329"/>
          </a:xfrm>
          <a:prstGeom prst="rect">
            <a:avLst/>
          </a:prstGeom>
          <a:noFill/>
        </p:spPr>
        <p:txBody>
          <a:bodyPr wrap="none" rtlCol="0">
            <a:spAutoFit/>
          </a:bodyPr>
          <a:lstStyle/>
          <a:p>
            <a:pPr algn="ctr"/>
            <a:r>
              <a:rPr lang="en-US" sz="7200" b="1" dirty="0">
                <a:solidFill>
                  <a:srgbClr val="00B0F0"/>
                </a:solidFill>
              </a:rPr>
              <a:t>Area comparison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l="25769" t="16667" r="20937" b="12500"/>
          <a:stretch>
            <a:fillRect/>
          </a:stretch>
        </p:blipFill>
        <p:spPr bwMode="auto">
          <a:xfrm>
            <a:off x="1752600" y="0"/>
            <a:ext cx="9144000" cy="6832879"/>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noChangeArrowheads="1"/>
          </p:cNvPicPr>
          <p:nvPr/>
        </p:nvPicPr>
        <p:blipFill>
          <a:blip r:embed="rId2"/>
          <a:srcRect l="25769" t="25000" r="23865" b="15625"/>
          <a:stretch>
            <a:fillRect/>
          </a:stretch>
        </p:blipFill>
        <p:spPr bwMode="auto">
          <a:xfrm>
            <a:off x="838200" y="-1"/>
            <a:ext cx="10210800" cy="676762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l="26354" t="13542" r="20937" b="10417"/>
          <a:stretch>
            <a:fillRect/>
          </a:stretch>
        </p:blipFill>
        <p:spPr bwMode="auto">
          <a:xfrm>
            <a:off x="1676399" y="0"/>
            <a:ext cx="8173233" cy="66294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381000"/>
            <a:ext cx="11201400" cy="2677656"/>
          </a:xfrm>
          <a:prstGeom prst="rect">
            <a:avLst/>
          </a:prstGeom>
        </p:spPr>
        <p:txBody>
          <a:bodyPr wrap="square">
            <a:spAutoFit/>
          </a:bodyPr>
          <a:lstStyle/>
          <a:p>
            <a:pPr algn="just"/>
            <a:r>
              <a:rPr lang="en-US" sz="2800" dirty="0"/>
              <a:t>Example: If a signal to interference ratio of 15 dB is required for satisfactory forward channel performance of a cellular system, what is the frequency reuse factor and cluster size that should be used for maximum capacity if the path loss exponent is (a) n = 4 , (b) n = 3? Assume that there are 6 co-channels cells in the first tier, and all of them are at the same distance from the mobile. Use suitable approximations.</a:t>
            </a:r>
          </a:p>
        </p:txBody>
      </p:sp>
      <p:sp>
        <p:nvSpPr>
          <p:cNvPr id="4" name="Rectangle 3"/>
          <p:cNvSpPr/>
          <p:nvPr/>
        </p:nvSpPr>
        <p:spPr>
          <a:xfrm>
            <a:off x="838200" y="3581400"/>
            <a:ext cx="10439400" cy="2677656"/>
          </a:xfrm>
          <a:prstGeom prst="rect">
            <a:avLst/>
          </a:prstGeom>
        </p:spPr>
        <p:txBody>
          <a:bodyPr wrap="square">
            <a:spAutoFit/>
          </a:bodyPr>
          <a:lstStyle/>
          <a:p>
            <a:r>
              <a:rPr lang="en-US" sz="2800" dirty="0"/>
              <a:t>(a) n = 4</a:t>
            </a:r>
          </a:p>
          <a:p>
            <a:r>
              <a:rPr lang="en-US" sz="2800" dirty="0"/>
              <a:t>First, let us consider a 7-cell reuse pattern.</a:t>
            </a:r>
          </a:p>
          <a:p>
            <a:r>
              <a:rPr lang="en-US" sz="2800" dirty="0"/>
              <a:t>the co-channel reuse ratio D/R = √ (3N) = 4.583.</a:t>
            </a:r>
          </a:p>
          <a:p>
            <a:r>
              <a:rPr lang="en-US" sz="2800" dirty="0"/>
              <a:t> the </a:t>
            </a:r>
            <a:r>
              <a:rPr lang="en-US" sz="2800" dirty="0" err="1"/>
              <a:t>sigal</a:t>
            </a:r>
            <a:r>
              <a:rPr lang="en-US" sz="2800" dirty="0"/>
              <a:t>-to-noise interference ratio is given by</a:t>
            </a:r>
          </a:p>
          <a:p>
            <a:r>
              <a:rPr lang="pl-PL" sz="2800" dirty="0"/>
              <a:t>S/</a:t>
            </a:r>
            <a:r>
              <a:rPr lang="en-US" sz="2800" dirty="0" err="1"/>
              <a:t>i</a:t>
            </a:r>
            <a:r>
              <a:rPr lang="pl-PL" sz="2800" dirty="0"/>
              <a:t> = (I/6)x(4.583)</a:t>
            </a:r>
            <a:r>
              <a:rPr lang="en-US" sz="2800" dirty="0"/>
              <a:t>^4</a:t>
            </a:r>
            <a:r>
              <a:rPr lang="pl-PL" sz="2800" dirty="0"/>
              <a:t> = 75.3 = 18.</a:t>
            </a:r>
            <a:r>
              <a:rPr lang="en-US" sz="2800" dirty="0"/>
              <a:t>6</a:t>
            </a:r>
            <a:r>
              <a:rPr lang="pl-PL" sz="2800" dirty="0"/>
              <a:t>6 dB.</a:t>
            </a:r>
          </a:p>
          <a:p>
            <a:r>
              <a:rPr lang="en-US" sz="2800" dirty="0"/>
              <a:t>Since this is greater than the minimum required S/I, N = 7 can be used.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09600"/>
            <a:ext cx="11582400" cy="3539430"/>
          </a:xfrm>
          <a:prstGeom prst="rect">
            <a:avLst/>
          </a:prstGeom>
        </p:spPr>
        <p:txBody>
          <a:bodyPr wrap="square">
            <a:spAutoFit/>
          </a:bodyPr>
          <a:lstStyle/>
          <a:p>
            <a:r>
              <a:rPr lang="en-US" sz="2800" dirty="0"/>
              <a:t>b) n = 3</a:t>
            </a:r>
          </a:p>
          <a:p>
            <a:r>
              <a:rPr lang="en-US" sz="2800" dirty="0"/>
              <a:t>First, let us consider a 7-cell reuse pattern.</a:t>
            </a:r>
          </a:p>
          <a:p>
            <a:r>
              <a:rPr lang="en-US" sz="2800" dirty="0"/>
              <a:t>the </a:t>
            </a:r>
            <a:r>
              <a:rPr lang="en-US" sz="2800" dirty="0" err="1"/>
              <a:t>sigal</a:t>
            </a:r>
            <a:r>
              <a:rPr lang="en-US" sz="2800" dirty="0"/>
              <a:t>-to-interference ratio is given by</a:t>
            </a:r>
          </a:p>
          <a:p>
            <a:r>
              <a:rPr lang="pl-PL" sz="2800" dirty="0"/>
              <a:t>S/I = (</a:t>
            </a:r>
            <a:r>
              <a:rPr lang="en-US" sz="2800" dirty="0"/>
              <a:t>1/</a:t>
            </a:r>
            <a:r>
              <a:rPr lang="pl-PL" sz="2800" dirty="0"/>
              <a:t>6)x(4.583)</a:t>
            </a:r>
            <a:r>
              <a:rPr lang="en-US" sz="2800" dirty="0"/>
              <a:t>^3</a:t>
            </a:r>
            <a:r>
              <a:rPr lang="pl-PL" sz="2800" dirty="0"/>
              <a:t> = 16.04 = 12.05 dB.</a:t>
            </a:r>
          </a:p>
          <a:p>
            <a:r>
              <a:rPr lang="en-US" sz="2800" dirty="0"/>
              <a:t>Since this is less than the minimum required S/I, we need to use a larger N.</a:t>
            </a:r>
          </a:p>
          <a:p>
            <a:endParaRPr lang="en-US" sz="2800" dirty="0"/>
          </a:p>
          <a:p>
            <a:r>
              <a:rPr lang="en-US" sz="2800" dirty="0"/>
              <a:t>The next possible value of N is 12, (I = j = 2).</a:t>
            </a:r>
          </a:p>
          <a:p>
            <a:r>
              <a:rPr lang="en-US" sz="2800" dirty="0"/>
              <a:t>The corresponding co-channel ratio is given by as D/R = √ (3N) = 6.0.</a:t>
            </a:r>
          </a:p>
        </p:txBody>
      </p:sp>
      <p:sp>
        <p:nvSpPr>
          <p:cNvPr id="3" name="Rectangle 2"/>
          <p:cNvSpPr/>
          <p:nvPr/>
        </p:nvSpPr>
        <p:spPr>
          <a:xfrm>
            <a:off x="838200" y="4267200"/>
            <a:ext cx="10972800" cy="954107"/>
          </a:xfrm>
          <a:prstGeom prst="rect">
            <a:avLst/>
          </a:prstGeom>
        </p:spPr>
        <p:txBody>
          <a:bodyPr wrap="square">
            <a:spAutoFit/>
          </a:bodyPr>
          <a:lstStyle/>
          <a:p>
            <a:r>
              <a:rPr lang="pl-PL" sz="2800" dirty="0"/>
              <a:t>S/I = (1/6) x</a:t>
            </a:r>
            <a:r>
              <a:rPr lang="en-US" sz="2800" dirty="0"/>
              <a:t> 6^3</a:t>
            </a:r>
            <a:r>
              <a:rPr lang="pl-PL" sz="2800" dirty="0"/>
              <a:t> = 36 = 15.56 dB.</a:t>
            </a:r>
          </a:p>
          <a:p>
            <a:r>
              <a:rPr lang="en-US" sz="2800" dirty="0"/>
              <a:t>Since this is greater than the minimum required S/I, N = 12 can be used.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58120" cy="615553"/>
          </a:xfrm>
        </p:spPr>
        <p:txBody>
          <a:bodyPr/>
          <a:lstStyle/>
          <a:p>
            <a:r>
              <a:rPr lang="en-US" b="1" dirty="0"/>
              <a:t>Adjacent Channel Interference</a:t>
            </a:r>
            <a:endParaRPr lang="en-US" dirty="0"/>
          </a:p>
        </p:txBody>
      </p:sp>
      <p:sp>
        <p:nvSpPr>
          <p:cNvPr id="3" name="Rectangle 2"/>
          <p:cNvSpPr/>
          <p:nvPr/>
        </p:nvSpPr>
        <p:spPr>
          <a:xfrm>
            <a:off x="533400" y="838200"/>
            <a:ext cx="11125200" cy="3416320"/>
          </a:xfrm>
          <a:prstGeom prst="rect">
            <a:avLst/>
          </a:prstGeom>
        </p:spPr>
        <p:txBody>
          <a:bodyPr wrap="square">
            <a:spAutoFit/>
          </a:bodyPr>
          <a:lstStyle/>
          <a:p>
            <a:pPr algn="just" fontAlgn="base"/>
            <a:r>
              <a:rPr lang="en-US" sz="2400" dirty="0"/>
              <a:t>It is the interference caused to the signal which is adjacent in frequency to the desired signal. Imperfect receiver side filters allow the neighboring signal to mix with the actual pass band. if adjacent channel signal strength becomes strong, it will be difficult for Base Station to differentiate the actual mobile signal from the strong mobile signal. One of the main problems with adjacent channel interference is the near-far effect. It occurs when a mobile close to a base station transmits on a channel close to one being used by a weak mobile.</a:t>
            </a:r>
          </a:p>
          <a:p>
            <a:pPr algn="just"/>
            <a:br>
              <a:rPr lang="en-US" sz="2400" dirty="0"/>
            </a:br>
            <a:endParaRPr lang="en-US" sz="2400" dirty="0"/>
          </a:p>
        </p:txBody>
      </p:sp>
      <p:pic>
        <p:nvPicPr>
          <p:cNvPr id="35842" name="Picture 2" descr="Lightbox"/>
          <p:cNvPicPr>
            <a:picLocks noChangeAspect="1" noChangeArrowheads="1"/>
          </p:cNvPicPr>
          <p:nvPr/>
        </p:nvPicPr>
        <p:blipFill>
          <a:blip r:embed="rId2"/>
          <a:srcRect/>
          <a:stretch>
            <a:fillRect/>
          </a:stretch>
        </p:blipFill>
        <p:spPr bwMode="auto">
          <a:xfrm>
            <a:off x="3276600" y="3086100"/>
            <a:ext cx="7543800" cy="37719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533400" y="1676400"/>
            <a:ext cx="11049000" cy="3046988"/>
          </a:xfrm>
          <a:prstGeom prst="rect">
            <a:avLst/>
          </a:prstGeom>
        </p:spPr>
        <p:txBody>
          <a:bodyPr wrap="square">
            <a:spAutoFit/>
          </a:bodyPr>
          <a:lstStyle/>
          <a:p>
            <a:pPr fontAlgn="base"/>
            <a:r>
              <a:rPr lang="en-US" sz="2400" dirty="0"/>
              <a:t>The reasons behind adjacent channel interference are as follows:</a:t>
            </a:r>
          </a:p>
          <a:p>
            <a:pPr fontAlgn="base"/>
            <a:r>
              <a:rPr lang="en-US" sz="2400" dirty="0"/>
              <a:t>Due to multiple channels close to each other communicating using similar frequencies. </a:t>
            </a:r>
          </a:p>
          <a:p>
            <a:pPr fontAlgn="base"/>
            <a:r>
              <a:rPr lang="en-US" sz="2400" dirty="0"/>
              <a:t>Irrelevant power emission from an adjacent channel.</a:t>
            </a:r>
          </a:p>
          <a:p>
            <a:pPr fontAlgn="base"/>
            <a:endParaRPr lang="en-US" sz="2400" dirty="0"/>
          </a:p>
          <a:p>
            <a:pPr fontAlgn="base"/>
            <a:r>
              <a:rPr lang="en-US" sz="2400" dirty="0"/>
              <a:t>Factors for reducing Adjacent Channel Interference are as follows:</a:t>
            </a:r>
          </a:p>
          <a:p>
            <a:pPr fontAlgn="base"/>
            <a:r>
              <a:rPr lang="en-US" sz="2400" dirty="0"/>
              <a:t>Proper filtering</a:t>
            </a:r>
          </a:p>
          <a:p>
            <a:pPr fontAlgn="base"/>
            <a:r>
              <a:rPr lang="en-US" sz="2400" dirty="0"/>
              <a:t>Careful Channel Assignments   </a:t>
            </a:r>
          </a:p>
          <a:p>
            <a:pPr fontAlgn="base"/>
            <a:r>
              <a:rPr lang="en-US" sz="2400" dirty="0"/>
              <a:t>By managing the space between two adjacent cells which should remain constant.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10358120" cy="615553"/>
          </a:xfrm>
        </p:spPr>
        <p:txBody>
          <a:bodyPr/>
          <a:lstStyle/>
          <a:p>
            <a:pPr algn="ctr"/>
            <a:r>
              <a:rPr lang="en-US" b="1" dirty="0">
                <a:solidFill>
                  <a:srgbClr val="00B0F0"/>
                </a:solidFill>
              </a:rPr>
              <a:t>Why Hexagonal cell shape?</a:t>
            </a:r>
            <a:endParaRPr lang="en-US" dirty="0">
              <a:solidFill>
                <a:srgbClr val="00B0F0"/>
              </a:solidFill>
            </a:endParaRPr>
          </a:p>
        </p:txBody>
      </p:sp>
      <p:sp>
        <p:nvSpPr>
          <p:cNvPr id="3" name="Rectangle 2"/>
          <p:cNvSpPr/>
          <p:nvPr/>
        </p:nvSpPr>
        <p:spPr>
          <a:xfrm>
            <a:off x="381000" y="762000"/>
            <a:ext cx="11506200" cy="6230616"/>
          </a:xfrm>
          <a:prstGeom prst="rect">
            <a:avLst/>
          </a:prstGeom>
        </p:spPr>
        <p:txBody>
          <a:bodyPr wrap="square">
            <a:spAutoFit/>
          </a:bodyPr>
          <a:lstStyle/>
          <a:p>
            <a:pPr algn="just">
              <a:lnSpc>
                <a:spcPct val="80000"/>
              </a:lnSpc>
              <a:buFont typeface="Wingdings" pitchFamily="2" charset="2"/>
              <a:buChar char="Ø"/>
            </a:pPr>
            <a:r>
              <a:rPr lang="en-US" sz="2400" dirty="0"/>
              <a:t>The Hexagonal cell shape is universally adapted since it permits easy and manageable analysis of system. The actual shape is known as foot print and is determined from field measurements or propagation prediction models.</a:t>
            </a:r>
          </a:p>
          <a:p>
            <a:pPr algn="just">
              <a:lnSpc>
                <a:spcPct val="80000"/>
              </a:lnSpc>
              <a:buFont typeface="Wingdings" pitchFamily="2" charset="2"/>
              <a:buChar char="Ø"/>
            </a:pPr>
            <a:endParaRPr lang="en-US" sz="2400" dirty="0"/>
          </a:p>
          <a:p>
            <a:pPr algn="just">
              <a:lnSpc>
                <a:spcPct val="80000"/>
              </a:lnSpc>
              <a:buFont typeface="Wingdings" pitchFamily="2" charset="2"/>
              <a:buChar char="Ø"/>
            </a:pPr>
            <a:r>
              <a:rPr lang="en-US" sz="2400" dirty="0"/>
              <a:t>Circles cannot be selected as cell shape because adjacent circles cannot be overlaid upon a map without leaving gaps or creating overlap regions.</a:t>
            </a:r>
          </a:p>
          <a:p>
            <a:pPr algn="just">
              <a:lnSpc>
                <a:spcPct val="80000"/>
              </a:lnSpc>
              <a:buFont typeface="Wingdings" pitchFamily="2" charset="2"/>
              <a:buChar char="Ø"/>
            </a:pPr>
            <a:endParaRPr lang="en-US" sz="2400" dirty="0"/>
          </a:p>
          <a:p>
            <a:pPr algn="just">
              <a:lnSpc>
                <a:spcPct val="80000"/>
              </a:lnSpc>
              <a:buFont typeface="Wingdings" pitchFamily="2" charset="2"/>
              <a:buChar char="Ø"/>
            </a:pPr>
            <a:r>
              <a:rPr lang="en-US" sz="2400" dirty="0"/>
              <a:t>Other choices – polygons like a square, an equilateral triangle and a regular hexagon.</a:t>
            </a:r>
          </a:p>
          <a:p>
            <a:pPr algn="just">
              <a:lnSpc>
                <a:spcPct val="80000"/>
              </a:lnSpc>
              <a:buFont typeface="Wingdings" pitchFamily="2" charset="2"/>
              <a:buChar char="Ø"/>
            </a:pPr>
            <a:endParaRPr lang="en-US" sz="2400" dirty="0"/>
          </a:p>
          <a:p>
            <a:pPr algn="just">
              <a:lnSpc>
                <a:spcPct val="80000"/>
              </a:lnSpc>
              <a:buFont typeface="Wingdings" pitchFamily="2" charset="2"/>
              <a:buChar char="Ø"/>
            </a:pPr>
            <a:r>
              <a:rPr lang="en-US" sz="2400" dirty="0"/>
              <a:t>A cell site must be designed to serve the weakest mobile within the footprint and these are typically located at the edge of the cell. For a given distance between the centre of the polygon and its farthest perimeter points, the hexagon has the largest area of the three.</a:t>
            </a:r>
          </a:p>
          <a:p>
            <a:pPr algn="just">
              <a:lnSpc>
                <a:spcPct val="80000"/>
              </a:lnSpc>
              <a:buFont typeface="Wingdings" pitchFamily="2" charset="2"/>
              <a:buChar char="Ø"/>
            </a:pPr>
            <a:endParaRPr lang="en-US" sz="2400" dirty="0"/>
          </a:p>
          <a:p>
            <a:pPr algn="just">
              <a:lnSpc>
                <a:spcPct val="80000"/>
              </a:lnSpc>
              <a:buFont typeface="Wingdings" pitchFamily="2" charset="2"/>
              <a:buChar char="Ø"/>
            </a:pPr>
            <a:r>
              <a:rPr lang="en-US" sz="2400" dirty="0"/>
              <a:t>So, by using hexagonal geometry the fewest no. of cells can cover a geographic region and also hexagon closely approx. a circle</a:t>
            </a:r>
          </a:p>
          <a:p>
            <a:pPr algn="just">
              <a:lnSpc>
                <a:spcPct val="80000"/>
              </a:lnSpc>
              <a:buFont typeface="Wingdings" pitchFamily="2" charset="2"/>
              <a:buChar char="Ø"/>
            </a:pPr>
            <a:endParaRPr lang="en-US" sz="2400" dirty="0"/>
          </a:p>
          <a:p>
            <a:pPr algn="just">
              <a:buFont typeface="Wingdings" pitchFamily="2" charset="2"/>
              <a:buChar char="Ø"/>
            </a:pPr>
            <a:r>
              <a:rPr lang="en-US" sz="2400" dirty="0"/>
              <a:t>Also, if </a:t>
            </a:r>
            <a:r>
              <a:rPr lang="en-US" sz="2400" dirty="0" err="1"/>
              <a:t>omni</a:t>
            </a:r>
            <a:r>
              <a:rPr lang="en-US" sz="2400" dirty="0"/>
              <a:t> directional antenna is used by a base station then its radiation pattern is circular. So hexagon is the suitable choice. The actual footprint is determined by the contour in which a given transmitter serves the mobile successfully.</a:t>
            </a:r>
          </a:p>
          <a:p>
            <a:pPr>
              <a:lnSpc>
                <a:spcPct val="80000"/>
              </a:lnSpc>
              <a:buFont typeface="Wingdings" pitchFamily="2" charset="2"/>
              <a:buChar char="Ø"/>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58120" cy="635000"/>
          </a:xfrm>
        </p:spPr>
        <p:txBody>
          <a:bodyPr/>
          <a:lstStyle/>
          <a:p>
            <a:pPr algn="ctr"/>
            <a:r>
              <a:rPr lang="en-US" b="1" dirty="0">
                <a:solidFill>
                  <a:srgbClr val="00B0F0"/>
                </a:solidFill>
              </a:rPr>
              <a:t>CELL</a:t>
            </a:r>
          </a:p>
        </p:txBody>
      </p:sp>
      <p:sp>
        <p:nvSpPr>
          <p:cNvPr id="3" name="Rectangle 2"/>
          <p:cNvSpPr/>
          <p:nvPr/>
        </p:nvSpPr>
        <p:spPr>
          <a:xfrm>
            <a:off x="457200" y="914400"/>
            <a:ext cx="8686800" cy="5262979"/>
          </a:xfrm>
          <a:prstGeom prst="rect">
            <a:avLst/>
          </a:prstGeom>
        </p:spPr>
        <p:txBody>
          <a:bodyPr wrap="square">
            <a:spAutoFit/>
          </a:bodyPr>
          <a:lstStyle/>
          <a:p>
            <a:pPr algn="just">
              <a:buFont typeface="Wingdings" pitchFamily="2" charset="2"/>
              <a:buChar char="Ø"/>
            </a:pPr>
            <a:r>
              <a:rPr lang="en-US" sz="2800" dirty="0"/>
              <a:t>Theoretically (for analysis purpose) the cell shape is considered as hexagonal with no overlapping between adjacent cells as shown in fig. 1.5(a).</a:t>
            </a:r>
          </a:p>
          <a:p>
            <a:pPr algn="just">
              <a:buFont typeface="Wingdings" pitchFamily="2" charset="2"/>
              <a:buChar char="Ø"/>
            </a:pPr>
            <a:endParaRPr lang="en-US" sz="2800" dirty="0"/>
          </a:p>
          <a:p>
            <a:pPr algn="just">
              <a:buFont typeface="Wingdings" pitchFamily="2" charset="2"/>
              <a:buChar char="Ø"/>
            </a:pPr>
            <a:r>
              <a:rPr lang="en-US" sz="2800" dirty="0"/>
              <a:t>Such a shape cannot be generated in a real world. It will simplify the design and planning of this system. Ideally we require  circular overlapped cells as shown in fig. 1.5(b)</a:t>
            </a:r>
          </a:p>
          <a:p>
            <a:pPr algn="just">
              <a:buFont typeface="Wingdings" pitchFamily="2" charset="2"/>
              <a:buChar char="Ø"/>
            </a:pPr>
            <a:endParaRPr lang="en-US" sz="2800" dirty="0"/>
          </a:p>
          <a:p>
            <a:pPr algn="just">
              <a:buFont typeface="Wingdings" pitchFamily="2" charset="2"/>
              <a:buChar char="Ø"/>
            </a:pPr>
            <a:r>
              <a:rPr lang="en-US" sz="2800" dirty="0"/>
              <a:t>But this makes the drawing unclear.</a:t>
            </a:r>
          </a:p>
          <a:p>
            <a:pPr algn="just">
              <a:buFont typeface="Wingdings" pitchFamily="2" charset="2"/>
              <a:buChar char="Ø"/>
            </a:pPr>
            <a:r>
              <a:rPr lang="en-US" sz="2800" dirty="0"/>
              <a:t>The real shape of a cell is as shown in fig. 1.5(c)</a:t>
            </a:r>
          </a:p>
          <a:p>
            <a:pPr algn="just">
              <a:buFont typeface="Wingdings" pitchFamily="2" charset="2"/>
              <a:buChar char="Ø"/>
            </a:pPr>
            <a:r>
              <a:rPr lang="en-US" sz="2800" dirty="0"/>
              <a:t> The cell size depends on traffic density and geographical features</a:t>
            </a:r>
            <a:r>
              <a:rPr lang="en-US" dirty="0"/>
              <a:t>.</a:t>
            </a:r>
          </a:p>
        </p:txBody>
      </p:sp>
      <p:pic>
        <p:nvPicPr>
          <p:cNvPr id="3074" name="Picture 2"/>
          <p:cNvPicPr>
            <a:picLocks noChangeAspect="1" noChangeArrowheads="1"/>
          </p:cNvPicPr>
          <p:nvPr/>
        </p:nvPicPr>
        <p:blipFill>
          <a:blip r:embed="rId2"/>
          <a:srcRect l="38653" t="43750" r="22694" b="28125"/>
          <a:stretch>
            <a:fillRect/>
          </a:stretch>
        </p:blipFill>
        <p:spPr bwMode="auto">
          <a:xfrm rot="5400000">
            <a:off x="7857067" y="2506133"/>
            <a:ext cx="5545665" cy="23622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10358120" cy="635000"/>
          </a:xfrm>
        </p:spPr>
        <p:txBody>
          <a:bodyPr/>
          <a:lstStyle/>
          <a:p>
            <a:r>
              <a:rPr lang="en-US" b="1" dirty="0">
                <a:solidFill>
                  <a:srgbClr val="00B0F0"/>
                </a:solidFill>
              </a:rPr>
              <a:t>INTRODUCTION TO CELLULAR CONCEPT</a:t>
            </a:r>
          </a:p>
        </p:txBody>
      </p:sp>
      <p:pic>
        <p:nvPicPr>
          <p:cNvPr id="1027" name="Picture 3"/>
          <p:cNvPicPr>
            <a:picLocks noChangeAspect="1" noChangeArrowheads="1"/>
          </p:cNvPicPr>
          <p:nvPr/>
        </p:nvPicPr>
        <p:blipFill>
          <a:blip r:embed="rId2"/>
          <a:srcRect l="14641" t="22917" r="15666" b="15625"/>
          <a:stretch>
            <a:fillRect/>
          </a:stretch>
        </p:blipFill>
        <p:spPr bwMode="auto">
          <a:xfrm>
            <a:off x="762000" y="1371600"/>
            <a:ext cx="10451024" cy="5181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ChangeAspect="1" noChangeArrowheads="1"/>
          </p:cNvPicPr>
          <p:nvPr/>
        </p:nvPicPr>
        <p:blipFill>
          <a:blip r:embed="rId2"/>
          <a:srcRect l="15813" t="20833" r="15666" b="3125"/>
          <a:stretch>
            <a:fillRect/>
          </a:stretch>
        </p:blipFill>
        <p:spPr bwMode="auto">
          <a:xfrm>
            <a:off x="381000" y="-1"/>
            <a:ext cx="10991590" cy="685800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358120" cy="635000"/>
          </a:xfrm>
        </p:spPr>
        <p:txBody>
          <a:bodyPr/>
          <a:lstStyle/>
          <a:p>
            <a:pPr algn="ctr"/>
            <a:r>
              <a:rPr lang="en-US" b="1" dirty="0">
                <a:solidFill>
                  <a:srgbClr val="00B0F0"/>
                </a:solidFill>
              </a:rPr>
              <a:t>CELL AREA</a:t>
            </a:r>
          </a:p>
        </p:txBody>
      </p:sp>
      <p:pic>
        <p:nvPicPr>
          <p:cNvPr id="3075" name="Picture 3"/>
          <p:cNvPicPr>
            <a:picLocks noChangeAspect="1" noChangeArrowheads="1"/>
          </p:cNvPicPr>
          <p:nvPr/>
        </p:nvPicPr>
        <p:blipFill>
          <a:blip r:embed="rId2"/>
          <a:srcRect/>
          <a:stretch>
            <a:fillRect/>
          </a:stretch>
        </p:blipFill>
        <p:spPr bwMode="auto">
          <a:xfrm>
            <a:off x="1066800" y="990600"/>
            <a:ext cx="10169450" cy="5867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358120" cy="635000"/>
          </a:xfrm>
        </p:spPr>
        <p:txBody>
          <a:bodyPr/>
          <a:lstStyle/>
          <a:p>
            <a:pPr algn="ctr"/>
            <a:r>
              <a:rPr lang="en-US" b="1" dirty="0">
                <a:solidFill>
                  <a:srgbClr val="00B0F0"/>
                </a:solidFill>
              </a:rPr>
              <a:t>CELLS AND CLUSTER</a:t>
            </a:r>
          </a:p>
        </p:txBody>
      </p:sp>
      <p:pic>
        <p:nvPicPr>
          <p:cNvPr id="4098" name="Picture 2"/>
          <p:cNvPicPr>
            <a:picLocks noChangeAspect="1" noChangeArrowheads="1"/>
          </p:cNvPicPr>
          <p:nvPr/>
        </p:nvPicPr>
        <p:blipFill>
          <a:blip r:embed="rId2"/>
          <a:srcRect/>
          <a:stretch>
            <a:fillRect/>
          </a:stretch>
        </p:blipFill>
        <p:spPr bwMode="auto">
          <a:xfrm>
            <a:off x="1066800" y="1152525"/>
            <a:ext cx="9363075" cy="570547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5929</TotalTime>
  <Words>2647</Words>
  <Application>Microsoft Office PowerPoint</Application>
  <PresentationFormat>Widescreen</PresentationFormat>
  <Paragraphs>175</Paragraphs>
  <Slides>36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Malgun Gothic</vt:lpstr>
      <vt:lpstr>Arial</vt:lpstr>
      <vt:lpstr>Calibri</vt:lpstr>
      <vt:lpstr>Carlito</vt:lpstr>
      <vt:lpstr>Consolas</vt:lpstr>
      <vt:lpstr>Nunito</vt:lpstr>
      <vt:lpstr>Wingdings</vt:lpstr>
      <vt:lpstr>Office Theme</vt:lpstr>
      <vt:lpstr>      WIRELESS AND MOBILE         COMMUNICATION (EC 751)</vt:lpstr>
      <vt:lpstr>PowerPoint Presentation</vt:lpstr>
      <vt:lpstr>PowerPoint Presentation</vt:lpstr>
      <vt:lpstr>Why Hexagonal cell shape?</vt:lpstr>
      <vt:lpstr>CELL</vt:lpstr>
      <vt:lpstr>INTRODUCTION TO CELLULAR CONCEPT</vt:lpstr>
      <vt:lpstr>PowerPoint Presentation</vt:lpstr>
      <vt:lpstr>CELL AREA</vt:lpstr>
      <vt:lpstr>CELLS AND CLUSTER</vt:lpstr>
      <vt:lpstr>CLUSTER PATTENS</vt:lpstr>
      <vt:lpstr>Concept of Frequency Reuse</vt:lpstr>
      <vt:lpstr>Concept of Frequency Reuse</vt:lpstr>
      <vt:lpstr>Features Frequency Reuse</vt:lpstr>
      <vt:lpstr>PowerPoint Presentation</vt:lpstr>
      <vt:lpstr>PowerPoint Presentation</vt:lpstr>
      <vt:lpstr>PowerPoint Presentation</vt:lpstr>
      <vt:lpstr>PowerPoint Presentation</vt:lpstr>
      <vt:lpstr>PowerPoint Presentation</vt:lpstr>
      <vt:lpstr>PowerPoint Presentation</vt:lpstr>
      <vt:lpstr>Advantages of Frequency Reuse</vt:lpstr>
      <vt:lpstr>PowerPoint Presentation</vt:lpstr>
      <vt:lpstr>Effect of Cell Size – Trade offs</vt:lpstr>
      <vt:lpstr>PowerPoint Presentation</vt:lpstr>
      <vt:lpstr>PowerPoint Presentation</vt:lpstr>
      <vt:lpstr>Interference</vt:lpstr>
      <vt:lpstr>PowerPoint Presentation</vt:lpstr>
      <vt:lpstr>Co-Channel Interference </vt:lpstr>
      <vt:lpstr>Co-Channel Interference </vt:lpstr>
      <vt:lpstr>Co-Channel Interference </vt:lpstr>
      <vt:lpstr>PowerPoint Presentation</vt:lpstr>
      <vt:lpstr>PowerPoint Presentation</vt:lpstr>
      <vt:lpstr>PowerPoint Presentation</vt:lpstr>
      <vt:lpstr>PowerPoint Presentation</vt:lpstr>
      <vt:lpstr>PowerPoint Presentation</vt:lpstr>
      <vt:lpstr>Adjacent Channel Interference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Awareness Vriddhi Training for Urban Cooperative banks (UCBs) on  Cyber Security Resilience Framework  Mission AVTU</dc:title>
  <dc:creator>Nishad Deshpande</dc:creator>
  <cp:lastModifiedBy>Dhiraj Patel</cp:lastModifiedBy>
  <cp:revision>188</cp:revision>
  <dcterms:created xsi:type="dcterms:W3CDTF">2023-02-04T10:18:18Z</dcterms:created>
  <dcterms:modified xsi:type="dcterms:W3CDTF">2025-08-30T06:39:08Z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2023-02-03T00:00:00Z</vt:filetime>
  </property>
  <property fmtid="{D5CDD505-2E9C-101B-9397-08002B2CF9AE}" pid="3" name="Creator">
    <vt:lpwstr>Microsoft® PowerPoint® LTSC</vt:lpwstr>
  </property>
  <property fmtid="{D5CDD505-2E9C-101B-9397-08002B2CF9AE}" pid="4" name="LastSaved">
    <vt:filetime>2023-02-04T00:00:00Z</vt:filetime>
  </property>
</Properties>
</file>