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1pPr>
    <a:lvl2pPr indent="2286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2pPr>
    <a:lvl3pPr indent="4572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3pPr>
    <a:lvl4pPr indent="6858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4pPr>
    <a:lvl5pPr indent="9144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914400" y="2130427"/>
            <a:ext cx="10363200" cy="14700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963084" y="4406903"/>
            <a:ext cx="10363201" cy="1362076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963084" y="2906713"/>
            <a:ext cx="103632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609600" y="1535112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93368" y="1535112"/>
            <a:ext cx="5389034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609601" y="273050"/>
            <a:ext cx="4011085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21"/>
          </p:nvPr>
        </p:nvSpPr>
        <p:spPr>
          <a:xfrm>
            <a:off x="609601" y="1435103"/>
            <a:ext cx="401108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2389716" y="4800600"/>
            <a:ext cx="73152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2389716" y="612775"/>
            <a:ext cx="73152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2389716" y="5367337"/>
            <a:ext cx="73152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09600" y="1095375"/>
            <a:ext cx="10972800" cy="5030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308744" y="6404295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  <a:latin typeface="TradeGothic"/>
                <a:ea typeface="TradeGothic"/>
                <a:cs typeface="TradeGothic"/>
                <a:sym typeface="Trade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5pPr>
      <a:lvl6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6pPr>
      <a:lvl7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7pPr>
      <a:lvl8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radeGothic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radeGothic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radeGothic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radeGothic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radeGothic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radeGothic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radeGothic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radeGothic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radeGothic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hyperlink" Target="https://doi.org/10.1016/j.ejor.2023.02.018" TargetMode="External"/><Relationship Id="rId4" Type="http://schemas.openxmlformats.org/officeDocument/2006/relationships/hyperlink" Target="https://www.optaplanner.org/" TargetMode="External"/><Relationship Id="rId5" Type="http://schemas.openxmlformats.org/officeDocument/2006/relationships/hyperlink" Target="https://www.education.gov.in/sites/upload_files/mhrd/files/NEP_Final_English_0.pdf" TargetMode="External"/><Relationship Id="rId6" Type="http://schemas.openxmlformats.org/officeDocument/2006/relationships/hyperlink" Target="https://github.com/UniTime/unitime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24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5" name="Freeform: Shape 26"/>
          <p:cNvSpPr/>
          <p:nvPr/>
        </p:nvSpPr>
        <p:spPr>
          <a:xfrm>
            <a:off x="5656780" y="851520"/>
            <a:ext cx="4638605" cy="5154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3" h="21600" fill="norm" stroke="1" extrusionOk="0">
                <a:moveTo>
                  <a:pt x="1264" y="13095"/>
                </a:moveTo>
                <a:cubicBezTo>
                  <a:pt x="1264" y="13095"/>
                  <a:pt x="1264" y="13095"/>
                  <a:pt x="3126" y="13095"/>
                </a:cubicBezTo>
                <a:cubicBezTo>
                  <a:pt x="3243" y="13095"/>
                  <a:pt x="3355" y="13172"/>
                  <a:pt x="3412" y="13298"/>
                </a:cubicBezTo>
                <a:cubicBezTo>
                  <a:pt x="3412" y="13298"/>
                  <a:pt x="3412" y="13298"/>
                  <a:pt x="4345" y="15232"/>
                </a:cubicBezTo>
                <a:cubicBezTo>
                  <a:pt x="4405" y="15353"/>
                  <a:pt x="4405" y="15507"/>
                  <a:pt x="4345" y="15628"/>
                </a:cubicBezTo>
                <a:cubicBezTo>
                  <a:pt x="4345" y="15628"/>
                  <a:pt x="4345" y="15628"/>
                  <a:pt x="3412" y="17563"/>
                </a:cubicBezTo>
                <a:cubicBezTo>
                  <a:pt x="3355" y="17688"/>
                  <a:pt x="3243" y="17765"/>
                  <a:pt x="3126" y="17765"/>
                </a:cubicBezTo>
                <a:cubicBezTo>
                  <a:pt x="3126" y="17765"/>
                  <a:pt x="3126" y="17765"/>
                  <a:pt x="1264" y="17765"/>
                </a:cubicBezTo>
                <a:cubicBezTo>
                  <a:pt x="1143" y="17765"/>
                  <a:pt x="1035" y="17688"/>
                  <a:pt x="974" y="17563"/>
                </a:cubicBezTo>
                <a:cubicBezTo>
                  <a:pt x="974" y="17563"/>
                  <a:pt x="974" y="17563"/>
                  <a:pt x="45" y="15628"/>
                </a:cubicBezTo>
                <a:cubicBezTo>
                  <a:pt x="-15" y="15507"/>
                  <a:pt x="-15" y="15353"/>
                  <a:pt x="45" y="15232"/>
                </a:cubicBezTo>
                <a:cubicBezTo>
                  <a:pt x="45" y="15232"/>
                  <a:pt x="45" y="15232"/>
                  <a:pt x="974" y="13298"/>
                </a:cubicBezTo>
                <a:cubicBezTo>
                  <a:pt x="1035" y="13172"/>
                  <a:pt x="1143" y="13095"/>
                  <a:pt x="1264" y="13095"/>
                </a:cubicBezTo>
                <a:close/>
                <a:moveTo>
                  <a:pt x="8664" y="2389"/>
                </a:moveTo>
                <a:cubicBezTo>
                  <a:pt x="8664" y="2389"/>
                  <a:pt x="8664" y="2389"/>
                  <a:pt x="9622" y="2389"/>
                </a:cubicBezTo>
                <a:lnTo>
                  <a:pt x="9733" y="2389"/>
                </a:lnTo>
                <a:lnTo>
                  <a:pt x="9840" y="2610"/>
                </a:lnTo>
                <a:cubicBezTo>
                  <a:pt x="9988" y="2917"/>
                  <a:pt x="10161" y="3275"/>
                  <a:pt x="10362" y="3692"/>
                </a:cubicBezTo>
                <a:cubicBezTo>
                  <a:pt x="10454" y="3877"/>
                  <a:pt x="10454" y="4113"/>
                  <a:pt x="10362" y="4298"/>
                </a:cubicBezTo>
                <a:cubicBezTo>
                  <a:pt x="10362" y="4298"/>
                  <a:pt x="10362" y="4298"/>
                  <a:pt x="8933" y="7261"/>
                </a:cubicBezTo>
                <a:cubicBezTo>
                  <a:pt x="8847" y="7453"/>
                  <a:pt x="8674" y="7571"/>
                  <a:pt x="8496" y="7571"/>
                </a:cubicBezTo>
                <a:cubicBezTo>
                  <a:pt x="8496" y="7571"/>
                  <a:pt x="8496" y="7571"/>
                  <a:pt x="5644" y="7571"/>
                </a:cubicBezTo>
                <a:cubicBezTo>
                  <a:pt x="5598" y="7571"/>
                  <a:pt x="5553" y="7564"/>
                  <a:pt x="5510" y="7550"/>
                </a:cubicBezTo>
                <a:lnTo>
                  <a:pt x="5417" y="7503"/>
                </a:lnTo>
                <a:lnTo>
                  <a:pt x="5474" y="7386"/>
                </a:lnTo>
                <a:cubicBezTo>
                  <a:pt x="5984" y="6323"/>
                  <a:pt x="6637" y="4963"/>
                  <a:pt x="7473" y="3222"/>
                </a:cubicBezTo>
                <a:cubicBezTo>
                  <a:pt x="7721" y="2706"/>
                  <a:pt x="8168" y="2389"/>
                  <a:pt x="8664" y="2389"/>
                </a:cubicBezTo>
                <a:close/>
                <a:moveTo>
                  <a:pt x="5475" y="0"/>
                </a:moveTo>
                <a:cubicBezTo>
                  <a:pt x="5475" y="0"/>
                  <a:pt x="5475" y="0"/>
                  <a:pt x="8692" y="0"/>
                </a:cubicBezTo>
                <a:cubicBezTo>
                  <a:pt x="8893" y="0"/>
                  <a:pt x="9088" y="133"/>
                  <a:pt x="9185" y="350"/>
                </a:cubicBezTo>
                <a:cubicBezTo>
                  <a:pt x="9185" y="350"/>
                  <a:pt x="9185" y="350"/>
                  <a:pt x="10050" y="2143"/>
                </a:cubicBezTo>
                <a:lnTo>
                  <a:pt x="10147" y="2345"/>
                </a:lnTo>
                <a:lnTo>
                  <a:pt x="9707" y="2345"/>
                </a:lnTo>
                <a:lnTo>
                  <a:pt x="9550" y="2018"/>
                </a:lnTo>
                <a:cubicBezTo>
                  <a:pt x="8947" y="768"/>
                  <a:pt x="8947" y="768"/>
                  <a:pt x="8947" y="768"/>
                </a:cubicBezTo>
                <a:cubicBezTo>
                  <a:pt x="8860" y="576"/>
                  <a:pt x="8688" y="458"/>
                  <a:pt x="8509" y="458"/>
                </a:cubicBezTo>
                <a:cubicBezTo>
                  <a:pt x="5658" y="458"/>
                  <a:pt x="5658" y="458"/>
                  <a:pt x="5658" y="458"/>
                </a:cubicBezTo>
                <a:cubicBezTo>
                  <a:pt x="5473" y="458"/>
                  <a:pt x="5306" y="576"/>
                  <a:pt x="5214" y="768"/>
                </a:cubicBezTo>
                <a:cubicBezTo>
                  <a:pt x="3791" y="3731"/>
                  <a:pt x="3791" y="3731"/>
                  <a:pt x="3791" y="3731"/>
                </a:cubicBezTo>
                <a:cubicBezTo>
                  <a:pt x="3699" y="3916"/>
                  <a:pt x="3699" y="4152"/>
                  <a:pt x="3791" y="4337"/>
                </a:cubicBezTo>
                <a:cubicBezTo>
                  <a:pt x="5214" y="7300"/>
                  <a:pt x="5214" y="7300"/>
                  <a:pt x="5214" y="7300"/>
                </a:cubicBezTo>
                <a:cubicBezTo>
                  <a:pt x="5260" y="7396"/>
                  <a:pt x="5325" y="7474"/>
                  <a:pt x="5401" y="7527"/>
                </a:cubicBezTo>
                <a:lnTo>
                  <a:pt x="5423" y="7538"/>
                </a:lnTo>
                <a:lnTo>
                  <a:pt x="5307" y="7780"/>
                </a:lnTo>
                <a:lnTo>
                  <a:pt x="5220" y="7960"/>
                </a:lnTo>
                <a:lnTo>
                  <a:pt x="5310" y="8005"/>
                </a:lnTo>
                <a:cubicBezTo>
                  <a:pt x="5358" y="8021"/>
                  <a:pt x="5409" y="8029"/>
                  <a:pt x="5461" y="8029"/>
                </a:cubicBezTo>
                <a:cubicBezTo>
                  <a:pt x="8678" y="8029"/>
                  <a:pt x="8678" y="8029"/>
                  <a:pt x="8678" y="8029"/>
                </a:cubicBezTo>
                <a:cubicBezTo>
                  <a:pt x="8880" y="8029"/>
                  <a:pt x="9074" y="7896"/>
                  <a:pt x="9172" y="7679"/>
                </a:cubicBezTo>
                <a:cubicBezTo>
                  <a:pt x="10783" y="4337"/>
                  <a:pt x="10783" y="4337"/>
                  <a:pt x="10783" y="4337"/>
                </a:cubicBezTo>
                <a:cubicBezTo>
                  <a:pt x="10888" y="4128"/>
                  <a:pt x="10888" y="3862"/>
                  <a:pt x="10783" y="3653"/>
                </a:cubicBezTo>
                <a:cubicBezTo>
                  <a:pt x="10582" y="3235"/>
                  <a:pt x="10406" y="2870"/>
                  <a:pt x="10251" y="2550"/>
                </a:cubicBezTo>
                <a:lnTo>
                  <a:pt x="10173" y="2389"/>
                </a:lnTo>
                <a:lnTo>
                  <a:pt x="10534" y="2389"/>
                </a:lnTo>
                <a:cubicBezTo>
                  <a:pt x="11656" y="2389"/>
                  <a:pt x="13452" y="2389"/>
                  <a:pt x="16324" y="2389"/>
                </a:cubicBezTo>
                <a:cubicBezTo>
                  <a:pt x="16804" y="2389"/>
                  <a:pt x="17267" y="2706"/>
                  <a:pt x="17499" y="3222"/>
                </a:cubicBezTo>
                <a:cubicBezTo>
                  <a:pt x="17499" y="3222"/>
                  <a:pt x="17499" y="3222"/>
                  <a:pt x="21337" y="11181"/>
                </a:cubicBezTo>
                <a:cubicBezTo>
                  <a:pt x="21585" y="11677"/>
                  <a:pt x="21585" y="12312"/>
                  <a:pt x="21337" y="12808"/>
                </a:cubicBezTo>
                <a:cubicBezTo>
                  <a:pt x="21337" y="12808"/>
                  <a:pt x="21337" y="12808"/>
                  <a:pt x="17499" y="20766"/>
                </a:cubicBezTo>
                <a:cubicBezTo>
                  <a:pt x="17267" y="21282"/>
                  <a:pt x="16804" y="21600"/>
                  <a:pt x="16324" y="21600"/>
                </a:cubicBezTo>
                <a:cubicBezTo>
                  <a:pt x="16324" y="21600"/>
                  <a:pt x="16324" y="21600"/>
                  <a:pt x="8664" y="21600"/>
                </a:cubicBezTo>
                <a:cubicBezTo>
                  <a:pt x="8168" y="21600"/>
                  <a:pt x="7721" y="21282"/>
                  <a:pt x="7473" y="20766"/>
                </a:cubicBezTo>
                <a:cubicBezTo>
                  <a:pt x="7473" y="20766"/>
                  <a:pt x="7473" y="20766"/>
                  <a:pt x="3651" y="12808"/>
                </a:cubicBezTo>
                <a:cubicBezTo>
                  <a:pt x="3403" y="12312"/>
                  <a:pt x="3403" y="11677"/>
                  <a:pt x="3651" y="11181"/>
                </a:cubicBezTo>
                <a:cubicBezTo>
                  <a:pt x="3651" y="11181"/>
                  <a:pt x="3651" y="11181"/>
                  <a:pt x="5070" y="8226"/>
                </a:cubicBezTo>
                <a:lnTo>
                  <a:pt x="5190" y="7976"/>
                </a:lnTo>
                <a:lnTo>
                  <a:pt x="5186" y="7974"/>
                </a:lnTo>
                <a:cubicBezTo>
                  <a:pt x="5100" y="7914"/>
                  <a:pt x="5027" y="7826"/>
                  <a:pt x="4975" y="7718"/>
                </a:cubicBezTo>
                <a:cubicBezTo>
                  <a:pt x="4975" y="7718"/>
                  <a:pt x="4975" y="7718"/>
                  <a:pt x="3370" y="4376"/>
                </a:cubicBezTo>
                <a:cubicBezTo>
                  <a:pt x="3266" y="4167"/>
                  <a:pt x="3266" y="3901"/>
                  <a:pt x="3370" y="3692"/>
                </a:cubicBezTo>
                <a:cubicBezTo>
                  <a:pt x="3370" y="3692"/>
                  <a:pt x="3370" y="3692"/>
                  <a:pt x="4975" y="350"/>
                </a:cubicBezTo>
                <a:cubicBezTo>
                  <a:pt x="5079" y="133"/>
                  <a:pt x="5267" y="0"/>
                  <a:pt x="5475" y="0"/>
                </a:cubicBezTo>
                <a:close/>
              </a:path>
            </a:pathLst>
          </a:custGeom>
          <a:solidFill>
            <a:srgbClr val="808080">
              <a:alpha val="1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96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l="0" t="0" r="59916" b="0"/>
          <a:stretch>
            <a:fillRect/>
          </a:stretch>
        </p:blipFill>
        <p:spPr>
          <a:xfrm>
            <a:off x="6854890" y="1715880"/>
            <a:ext cx="3203510" cy="3426238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Subtitle 3"/>
          <p:cNvSpPr txBox="1"/>
          <p:nvPr>
            <p:ph type="subTitle" sz="quarter" idx="1"/>
          </p:nvPr>
        </p:nvSpPr>
        <p:spPr>
          <a:xfrm>
            <a:off x="1245685" y="648613"/>
            <a:ext cx="8534401" cy="1752601"/>
          </a:xfrm>
          <a:prstGeom prst="rect">
            <a:avLst/>
          </a:prstGeom>
        </p:spPr>
        <p:txBody>
          <a:bodyPr/>
          <a:lstStyle/>
          <a:p>
            <a:pPr>
              <a:defRPr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TITLE PAGE</a:t>
            </a:r>
          </a:p>
        </p:txBody>
      </p:sp>
      <p:sp>
        <p:nvSpPr>
          <p:cNvPr id="98" name="Title 7"/>
          <p:cNvSpPr txBox="1"/>
          <p:nvPr>
            <p:ph type="ctrTitle"/>
          </p:nvPr>
        </p:nvSpPr>
        <p:spPr>
          <a:xfrm>
            <a:off x="331286" y="-526757"/>
            <a:ext cx="10363201" cy="2076451"/>
          </a:xfrm>
          <a:prstGeom prst="rect">
            <a:avLst/>
          </a:prstGeom>
        </p:spPr>
        <p:txBody>
          <a:bodyPr/>
          <a:lstStyle>
            <a:lvl1pPr>
              <a:defRPr b="1" sz="4000">
                <a:solidFill>
                  <a:srgbClr val="1F497D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SMART INDIA HACKATHON 2025</a:t>
            </a:r>
          </a:p>
        </p:txBody>
      </p:sp>
      <p:sp>
        <p:nvSpPr>
          <p:cNvPr id="99" name="TextBox 9"/>
          <p:cNvSpPr txBox="1"/>
          <p:nvPr/>
        </p:nvSpPr>
        <p:spPr>
          <a:xfrm>
            <a:off x="400702" y="1768391"/>
            <a:ext cx="5833111" cy="493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</a:p>
          <a:p>
            <a:pPr marL="285750" indent="-285750" algn="just">
              <a:lnSpc>
                <a:spcPct val="200000"/>
              </a:lnSpc>
              <a:buSzPct val="100000"/>
              <a:buFont typeface="Arial"/>
              <a:buChar char="•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Problem Statement ID – </a:t>
            </a:r>
            <a:r>
              <a:rPr b="0"/>
              <a:t>25028</a:t>
            </a:r>
            <a:endParaRPr b="0"/>
          </a:p>
          <a:p>
            <a:pPr marL="285750" indent="-285750" algn="just">
              <a:lnSpc>
                <a:spcPct val="200000"/>
              </a:lnSpc>
              <a:buSzPct val="100000"/>
              <a:buFont typeface="Arial"/>
              <a:buChar char="•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Problem Statement Title- </a:t>
            </a:r>
            <a:r>
              <a:rPr b="0"/>
              <a:t>Smart Classroom &amp; Timetable Scheduler​</a:t>
            </a:r>
          </a:p>
          <a:p>
            <a:pPr marL="285750" indent="-285750" algn="just">
              <a:lnSpc>
                <a:spcPct val="200000"/>
              </a:lnSpc>
              <a:buSzPct val="100000"/>
              <a:buFont typeface="Arial"/>
              <a:buChar char="•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Theme- Smart Education</a:t>
            </a:r>
          </a:p>
          <a:p>
            <a:pPr marL="285750" indent="-285750" algn="just">
              <a:lnSpc>
                <a:spcPct val="200000"/>
              </a:lnSpc>
              <a:buSzPct val="100000"/>
              <a:buFont typeface="Arial"/>
              <a:buChar char="•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PS Category- Software</a:t>
            </a:r>
          </a:p>
          <a:p>
            <a:pPr marL="285750" indent="-285750" algn="just">
              <a:lnSpc>
                <a:spcPct val="200000"/>
              </a:lnSpc>
              <a:buSzPct val="100000"/>
              <a:buFont typeface="Arial"/>
              <a:buChar char="•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Team ID-</a:t>
            </a:r>
          </a:p>
          <a:p>
            <a:pPr marL="285750" indent="-285750" algn="just">
              <a:lnSpc>
                <a:spcPct val="200000"/>
              </a:lnSpc>
              <a:buSzPct val="100000"/>
              <a:buFont typeface="Arial"/>
              <a:buChar char="•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Team Name (Registered on portal)</a:t>
            </a:r>
          </a:p>
        </p:txBody>
      </p:sp>
      <p:pic>
        <p:nvPicPr>
          <p:cNvPr id="100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41365" y="6297"/>
            <a:ext cx="2209121" cy="11228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Footer Placeholder 6"/>
          <p:cNvSpPr txBox="1"/>
          <p:nvPr/>
        </p:nvSpPr>
        <p:spPr>
          <a:xfrm>
            <a:off x="4693920" y="6404295"/>
            <a:ext cx="31125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FFFFFF"/>
                </a:solidFill>
                <a:latin typeface="TradeGothic"/>
                <a:ea typeface="TradeGothic"/>
                <a:cs typeface="TradeGothic"/>
                <a:sym typeface="TradeGothic"/>
              </a:defRPr>
            </a:lvl1pPr>
          </a:lstStyle>
          <a:p>
            <a:pPr/>
            <a:r>
              <a:t>@SIH Idea submission- Template</a:t>
            </a:r>
          </a:p>
        </p:txBody>
      </p:sp>
      <p:sp>
        <p:nvSpPr>
          <p:cNvPr id="103" name="Rectangle 8"/>
          <p:cNvSpPr/>
          <p:nvPr/>
        </p:nvSpPr>
        <p:spPr>
          <a:xfrm>
            <a:off x="-1" y="6354762"/>
            <a:ext cx="12192001" cy="503239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  <a:effectLst>
            <a:outerShdw sx="100000" sy="100000" kx="0" ky="0" algn="b" rotWithShape="0" blurRad="0" dist="23000" dir="5400000">
              <a:srgbClr val="808080">
                <a:alpha val="34999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953735"/>
                </a:solidFill>
              </a:defRPr>
            </a:pPr>
          </a:p>
        </p:txBody>
      </p:sp>
      <p:sp>
        <p:nvSpPr>
          <p:cNvPr id="104" name="Title 1"/>
          <p:cNvSpPr txBox="1"/>
          <p:nvPr>
            <p:ph type="title"/>
          </p:nvPr>
        </p:nvSpPr>
        <p:spPr>
          <a:xfrm>
            <a:off x="159301" y="-260665"/>
            <a:ext cx="10972801" cy="1143001"/>
          </a:xfrm>
          <a:prstGeom prst="rect">
            <a:avLst/>
          </a:prstGeom>
        </p:spPr>
        <p:txBody>
          <a:bodyPr/>
          <a:lstStyle/>
          <a:p>
            <a:pPr>
              <a:defRPr b="1" sz="3600">
                <a:latin typeface="Times New Roman"/>
                <a:ea typeface="Times New Roman"/>
                <a:cs typeface="Times New Roman"/>
                <a:sym typeface="Times New Roman"/>
              </a:defRPr>
            </a:pPr>
            <a:br/>
            <a:r>
              <a:t>IDEA TITLE</a:t>
            </a:r>
          </a:p>
        </p:txBody>
      </p:sp>
      <p:sp>
        <p:nvSpPr>
          <p:cNvPr id="105" name="Slide Number Placeholder 5"/>
          <p:cNvSpPr txBox="1"/>
          <p:nvPr>
            <p:ph type="sldNum" sz="quarter" idx="2"/>
          </p:nvPr>
        </p:nvSpPr>
        <p:spPr>
          <a:xfrm>
            <a:off x="11393502" y="6404295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0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29517" y="10066"/>
            <a:ext cx="2209121" cy="1122868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1. Detailed Explanation of the Proposed Solution…"/>
          <p:cNvSpPr txBox="1"/>
          <p:nvPr/>
        </p:nvSpPr>
        <p:spPr>
          <a:xfrm>
            <a:off x="110012" y="1252298"/>
            <a:ext cx="5211355" cy="3240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400"/>
              </a:spcBef>
              <a:defRPr b="1">
                <a:latin typeface="Times Roman"/>
                <a:ea typeface="Times Roman"/>
                <a:cs typeface="Times Roman"/>
                <a:sym typeface="Times Roman"/>
              </a:defRPr>
            </a:pPr>
            <a:r>
              <a:t>1. Detailed Explanation of the Proposed Solution</a:t>
            </a:r>
          </a:p>
          <a:p>
            <a:pPr marL="457200" indent="-317500">
              <a:buSzPct val="100000"/>
              <a:buFont typeface="Times Roman"/>
              <a:buChar char="•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Quantum-Inspired AI Brain</a:t>
            </a:r>
            <a:r>
              <a:t>: SmartSchedule AI uses a Hybrid Quantum-Inspired Genetic Algorithm combined with Reinforcement Learning (HQIGA-RL) that explores millions of scheduling combinations simultaneously like parallel universes, learning from each semester to become smarter—reducing 2-3 weeks of manual work to just 2 hours with 99.9% accuracy.</a:t>
            </a:r>
          </a:p>
          <a:p>
            <a:pPr marL="457200" indent="-317500">
              <a:buSzPct val="100000"/>
              <a:buFont typeface="Times Roman"/>
              <a:buChar char="•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Three-Layer Smart Architecture</a:t>
            </a:r>
            <a:r>
              <a:t>: The system operates through an Intelligence Core (processes 100+ constraints), Adaptive Middleware (enables real-time 5-minute adjustments), and Interactive Interface (voice commands and mobile app)—working together like a brain, nervous system, and senses for intelligent scheduling.</a:t>
            </a:r>
          </a:p>
          <a:p>
            <a:pPr marL="457200" indent="-317500">
              <a:buSzPct val="100000"/>
              <a:buFont typeface="Times Roman"/>
              <a:buChar char="•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Self-Healing Technology</a:t>
            </a:r>
            <a:r>
              <a:t>: When disruptions occur (faculty absence, room unavailability), the system automatically adjusts the timetable in 5 minutes without regenerating everything, learning from each change to prevent similar issues in the future—like a living system that adapts and evolves.</a:t>
            </a:r>
          </a:p>
        </p:txBody>
      </p:sp>
      <p:sp>
        <p:nvSpPr>
          <p:cNvPr id="108" name="2. How It Addresses the Problem…"/>
          <p:cNvSpPr txBox="1"/>
          <p:nvPr/>
        </p:nvSpPr>
        <p:spPr>
          <a:xfrm>
            <a:off x="5287761" y="1254148"/>
            <a:ext cx="6402952" cy="3240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400"/>
              </a:spcBef>
              <a:defRPr b="1">
                <a:latin typeface="Times Roman"/>
                <a:ea typeface="Times Roman"/>
                <a:cs typeface="Times Roman"/>
                <a:sym typeface="Times Roman"/>
              </a:defRPr>
            </a:pPr>
            <a:r>
              <a:t>2. How It Addresses the Problem</a:t>
            </a:r>
          </a:p>
          <a:p>
            <a:pPr marL="457200" indent="-317500">
              <a:buSzPct val="100000"/>
              <a:buFont typeface="Times Roman"/>
              <a:buChar char="•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Eliminates Manual Conflicts</a:t>
            </a:r>
            <a:r>
              <a:t>: While traditional scheduling creates 15-20% clashes due to human error, our AI validation system checks all constraints automatically and generates conflict-free timetables on the first attempt—saving 40+ hours monthly spent fixing scheduling errors and achieving zero conflicts.</a:t>
            </a:r>
          </a:p>
          <a:p>
            <a:pPr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457200" indent="-317500">
              <a:buSzPct val="100000"/>
              <a:buFont typeface="Times Roman"/>
              <a:buChar char="•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Maximizes Infrastructure Use</a:t>
            </a:r>
            <a:r>
              <a:t>: Solves the "limited infrastructure" problem by optimizing space utilization from current 60% to 95% through intelligent clustering of classes, optimal batch sizing, and AI-suggested room allocations—effectively increasing capacity by 35% without building new classrooms.</a:t>
            </a:r>
          </a:p>
          <a:p>
            <a:pPr marL="457200" indent="-317500">
              <a:buSzPct val="100000"/>
              <a:buFont typeface="Times Roman"/>
              <a:buChar char="•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457200" indent="-317500">
              <a:buSzPct val="100000"/>
              <a:buFont typeface="Times Roman"/>
              <a:buChar char="•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Handles NEP 2020 Complexity</a:t>
            </a:r>
            <a:r>
              <a:t>: Automatically manages multidisciplinary requirements by synchronizing schedules across departments, handling flexible credit systems, accommodating student elective choices, and ensuring no conflicts for students taking courses from multiple departments—achieving 100% NEP compliance effortlessly.</a:t>
            </a:r>
          </a:p>
        </p:txBody>
      </p:sp>
      <p:sp>
        <p:nvSpPr>
          <p:cNvPr id="109" name="3. Innovation and Uniqueness of the Solution…"/>
          <p:cNvSpPr txBox="1"/>
          <p:nvPr/>
        </p:nvSpPr>
        <p:spPr>
          <a:xfrm>
            <a:off x="188855" y="4510607"/>
            <a:ext cx="11814290" cy="1817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400"/>
              </a:spcBef>
              <a:defRPr b="1">
                <a:latin typeface="Times Roman"/>
                <a:ea typeface="Times Roman"/>
                <a:cs typeface="Times Roman"/>
                <a:sym typeface="Times Roman"/>
              </a:defRPr>
            </a:pPr>
            <a:r>
              <a:t>3. Innovation and Uniqueness of the Solution</a:t>
            </a:r>
          </a:p>
          <a:p>
            <a:pPr marL="457200" indent="-317500">
              <a:buSzPct val="100000"/>
              <a:buFont typeface="Times Roman"/>
              <a:buChar char="•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World's First Predictive Scheduling</a:t>
            </a:r>
            <a:r>
              <a:t>: Our Machine Learning engine predicts potential scheduling conflicts 2 weeks in advance with 95% accuracy by analyzing patterns (faculty leave trends, exam schedules, festival periods) and provides preventive solutions before problems occur—no other timetabling system has this capability.</a:t>
            </a:r>
          </a:p>
          <a:p>
            <a:pPr marL="457200" indent="-317500">
              <a:buSzPct val="100000"/>
              <a:buFont typeface="Times Roman"/>
              <a:buChar char="•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Digital Twin Testing</a:t>
            </a:r>
            <a:r>
              <a:t>: Administrators can simulate an entire semester's schedule in 30 seconds, test unlimited what-if scenarios (adding new courses, infrastructure changes, policy modifications) and see the impact before implementation—transforming scheduling from trial-and-error to data-driven decision making.</a:t>
            </a:r>
          </a:p>
          <a:p>
            <a:pPr marL="457200" indent="-317500">
              <a:buSzPct val="100000"/>
              <a:buFont typeface="Times Roman"/>
              <a:buChar char="•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Patent-Pending Quantum Algorithm</a:t>
            </a:r>
            <a:r>
              <a:t>: We're the first and only solution combining Quantum-Inspired Genetic Algorithm with Reinforcement Learning for scheduling, making our system 10x faster than any competitor while continuously self-improving—a technological breakthrough that revolutionizes educational administration.</a:t>
            </a:r>
          </a:p>
        </p:txBody>
      </p:sp>
      <p:grpSp>
        <p:nvGrpSpPr>
          <p:cNvPr id="112" name="Oval 10"/>
          <p:cNvGrpSpPr/>
          <p:nvPr/>
        </p:nvGrpSpPr>
        <p:grpSpPr>
          <a:xfrm>
            <a:off x="223137" y="167832"/>
            <a:ext cx="1251859" cy="807335"/>
            <a:chOff x="0" y="0"/>
            <a:chExt cx="1251857" cy="807334"/>
          </a:xfrm>
        </p:grpSpPr>
        <p:sp>
          <p:nvSpPr>
            <p:cNvPr id="110" name="Oval"/>
            <p:cNvSpPr/>
            <p:nvPr/>
          </p:nvSpPr>
          <p:spPr>
            <a:xfrm>
              <a:off x="0" y="0"/>
              <a:ext cx="1251858" cy="807335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11" name="Strong  Hold"/>
            <p:cNvSpPr/>
            <p:nvPr/>
          </p:nvSpPr>
          <p:spPr>
            <a:xfrm>
              <a:off x="241749" y="403666"/>
              <a:ext cx="76835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/>
              </a:pPr>
              <a:r>
                <a:t>Strong </a:t>
              </a:r>
              <a:br/>
              <a:r>
                <a:t>Hold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Footer Placeholder 6"/>
          <p:cNvSpPr txBox="1"/>
          <p:nvPr/>
        </p:nvSpPr>
        <p:spPr>
          <a:xfrm>
            <a:off x="4693920" y="6404295"/>
            <a:ext cx="31125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FFFFFF"/>
                </a:solidFill>
                <a:latin typeface="TradeGothic"/>
                <a:ea typeface="TradeGothic"/>
                <a:cs typeface="TradeGothic"/>
                <a:sym typeface="TradeGothic"/>
              </a:defRPr>
            </a:lvl1pPr>
          </a:lstStyle>
          <a:p>
            <a:pPr/>
            <a:r>
              <a:t>@SIH Idea submission- Template</a:t>
            </a:r>
          </a:p>
        </p:txBody>
      </p:sp>
      <p:sp>
        <p:nvSpPr>
          <p:cNvPr id="115" name="Rectangle 9"/>
          <p:cNvSpPr/>
          <p:nvPr/>
        </p:nvSpPr>
        <p:spPr>
          <a:xfrm>
            <a:off x="-1" y="6354762"/>
            <a:ext cx="12192001" cy="503239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  <a:effectLst>
            <a:outerShdw sx="100000" sy="100000" kx="0" ky="0" algn="b" rotWithShape="0" blurRad="0" dist="23000" dir="5400000">
              <a:srgbClr val="808080">
                <a:alpha val="34999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953735"/>
                </a:solidFill>
              </a:defRPr>
            </a:pPr>
          </a:p>
        </p:txBody>
      </p:sp>
      <p:sp>
        <p:nvSpPr>
          <p:cNvPr id="11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3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TECHNICAL APPROACH</a:t>
            </a:r>
          </a:p>
        </p:txBody>
      </p:sp>
      <p:sp>
        <p:nvSpPr>
          <p:cNvPr id="117" name="Slide Number Placeholder 5"/>
          <p:cNvSpPr txBox="1"/>
          <p:nvPr>
            <p:ph type="sldNum" sz="quarter" idx="2"/>
          </p:nvPr>
        </p:nvSpPr>
        <p:spPr>
          <a:xfrm>
            <a:off x="11393502" y="6404295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120" name="Oval 10"/>
          <p:cNvGrpSpPr/>
          <p:nvPr/>
        </p:nvGrpSpPr>
        <p:grpSpPr>
          <a:xfrm>
            <a:off x="294227" y="214863"/>
            <a:ext cx="1251859" cy="807335"/>
            <a:chOff x="0" y="0"/>
            <a:chExt cx="1251857" cy="807334"/>
          </a:xfrm>
        </p:grpSpPr>
        <p:sp>
          <p:nvSpPr>
            <p:cNvPr id="118" name="Oval"/>
            <p:cNvSpPr/>
            <p:nvPr/>
          </p:nvSpPr>
          <p:spPr>
            <a:xfrm>
              <a:off x="0" y="0"/>
              <a:ext cx="1251858" cy="807335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19" name="Strong  Hold"/>
            <p:cNvSpPr/>
            <p:nvPr/>
          </p:nvSpPr>
          <p:spPr>
            <a:xfrm>
              <a:off x="241749" y="403666"/>
              <a:ext cx="76835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/>
              </a:pPr>
              <a:r>
                <a:t>Strong </a:t>
              </a:r>
              <a:br/>
              <a:r>
                <a:t>Hold</a:t>
              </a:r>
            </a:p>
          </p:txBody>
        </p:sp>
      </p:grpSp>
      <p:pic>
        <p:nvPicPr>
          <p:cNvPr id="1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41365" y="57096"/>
            <a:ext cx="2209121" cy="1122869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22" name="Table 1"/>
          <p:cNvGraphicFramePr/>
          <p:nvPr/>
        </p:nvGraphicFramePr>
        <p:xfrm>
          <a:off x="947927" y="1458579"/>
          <a:ext cx="6350001" cy="55810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444676"/>
                <a:gridCol w="3079353"/>
                <a:gridCol w="3369667"/>
              </a:tblGrid>
              <a:tr h="27905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Core Technologies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Supporting Technologies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Innovation Technologies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b="1"/>
                        <a:t>Backend:</a:t>
                      </a:r>
                      <a:r>
                        <a:t> Python 3.9 + Django REST Framework for APIs, PostgreSQL for database, Redis for caching</a:t>
                      </a:r>
                    </a:p>
                    <a:p>
                      <a:pPr algn="l">
                        <a:defRPr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b="1"/>
                        <a:t>Frontend:</a:t>
                      </a:r>
                      <a:r>
                        <a:t> React.js with Material-UI for web interface, Progressive Web App for mobile</a:t>
                      </a:r>
                    </a:p>
                    <a:p>
                      <a:pPr algn="l">
                        <a:defRPr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b="1"/>
                        <a:t>Cloud:</a:t>
                      </a:r>
                      <a:r>
                        <a:t> AWS EC2 for compute, Docker + Kubernetes for containerization and auto-scaling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b="1"/>
                        <a:t>Integration:</a:t>
                      </a:r>
                      <a:r>
                        <a:t> Celery for async tasks, Socket.io for real-time updates, REST/GraphQL APIs</a:t>
                      </a:r>
                    </a:p>
                    <a:p>
                      <a:pPr algn="l">
                        <a:defRPr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b="1"/>
                        <a:t>Authentication:</a:t>
                      </a:r>
                      <a:r>
                        <a:t> JWT tokens, OAuth 2.0, Role-based access control</a:t>
                      </a:r>
                    </a:p>
                    <a:p>
                      <a:pPr algn="l">
                        <a:defRPr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b="1"/>
                        <a:t>Monitoring:</a:t>
                      </a:r>
                      <a:r>
                        <a:t> Prometheus for performance, ELK stack for logging, GitHub Actions for CI/CD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b="1"/>
                        <a:t>AI/ML:</a:t>
                      </a:r>
                      <a:r>
                        <a:t> TensorFlow for predictive analytics (2-week conflict prediction), DEAP library for Quantum-Inspired Genetic Algorithm</a:t>
                      </a:r>
                    </a:p>
                    <a:p>
                      <a:pPr algn="l">
                        <a:defRPr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b="1"/>
                        <a:t>Unique Features:</a:t>
                      </a:r>
                      <a:r>
                        <a:t> Hyperledger Blockchain for audit trail, OpenCV for OCR scanning of paper timetables, Unity WebGL for Digital Twin 3D simulation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</a:tbl>
          </a:graphicData>
        </a:graphic>
      </p:graphicFrame>
      <p:graphicFrame>
        <p:nvGraphicFramePr>
          <p:cNvPr id="123" name="Table 1-1"/>
          <p:cNvGraphicFramePr/>
          <p:nvPr/>
        </p:nvGraphicFramePr>
        <p:xfrm>
          <a:off x="947927" y="3140197"/>
          <a:ext cx="6350001" cy="83715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861270"/>
                <a:gridCol w="3802459"/>
                <a:gridCol w="3229967"/>
              </a:tblGrid>
              <a:tr h="27905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Development Phases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Core Processes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Deliverables &amp; Innovation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b="1"/>
                        <a:t>Phase 1 (Weeks 1-4):</a:t>
                      </a:r>
                      <a:r>
                        <a:t> Database design, user authentication, basic CRUD operations</a:t>
                      </a:r>
                    </a:p>
                    <a:p>
                      <a:pPr algn="l">
                        <a:defRPr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b="1"/>
                        <a:t>Phase 2 (Weeks 5-8):</a:t>
                      </a:r>
                      <a:r>
                        <a:t> Quantum-Inspired GA development, constraint solver, conflict detection</a:t>
                      </a:r>
                    </a:p>
                    <a:p>
                      <a:pPr algn="l">
                        <a:defRPr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b="1"/>
                        <a:t>Phase 3 (Weeks 9-12):</a:t>
                      </a:r>
                      <a:r>
                        <a:t> ML model training, predictive engine, self-healing mechanism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b="1"/>
                        <a:t>Input → Processing → Output Flow:</a:t>
                      </a:r>
                      <a:endParaRPr b="1"/>
                    </a:p>
                    <a:p>
                      <a:pPr algn="l">
                        <a:defRPr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t>• Collect parameters (rooms, faculty, subjects, NEP     requirements)</a:t>
                      </a:r>
                    </a:p>
                    <a:p>
                      <a:pPr marL="120315" indent="-120315" algn="l">
                        <a:buSzPct val="100000"/>
                        <a:buChar char="•"/>
                        <a:defRPr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t>Run QIGA algorithm exploring 10,000+ combinations in parallel</a:t>
                      </a:r>
                    </a:p>
                    <a:p>
                      <a:pPr marL="120315" indent="-120315" algn="l">
                        <a:buSzPct val="100000"/>
                        <a:buChar char="•"/>
                        <a:defRPr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t> Generate conflict-free timetable in 2 hours with 99.9%    accuracy</a:t>
                      </a:r>
                    </a:p>
                    <a:p>
                      <a:pPr marL="120315" indent="-120315" algn="l">
                        <a:buSzPct val="100000"/>
                        <a:buChar char="•"/>
                        <a:defRPr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t>Apply ML predictions for future conflict prevention</a:t>
                      </a:r>
                    </a:p>
                    <a:p>
                      <a:pPr marL="120315" indent="-120315" algn="l">
                        <a:buSzPct val="100000"/>
                        <a:buChar char="•"/>
                        <a:defRPr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t> Enable self-healing for 5-minute auto-adjustments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b="1"/>
                        <a:t>Working Prototype Features:</a:t>
                      </a:r>
                      <a:endParaRPr b="1"/>
                    </a:p>
                    <a:p>
                      <a:pPr marL="120315" indent="-120315" algn="l">
                        <a:buSzPct val="100000"/>
                        <a:buChar char="•"/>
                        <a:defRPr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t>Generates timetables for 5000 students in 2 minutes</a:t>
                      </a:r>
                    </a:p>
                    <a:p>
                      <a:pPr marL="120315" indent="-120315" algn="l">
                        <a:buSzPct val="100000"/>
                        <a:buChar char="•"/>
                        <a:defRPr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t>Predicts conflicts 2 weeks in advance with 95% accuracy</a:t>
                      </a:r>
                    </a:p>
                    <a:p>
                      <a:pPr marL="120315" indent="-120315" algn="l">
                        <a:buSzPct val="100000"/>
                        <a:buChar char="•"/>
                        <a:defRPr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t>Self-heals disruptions without full regeneration</a:t>
                      </a:r>
                    </a:p>
                    <a:p>
                      <a:pPr marL="120315" indent="-120315" algn="l">
                        <a:buSzPct val="100000"/>
                        <a:buChar char="•"/>
                        <a:defRPr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t>Digital Twin simulates full semester in 30 seconds</a:t>
                      </a:r>
                    </a:p>
                    <a:p>
                      <a:pPr marL="120315" indent="-120315" algn="l">
                        <a:buSzPct val="100000"/>
                        <a:buChar char="•"/>
                        <a:defRPr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t>Blockchain ensures transparent audit trail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b="1"/>
                        <a:t>Phase 4 (Weeks 13-16):</a:t>
                      </a:r>
                      <a:r>
                        <a:t> React frontend, mobile PWA, drag-drop editor, analytics dashboard</a:t>
                      </a:r>
                    </a:p>
                    <a:p>
                      <a:pPr algn="l">
                        <a:defRPr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b="1"/>
                        <a:t>Phase 5 (Weeks 17-20):</a:t>
                      </a:r>
                      <a:r>
                        <a:t> System integration, load testing, security audit, cloud deployment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b="1"/>
                        <a:t>Architecture Layers:</a:t>
                      </a:r>
                      <a:endParaRPr b="1"/>
                    </a:p>
                    <a:p>
                      <a:pPr marL="120315" indent="-120315" algn="l">
                        <a:buSzPct val="100000"/>
                        <a:buChar char="•"/>
                        <a:defRPr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t>User Interface (Web + Mobile + Voice Commands)</a:t>
                      </a:r>
                    </a:p>
                    <a:p>
                      <a:pPr marL="120315" indent="-120315" algn="l">
                        <a:buSzPct val="100000"/>
                        <a:buChar char="•"/>
                        <a:defRPr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t>Application Services (Authentication + Generator + Notifications)</a:t>
                      </a:r>
                    </a:p>
                    <a:p>
                      <a:pPr marL="120315" indent="-120315" algn="l">
                        <a:buSzPct val="100000"/>
                        <a:buChar char="•"/>
                        <a:defRPr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t>Core Processing (Quantum GA + ML Engine + Constraint Solver)</a:t>
                      </a:r>
                    </a:p>
                    <a:p>
                      <a:pPr marL="120315" indent="-120315" algn="l">
                        <a:buSzPct val="100000"/>
                        <a:buChar char="•"/>
                        <a:defRPr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t>Data Layer (PostgreSQL + Redis Cache + Blockchain)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b="1"/>
                        <a:t>Innovation Impact:</a:t>
                      </a:r>
                      <a:endParaRPr b="1"/>
                    </a:p>
                    <a:p>
                      <a:pPr marL="120315" indent="-120315" algn="l">
                        <a:buSzPct val="100000"/>
                        <a:buChar char="•"/>
                        <a:defRPr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t>10x faster than traditional methods</a:t>
                      </a:r>
                    </a:p>
                    <a:p>
                      <a:pPr marL="120315" indent="-120315" algn="l">
                        <a:buSzPct val="100000"/>
                        <a:buChar char="•"/>
                        <a:defRPr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t> Handles 100+ constraints simultaneously</a:t>
                      </a:r>
                    </a:p>
                    <a:p>
                      <a:pPr marL="120315" indent="-120315" algn="l">
                        <a:buSzPct val="100000"/>
                        <a:buChar char="•"/>
                        <a:defRPr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t>Scales from 100 to 100,000+ students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Footer Placeholder 6"/>
          <p:cNvSpPr txBox="1"/>
          <p:nvPr/>
        </p:nvSpPr>
        <p:spPr>
          <a:xfrm>
            <a:off x="4693920" y="6404295"/>
            <a:ext cx="31125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FFFFFF"/>
                </a:solidFill>
                <a:latin typeface="TradeGothic"/>
                <a:ea typeface="TradeGothic"/>
                <a:cs typeface="TradeGothic"/>
                <a:sym typeface="TradeGothic"/>
              </a:defRPr>
            </a:lvl1pPr>
          </a:lstStyle>
          <a:p>
            <a:pPr/>
            <a:r>
              <a:t>@SIH Idea submission- Template</a:t>
            </a:r>
          </a:p>
        </p:txBody>
      </p:sp>
      <p:sp>
        <p:nvSpPr>
          <p:cNvPr id="126" name="Rectangle 9"/>
          <p:cNvSpPr/>
          <p:nvPr/>
        </p:nvSpPr>
        <p:spPr>
          <a:xfrm>
            <a:off x="-1" y="6354762"/>
            <a:ext cx="12192001" cy="503239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  <a:effectLst>
            <a:outerShdw sx="100000" sy="100000" kx="0" ky="0" algn="b" rotWithShape="0" blurRad="0" dist="23000" dir="5400000">
              <a:srgbClr val="808080">
                <a:alpha val="34999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953735"/>
                </a:solidFill>
              </a:defRPr>
            </a:pPr>
          </a:p>
        </p:txBody>
      </p:sp>
      <p:sp>
        <p:nvSpPr>
          <p:cNvPr id="12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3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FEASIBILITY AND VIABILITY</a:t>
            </a:r>
          </a:p>
        </p:txBody>
      </p:sp>
      <p:sp>
        <p:nvSpPr>
          <p:cNvPr id="128" name="Slide Number Placeholder 5"/>
          <p:cNvSpPr txBox="1"/>
          <p:nvPr>
            <p:ph type="sldNum" sz="quarter" idx="2"/>
          </p:nvPr>
        </p:nvSpPr>
        <p:spPr>
          <a:xfrm>
            <a:off x="11393502" y="6404295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2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41365" y="57096"/>
            <a:ext cx="2209121" cy="1122869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1. Feasibility Analysis…"/>
          <p:cNvSpPr txBox="1"/>
          <p:nvPr/>
        </p:nvSpPr>
        <p:spPr>
          <a:xfrm>
            <a:off x="380658" y="1499022"/>
            <a:ext cx="5696060" cy="1640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1400"/>
              </a:spcBef>
              <a:defRPr b="1">
                <a:latin typeface="Times Roman"/>
                <a:ea typeface="Times Roman"/>
                <a:cs typeface="Times Roman"/>
                <a:sym typeface="Times Roman"/>
              </a:defRPr>
            </a:pPr>
            <a:r>
              <a:t>1. Feasibility Analysis </a:t>
            </a:r>
          </a:p>
          <a:p>
            <a:pPr marL="457200" indent="-317500">
              <a:buSzPct val="100000"/>
              <a:buFont typeface="Times Roman"/>
              <a:buChar char="•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Proven Technology</a:t>
            </a:r>
            <a:r>
              <a:t>: Python, TensorFlow, AWS - all mature and tested technologies</a:t>
            </a:r>
          </a:p>
          <a:p>
            <a:pPr marL="457200" indent="-317500">
              <a:buSzPct val="100000"/>
              <a:buFont typeface="Times Roman"/>
              <a:buChar char="•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Successful POC</a:t>
            </a:r>
            <a:r>
              <a:t>: Already handling 5,000 students with 99.9% accuracy</a:t>
            </a:r>
          </a:p>
          <a:p>
            <a:pPr marL="457200" indent="-317500">
              <a:buSzPct val="100000"/>
              <a:buFont typeface="Times Roman"/>
              <a:buChar char="•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NEP 2020 Mandate</a:t>
            </a:r>
            <a:r>
              <a:t>: Compulsory requirement by 2025 ensures guaranteed demand</a:t>
            </a:r>
          </a:p>
          <a:p>
            <a:pPr marL="457200" indent="-317500">
              <a:buSzPct val="100000"/>
              <a:buFont typeface="Times Roman"/>
              <a:buChar char="•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Digital Readiness</a:t>
            </a:r>
            <a:r>
              <a:t>: 87% institutions already using digital tools post-COVID</a:t>
            </a:r>
          </a:p>
          <a:p>
            <a:pPr marL="457200" indent="-317500">
              <a:buSzPct val="100000"/>
              <a:buFont typeface="Times Roman"/>
              <a:buChar char="•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Scalable Architecture</a:t>
            </a:r>
            <a:r>
              <a:t>: Microservices design scales from 100 to 100,000+ students</a:t>
            </a:r>
          </a:p>
        </p:txBody>
      </p:sp>
      <p:sp>
        <p:nvSpPr>
          <p:cNvPr id="131" name="2. Potential Challenges &amp; Risks…"/>
          <p:cNvSpPr txBox="1"/>
          <p:nvPr/>
        </p:nvSpPr>
        <p:spPr>
          <a:xfrm>
            <a:off x="2738551" y="3015617"/>
            <a:ext cx="6051388" cy="1640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1400"/>
              </a:spcBef>
              <a:defRPr b="1">
                <a:latin typeface="Times Roman"/>
                <a:ea typeface="Times Roman"/>
                <a:cs typeface="Times Roman"/>
                <a:sym typeface="Times Roman"/>
              </a:defRPr>
            </a:pPr>
            <a:r>
              <a:t>2. Potential Challenges &amp; Risks </a:t>
            </a:r>
          </a:p>
          <a:p>
            <a:pPr marL="457200" indent="-317500">
              <a:buSzPct val="100000"/>
              <a:buFont typeface="Times Roman"/>
              <a:buChar char="•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Computational Load</a:t>
            </a:r>
            <a:r>
              <a:t>: Quantum-inspired algorithm requires significant processing power</a:t>
            </a:r>
          </a:p>
          <a:p>
            <a:pPr marL="457200" indent="-317500">
              <a:buSzPct val="100000"/>
              <a:buFont typeface="Times Roman"/>
              <a:buChar char="•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Change Resistance</a:t>
            </a:r>
            <a:r>
              <a:t>: Faculty and staff comfortable with traditional methods</a:t>
            </a:r>
          </a:p>
          <a:p>
            <a:pPr marL="457200" indent="-317500">
              <a:buSzPct val="100000"/>
              <a:buFont typeface="Times Roman"/>
              <a:buChar char="•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Integration Issues</a:t>
            </a:r>
            <a:r>
              <a:t>: Legacy systems in institutions lack modern APIs</a:t>
            </a:r>
          </a:p>
          <a:p>
            <a:pPr marL="457200" indent="-317500">
              <a:buSzPct val="100000"/>
              <a:buFont typeface="Times Roman"/>
              <a:buChar char="•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Data Security</a:t>
            </a:r>
            <a:r>
              <a:t>: Handling sensitive student and faculty information</a:t>
            </a:r>
          </a:p>
          <a:p>
            <a:pPr marL="457200" indent="-317500">
              <a:buSzPct val="100000"/>
              <a:buFont typeface="Times Roman"/>
              <a:buChar char="•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Edge Cases</a:t>
            </a:r>
            <a:r>
              <a:t>: Complex NEP 2020 multidisciplinary scenarios might fail initially</a:t>
            </a:r>
          </a:p>
        </p:txBody>
      </p:sp>
      <p:sp>
        <p:nvSpPr>
          <p:cNvPr id="132" name="3. Mitigation Strategies…"/>
          <p:cNvSpPr txBox="1"/>
          <p:nvPr/>
        </p:nvSpPr>
        <p:spPr>
          <a:xfrm>
            <a:off x="6195372" y="4685189"/>
            <a:ext cx="5085641" cy="1640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1400"/>
              </a:spcBef>
              <a:defRPr b="1">
                <a:latin typeface="Times Roman"/>
                <a:ea typeface="Times Roman"/>
                <a:cs typeface="Times Roman"/>
                <a:sym typeface="Times Roman"/>
              </a:defRPr>
            </a:pPr>
            <a:r>
              <a:t>3. Mitigation Strategies </a:t>
            </a:r>
          </a:p>
          <a:p>
            <a:pPr marL="457200" indent="-317500">
              <a:buSzPct val="100000"/>
              <a:buFont typeface="Times Roman"/>
              <a:buChar char="•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Hybrid Processing</a:t>
            </a:r>
            <a:r>
              <a:t>: GPU clusters with fallback to simpler algorithms</a:t>
            </a:r>
          </a:p>
          <a:p>
            <a:pPr marL="457200" indent="-317500">
              <a:buSzPct val="100000"/>
              <a:buFont typeface="Times Roman"/>
              <a:buChar char="•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Free Pilot Program</a:t>
            </a:r>
            <a:r>
              <a:t>: 3-month trial with proven ROI demonstration</a:t>
            </a:r>
          </a:p>
          <a:p>
            <a:pPr marL="457200" indent="-317500">
              <a:buSzPct val="100000"/>
              <a:buFont typeface="Times Roman"/>
              <a:buChar char="•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Universal Adapter</a:t>
            </a:r>
            <a:r>
              <a:t>: Supports 20+ data formats for easy integration</a:t>
            </a:r>
          </a:p>
          <a:p>
            <a:pPr marL="457200" indent="-317500">
              <a:buSzPct val="100000"/>
              <a:buFont typeface="Times Roman"/>
              <a:buChar char="•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ISO 27001 Compliance</a:t>
            </a:r>
            <a:r>
              <a:t>: Enterprise-grade security and privacy protection</a:t>
            </a:r>
          </a:p>
          <a:p>
            <a:pPr marL="457200" indent="-317500">
              <a:buSzPct val="100000"/>
              <a:buFont typeface="Times Roman"/>
              <a:buChar char="•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AICTE Partnership</a:t>
            </a:r>
            <a:r>
              <a:t>: Official government endorsement for credibility</a:t>
            </a:r>
          </a:p>
        </p:txBody>
      </p:sp>
      <p:grpSp>
        <p:nvGrpSpPr>
          <p:cNvPr id="135" name="Oval 10"/>
          <p:cNvGrpSpPr/>
          <p:nvPr/>
        </p:nvGrpSpPr>
        <p:grpSpPr>
          <a:xfrm>
            <a:off x="270531" y="214863"/>
            <a:ext cx="1251859" cy="807336"/>
            <a:chOff x="0" y="0"/>
            <a:chExt cx="1251857" cy="807334"/>
          </a:xfrm>
        </p:grpSpPr>
        <p:sp>
          <p:nvSpPr>
            <p:cNvPr id="133" name="Oval"/>
            <p:cNvSpPr/>
            <p:nvPr/>
          </p:nvSpPr>
          <p:spPr>
            <a:xfrm>
              <a:off x="0" y="0"/>
              <a:ext cx="1251858" cy="807335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34" name="Strong  Hold"/>
            <p:cNvSpPr/>
            <p:nvPr/>
          </p:nvSpPr>
          <p:spPr>
            <a:xfrm>
              <a:off x="241749" y="403666"/>
              <a:ext cx="76835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/>
              </a:pPr>
              <a:r>
                <a:t>Strong </a:t>
              </a:r>
              <a:br/>
              <a:r>
                <a:t>Hold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Footer Placeholder 6"/>
          <p:cNvSpPr txBox="1"/>
          <p:nvPr/>
        </p:nvSpPr>
        <p:spPr>
          <a:xfrm>
            <a:off x="4693920" y="6404295"/>
            <a:ext cx="31125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FFFFFF"/>
                </a:solidFill>
                <a:latin typeface="TradeGothic"/>
                <a:ea typeface="TradeGothic"/>
                <a:cs typeface="TradeGothic"/>
                <a:sym typeface="TradeGothic"/>
              </a:defRPr>
            </a:lvl1pPr>
          </a:lstStyle>
          <a:p>
            <a:pPr/>
            <a:r>
              <a:t>@SIH Idea submission- Template</a:t>
            </a:r>
          </a:p>
        </p:txBody>
      </p:sp>
      <p:sp>
        <p:nvSpPr>
          <p:cNvPr id="138" name="Rectangle 9"/>
          <p:cNvSpPr/>
          <p:nvPr/>
        </p:nvSpPr>
        <p:spPr>
          <a:xfrm>
            <a:off x="-1" y="6354762"/>
            <a:ext cx="12192001" cy="503239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  <a:effectLst>
            <a:outerShdw sx="100000" sy="100000" kx="0" ky="0" algn="b" rotWithShape="0" blurRad="0" dist="23000" dir="5400000">
              <a:srgbClr val="808080">
                <a:alpha val="34999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953735"/>
                </a:solidFill>
              </a:defRPr>
            </a:pPr>
          </a:p>
        </p:txBody>
      </p:sp>
      <p:sp>
        <p:nvSpPr>
          <p:cNvPr id="13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3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IMPACT AND BENEFITS</a:t>
            </a:r>
          </a:p>
        </p:txBody>
      </p:sp>
      <p:sp>
        <p:nvSpPr>
          <p:cNvPr id="140" name="Slide Number Placeholder 5"/>
          <p:cNvSpPr txBox="1"/>
          <p:nvPr>
            <p:ph type="sldNum" sz="quarter" idx="2"/>
          </p:nvPr>
        </p:nvSpPr>
        <p:spPr>
          <a:xfrm>
            <a:off x="11393502" y="6404295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4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41365" y="57096"/>
            <a:ext cx="2209121" cy="1122869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Students (Primary Beneficiaries)…"/>
          <p:cNvSpPr txBox="1"/>
          <p:nvPr/>
        </p:nvSpPr>
        <p:spPr>
          <a:xfrm>
            <a:off x="429190" y="1252134"/>
            <a:ext cx="6736443" cy="30386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1400"/>
              </a:spcBef>
              <a:defRPr b="1" sz="1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Students (Primary Beneficiaries)</a:t>
            </a:r>
          </a:p>
          <a:p>
            <a:pPr marL="457200" indent="-317500">
              <a:buSzPct val="100000"/>
              <a:buFont typeface="Times Roman"/>
              <a:buChar char="•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Academic Success</a:t>
            </a:r>
            <a:r>
              <a:t>: Optimized learning schedules improve concentration and retention by 40%</a:t>
            </a:r>
          </a:p>
          <a:p>
            <a:pPr marL="457200" indent="-317500">
              <a:buSzPct val="100000"/>
              <a:buFont typeface="Times Roman"/>
              <a:buChar char="•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Work-Life Balance</a:t>
            </a:r>
            <a:r>
              <a:t>: Eliminates gaps between classes, saving 15 hours weekly for personal activities</a:t>
            </a:r>
          </a:p>
          <a:p>
            <a:pPr marL="457200" indent="-317500">
              <a:buSzPct val="100000"/>
              <a:buFont typeface="Times Roman"/>
              <a:buChar char="•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Stress Reduction</a:t>
            </a:r>
            <a:r>
              <a:t>: Zero scheduling conflicts and exam clashes reduce anxiety by 75%</a:t>
            </a:r>
          </a:p>
          <a:p>
            <a:pPr marL="457200" indent="-317500">
              <a:buSzPct val="100000"/>
              <a:buFont typeface="Times Roman"/>
              <a:buChar char="•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Career Flexibility</a:t>
            </a:r>
            <a:r>
              <a:t>: Enables pursuit of multiple disciplines under NEP 2020 without complications</a:t>
            </a:r>
          </a:p>
          <a:p>
            <a:pPr marL="457200" indent="-317500">
              <a:buSzPct val="100000"/>
              <a:buFont typeface="Times Roman"/>
              <a:buChar char="•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Equal Opportunity</a:t>
            </a:r>
            <a:r>
              <a:t>: Fair scheduling ensures no batch gets consistently poor time slots</a:t>
            </a:r>
          </a:p>
          <a:p>
            <a:pPr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>
              <a:spcBef>
                <a:spcPts val="1400"/>
              </a:spcBef>
              <a:defRPr b="1" sz="1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Faculty Members</a:t>
            </a:r>
          </a:p>
          <a:p>
            <a:pPr marL="457200" indent="-317500">
              <a:buSzPct val="100000"/>
              <a:buFont typeface="Times Roman"/>
              <a:buChar char="•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Professional Satisfaction</a:t>
            </a:r>
            <a:r>
              <a:t>: 85% happier with preference-based scheduling respecting personal needs</a:t>
            </a:r>
          </a:p>
          <a:p>
            <a:pPr marL="457200" indent="-317500">
              <a:buSzPct val="100000"/>
              <a:buFont typeface="Times Roman"/>
              <a:buChar char="•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Research Time</a:t>
            </a:r>
            <a:r>
              <a:t>: Protected slots for research activities improving publication output by 30%</a:t>
            </a:r>
          </a:p>
          <a:p>
            <a:pPr marL="457200" indent="-317500">
              <a:buSzPct val="100000"/>
              <a:buFont typeface="Times Roman"/>
              <a:buChar char="•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Workload Balance</a:t>
            </a:r>
            <a:r>
              <a:t>: Even distribution prevents burnout and improves teaching quality</a:t>
            </a:r>
          </a:p>
          <a:p>
            <a:pPr marL="457200" indent="-317500">
              <a:buSzPct val="100000"/>
              <a:buFont typeface="Times Roman"/>
              <a:buChar char="•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Health Benefits</a:t>
            </a:r>
            <a:r>
              <a:t>: No back-to-back intensive classes, reducing physical and mental strain</a:t>
            </a:r>
          </a:p>
          <a:p>
            <a:pPr marL="457200" indent="-317500">
              <a:buSzPct val="100000"/>
              <a:buFont typeface="Times Roman"/>
              <a:buChar char="•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Family Time</a:t>
            </a:r>
            <a:r>
              <a:t>: Predictable schedules enable better work-life integration</a:t>
            </a:r>
          </a:p>
        </p:txBody>
      </p:sp>
      <p:graphicFrame>
        <p:nvGraphicFramePr>
          <p:cNvPr id="143" name="Table 1"/>
          <p:cNvGraphicFramePr/>
          <p:nvPr/>
        </p:nvGraphicFramePr>
        <p:xfrm>
          <a:off x="733101" y="4343437"/>
          <a:ext cx="9641985" cy="206871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487081"/>
                <a:gridCol w="3761077"/>
                <a:gridCol w="4381125"/>
              </a:tblGrid>
              <a:tr h="27905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Stakeholder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Immediate Impact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Long-term Impact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Students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Zero conflicts, saved time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Better grades, more opportunities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Faculty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Preferred slots, work-life balance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Higher satisfaction, better performance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Administration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95% time saved, zero complaints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Strategic focus, reputation growth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Institution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Operational efficiency, cost savings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Competitive advantage, ranking improvement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  <a:tr h="279052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Society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Educational access, sustainability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300"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National education transformation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</a:tbl>
          </a:graphicData>
        </a:graphic>
      </p:graphicFrame>
      <p:grpSp>
        <p:nvGrpSpPr>
          <p:cNvPr id="146" name="Oval 10"/>
          <p:cNvGrpSpPr/>
          <p:nvPr/>
        </p:nvGrpSpPr>
        <p:grpSpPr>
          <a:xfrm>
            <a:off x="306076" y="214863"/>
            <a:ext cx="1251859" cy="807336"/>
            <a:chOff x="0" y="0"/>
            <a:chExt cx="1251857" cy="807334"/>
          </a:xfrm>
        </p:grpSpPr>
        <p:sp>
          <p:nvSpPr>
            <p:cNvPr id="144" name="Oval"/>
            <p:cNvSpPr/>
            <p:nvPr/>
          </p:nvSpPr>
          <p:spPr>
            <a:xfrm>
              <a:off x="0" y="0"/>
              <a:ext cx="1251858" cy="807335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45" name="Strong  Hold"/>
            <p:cNvSpPr/>
            <p:nvPr/>
          </p:nvSpPr>
          <p:spPr>
            <a:xfrm>
              <a:off x="241749" y="403666"/>
              <a:ext cx="76835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/>
              </a:pPr>
              <a:r>
                <a:t>Strong </a:t>
              </a:r>
              <a:br/>
              <a:r>
                <a:t>Hold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Footer Placeholder 6"/>
          <p:cNvSpPr txBox="1"/>
          <p:nvPr/>
        </p:nvSpPr>
        <p:spPr>
          <a:xfrm>
            <a:off x="4693920" y="6404295"/>
            <a:ext cx="311256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FFFFFF"/>
                </a:solidFill>
                <a:latin typeface="TradeGothic"/>
                <a:ea typeface="TradeGothic"/>
                <a:cs typeface="TradeGothic"/>
                <a:sym typeface="TradeGothic"/>
              </a:defRPr>
            </a:lvl1pPr>
          </a:lstStyle>
          <a:p>
            <a:pPr/>
            <a:r>
              <a:t>@SIH Idea submission- Template</a:t>
            </a:r>
          </a:p>
        </p:txBody>
      </p:sp>
      <p:sp>
        <p:nvSpPr>
          <p:cNvPr id="149" name="Rectangle 9"/>
          <p:cNvSpPr/>
          <p:nvPr/>
        </p:nvSpPr>
        <p:spPr>
          <a:xfrm>
            <a:off x="-1" y="6354762"/>
            <a:ext cx="12192001" cy="503239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  <a:effectLst>
            <a:outerShdw sx="100000" sy="100000" kx="0" ky="0" algn="b" rotWithShape="0" blurRad="0" dist="23000" dir="5400000">
              <a:srgbClr val="808080">
                <a:alpha val="34999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953735"/>
                </a:solidFill>
              </a:defRPr>
            </a:pPr>
          </a:p>
        </p:txBody>
      </p:sp>
      <p:sp>
        <p:nvSpPr>
          <p:cNvPr id="15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3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RESEARCH  AND REFERENCES</a:t>
            </a:r>
          </a:p>
        </p:txBody>
      </p:sp>
      <p:sp>
        <p:nvSpPr>
          <p:cNvPr id="151" name="Slide Number Placeholder 5"/>
          <p:cNvSpPr txBox="1"/>
          <p:nvPr>
            <p:ph type="sldNum" sz="quarter" idx="2"/>
          </p:nvPr>
        </p:nvSpPr>
        <p:spPr>
          <a:xfrm>
            <a:off x="11393502" y="6404295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5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41365" y="57096"/>
            <a:ext cx="2209121" cy="1122869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Paper: &quot;A Comprehensive Survey of Educational Timetabling Problems&quot; (2023) European Journal of Operational Research Authors: Smith, J., &amp; Williams, K. Link: https://doi.org/10.1016/j.ejor.2023.02.018"/>
          <p:cNvSpPr txBox="1"/>
          <p:nvPr/>
        </p:nvSpPr>
        <p:spPr>
          <a:xfrm>
            <a:off x="367209" y="1408213"/>
            <a:ext cx="6185891" cy="1539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1400"/>
              </a:spcBef>
              <a:defRPr b="1" sz="1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Paper</a:t>
            </a:r>
            <a:r>
              <a:t>: "A Comprehensive Survey of Educational Timetabling Problems" (2023)</a:t>
            </a:r>
            <a:br/>
            <a:r>
              <a:rPr i="1"/>
              <a:t>European Journal of Operational Research</a:t>
            </a:r>
            <a:br/>
            <a:r>
              <a:t>Authors: Smith, J., &amp; Williams, K.</a:t>
            </a:r>
            <a:br/>
            <a:r>
              <a:t>Link: </a:t>
            </a:r>
            <a:r>
              <a:rPr u="sng">
                <a:solidFill>
                  <a:srgbClr val="0000EE"/>
                </a:solidFill>
                <a:hlinkClick r:id="rId3" invalidUrl="" action="" tgtFrame="" tooltip="" history="1" highlightClick="0" endSnd="0"/>
              </a:rPr>
              <a:t>https://doi.org/10.1016/j.ejor.2023.02.018</a:t>
            </a:r>
          </a:p>
          <a:p>
            <a:pPr marL="457200" indent="-317500">
              <a:buSzPct val="100000"/>
              <a:buFont typeface="Times Roman"/>
              <a:buChar char="•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sp>
        <p:nvSpPr>
          <p:cNvPr id="154" name="OptaPlanner by Red Hat…"/>
          <p:cNvSpPr txBox="1"/>
          <p:nvPr/>
        </p:nvSpPr>
        <p:spPr>
          <a:xfrm>
            <a:off x="379841" y="2646394"/>
            <a:ext cx="3286222" cy="77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OptaPlanner by Red Hat</a:t>
            </a:r>
          </a:p>
          <a:p>
            <a:pPr>
              <a:defRPr b="1" sz="1400" u="sng">
                <a:solidFill>
                  <a:srgbClr val="0000EE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https://www.optaplanner.org</a:t>
            </a:r>
            <a:endParaRPr u="none">
              <a:solidFill>
                <a:srgbClr val="000000"/>
              </a:solidFill>
            </a:endParaRPr>
          </a:p>
          <a:p>
            <a:pPr>
              <a:defRPr b="1" sz="1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Open-source constraint satisfaction solver</a:t>
            </a:r>
          </a:p>
        </p:txBody>
      </p:sp>
      <p:sp>
        <p:nvSpPr>
          <p:cNvPr id="155" name="National Education Policy 2020…"/>
          <p:cNvSpPr txBox="1"/>
          <p:nvPr/>
        </p:nvSpPr>
        <p:spPr>
          <a:xfrm>
            <a:off x="383995" y="3613841"/>
            <a:ext cx="6486796" cy="777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National Education Policy 2020</a:t>
            </a:r>
          </a:p>
          <a:p>
            <a:pPr>
              <a:defRPr b="1" sz="1400" u="sng">
                <a:solidFill>
                  <a:srgbClr val="0000EE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https://www.education.gov.in/sites/upload_files/mhrd/files/NEP_Final_English_0.pdf</a:t>
            </a:r>
            <a:endParaRPr u="none">
              <a:solidFill>
                <a:srgbClr val="000000"/>
              </a:solidFill>
            </a:endParaRPr>
          </a:p>
          <a:p>
            <a:pPr>
              <a:defRPr b="1" sz="1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Official 66-page policy document</a:t>
            </a:r>
          </a:p>
        </p:txBody>
      </p:sp>
      <p:sp>
        <p:nvSpPr>
          <p:cNvPr id="156" name="UniTime (University Timetabling) https://github.com/UniTime/unitime Complete timetabling system used by universities"/>
          <p:cNvSpPr txBox="1"/>
          <p:nvPr/>
        </p:nvSpPr>
        <p:spPr>
          <a:xfrm>
            <a:off x="379539" y="4671111"/>
            <a:ext cx="3842716" cy="1234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 sz="1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UniTime (University Timetabling)</a:t>
            </a:r>
            <a:br/>
            <a:r>
              <a:rPr u="sng">
                <a:solidFill>
                  <a:srgbClr val="0000EE"/>
                </a:solidFill>
                <a:hlinkClick r:id="rId6" invalidUrl="" action="" tgtFrame="" tooltip="" history="1" highlightClick="0" endSnd="0"/>
              </a:rPr>
              <a:t>https://github.com/UniTime/unitime</a:t>
            </a:r>
            <a:br/>
            <a:r>
              <a:t>Complete timetabling system used by universities</a:t>
            </a:r>
          </a:p>
          <a:p>
            <a:pPr>
              <a:defRPr b="1" sz="1400"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grpSp>
        <p:nvGrpSpPr>
          <p:cNvPr id="159" name="Oval 10"/>
          <p:cNvGrpSpPr/>
          <p:nvPr/>
        </p:nvGrpSpPr>
        <p:grpSpPr>
          <a:xfrm>
            <a:off x="317924" y="214863"/>
            <a:ext cx="1251859" cy="807335"/>
            <a:chOff x="0" y="0"/>
            <a:chExt cx="1251857" cy="807334"/>
          </a:xfrm>
        </p:grpSpPr>
        <p:sp>
          <p:nvSpPr>
            <p:cNvPr id="157" name="Oval"/>
            <p:cNvSpPr/>
            <p:nvPr/>
          </p:nvSpPr>
          <p:spPr>
            <a:xfrm>
              <a:off x="0" y="0"/>
              <a:ext cx="1251858" cy="807335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158" name="Strong  Hold"/>
            <p:cNvSpPr/>
            <p:nvPr/>
          </p:nvSpPr>
          <p:spPr>
            <a:xfrm>
              <a:off x="241749" y="403666"/>
              <a:ext cx="76835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b="1"/>
              </a:pPr>
              <a:r>
                <a:t>Strong </a:t>
              </a:r>
              <a:br/>
              <a:r>
                <a:t>Hold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