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64" r:id="rId15"/>
    <p:sldId id="277" r:id="rId16"/>
    <p:sldId id="262" r:id="rId17"/>
    <p:sldId id="263" r:id="rId18"/>
    <p:sldId id="267" r:id="rId19"/>
    <p:sldId id="265" r:id="rId20"/>
    <p:sldId id="266" r:id="rId21"/>
  </p:sldIdLst>
  <p:sldSz cx="18288000" cy="10287000"/>
  <p:notesSz cx="6858000" cy="9144000"/>
  <p:embeddedFontLst>
    <p:embeddedFont>
      <p:font typeface="Arial Black" panose="020B0A04020102020204" pitchFamily="34" charset="0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488"/>
    <a:srgbClr val="2831A2"/>
    <a:srgbClr val="883C84"/>
    <a:srgbClr val="A100FF"/>
    <a:srgbClr val="461B49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73146" autoAdjust="0"/>
  </p:normalViewPr>
  <p:slideViewPr>
    <p:cSldViewPr>
      <p:cViewPr varScale="1">
        <p:scale>
          <a:sx n="37" d="100"/>
          <a:sy n="37" d="100"/>
        </p:scale>
        <p:origin x="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9.jpe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05732" y="3353895"/>
            <a:ext cx="6246870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spc="-105" dirty="0">
                <a:solidFill>
                  <a:srgbClr val="FFFFFF"/>
                </a:solidFill>
                <a:latin typeface="+mj-lt"/>
              </a:rPr>
              <a:t>Data Analytics</a:t>
            </a:r>
          </a:p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+mj-lt"/>
              </a:rPr>
              <a:t>‘Social Buzz’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0A421-E713-C852-32E2-4263F7A8392C}"/>
              </a:ext>
            </a:extLst>
          </p:cNvPr>
          <p:cNvSpPr/>
          <p:nvPr/>
        </p:nvSpPr>
        <p:spPr>
          <a:xfrm>
            <a:off x="1" y="1453242"/>
            <a:ext cx="10744202" cy="4033155"/>
          </a:xfrm>
          <a:prstGeom prst="roundRect">
            <a:avLst>
              <a:gd name="adj" fmla="val 6141"/>
            </a:avLst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F858-3E1D-F454-24C5-E2CAA9D2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" y="1934934"/>
            <a:ext cx="11103429" cy="306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Cleaning Dataset: Reaction.csv</a:t>
            </a:r>
          </a:p>
          <a:p>
            <a:pPr marL="0" indent="0">
              <a:buNone/>
            </a:pPr>
            <a:r>
              <a:rPr lang="en-US" sz="3600" dirty="0"/>
              <a:t>1. Deleted column User ID</a:t>
            </a:r>
          </a:p>
          <a:p>
            <a:pPr marL="0" indent="0">
              <a:buNone/>
            </a:pPr>
            <a:r>
              <a:rPr lang="en-US" sz="3600" dirty="0"/>
              <a:t>2. Deleted blank value rows from column Type</a:t>
            </a:r>
          </a:p>
          <a:p>
            <a:pPr marL="0" indent="0">
              <a:buNone/>
            </a:pPr>
            <a:r>
              <a:rPr lang="en-US" sz="3600" dirty="0"/>
              <a:t>3. Rename column Type to </a:t>
            </a:r>
            <a:r>
              <a:rPr lang="en-US" sz="3600" dirty="0" err="1"/>
              <a:t>Reaction_Type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184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86370-4606-155C-0C26-4ABAB4CE7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8288000" cy="10452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947C6-7581-1F23-17A9-4E2075FED06A}"/>
              </a:ext>
            </a:extLst>
          </p:cNvPr>
          <p:cNvSpPr txBox="1"/>
          <p:nvPr/>
        </p:nvSpPr>
        <p:spPr>
          <a:xfrm>
            <a:off x="2885840" y="8733785"/>
            <a:ext cx="1404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1. Deleted column User ID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09073-B020-CBC6-F086-3D0C063D2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288000" cy="105245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59053-634F-E54D-E78B-E7AE7C42856F}"/>
              </a:ext>
            </a:extLst>
          </p:cNvPr>
          <p:cNvSpPr txBox="1"/>
          <p:nvPr/>
        </p:nvSpPr>
        <p:spPr>
          <a:xfrm>
            <a:off x="963386" y="8733785"/>
            <a:ext cx="1596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2. Deleted blank value rows from column Type</a:t>
            </a:r>
          </a:p>
        </p:txBody>
      </p:sp>
    </p:spTree>
    <p:extLst>
      <p:ext uri="{BB962C8B-B14F-4D97-AF65-F5344CB8AC3E}">
        <p14:creationId xmlns:p14="http://schemas.microsoft.com/office/powerpoint/2010/main" val="266512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BF7836-4D3D-0713-698A-0D4B5E9DE48D}"/>
              </a:ext>
            </a:extLst>
          </p:cNvPr>
          <p:cNvSpPr/>
          <p:nvPr/>
        </p:nvSpPr>
        <p:spPr>
          <a:xfrm>
            <a:off x="1" y="1216478"/>
            <a:ext cx="15011399" cy="6613071"/>
          </a:xfrm>
          <a:prstGeom prst="roundRect">
            <a:avLst>
              <a:gd name="adj" fmla="val 5062"/>
            </a:avLst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73FF-D880-40E1-2208-41CD2A78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310244"/>
            <a:ext cx="18288000" cy="968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Transforming and Modelling the Data: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000" dirty="0"/>
              <a:t>1. Using Reaction.csv as the base file &amp; saving it as Reaction.xlsx</a:t>
            </a:r>
          </a:p>
          <a:p>
            <a:pPr marL="0" indent="0">
              <a:buNone/>
            </a:pPr>
            <a:r>
              <a:rPr lang="en-US" sz="3000" dirty="0"/>
              <a:t>2. Creating </a:t>
            </a:r>
            <a:r>
              <a:rPr lang="en-US" sz="3000" dirty="0" err="1"/>
              <a:t>Content_Type</a:t>
            </a:r>
            <a:r>
              <a:rPr lang="en-US" sz="3000" dirty="0"/>
              <a:t> &amp; Category columns from Content.csv</a:t>
            </a:r>
          </a:p>
          <a:p>
            <a:pPr marL="0" indent="0">
              <a:buNone/>
            </a:pPr>
            <a:r>
              <a:rPr lang="en-US" sz="3000" dirty="0"/>
              <a:t>3. Creating Sentiment &amp; Score columns from ReactionTypes.csv</a:t>
            </a:r>
          </a:p>
          <a:p>
            <a:pPr marL="0" indent="0">
              <a:buNone/>
            </a:pPr>
            <a:r>
              <a:rPr lang="en-US" sz="3000" dirty="0"/>
              <a:t>4. Merging data from Content.csv &amp; ReactionTypes.csv to Reaction.xlsx using VLOOKUP</a:t>
            </a:r>
          </a:p>
          <a:p>
            <a:pPr marL="0" indent="0">
              <a:buNone/>
            </a:pPr>
            <a:r>
              <a:rPr lang="en-US" sz="3000" dirty="0"/>
              <a:t>5. Copy Category column to new sheet</a:t>
            </a:r>
          </a:p>
          <a:p>
            <a:pPr marL="0" indent="0">
              <a:buNone/>
            </a:pPr>
            <a:r>
              <a:rPr lang="en-US" sz="3000" dirty="0"/>
              <a:t>6. Removing duplicates from Category column</a:t>
            </a:r>
          </a:p>
          <a:p>
            <a:pPr marL="0" indent="0">
              <a:buNone/>
            </a:pPr>
            <a:r>
              <a:rPr lang="en-US" sz="3000" dirty="0"/>
              <a:t>7. Use SUMIF to get total score for each categories</a:t>
            </a:r>
          </a:p>
          <a:p>
            <a:pPr marL="0" indent="0">
              <a:buNone/>
            </a:pPr>
            <a:r>
              <a:rPr lang="en-US" sz="3000" dirty="0"/>
              <a:t>8. Sort the Score column in descending order and copy the Top 5 rows</a:t>
            </a:r>
          </a:p>
          <a:p>
            <a:pPr marL="0" indent="0">
              <a:buNone/>
            </a:pPr>
            <a:r>
              <a:rPr lang="en-US" sz="3000" dirty="0"/>
              <a:t>9. Paste in new sheet and name it Top_5_Categories</a:t>
            </a:r>
          </a:p>
        </p:txBody>
      </p:sp>
    </p:spTree>
    <p:extLst>
      <p:ext uri="{BB962C8B-B14F-4D97-AF65-F5344CB8AC3E}">
        <p14:creationId xmlns:p14="http://schemas.microsoft.com/office/powerpoint/2010/main" val="302262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A9520A-BDAF-3062-DF31-608BC115B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1" y="1843427"/>
            <a:ext cx="11312319" cy="21660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15F5B-5499-85D1-50E8-B3F592AFD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90" y="3816388"/>
            <a:ext cx="12126554" cy="23952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CD8A7-E466-49E2-8DBA-27AA02F3F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61" y="5755947"/>
            <a:ext cx="13889409" cy="2837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8B6F5-BC63-3D39-B2EF-230D03912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8159"/>
            <a:ext cx="13239375" cy="3272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5FC7D-2D05-74B5-A0A5-955D8607976E}"/>
              </a:ext>
            </a:extLst>
          </p:cNvPr>
          <p:cNvSpPr txBox="1"/>
          <p:nvPr/>
        </p:nvSpPr>
        <p:spPr>
          <a:xfrm>
            <a:off x="258659" y="825451"/>
            <a:ext cx="16442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Merging data from Content.csv &amp; ReactionTypes.csv to Reaction.xlsx using VLOOKUP</a:t>
            </a:r>
          </a:p>
          <a:p>
            <a:endParaRPr lang="en-US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ED32D-BAA1-598B-9C6E-E44D709C11F5}"/>
              </a:ext>
            </a:extLst>
          </p:cNvPr>
          <p:cNvSpPr txBox="1"/>
          <p:nvPr/>
        </p:nvSpPr>
        <p:spPr>
          <a:xfrm>
            <a:off x="258659" y="188324"/>
            <a:ext cx="1430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Creating Cleaned Dataset: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962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15CB5B-8A39-3C2B-54D7-51EAEE5CA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9671" y="1923885"/>
            <a:ext cx="17888870" cy="6058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2DFB0-2080-17B0-B74E-1D80A7BC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14" y="5590409"/>
            <a:ext cx="11849709" cy="611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2A95A-BEE6-2ABE-44CA-1C597C2D3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95" y="6970778"/>
            <a:ext cx="7887105" cy="6305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C9A20F-29B6-2AD7-AB3E-EC937ED2B9B5}"/>
              </a:ext>
            </a:extLst>
          </p:cNvPr>
          <p:cNvSpPr txBox="1"/>
          <p:nvPr/>
        </p:nvSpPr>
        <p:spPr>
          <a:xfrm>
            <a:off x="254033" y="1"/>
            <a:ext cx="120577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b="1" dirty="0"/>
              <a:t>Removing duplicates from Category column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b="1" dirty="0"/>
              <a:t>Use SUMIF to get total score for each categories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b="1" dirty="0"/>
              <a:t>Sort the Score column in descending order and copy the Top 5 rows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b="1" dirty="0"/>
              <a:t>Paste in new sheet and name it Top_5_Categories</a:t>
            </a:r>
          </a:p>
        </p:txBody>
      </p:sp>
    </p:spTree>
    <p:extLst>
      <p:ext uri="{BB962C8B-B14F-4D97-AF65-F5344CB8AC3E}">
        <p14:creationId xmlns:p14="http://schemas.microsoft.com/office/powerpoint/2010/main" val="167232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1500E1-D0B6-504B-D07F-5195F6A51177}"/>
              </a:ext>
            </a:extLst>
          </p:cNvPr>
          <p:cNvSpPr/>
          <p:nvPr/>
        </p:nvSpPr>
        <p:spPr>
          <a:xfrm>
            <a:off x="2227942" y="4823651"/>
            <a:ext cx="2972219" cy="1231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16</a:t>
            </a:r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9271A1E-26BE-0DD4-C2B6-3D19756ADD8D}"/>
              </a:ext>
            </a:extLst>
          </p:cNvPr>
          <p:cNvSpPr txBox="1"/>
          <p:nvPr/>
        </p:nvSpPr>
        <p:spPr>
          <a:xfrm>
            <a:off x="1797644" y="3695700"/>
            <a:ext cx="4636129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spc="-80" dirty="0">
                <a:solidFill>
                  <a:srgbClr val="000000"/>
                </a:solidFill>
                <a:latin typeface="+mj-lt"/>
              </a:rPr>
              <a:t>Unique Categories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AF933C-BF6E-7D4A-585D-E5317A873896}"/>
              </a:ext>
            </a:extLst>
          </p:cNvPr>
          <p:cNvSpPr/>
          <p:nvPr/>
        </p:nvSpPr>
        <p:spPr>
          <a:xfrm>
            <a:off x="7272183" y="4826672"/>
            <a:ext cx="2972219" cy="1231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75K</a:t>
            </a:r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62D0731-7FB2-AC6B-4C73-5437939C36BF}"/>
              </a:ext>
            </a:extLst>
          </p:cNvPr>
          <p:cNvSpPr txBox="1"/>
          <p:nvPr/>
        </p:nvSpPr>
        <p:spPr>
          <a:xfrm>
            <a:off x="7349241" y="2684251"/>
            <a:ext cx="3224453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80" dirty="0">
                <a:solidFill>
                  <a:srgbClr val="000000"/>
                </a:solidFill>
                <a:latin typeface="+mj-lt"/>
              </a:rPr>
              <a:t>Category with Highest Score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252F18-062B-0234-174F-13956FA5A62B}"/>
              </a:ext>
            </a:extLst>
          </p:cNvPr>
          <p:cNvSpPr/>
          <p:nvPr/>
        </p:nvSpPr>
        <p:spPr>
          <a:xfrm>
            <a:off x="12496800" y="4867093"/>
            <a:ext cx="2972219" cy="1231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May</a:t>
            </a:r>
            <a:endParaRPr lang="en-US" dirty="0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AD0B4F7E-9139-776A-AE04-1DD29CDCC50F}"/>
              </a:ext>
            </a:extLst>
          </p:cNvPr>
          <p:cNvSpPr txBox="1"/>
          <p:nvPr/>
        </p:nvSpPr>
        <p:spPr>
          <a:xfrm>
            <a:off x="11658145" y="3416907"/>
            <a:ext cx="4636129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spc="-80" dirty="0">
                <a:solidFill>
                  <a:srgbClr val="000000"/>
                </a:solidFill>
                <a:latin typeface="+mj-lt"/>
              </a:rPr>
              <a:t>Month with Most Posts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ADED7271-EBD7-4F74-1E43-C0B4A943D760}"/>
              </a:ext>
            </a:extLst>
          </p:cNvPr>
          <p:cNvSpPr txBox="1"/>
          <p:nvPr/>
        </p:nvSpPr>
        <p:spPr>
          <a:xfrm>
            <a:off x="7930999" y="4094016"/>
            <a:ext cx="322445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80" dirty="0">
                <a:solidFill>
                  <a:srgbClr val="FF0000"/>
                </a:solidFill>
                <a:latin typeface="+mj-lt"/>
              </a:rPr>
              <a:t>Animals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D071E69-4D1F-6B31-E1B5-3A1BEAF54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55" y="1449564"/>
            <a:ext cx="10966018" cy="7617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3295CD1-55F7-4B9D-3BEC-F5F4B874B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65" y="951226"/>
            <a:ext cx="11841502" cy="83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365051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34F8B0B-023B-A26B-78DD-D507DA682953}"/>
              </a:ext>
            </a:extLst>
          </p:cNvPr>
          <p:cNvSpPr txBox="1"/>
          <p:nvPr/>
        </p:nvSpPr>
        <p:spPr>
          <a:xfrm>
            <a:off x="11049000" y="1776591"/>
            <a:ext cx="7010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Animals and Science are two of the most popular content categories this shows that people enjoy ‘real life’ and 'factual’ content the most. So I would recommend that you keep creating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more contents relating to these two categories.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Food is a common theme with the top 5 categories with ’Healthy Eating' ranking as one of the highest. This may give an indication to the audience within your user base You could use this might to create a campaign and work with healthy eating brands to boost user engagement.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It should come as no surprise that technological content is among the top categories given the advancement of technology. It indicates the users </a:t>
            </a:r>
            <a:r>
              <a:rPr lang="en-US" sz="2000" dirty="0">
                <a:solidFill>
                  <a:srgbClr val="000000"/>
                </a:solidFill>
              </a:rPr>
              <a:t>li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ke your technological material. Working with some of the biggest digital companies in the world is something I would suggest doing because it would undoubtedly increase user engagement.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CB7016-15DC-098A-7179-0BA58E422AC2}"/>
              </a:ext>
            </a:extLst>
          </p:cNvPr>
          <p:cNvSpPr/>
          <p:nvPr/>
        </p:nvSpPr>
        <p:spPr>
          <a:xfrm>
            <a:off x="11112500" y="1661995"/>
            <a:ext cx="1765300" cy="4335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20E75F-9675-914B-F239-510F47D752CF}"/>
              </a:ext>
            </a:extLst>
          </p:cNvPr>
          <p:cNvSpPr/>
          <p:nvPr/>
        </p:nvSpPr>
        <p:spPr>
          <a:xfrm>
            <a:off x="11125200" y="3771900"/>
            <a:ext cx="1765300" cy="4335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Insight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D8F6AE-88A1-2A7D-3E74-F91644AAF4A1}"/>
              </a:ext>
            </a:extLst>
          </p:cNvPr>
          <p:cNvSpPr/>
          <p:nvPr/>
        </p:nvSpPr>
        <p:spPr>
          <a:xfrm>
            <a:off x="11125200" y="6233995"/>
            <a:ext cx="1765300" cy="4335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Next Steps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63346" y="160611"/>
            <a:ext cx="867344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Today's 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949744" y="2720676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628688-29EE-D34B-D570-7A2C6E026068}"/>
              </a:ext>
            </a:extLst>
          </p:cNvPr>
          <p:cNvGrpSpPr/>
          <p:nvPr/>
        </p:nvGrpSpPr>
        <p:grpSpPr>
          <a:xfrm>
            <a:off x="4135341" y="1714965"/>
            <a:ext cx="8818659" cy="1321703"/>
            <a:chOff x="3191363" y="185303"/>
            <a:chExt cx="5673534" cy="1460301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C4B73EC6-EF3C-1920-3F38-6B464290D83A}"/>
                </a:ext>
              </a:extLst>
            </p:cNvPr>
            <p:cNvSpPr/>
            <p:nvPr/>
          </p:nvSpPr>
          <p:spPr>
            <a:xfrm rot="5400000">
              <a:off x="5297979" y="-1921313"/>
              <a:ext cx="1460301" cy="5673534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ectangle: Top Corners Rounded 4">
              <a:extLst>
                <a:ext uri="{FF2B5EF4-FFF2-40B4-BE49-F238E27FC236}">
                  <a16:creationId xmlns:a16="http://schemas.microsoft.com/office/drawing/2014/main" id="{76C0713D-96AE-059D-713D-CD3BA52332D3}"/>
                </a:ext>
              </a:extLst>
            </p:cNvPr>
            <p:cNvSpPr txBox="1"/>
            <p:nvPr/>
          </p:nvSpPr>
          <p:spPr>
            <a:xfrm>
              <a:off x="3191363" y="256589"/>
              <a:ext cx="5602248" cy="131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b="0" i="0" kern="1200" dirty="0"/>
                <a:t>An analysis of Social Buzz content categories that highlights the top 5 categories with the largest aggregate popularity</a:t>
              </a:r>
              <a:endParaRPr lang="en-US" sz="24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FD7216-F791-8337-EB6E-95896B692B29}"/>
              </a:ext>
            </a:extLst>
          </p:cNvPr>
          <p:cNvGrpSpPr/>
          <p:nvPr/>
        </p:nvGrpSpPr>
        <p:grpSpPr>
          <a:xfrm>
            <a:off x="918176" y="1545037"/>
            <a:ext cx="3285835" cy="1652128"/>
            <a:chOff x="0" y="2765"/>
            <a:chExt cx="3191363" cy="1825376"/>
          </a:xfrm>
          <a:solidFill>
            <a:srgbClr val="7030A0"/>
          </a:solidFill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263C83B-827C-A6FB-2A61-1BF8DAA296BC}"/>
                </a:ext>
              </a:extLst>
            </p:cNvPr>
            <p:cNvSpPr/>
            <p:nvPr/>
          </p:nvSpPr>
          <p:spPr>
            <a:xfrm>
              <a:off x="0" y="2765"/>
              <a:ext cx="3191363" cy="182537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588723E2-1676-BFC0-594F-CA5511F8DB06}"/>
                </a:ext>
              </a:extLst>
            </p:cNvPr>
            <p:cNvSpPr txBox="1"/>
            <p:nvPr/>
          </p:nvSpPr>
          <p:spPr>
            <a:xfrm>
              <a:off x="89108" y="91873"/>
              <a:ext cx="3013147" cy="16471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91440" rIns="182880" bIns="9144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Project Recap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4FC016-EE39-20FE-A38A-253ECA314BF2}"/>
              </a:ext>
            </a:extLst>
          </p:cNvPr>
          <p:cNvGrpSpPr/>
          <p:nvPr/>
        </p:nvGrpSpPr>
        <p:grpSpPr>
          <a:xfrm>
            <a:off x="4135341" y="3369972"/>
            <a:ext cx="8818659" cy="1321703"/>
            <a:chOff x="3191363" y="2101949"/>
            <a:chExt cx="5673534" cy="1460301"/>
          </a:xfrm>
        </p:grpSpPr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788A5538-151E-67B8-66E4-32AF7BBB639B}"/>
                </a:ext>
              </a:extLst>
            </p:cNvPr>
            <p:cNvSpPr/>
            <p:nvPr/>
          </p:nvSpPr>
          <p:spPr>
            <a:xfrm rot="5400000">
              <a:off x="5297979" y="-4667"/>
              <a:ext cx="1460301" cy="5673534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lnRef>
            <a:fill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: Top Corners Rounded 8">
              <a:extLst>
                <a:ext uri="{FF2B5EF4-FFF2-40B4-BE49-F238E27FC236}">
                  <a16:creationId xmlns:a16="http://schemas.microsoft.com/office/drawing/2014/main" id="{E103BEED-5F1A-065C-08BD-95D17D4D6EC2}"/>
                </a:ext>
              </a:extLst>
            </p:cNvPr>
            <p:cNvSpPr txBox="1"/>
            <p:nvPr/>
          </p:nvSpPr>
          <p:spPr>
            <a:xfrm>
              <a:off x="3191363" y="2173235"/>
              <a:ext cx="5602248" cy="131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b="0" i="0" kern="1200" dirty="0"/>
                <a:t>We will delve deeper into the issues that the analytics team has been working and shed some lights on why is this an issue.</a:t>
              </a:r>
              <a:endParaRPr lang="en-US" sz="24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AE60F8-245E-C194-EB30-358C6A74D388}"/>
              </a:ext>
            </a:extLst>
          </p:cNvPr>
          <p:cNvGrpSpPr/>
          <p:nvPr/>
        </p:nvGrpSpPr>
        <p:grpSpPr>
          <a:xfrm>
            <a:off x="918176" y="3200044"/>
            <a:ext cx="3285835" cy="1652128"/>
            <a:chOff x="0" y="1919411"/>
            <a:chExt cx="3191363" cy="1825376"/>
          </a:xfrm>
          <a:solidFill>
            <a:srgbClr val="883C84"/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CC5BB1D-DB42-7317-6D78-9F911455D490}"/>
                </a:ext>
              </a:extLst>
            </p:cNvPr>
            <p:cNvSpPr/>
            <p:nvPr/>
          </p:nvSpPr>
          <p:spPr>
            <a:xfrm>
              <a:off x="0" y="1919411"/>
              <a:ext cx="3191363" cy="182537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0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10">
              <a:extLst>
                <a:ext uri="{FF2B5EF4-FFF2-40B4-BE49-F238E27FC236}">
                  <a16:creationId xmlns:a16="http://schemas.microsoft.com/office/drawing/2014/main" id="{6A1C85F4-4FFD-3081-C4F6-02C1BBE3398F}"/>
                </a:ext>
              </a:extLst>
            </p:cNvPr>
            <p:cNvSpPr txBox="1"/>
            <p:nvPr/>
          </p:nvSpPr>
          <p:spPr>
            <a:xfrm>
              <a:off x="89108" y="2008519"/>
              <a:ext cx="3013147" cy="16471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91440" rIns="182880" bIns="9144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Problem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5FFB93-CDF3-A2C9-FCB0-DCB218987CA1}"/>
              </a:ext>
            </a:extLst>
          </p:cNvPr>
          <p:cNvGrpSpPr/>
          <p:nvPr/>
        </p:nvGrpSpPr>
        <p:grpSpPr>
          <a:xfrm>
            <a:off x="4135341" y="5024977"/>
            <a:ext cx="8818659" cy="1321703"/>
            <a:chOff x="3191363" y="4018594"/>
            <a:chExt cx="5673534" cy="1460301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26F25D87-57D4-84C3-3B2B-72D81532AA6E}"/>
                </a:ext>
              </a:extLst>
            </p:cNvPr>
            <p:cNvSpPr/>
            <p:nvPr/>
          </p:nvSpPr>
          <p:spPr>
            <a:xfrm rot="5400000">
              <a:off x="5297979" y="1911978"/>
              <a:ext cx="1460301" cy="5673534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: Top Corners Rounded 12">
              <a:extLst>
                <a:ext uri="{FF2B5EF4-FFF2-40B4-BE49-F238E27FC236}">
                  <a16:creationId xmlns:a16="http://schemas.microsoft.com/office/drawing/2014/main" id="{ED74FDCE-94AF-A00E-A24A-9ACE60152870}"/>
                </a:ext>
              </a:extLst>
            </p:cNvPr>
            <p:cNvSpPr txBox="1"/>
            <p:nvPr/>
          </p:nvSpPr>
          <p:spPr>
            <a:xfrm>
              <a:off x="3191363" y="4089880"/>
              <a:ext cx="5602248" cy="131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Outlining the issues with the team and answering the guiding questions to get the insights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8155D3-8BCE-2180-869C-FDA7D77EA864}"/>
              </a:ext>
            </a:extLst>
          </p:cNvPr>
          <p:cNvGrpSpPr/>
          <p:nvPr/>
        </p:nvGrpSpPr>
        <p:grpSpPr>
          <a:xfrm>
            <a:off x="918176" y="4855050"/>
            <a:ext cx="3285835" cy="1652128"/>
            <a:chOff x="0" y="3836057"/>
            <a:chExt cx="3191363" cy="1825376"/>
          </a:xfrm>
          <a:solidFill>
            <a:schemeClr val="accent4">
              <a:lumMod val="75000"/>
            </a:schemeClr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29C4F93-653B-1687-B099-2E1A12F3075A}"/>
                </a:ext>
              </a:extLst>
            </p:cNvPr>
            <p:cNvSpPr/>
            <p:nvPr/>
          </p:nvSpPr>
          <p:spPr>
            <a:xfrm>
              <a:off x="0" y="3836057"/>
              <a:ext cx="3191363" cy="182537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14">
              <a:extLst>
                <a:ext uri="{FF2B5EF4-FFF2-40B4-BE49-F238E27FC236}">
                  <a16:creationId xmlns:a16="http://schemas.microsoft.com/office/drawing/2014/main" id="{BC7FBAB7-E398-BB78-11E6-4529EEB6A11E}"/>
                </a:ext>
              </a:extLst>
            </p:cNvPr>
            <p:cNvSpPr txBox="1"/>
            <p:nvPr/>
          </p:nvSpPr>
          <p:spPr>
            <a:xfrm>
              <a:off x="89108" y="3925165"/>
              <a:ext cx="3013147" cy="16471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91440" rIns="182880" bIns="9144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The Analytics Team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758532-C55D-5D27-FB1E-2F8D06BF58A8}"/>
              </a:ext>
            </a:extLst>
          </p:cNvPr>
          <p:cNvGrpSpPr/>
          <p:nvPr/>
        </p:nvGrpSpPr>
        <p:grpSpPr>
          <a:xfrm>
            <a:off x="4131565" y="6664549"/>
            <a:ext cx="8818659" cy="1321703"/>
            <a:chOff x="3191363" y="4018594"/>
            <a:chExt cx="5673534" cy="146030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31E49174-EC46-BCCC-CAE8-2F3E989534C4}"/>
                </a:ext>
              </a:extLst>
            </p:cNvPr>
            <p:cNvSpPr/>
            <p:nvPr/>
          </p:nvSpPr>
          <p:spPr>
            <a:xfrm rot="5400000">
              <a:off x="5297979" y="1911978"/>
              <a:ext cx="1460301" cy="5673534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: Top Corners Rounded 12">
              <a:extLst>
                <a:ext uri="{FF2B5EF4-FFF2-40B4-BE49-F238E27FC236}">
                  <a16:creationId xmlns:a16="http://schemas.microsoft.com/office/drawing/2014/main" id="{09B58FA7-172E-0103-646D-5C23830A5311}"/>
                </a:ext>
              </a:extLst>
            </p:cNvPr>
            <p:cNvSpPr txBox="1"/>
            <p:nvPr/>
          </p:nvSpPr>
          <p:spPr>
            <a:xfrm>
              <a:off x="3191363" y="4089880"/>
              <a:ext cx="5602248" cy="131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Going through the general steps of Extract, Load, Transform, Analyze and Act on the provided datasets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BDA263-91A1-E01D-D48C-092CEAB2FE0F}"/>
              </a:ext>
            </a:extLst>
          </p:cNvPr>
          <p:cNvGrpSpPr/>
          <p:nvPr/>
        </p:nvGrpSpPr>
        <p:grpSpPr>
          <a:xfrm>
            <a:off x="914400" y="6494622"/>
            <a:ext cx="3285835" cy="1652128"/>
            <a:chOff x="0" y="3836057"/>
            <a:chExt cx="3191363" cy="1825376"/>
          </a:xfrm>
          <a:solidFill>
            <a:srgbClr val="0070C0"/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32A54FC-09C8-E3AC-E069-5D0DB40FD619}"/>
                </a:ext>
              </a:extLst>
            </p:cNvPr>
            <p:cNvSpPr/>
            <p:nvPr/>
          </p:nvSpPr>
          <p:spPr>
            <a:xfrm>
              <a:off x="0" y="3836057"/>
              <a:ext cx="3191363" cy="182537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14">
              <a:extLst>
                <a:ext uri="{FF2B5EF4-FFF2-40B4-BE49-F238E27FC236}">
                  <a16:creationId xmlns:a16="http://schemas.microsoft.com/office/drawing/2014/main" id="{AA85EDA5-BBDF-0F43-9033-6DD42FE7B02E}"/>
                </a:ext>
              </a:extLst>
            </p:cNvPr>
            <p:cNvSpPr txBox="1"/>
            <p:nvPr/>
          </p:nvSpPr>
          <p:spPr>
            <a:xfrm>
              <a:off x="89108" y="3925165"/>
              <a:ext cx="3013147" cy="16471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91440" rIns="182880" bIns="9144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Process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54ED94-7262-593B-BD8E-DFB2B4AE1CB8}"/>
              </a:ext>
            </a:extLst>
          </p:cNvPr>
          <p:cNvGrpSpPr/>
          <p:nvPr/>
        </p:nvGrpSpPr>
        <p:grpSpPr>
          <a:xfrm>
            <a:off x="4131565" y="8309500"/>
            <a:ext cx="8818659" cy="1321703"/>
            <a:chOff x="3191363" y="4018594"/>
            <a:chExt cx="5673534" cy="1460301"/>
          </a:xfrm>
        </p:grpSpPr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3ADF1E1D-2999-309B-35A1-07B392C4BF17}"/>
                </a:ext>
              </a:extLst>
            </p:cNvPr>
            <p:cNvSpPr/>
            <p:nvPr/>
          </p:nvSpPr>
          <p:spPr>
            <a:xfrm rot="5400000">
              <a:off x="5297979" y="1911978"/>
              <a:ext cx="1460301" cy="5673534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ectangle: Top Corners Rounded 12">
              <a:extLst>
                <a:ext uri="{FF2B5EF4-FFF2-40B4-BE49-F238E27FC236}">
                  <a16:creationId xmlns:a16="http://schemas.microsoft.com/office/drawing/2014/main" id="{6BD17771-85FF-6A81-F9A5-B5AD8C3C5CEC}"/>
                </a:ext>
              </a:extLst>
            </p:cNvPr>
            <p:cNvSpPr txBox="1"/>
            <p:nvPr/>
          </p:nvSpPr>
          <p:spPr>
            <a:xfrm>
              <a:off x="3191363" y="4089880"/>
              <a:ext cx="5602248" cy="131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Reviewing the insights and findings, building visualizations, and sharing with the stakeholders.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860386-7A5D-5EE4-629F-B9890E2C7371}"/>
              </a:ext>
            </a:extLst>
          </p:cNvPr>
          <p:cNvGrpSpPr/>
          <p:nvPr/>
        </p:nvGrpSpPr>
        <p:grpSpPr>
          <a:xfrm>
            <a:off x="914400" y="8139572"/>
            <a:ext cx="3285835" cy="1652128"/>
            <a:chOff x="0" y="3836057"/>
            <a:chExt cx="3191363" cy="182537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0CD978B-E3F1-8D3E-17BB-207940038E62}"/>
                </a:ext>
              </a:extLst>
            </p:cNvPr>
            <p:cNvSpPr/>
            <p:nvPr/>
          </p:nvSpPr>
          <p:spPr>
            <a:xfrm>
              <a:off x="0" y="3836057"/>
              <a:ext cx="3191363" cy="182537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: Rounded Corners 14">
              <a:extLst>
                <a:ext uri="{FF2B5EF4-FFF2-40B4-BE49-F238E27FC236}">
                  <a16:creationId xmlns:a16="http://schemas.microsoft.com/office/drawing/2014/main" id="{EE0F5548-281C-6FF9-C35C-3746161D3483}"/>
                </a:ext>
              </a:extLst>
            </p:cNvPr>
            <p:cNvSpPr txBox="1"/>
            <p:nvPr/>
          </p:nvSpPr>
          <p:spPr>
            <a:xfrm>
              <a:off x="89108" y="3925165"/>
              <a:ext cx="3013147" cy="1647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91440" rIns="182880" bIns="9144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Insights &amp; Summary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954000" y="7421293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000" y="2005584"/>
            <a:ext cx="11811000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655CA-C4CE-B555-F894-5F3CE1F1270C}"/>
              </a:ext>
            </a:extLst>
          </p:cNvPr>
          <p:cNvSpPr txBox="1"/>
          <p:nvPr/>
        </p:nvSpPr>
        <p:spPr>
          <a:xfrm>
            <a:off x="8499197" y="2221030"/>
            <a:ext cx="77899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‘Social Buzz’ </a:t>
            </a:r>
            <a:r>
              <a:rPr lang="en-US" sz="2800" dirty="0"/>
              <a:t>is a rapidly expanding unicorn in the technology space that needs to quickly adjust to its global reach.</a:t>
            </a:r>
          </a:p>
          <a:p>
            <a:endParaRPr lang="en-US" sz="2800" dirty="0"/>
          </a:p>
          <a:p>
            <a:r>
              <a:rPr lang="en-US" sz="2800" dirty="0"/>
              <a:t>Accenture has started working as a solution provider in the following areas: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Examining Social Buzz’s use and management of Big Data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Strategies to roll out an initial public offering (IPO)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Determining the Top 5 content categories of Social Buzz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2" name="AutoShape 31">
            <a:extLst>
              <a:ext uri="{FF2B5EF4-FFF2-40B4-BE49-F238E27FC236}">
                <a16:creationId xmlns:a16="http://schemas.microsoft.com/office/drawing/2014/main" id="{680AA264-9FCF-B820-559B-A40BBA5A3D8F}"/>
              </a:ext>
            </a:extLst>
          </p:cNvPr>
          <p:cNvSpPr/>
          <p:nvPr/>
        </p:nvSpPr>
        <p:spPr>
          <a:xfrm>
            <a:off x="1371120" y="2007635"/>
            <a:ext cx="8454783" cy="787321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1170605" y="23345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116522" y="777727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9F098E-41EE-1EC4-AF9A-D0230B2E031A}"/>
              </a:ext>
            </a:extLst>
          </p:cNvPr>
          <p:cNvSpPr txBox="1"/>
          <p:nvPr/>
        </p:nvSpPr>
        <p:spPr>
          <a:xfrm>
            <a:off x="1562566" y="4553330"/>
            <a:ext cx="8263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‘Social Buzz’ </a:t>
            </a:r>
            <a:r>
              <a:rPr lang="en-US" sz="2800" dirty="0"/>
              <a:t>has a rapidly expanded to an enormous</a:t>
            </a:r>
          </a:p>
          <a:p>
            <a:r>
              <a:rPr lang="en-US" sz="2800" dirty="0"/>
              <a:t>extent and they lack the resources to manage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 day. Social Buzz receives over 100,000 posts totaling 36,500,000 posts annually. Since the content is unstructured it might be challenging to make sense at </a:t>
            </a:r>
            <a:r>
              <a:rPr lang="en-US" sz="2800" dirty="0" err="1"/>
              <a:t>at</a:t>
            </a:r>
            <a:r>
              <a:rPr lang="en-US" sz="2800" dirty="0"/>
              <a:t> 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Determine the specifications that must be fulfilled for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Combining tables from the sample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analysis of their content categories that identifies the top 5 with the highest total popularity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580779" y="1454169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525746" y="1290116"/>
            <a:ext cx="2174041" cy="2165548"/>
            <a:chOff x="0" y="0"/>
            <a:chExt cx="6502400" cy="64770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grpFill/>
            <a:ln>
              <a:solidFill>
                <a:srgbClr val="2831A2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grpFill/>
            <a:ln>
              <a:solidFill>
                <a:srgbClr val="2831A2"/>
              </a:solidFill>
            </a:ln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734800" y="4221947"/>
            <a:ext cx="1835953" cy="1835953"/>
            <a:chOff x="0" y="0"/>
            <a:chExt cx="6350000" cy="6350000"/>
          </a:xfrm>
          <a:solidFill>
            <a:srgbClr val="963488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87200" y="7173163"/>
            <a:ext cx="1491001" cy="1491001"/>
            <a:chOff x="0" y="0"/>
            <a:chExt cx="6350000" cy="635000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12767-DCEA-F70B-4753-3AF621A85D7F}"/>
              </a:ext>
            </a:extLst>
          </p:cNvPr>
          <p:cNvSpPr txBox="1"/>
          <p:nvPr/>
        </p:nvSpPr>
        <p:spPr>
          <a:xfrm>
            <a:off x="13961962" y="2050648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Manoj Das</a:t>
            </a:r>
            <a:br>
              <a:rPr lang="en-US" sz="2800" dirty="0"/>
            </a:br>
            <a:r>
              <a:rPr lang="en-US" sz="2800" dirty="0"/>
              <a:t>Data Analyst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3563600" y="723900"/>
            <a:ext cx="37467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C92179-36BF-BACC-8C23-692EA7E5C634}"/>
              </a:ext>
            </a:extLst>
          </p:cNvPr>
          <p:cNvSpPr/>
          <p:nvPr/>
        </p:nvSpPr>
        <p:spPr>
          <a:xfrm>
            <a:off x="4381391" y="948415"/>
            <a:ext cx="48768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Understanding Data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6630B5C-AC77-E84F-EDC8-2AD1F3FAF62F}"/>
              </a:ext>
            </a:extLst>
          </p:cNvPr>
          <p:cNvSpPr/>
          <p:nvPr/>
        </p:nvSpPr>
        <p:spPr>
          <a:xfrm>
            <a:off x="6151349" y="2600179"/>
            <a:ext cx="48768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Cleaning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E08A51-8945-99E4-4959-E7E0AEA195C2}"/>
              </a:ext>
            </a:extLst>
          </p:cNvPr>
          <p:cNvSpPr/>
          <p:nvPr/>
        </p:nvSpPr>
        <p:spPr>
          <a:xfrm>
            <a:off x="8231642" y="4229100"/>
            <a:ext cx="48768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Modelling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0F44DC-4CEB-290A-B93F-342EE81FA6DE}"/>
              </a:ext>
            </a:extLst>
          </p:cNvPr>
          <p:cNvSpPr/>
          <p:nvPr/>
        </p:nvSpPr>
        <p:spPr>
          <a:xfrm>
            <a:off x="10053463" y="5938488"/>
            <a:ext cx="48768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Analysis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81AE846-1F9D-A3E7-3BF0-DDB00FD4EF1C}"/>
              </a:ext>
            </a:extLst>
          </p:cNvPr>
          <p:cNvSpPr/>
          <p:nvPr/>
        </p:nvSpPr>
        <p:spPr>
          <a:xfrm>
            <a:off x="11756593" y="7733168"/>
            <a:ext cx="48768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Uncover Insights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0A421-E713-C852-32E2-4263F7A8392C}"/>
              </a:ext>
            </a:extLst>
          </p:cNvPr>
          <p:cNvSpPr/>
          <p:nvPr/>
        </p:nvSpPr>
        <p:spPr>
          <a:xfrm>
            <a:off x="304800" y="3162300"/>
            <a:ext cx="9911444" cy="4408713"/>
          </a:xfrm>
          <a:prstGeom prst="round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F858-3E1D-F454-24C5-E2CAA9D2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15" y="522515"/>
            <a:ext cx="15773400" cy="6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Cleaning the data:</a:t>
            </a:r>
          </a:p>
          <a:p>
            <a:pPr marL="0" indent="0">
              <a:buNone/>
            </a:pPr>
            <a:r>
              <a:rPr lang="en-US" dirty="0"/>
              <a:t>Removing rows that have values which are missing,</a:t>
            </a:r>
          </a:p>
          <a:p>
            <a:pPr marL="0" indent="0">
              <a:buNone/>
            </a:pPr>
            <a:r>
              <a:rPr lang="en-US" dirty="0"/>
              <a:t>Changing the data type of some values within a column, and</a:t>
            </a:r>
          </a:p>
          <a:p>
            <a:pPr marL="0" indent="0">
              <a:buNone/>
            </a:pPr>
            <a:r>
              <a:rPr lang="en-US" dirty="0"/>
              <a:t>Removing columns which are not relevant to this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Cleaning Dataset: Content.csv</a:t>
            </a:r>
          </a:p>
          <a:p>
            <a:pPr marL="0" indent="0">
              <a:buNone/>
            </a:pPr>
            <a:r>
              <a:rPr lang="en-US" dirty="0"/>
              <a:t>1. Deleted column URL</a:t>
            </a:r>
          </a:p>
          <a:p>
            <a:pPr marL="0" indent="0">
              <a:buNone/>
            </a:pPr>
            <a:r>
              <a:rPr lang="en-US" dirty="0"/>
              <a:t>2. Deleted column User ID</a:t>
            </a:r>
          </a:p>
          <a:p>
            <a:pPr marL="0" indent="0">
              <a:buNone/>
            </a:pPr>
            <a:r>
              <a:rPr lang="en-US" dirty="0"/>
              <a:t>3. Removed " from column Category</a:t>
            </a:r>
          </a:p>
          <a:p>
            <a:pPr marL="0" indent="0">
              <a:buNone/>
            </a:pPr>
            <a:r>
              <a:rPr lang="en-US" dirty="0"/>
              <a:t>4. Rename column Type to </a:t>
            </a:r>
            <a:r>
              <a:rPr lang="en-US" dirty="0" err="1"/>
              <a:t>Content_Type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6D25A-CBCF-5BDD-320A-08297924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47" y="1"/>
            <a:ext cx="18361947" cy="10433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5EE76-B54E-7F76-3988-34AABBF12229}"/>
              </a:ext>
            </a:extLst>
          </p:cNvPr>
          <p:cNvSpPr txBox="1"/>
          <p:nvPr/>
        </p:nvSpPr>
        <p:spPr>
          <a:xfrm>
            <a:off x="2787870" y="8603156"/>
            <a:ext cx="12638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1. Deleted columns User ID and URL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0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4DC31-27C4-E92D-8A5D-C7F4B0250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8288000" cy="10488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89E4D-FC0F-B267-1D5C-4AC43C3E155C}"/>
              </a:ext>
            </a:extLst>
          </p:cNvPr>
          <p:cNvSpPr txBox="1"/>
          <p:nvPr/>
        </p:nvSpPr>
        <p:spPr>
          <a:xfrm>
            <a:off x="2787870" y="8603156"/>
            <a:ext cx="1263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2. Removed " from column Category</a:t>
            </a:r>
          </a:p>
          <a:p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7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789</Words>
  <Application>Microsoft Office PowerPoint</Application>
  <PresentationFormat>Custom</PresentationFormat>
  <Paragraphs>120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Graphik Regular</vt:lpstr>
      <vt:lpstr>Arial</vt:lpstr>
      <vt:lpstr>Calibri</vt:lpstr>
      <vt:lpstr>Arial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Manoj Das</cp:lastModifiedBy>
  <cp:revision>19</cp:revision>
  <dcterms:created xsi:type="dcterms:W3CDTF">2006-08-16T00:00:00Z</dcterms:created>
  <dcterms:modified xsi:type="dcterms:W3CDTF">2024-05-18T12:08:18Z</dcterms:modified>
  <dc:identifier>DAEhDyfaYKE</dc:identifier>
</cp:coreProperties>
</file>