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103A4D-6B2D-4B7D-BA0D-B65295557307}"/>
              </a:ext>
            </a:extLst>
          </p:cNvPr>
          <p:cNvSpPr>
            <a:spLocks noGrp="1"/>
          </p:cNvSpPr>
          <p:nvPr/>
        </p:nvSpPr>
        <p:spPr>
          <a:xfrm>
            <a:off x="934940" y="816775"/>
            <a:ext cx="10515600" cy="1325563"/>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r>
              <a:rPr lang="en-US" b="0" dirty="0">
                <a:solidFill>
                  <a:srgbClr val="FE8641"/>
                </a:solidFill>
                <a:latin typeface="Arial Black" panose="020B0A04020102020204" pitchFamily="34" charset="0"/>
              </a:rPr>
              <a:t>TASK 04</a:t>
            </a:r>
            <a:endParaRPr lang="en-US" b="0" dirty="0">
              <a:latin typeface="Arial Black" panose="020B0A04020102020204" pitchFamily="34" charset="0"/>
            </a:endParaRPr>
          </a:p>
        </p:txBody>
      </p:sp>
      <p:sp>
        <p:nvSpPr>
          <p:cNvPr id="5" name="Rectangle 4">
            <a:extLst>
              <a:ext uri="{FF2B5EF4-FFF2-40B4-BE49-F238E27FC236}">
                <a16:creationId xmlns:a16="http://schemas.microsoft.com/office/drawing/2014/main" id="{4DDDFB54-196B-4D28-AFCF-272EA322DA2C}"/>
              </a:ext>
            </a:extLst>
          </p:cNvPr>
          <p:cNvSpPr/>
          <p:nvPr/>
        </p:nvSpPr>
        <p:spPr>
          <a:xfrm>
            <a:off x="915630" y="2087984"/>
            <a:ext cx="8866402"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b="1" dirty="0">
                <a:latin typeface="Arial Black" panose="020B0A04020102020204" pitchFamily="34" charset="0"/>
              </a:rPr>
              <a:t>COMMUNICATING</a:t>
            </a:r>
          </a:p>
          <a:p>
            <a:r>
              <a:rPr lang="en-US" sz="5400" b="1" dirty="0">
                <a:latin typeface="Arial Black" panose="020B0A04020102020204" pitchFamily="34" charset="0"/>
              </a:rPr>
              <a:t>INSIGHTS &amp; ANALYSIS</a:t>
            </a:r>
          </a:p>
        </p:txBody>
      </p:sp>
    </p:spTree>
    <p:extLst>
      <p:ext uri="{BB962C8B-B14F-4D97-AF65-F5344CB8AC3E}">
        <p14:creationId xmlns:p14="http://schemas.microsoft.com/office/powerpoint/2010/main" val="2600340879"/>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D6C971-8B88-EE60-A6DB-6474E8EFB706}"/>
              </a:ext>
            </a:extLst>
          </p:cNvPr>
          <p:cNvSpPr>
            <a:spLocks noGrp="1"/>
          </p:cNvSpPr>
          <p:nvPr>
            <p:ph idx="1"/>
          </p:nvPr>
        </p:nvSpPr>
        <p:spPr>
          <a:xfrm>
            <a:off x="685801" y="500743"/>
            <a:ext cx="10131425" cy="5290457"/>
          </a:xfrm>
        </p:spPr>
        <p:txBody>
          <a:bodyPr/>
          <a:lstStyle/>
          <a:p>
            <a:pPr marL="0" indent="0">
              <a:buNone/>
            </a:pPr>
            <a:r>
              <a:rPr lang="en-US" sz="2400" b="1" dirty="0">
                <a:solidFill>
                  <a:schemeClr val="bg1"/>
                </a:solidFill>
              </a:rPr>
              <a:t>Good Afternoon</a:t>
            </a:r>
            <a:r>
              <a:rPr lang="en-US" sz="2400" dirty="0">
                <a:solidFill>
                  <a:schemeClr val="bg1"/>
                </a:solidFill>
              </a:rPr>
              <a:t>,</a:t>
            </a:r>
          </a:p>
          <a:p>
            <a:pPr marL="0" indent="0" algn="just">
              <a:buNone/>
            </a:pPr>
            <a:r>
              <a:rPr lang="en-US" sz="2400" dirty="0">
                <a:solidFill>
                  <a:schemeClr val="bg1"/>
                </a:solidFill>
              </a:rPr>
              <a:t>I’m </a:t>
            </a:r>
            <a:r>
              <a:rPr lang="en-US" sz="2400" b="1" dirty="0">
                <a:solidFill>
                  <a:schemeClr val="accent6"/>
                </a:solidFill>
              </a:rPr>
              <a:t>Manoj Das</a:t>
            </a:r>
            <a:r>
              <a:rPr lang="en-US" sz="2400" dirty="0">
                <a:solidFill>
                  <a:schemeClr val="bg1"/>
                </a:solidFill>
              </a:rPr>
              <a:t>,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marL="0" indent="0" algn="just">
              <a:buNone/>
            </a:pPr>
            <a:r>
              <a:rPr lang="en-US" sz="2400" dirty="0">
                <a:solidFill>
                  <a:schemeClr val="bg1"/>
                </a:solidFill>
              </a:rPr>
              <a:t>I want to assure you that I’ve provided the most up to date and error free analysis. After I loaded the data into my software, I scrubbed any records that have negative quantities and unit price, as these records needed to be removed in order to provide helpful analysis. Also as per the instruction I have worked on 2011 data and excluded United Kingdom from analysis.</a:t>
            </a:r>
          </a:p>
          <a:p>
            <a:endParaRPr lang="en-US" dirty="0"/>
          </a:p>
        </p:txBody>
      </p:sp>
    </p:spTree>
    <p:extLst>
      <p:ext uri="{BB962C8B-B14F-4D97-AF65-F5344CB8AC3E}">
        <p14:creationId xmlns:p14="http://schemas.microsoft.com/office/powerpoint/2010/main" val="4281806240"/>
      </p:ext>
    </p:extLst>
  </p:cSld>
  <p:clrMapOvr>
    <a:masterClrMapping/>
  </p:clrMapOvr>
  <p:transition spd="slow" advClick="0" advTm="10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801DE2-699E-CCC8-E121-A13262CCF3D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2000"/>
                    </a14:imgEffect>
                  </a14:imgLayer>
                </a14:imgProps>
              </a:ext>
            </a:extLst>
          </a:blip>
          <a:stretch>
            <a:fillRect/>
          </a:stretch>
        </p:blipFill>
        <p:spPr>
          <a:xfrm>
            <a:off x="5627914" y="707572"/>
            <a:ext cx="6378356" cy="4124669"/>
          </a:xfrm>
          <a:prstGeom prst="rect">
            <a:avLst/>
          </a:prstGeom>
        </p:spPr>
      </p:pic>
      <p:sp>
        <p:nvSpPr>
          <p:cNvPr id="3" name="Content Placeholder 2">
            <a:extLst>
              <a:ext uri="{FF2B5EF4-FFF2-40B4-BE49-F238E27FC236}">
                <a16:creationId xmlns:a16="http://schemas.microsoft.com/office/drawing/2014/main" id="{20D6C971-8B88-EE60-A6DB-6474E8EFB706}"/>
              </a:ext>
            </a:extLst>
          </p:cNvPr>
          <p:cNvSpPr>
            <a:spLocks noGrp="1"/>
          </p:cNvSpPr>
          <p:nvPr>
            <p:ph idx="1"/>
          </p:nvPr>
        </p:nvSpPr>
        <p:spPr>
          <a:xfrm>
            <a:off x="685802" y="500743"/>
            <a:ext cx="4855027" cy="5954485"/>
          </a:xfrm>
        </p:spPr>
        <p:txBody>
          <a:bodyPr>
            <a:normAutofit fontScale="92500" lnSpcReduction="10000"/>
          </a:bodyPr>
          <a:lstStyle/>
          <a:p>
            <a:pPr marL="0" indent="0" algn="just">
              <a:buNone/>
            </a:pPr>
            <a:r>
              <a:rPr lang="en-US" sz="2000" dirty="0">
                <a:solidFill>
                  <a:schemeClr val="bg1"/>
                </a:solidFill>
              </a:rPr>
              <a:t>The CEO has requested a trend of the revenue to see if there is any seasonality in the store sales.</a:t>
            </a:r>
          </a:p>
          <a:p>
            <a:pPr marL="0" indent="0" algn="just">
              <a:buNone/>
            </a:pPr>
            <a:r>
              <a:rPr lang="en-US" sz="2000" dirty="0">
                <a:solidFill>
                  <a:schemeClr val="bg1"/>
                </a:solidFill>
              </a:rPr>
              <a:t>My analysis shows that there are some months of the year where exceptional growth is witnessed. The data shows that the revenue in the first 8 months is fairly constant as the average revenue generated for these 8 months is around $685k. The revenue starts to peak from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endParaRPr lang="en-US" sz="1100" dirty="0">
              <a:solidFill>
                <a:schemeClr val="bg1"/>
              </a:solidFill>
            </a:endParaRPr>
          </a:p>
        </p:txBody>
      </p:sp>
    </p:spTree>
    <p:extLst>
      <p:ext uri="{BB962C8B-B14F-4D97-AF65-F5344CB8AC3E}">
        <p14:creationId xmlns:p14="http://schemas.microsoft.com/office/powerpoint/2010/main" val="162001176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2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D6C971-8B88-EE60-A6DB-6474E8EFB706}"/>
              </a:ext>
            </a:extLst>
          </p:cNvPr>
          <p:cNvSpPr>
            <a:spLocks noGrp="1"/>
          </p:cNvSpPr>
          <p:nvPr>
            <p:ph idx="1"/>
          </p:nvPr>
        </p:nvSpPr>
        <p:spPr>
          <a:xfrm>
            <a:off x="7663543" y="119743"/>
            <a:ext cx="4528457" cy="6520543"/>
          </a:xfrm>
        </p:spPr>
        <p:txBody>
          <a:bodyPr>
            <a:normAutofit/>
          </a:bodyPr>
          <a:lstStyle/>
          <a:p>
            <a:pPr marL="0" indent="0" algn="just">
              <a:buNone/>
            </a:pPr>
            <a:r>
              <a:rPr lang="en-US" sz="2000" dirty="0">
                <a:solidFill>
                  <a:schemeClr val="bg1"/>
                </a:solidFill>
              </a:rPr>
              <a:t>Here are the top 10 countries which have opportunities for growth. This data does not include the UK as the country already has high demand and I’ve been told you’re more focused on the countries where demand can be increased. </a:t>
            </a:r>
          </a:p>
          <a:p>
            <a:pPr marL="0" indent="0" algn="just">
              <a:buNone/>
            </a:pPr>
            <a:r>
              <a:rPr lang="en-US" sz="2000" dirty="0">
                <a:solidFill>
                  <a:schemeClr val="bg1"/>
                </a:solidFill>
              </a:rPr>
              <a:t>The analysis shows that countries such as the Netherlands, Ireland, Germany and France have high volumes of units bought and revenue generated. I would suggest that these countries should be focused on to ensure that measures are taken to capture these markets even more</a:t>
            </a:r>
            <a:endParaRPr lang="en-US" sz="700" dirty="0">
              <a:solidFill>
                <a:schemeClr val="bg1"/>
              </a:solidFill>
            </a:endParaRPr>
          </a:p>
        </p:txBody>
      </p:sp>
      <p:pic>
        <p:nvPicPr>
          <p:cNvPr id="5" name="Picture 4">
            <a:extLst>
              <a:ext uri="{FF2B5EF4-FFF2-40B4-BE49-F238E27FC236}">
                <a16:creationId xmlns:a16="http://schemas.microsoft.com/office/drawing/2014/main" id="{085D26BC-CC89-D128-A35D-666E485A8C4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4000"/>
                    </a14:imgEffect>
                  </a14:imgLayer>
                </a14:imgProps>
              </a:ext>
            </a:extLst>
          </a:blip>
          <a:stretch>
            <a:fillRect/>
          </a:stretch>
        </p:blipFill>
        <p:spPr>
          <a:xfrm>
            <a:off x="165411" y="446315"/>
            <a:ext cx="7498132" cy="5225143"/>
          </a:xfrm>
          <a:prstGeom prst="rect">
            <a:avLst/>
          </a:prstGeom>
        </p:spPr>
      </p:pic>
    </p:spTree>
    <p:extLst>
      <p:ext uri="{BB962C8B-B14F-4D97-AF65-F5344CB8AC3E}">
        <p14:creationId xmlns:p14="http://schemas.microsoft.com/office/powerpoint/2010/main" val="4139962952"/>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45219-24B3-B80D-539E-10462FC03CF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39139" y="163047"/>
            <a:ext cx="9179033" cy="6531905"/>
          </a:xfrm>
          <a:prstGeom prst="rect">
            <a:avLst/>
          </a:prstGeom>
        </p:spPr>
      </p:pic>
      <p:sp>
        <p:nvSpPr>
          <p:cNvPr id="3" name="Content Placeholder 2">
            <a:extLst>
              <a:ext uri="{FF2B5EF4-FFF2-40B4-BE49-F238E27FC236}">
                <a16:creationId xmlns:a16="http://schemas.microsoft.com/office/drawing/2014/main" id="{20D6C971-8B88-EE60-A6DB-6474E8EFB706}"/>
              </a:ext>
            </a:extLst>
          </p:cNvPr>
          <p:cNvSpPr>
            <a:spLocks noGrp="1"/>
          </p:cNvSpPr>
          <p:nvPr>
            <p:ph idx="1"/>
          </p:nvPr>
        </p:nvSpPr>
        <p:spPr>
          <a:xfrm>
            <a:off x="6226628" y="291906"/>
            <a:ext cx="5826233" cy="4419600"/>
          </a:xfrm>
        </p:spPr>
        <p:txBody>
          <a:bodyPr>
            <a:normAutofit/>
          </a:bodyPr>
          <a:lstStyle/>
          <a:p>
            <a:pPr marL="0" indent="0" algn="just">
              <a:buNone/>
            </a:pPr>
            <a:r>
              <a:rPr lang="en-US" sz="2000" dirty="0">
                <a:solidFill>
                  <a:schemeClr val="bg1"/>
                </a:solidFill>
              </a:rPr>
              <a:t>The top 10 customers who have purchased the most from the store. The data shows that there is not much of a difference between the purchases made by the top 10 customers. </a:t>
            </a:r>
          </a:p>
          <a:p>
            <a:pPr marL="0" indent="0" algn="just">
              <a:buNone/>
            </a:pPr>
            <a:r>
              <a:rPr lang="en-US" sz="2000" dirty="0">
                <a:solidFill>
                  <a:schemeClr val="bg1"/>
                </a:solidFill>
              </a:rPr>
              <a:t>The highest revenue generating customer only purchased 17% more than the 2nd highest which shows that the business is not relying only on a few customers to generate the revenue. This shows that the bargaining power of customers is low and the business is in a good position.</a:t>
            </a:r>
            <a:endParaRPr lang="en-US" sz="700" dirty="0">
              <a:solidFill>
                <a:schemeClr val="bg1"/>
              </a:solidFill>
            </a:endParaRPr>
          </a:p>
        </p:txBody>
      </p:sp>
    </p:spTree>
    <p:extLst>
      <p:ext uri="{BB962C8B-B14F-4D97-AF65-F5344CB8AC3E}">
        <p14:creationId xmlns:p14="http://schemas.microsoft.com/office/powerpoint/2010/main" val="2311873089"/>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CD4CD8-6A8F-E5CD-34C0-147B63FCD3C8}"/>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b="3999"/>
          <a:stretch/>
        </p:blipFill>
        <p:spPr>
          <a:xfrm>
            <a:off x="0" y="0"/>
            <a:ext cx="12192000" cy="4389120"/>
          </a:xfrm>
          <a:prstGeom prst="rect">
            <a:avLst/>
          </a:prstGeom>
        </p:spPr>
      </p:pic>
      <p:sp>
        <p:nvSpPr>
          <p:cNvPr id="3" name="Content Placeholder 2">
            <a:extLst>
              <a:ext uri="{FF2B5EF4-FFF2-40B4-BE49-F238E27FC236}">
                <a16:creationId xmlns:a16="http://schemas.microsoft.com/office/drawing/2014/main" id="{20D6C971-8B88-EE60-A6DB-6474E8EFB706}"/>
              </a:ext>
            </a:extLst>
          </p:cNvPr>
          <p:cNvSpPr>
            <a:spLocks noGrp="1"/>
          </p:cNvSpPr>
          <p:nvPr>
            <p:ph idx="1"/>
          </p:nvPr>
        </p:nvSpPr>
        <p:spPr>
          <a:xfrm>
            <a:off x="0" y="4191001"/>
            <a:ext cx="12192000" cy="2667000"/>
          </a:xfrm>
        </p:spPr>
        <p:txBody>
          <a:bodyPr>
            <a:normAutofit/>
          </a:bodyPr>
          <a:lstStyle/>
          <a:p>
            <a:pPr marL="0" indent="0" algn="just">
              <a:buNone/>
            </a:pPr>
            <a:r>
              <a:rPr lang="en-US" sz="2000" dirty="0">
                <a:solidFill>
                  <a:schemeClr val="bg1"/>
                </a:solidFill>
              </a:rPr>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a:t>
            </a:r>
          </a:p>
          <a:p>
            <a:pPr marL="0" indent="0" algn="just">
              <a:buNone/>
            </a:pPr>
            <a:r>
              <a:rPr lang="en-US" sz="2000" dirty="0">
                <a:solidFill>
                  <a:schemeClr val="bg1"/>
                </a:solidFill>
              </a:rPr>
              <a:t>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p>
        </p:txBody>
      </p:sp>
    </p:spTree>
    <p:extLst>
      <p:ext uri="{BB962C8B-B14F-4D97-AF65-F5344CB8AC3E}">
        <p14:creationId xmlns:p14="http://schemas.microsoft.com/office/powerpoint/2010/main" val="1881128923"/>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DDFB54-196B-4D28-AFCF-272EA322DA2C}"/>
              </a:ext>
            </a:extLst>
          </p:cNvPr>
          <p:cNvSpPr/>
          <p:nvPr/>
        </p:nvSpPr>
        <p:spPr>
          <a:xfrm>
            <a:off x="915631" y="2087984"/>
            <a:ext cx="10470826"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chemeClr val="accent6"/>
                </a:solidFill>
              </a:rPr>
              <a:t>Thanks so much for your time</a:t>
            </a:r>
          </a:p>
          <a:p>
            <a:pPr algn="just"/>
            <a:r>
              <a:rPr lang="en-US" sz="4000" b="1" dirty="0"/>
              <a:t>If you have any questions about the analysis or would like to see anything additional, I’d be happy to develop that for you.</a:t>
            </a:r>
            <a:endParaRPr lang="en-US" sz="4000" b="1" dirty="0">
              <a:latin typeface="Arial Black" panose="020B0A04020102020204" pitchFamily="34" charset="0"/>
            </a:endParaRPr>
          </a:p>
        </p:txBody>
      </p:sp>
    </p:spTree>
    <p:extLst>
      <p:ext uri="{BB962C8B-B14F-4D97-AF65-F5344CB8AC3E}">
        <p14:creationId xmlns:p14="http://schemas.microsoft.com/office/powerpoint/2010/main" val="4745290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{47EAC209-DE1E-48D5-B9EC-F1AED647CEF6}tf03457452</Template>
  <TotalTime>33</TotalTime>
  <Words>620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Das</dc:creator>
  <cp:lastModifiedBy>Manoj Das</cp:lastModifiedBy>
  <cp:revision>5</cp:revision>
  <dcterms:created xsi:type="dcterms:W3CDTF">2024-05-29T14:54:43Z</dcterms:created>
  <dcterms:modified xsi:type="dcterms:W3CDTF">2024-05-29T15:28:42Z</dcterms:modified>
</cp:coreProperties>
</file>