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enler, A. (Ali)" initials="GA(" lastIdx="1" clrIdx="0">
    <p:extLst>
      <p:ext uri="{19B8F6BF-5375-455C-9EA6-DF929625EA0E}">
        <p15:presenceInfo xmlns:p15="http://schemas.microsoft.com/office/powerpoint/2012/main" userId="S::ali.gelenler@ing.com::b983fa0d-e6ed-4a0d-a66a-947cc68767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6395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DDA0E-97DE-CE4F-87B3-51FD112C358F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F071-A70F-6A4D-9F6A-F82C55821F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410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416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3F071-A70F-6A4D-9F6A-F82C55821F83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1804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E62A-6259-6840-8C8F-DCDBDE1E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467D0-9050-9947-8F76-B8072F17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582D-6476-F440-9B2B-668710F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88F50-38B1-284F-9DA1-FB74894D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8D9F-D7FC-3149-A5EA-3E43FB4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77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BB4C-5321-6C4E-9DA8-78C4444F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8DC5-C6CD-574A-A37E-A17E009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B3E-CD19-4045-9D88-F7687F2A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3A70F-2BB4-9540-8F5B-16955C5C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AC08-8DBE-A14A-B211-F3AE2404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5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1CF74-5381-E844-B5C8-DD954E29B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D0670-F598-AE47-9191-74FD6C9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29468-D068-AE4D-BD41-15C22160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D09D6-C00C-384B-92DE-C5AB57CE3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B4C1-FE87-4B4E-856C-1E98BF9C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54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DC71-292A-764C-BEB2-8D527C8D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C571-6894-6D45-82C4-0BA1B7C2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8A0FB-1E25-0C4F-916E-E0F714F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82A2-3290-9F42-83B8-7318BCD5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316C-58BF-2449-BFEE-61E2156E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141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E60-90AC-184F-8909-00B7C57D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B4450-5C82-0644-A097-95441EB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EA8C-D0D4-4748-92C6-E790B6F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44EC-49FC-684E-87EB-1BAC4967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C41B-3381-9E49-9003-788D9A35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5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A6D-31CE-E44A-8AE3-C8844D26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1276-7FD1-CA45-87CC-4855D81A7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3AD4-2A64-5A40-91BB-A0F1071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45E5-6286-D74D-8F20-415D5982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62C7-413C-8240-A464-3F69A866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3C85-16B9-9C45-9CC7-C9D9313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011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2D-DB45-BB4A-A544-5B0EB41F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0CDCD-081D-FB42-A101-C0755FB3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626D-C3BB-1D46-A694-68545E2C6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EA7F-AAF7-D64F-9662-25EF0A359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18AFA6-6BC0-1649-B3AD-B08910F35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CC5AD-8FB6-FD4A-BB9B-A67CF6F5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8AC05-571F-E240-999B-44A3238F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F7F8E-0DF5-B342-A970-53798F3D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119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B528-29E0-9441-9134-8E37582E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ACBD8-FF6C-3442-B0C0-4AAA8591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1BEB8-5E91-1243-8F9F-6EDF0B3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F76BA-4091-CD44-A184-3CF44429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ED69E-673A-4D40-80DB-4B373625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DA55F-E427-B146-9F4B-30E543FD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33B84-A527-5347-8C59-CA2D81E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306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4B3E-7192-334E-855D-1017963C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065C-FDC6-D543-9BC0-608C738A6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790D4-D5A6-834D-9507-E9804CFB6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B6DD5-3F17-1342-9135-B74BEF9C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DD06-0C84-C249-92B6-0DF8A01C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1F5D-226A-D344-9991-B47B8D3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20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7606-4856-784E-A500-5EDC43AB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319CF-1C32-0F4C-AFD2-970CDC15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176D6-6898-8941-BB1B-878B079A3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F121-0F04-BD40-BCBC-3958BC97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629D-B3A2-3A41-ACC4-A56776E7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FBB14-0120-FF47-92EE-73501809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261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C1FDB-19BC-0343-8AF8-B6F46B83F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8C91-ABF1-0C44-9693-BDDC1867B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F04-15F7-284C-900C-CC965FAFE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19FB-0D5B-174D-B80A-14D4F34E04C3}" type="datetimeFigureOut">
              <a:rPr lang="en-NL" smtClean="0"/>
              <a:t>02/04/2021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05BD-D57A-B54A-BF26-77F2EB03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BB082-D273-EF41-81B7-A615FFFE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AC89-F87D-C244-81DD-C2DDA41E83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640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mve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localhost/documents?vers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articles/richardsonMaturityModel.html" TargetMode="External"/><Relationship Id="rId5" Type="http://schemas.openxmlformats.org/officeDocument/2006/relationships/hyperlink" Target="http://localhost/v2/documents" TargetMode="External"/><Relationship Id="rId4" Type="http://schemas.openxmlformats.org/officeDocument/2006/relationships/hyperlink" Target="http://localhost/v1/documen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versioning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603796"/>
            <a:ext cx="10907863" cy="4495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Change in an API is inevitable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Using semantic versioning, </a:t>
            </a:r>
            <a:r>
              <a:rPr lang="en-GB" dirty="0" err="1"/>
              <a:t>major.minor.patch</a:t>
            </a:r>
            <a:r>
              <a:rPr lang="en-GB" dirty="0"/>
              <a:t> -&gt; </a:t>
            </a:r>
            <a:r>
              <a:rPr lang="en-GB" dirty="0">
                <a:hlinkClick r:id="rId4"/>
              </a:rPr>
              <a:t>https://semver.org/</a:t>
            </a:r>
            <a:endParaRPr lang="en-GB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A new major version for breaking changes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Can also add a new minor version for non-breaking changes, including in docs may be enough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Consider backward compatibility &amp; forward compatibility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new version;</a:t>
            </a:r>
          </a:p>
          <a:p>
            <a:pPr>
              <a:lnSpc>
                <a:spcPct val="90000"/>
              </a:lnSpc>
            </a:pPr>
            <a:r>
              <a:rPr lang="en-US" dirty="0"/>
              <a:t>       </a:t>
            </a:r>
            <a:r>
              <a:rPr lang="en-US" b="1" dirty="0"/>
              <a:t>1-) If you want backward compatibility, as it requires to run previous version!</a:t>
            </a:r>
          </a:p>
          <a:p>
            <a:pPr>
              <a:lnSpc>
                <a:spcPct val="90000"/>
              </a:lnSpc>
            </a:pPr>
            <a:r>
              <a:rPr lang="en-US" b="1" dirty="0"/>
              <a:t>       2-) If you cannot be forward compatible, that means you have a breaking change!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Forward compatibility can be achieved by extensible schemas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do not have a breaking change do not update the major version but update the software and only include the minor changes in docs so that the version number in </a:t>
            </a:r>
            <a:r>
              <a:rPr lang="en-US" dirty="0" err="1"/>
              <a:t>url</a:t>
            </a:r>
            <a:r>
              <a:rPr lang="en-US" dirty="0"/>
              <a:t> or accept header will be the same and nothing will change for client library or request data.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Note that avoiding a major version update should be preferable as it will lead to less work both server and client </a:t>
            </a:r>
          </a:p>
          <a:p>
            <a:pPr>
              <a:lnSpc>
                <a:spcPct val="90000"/>
              </a:lnSpc>
            </a:pPr>
            <a:r>
              <a:rPr lang="en-US" dirty="0"/>
              <a:t>     </a:t>
            </a:r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1BA9F7-D400-1A4B-BC6A-5C56BAD0B378}"/>
              </a:ext>
            </a:extLst>
          </p:cNvPr>
          <p:cNvSpPr/>
          <p:nvPr/>
        </p:nvSpPr>
        <p:spPr>
          <a:xfrm>
            <a:off x="1194920" y="3799412"/>
            <a:ext cx="1622485" cy="2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Client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FBA0F3-9B70-FE40-9BF0-25C5409A3856}"/>
              </a:ext>
            </a:extLst>
          </p:cNvPr>
          <p:cNvSpPr/>
          <p:nvPr/>
        </p:nvSpPr>
        <p:spPr>
          <a:xfrm>
            <a:off x="4156931" y="3770288"/>
            <a:ext cx="1630028" cy="31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B56C5C-BB06-4A4A-A2A7-2DEB767743BF}"/>
              </a:ext>
            </a:extLst>
          </p:cNvPr>
          <p:cNvSpPr/>
          <p:nvPr/>
        </p:nvSpPr>
        <p:spPr>
          <a:xfrm>
            <a:off x="4156931" y="4501497"/>
            <a:ext cx="1630028" cy="31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Updated server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44880B-FC70-A545-B163-9A136658D6A7}"/>
              </a:ext>
            </a:extLst>
          </p:cNvPr>
          <p:cNvCxnSpPr>
            <a:cxnSpLocks/>
          </p:cNvCxnSpPr>
          <p:nvPr/>
        </p:nvCxnSpPr>
        <p:spPr>
          <a:xfrm>
            <a:off x="2817405" y="3938940"/>
            <a:ext cx="1321908" cy="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026A92-5F36-E549-99B1-076A3CBD24BF}"/>
              </a:ext>
            </a:extLst>
          </p:cNvPr>
          <p:cNvSpPr txBox="1"/>
          <p:nvPr/>
        </p:nvSpPr>
        <p:spPr>
          <a:xfrm>
            <a:off x="3084399" y="364258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81AE49-BDA0-4A4E-A0FB-BE51832CD37B}"/>
              </a:ext>
            </a:extLst>
          </p:cNvPr>
          <p:cNvSpPr txBox="1"/>
          <p:nvPr/>
        </p:nvSpPr>
        <p:spPr>
          <a:xfrm rot="20391732">
            <a:off x="2951642" y="406188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Can use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B24024-11F0-DA4B-902A-CB57D6197EAE}"/>
              </a:ext>
            </a:extLst>
          </p:cNvPr>
          <p:cNvSpPr/>
          <p:nvPr/>
        </p:nvSpPr>
        <p:spPr>
          <a:xfrm>
            <a:off x="9581981" y="3706551"/>
            <a:ext cx="1641222" cy="31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Server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3DD6FF-D58D-424B-9FA6-D147048172F3}"/>
              </a:ext>
            </a:extLst>
          </p:cNvPr>
          <p:cNvSpPr/>
          <p:nvPr/>
        </p:nvSpPr>
        <p:spPr>
          <a:xfrm>
            <a:off x="9581980" y="4436696"/>
            <a:ext cx="1641223" cy="312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Updated Server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D67C15-583C-E848-B924-8E5B9BEE5E35}"/>
              </a:ext>
            </a:extLst>
          </p:cNvPr>
          <p:cNvSpPr/>
          <p:nvPr/>
        </p:nvSpPr>
        <p:spPr>
          <a:xfrm>
            <a:off x="6658745" y="3788040"/>
            <a:ext cx="1582977" cy="2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620EAA6-E6F2-9F44-90F2-9E0E6CE35926}"/>
              </a:ext>
            </a:extLst>
          </p:cNvPr>
          <p:cNvCxnSpPr>
            <a:cxnSpLocks/>
          </p:cNvCxnSpPr>
          <p:nvPr/>
        </p:nvCxnSpPr>
        <p:spPr>
          <a:xfrm>
            <a:off x="8260073" y="3925051"/>
            <a:ext cx="1321908" cy="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352C8C0-C32A-C549-991B-13C4A27D835B}"/>
              </a:ext>
            </a:extLst>
          </p:cNvPr>
          <p:cNvSpPr/>
          <p:nvPr/>
        </p:nvSpPr>
        <p:spPr>
          <a:xfrm>
            <a:off x="2050395" y="4985297"/>
            <a:ext cx="3038181" cy="312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Backward compatibility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8E35C0-25E2-8346-BDFF-C78A3FADE2CF}"/>
              </a:ext>
            </a:extLst>
          </p:cNvPr>
          <p:cNvSpPr/>
          <p:nvPr/>
        </p:nvSpPr>
        <p:spPr>
          <a:xfrm>
            <a:off x="7216991" y="4974037"/>
            <a:ext cx="3038180" cy="312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Forward compatibility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5F423C-4367-BA44-B683-39D6E939E561}"/>
              </a:ext>
            </a:extLst>
          </p:cNvPr>
          <p:cNvSpPr txBox="1"/>
          <p:nvPr/>
        </p:nvSpPr>
        <p:spPr>
          <a:xfrm>
            <a:off x="8548224" y="364973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Uses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71C4B1-CB00-E049-924A-04376E068602}"/>
              </a:ext>
            </a:extLst>
          </p:cNvPr>
          <p:cNvCxnSpPr>
            <a:cxnSpLocks/>
          </p:cNvCxnSpPr>
          <p:nvPr/>
        </p:nvCxnSpPr>
        <p:spPr>
          <a:xfrm>
            <a:off x="8252759" y="3954045"/>
            <a:ext cx="1326174" cy="547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6DA47F3-2D61-9941-8D54-C296001CF89E}"/>
              </a:ext>
            </a:extLst>
          </p:cNvPr>
          <p:cNvSpPr txBox="1"/>
          <p:nvPr/>
        </p:nvSpPr>
        <p:spPr>
          <a:xfrm rot="1315593">
            <a:off x="8575948" y="401379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/>
              <a:t>Can</a:t>
            </a:r>
            <a:r>
              <a:rPr lang="en-NL" dirty="0"/>
              <a:t> </a:t>
            </a:r>
            <a:r>
              <a:rPr lang="en-NL" b="1" dirty="0"/>
              <a:t>use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565337-79C3-1147-AFFF-8C15EB82121B}"/>
              </a:ext>
            </a:extLst>
          </p:cNvPr>
          <p:cNvSpPr/>
          <p:nvPr/>
        </p:nvSpPr>
        <p:spPr>
          <a:xfrm>
            <a:off x="1215262" y="4497002"/>
            <a:ext cx="1602143" cy="2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Updated client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21958E-8701-4F42-A509-FA3A7AED222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817405" y="4645785"/>
            <a:ext cx="1355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69A9FE4-5057-1C43-8807-5D8FA7963899}"/>
              </a:ext>
            </a:extLst>
          </p:cNvPr>
          <p:cNvSpPr txBox="1"/>
          <p:nvPr/>
        </p:nvSpPr>
        <p:spPr>
          <a:xfrm>
            <a:off x="3089835" y="438763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Uses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BB6C0E0-B5EE-9C48-8CD4-E61DBC24114F}"/>
              </a:ext>
            </a:extLst>
          </p:cNvPr>
          <p:cNvCxnSpPr>
            <a:cxnSpLocks/>
          </p:cNvCxnSpPr>
          <p:nvPr/>
        </p:nvCxnSpPr>
        <p:spPr>
          <a:xfrm flipV="1">
            <a:off x="2817405" y="4067854"/>
            <a:ext cx="1352354" cy="4748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5A8A8D6-45B0-4A4F-94C6-370F781215BA}"/>
              </a:ext>
            </a:extLst>
          </p:cNvPr>
          <p:cNvSpPr/>
          <p:nvPr/>
        </p:nvSpPr>
        <p:spPr>
          <a:xfrm>
            <a:off x="6697668" y="4418289"/>
            <a:ext cx="1602143" cy="297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Updated 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81022D-5AFF-834C-AC2D-02E0D3A89548}"/>
              </a:ext>
            </a:extLst>
          </p:cNvPr>
          <p:cNvCxnSpPr>
            <a:cxnSpLocks/>
          </p:cNvCxnSpPr>
          <p:nvPr/>
        </p:nvCxnSpPr>
        <p:spPr>
          <a:xfrm>
            <a:off x="8260073" y="4576600"/>
            <a:ext cx="1321908" cy="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104A33A-B336-2442-8F34-98704222E951}"/>
              </a:ext>
            </a:extLst>
          </p:cNvPr>
          <p:cNvSpPr txBox="1"/>
          <p:nvPr/>
        </p:nvSpPr>
        <p:spPr>
          <a:xfrm>
            <a:off x="8548224" y="431592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202993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5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6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74F346-369B-5042-8CD2-69C0B6CC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Versioning options</a:t>
            </a:r>
            <a:endParaRPr lang="en-US" sz="2800" kern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7">
            <a:extLst>
              <a:ext uri="{FF2B5EF4-FFF2-40B4-BE49-F238E27FC236}">
                <a16:creationId xmlns:a16="http://schemas.microsoft.com/office/drawing/2014/main" id="{0F1738A4-54D8-6642-827E-2A67E8E9F0DE}"/>
              </a:ext>
            </a:extLst>
          </p:cNvPr>
          <p:cNvSpPr txBox="1"/>
          <p:nvPr/>
        </p:nvSpPr>
        <p:spPr>
          <a:xfrm>
            <a:off x="1119322" y="2600034"/>
            <a:ext cx="10664555" cy="46756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     </a:t>
            </a:r>
            <a:r>
              <a:rPr lang="en-GB" sz="1100" b="1" dirty="0"/>
              <a:t>1-) URI versioning: version in the </a:t>
            </a:r>
            <a:r>
              <a:rPr lang="en-GB" sz="1100" b="1" dirty="0" err="1"/>
              <a:t>uri</a:t>
            </a:r>
            <a:endParaRPr lang="en-GB" sz="1100" b="1" dirty="0"/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100" dirty="0"/>
              <a:t>Leads to large URI footprint, difficult to maintain and use and also less flexible. </a:t>
            </a:r>
            <a:r>
              <a:rPr lang="en-GB" sz="1100" dirty="0" err="1"/>
              <a:t>Againts</a:t>
            </a:r>
            <a:r>
              <a:rPr lang="en-GB" sz="1100" dirty="0"/>
              <a:t> the hypermedia driven REST APIs which states that the initial </a:t>
            </a:r>
            <a:r>
              <a:rPr lang="en-GB" sz="1100" dirty="0" err="1"/>
              <a:t>uri</a:t>
            </a:r>
            <a:r>
              <a:rPr lang="en-GB" sz="1100" dirty="0"/>
              <a:t> should not be change and be the only information given to client along with the media types where rest will be resolved by hypertext returned to client. (See </a:t>
            </a:r>
            <a:r>
              <a:rPr lang="en-GB" sz="1100" dirty="0" err="1"/>
              <a:t>hateoas</a:t>
            </a:r>
            <a:r>
              <a:rPr lang="en-GB" sz="1100" dirty="0"/>
              <a:t> section)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-    Does not belong to contract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-    On the other hand it is easier to use by client as using other options require more programmatic approach.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And it is also cache friendly as caching with </a:t>
            </a:r>
            <a:r>
              <a:rPr lang="en-GB" sz="1100" dirty="0" err="1"/>
              <a:t>uri</a:t>
            </a:r>
            <a:r>
              <a:rPr lang="en-GB" sz="1100" dirty="0"/>
              <a:t> is easy however using a </a:t>
            </a:r>
            <a:r>
              <a:rPr lang="en-GB" sz="1100" dirty="0" err="1"/>
              <a:t>heder</a:t>
            </a:r>
            <a:r>
              <a:rPr lang="en-GB" sz="1100" dirty="0"/>
              <a:t> for that purpose requires more work.</a:t>
            </a:r>
          </a:p>
          <a:p>
            <a:pPr>
              <a:lnSpc>
                <a:spcPct val="90000"/>
              </a:lnSpc>
            </a:pP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           	 </a:t>
            </a:r>
            <a:r>
              <a:rPr lang="en-GB" sz="1100" i="1" dirty="0"/>
              <a:t>Ex: </a:t>
            </a:r>
            <a:r>
              <a:rPr lang="en-GB" sz="1100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http://localhost/v1/documents</a:t>
            </a:r>
            <a:r>
              <a:rPr lang="en-GB" sz="1100" i="1" dirty="0"/>
              <a:t> - </a:t>
            </a:r>
            <a:r>
              <a:rPr lang="en-GB" sz="1100" i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http://localhost/v2/documents</a:t>
            </a:r>
            <a:endParaRPr lang="en-GB" sz="1100" i="1" dirty="0"/>
          </a:p>
          <a:p>
            <a:pPr>
              <a:lnSpc>
                <a:spcPct val="90000"/>
              </a:lnSpc>
            </a:pPr>
            <a:endParaRPr lang="en-GB" sz="1100" i="1" dirty="0"/>
          </a:p>
          <a:p>
            <a:pPr>
              <a:lnSpc>
                <a:spcPct val="90000"/>
              </a:lnSpc>
            </a:pPr>
            <a:r>
              <a:rPr lang="en-GB" sz="1100" dirty="0"/>
              <a:t>     </a:t>
            </a:r>
            <a:r>
              <a:rPr lang="en-GB" sz="1100" b="1" dirty="0"/>
              <a:t>2-) Media Type versioning (Content negotiation): version in the representation using accept header and custom vendor media type: 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100" dirty="0"/>
              <a:t>Requires more work to implement especially at client side and more difficult to use with caching.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100" dirty="0"/>
              <a:t>It is part of the contract</a:t>
            </a:r>
          </a:p>
          <a:p>
            <a:pPr marL="171450" indent="-171450">
              <a:lnSpc>
                <a:spcPct val="90000"/>
              </a:lnSpc>
              <a:buFontTx/>
              <a:buChar char="-"/>
            </a:pPr>
            <a:r>
              <a:rPr lang="en-GB" sz="1100" dirty="0"/>
              <a:t>Custom vendor type brings more semantic </a:t>
            </a:r>
            <a:r>
              <a:rPr lang="en-GB" sz="1100"/>
              <a:t>informations</a:t>
            </a: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-    On the other hand, It is flexible to version part of API and works well with </a:t>
            </a:r>
            <a:r>
              <a:rPr lang="en-GB" sz="1100" dirty="0" err="1"/>
              <a:t>Hateoas</a:t>
            </a:r>
            <a:r>
              <a:rPr lang="en-GB" sz="1100" dirty="0"/>
              <a:t> and Level 3 REST APIs according to Richardson Maturity Model. See below link. </a:t>
            </a:r>
            <a:r>
              <a:rPr lang="en-GB" sz="1100" b="1" dirty="0">
                <a:hlinkClick r:id="rId6"/>
              </a:rPr>
              <a:t>https://martinfowler.com/articles/richardsonMaturityModel.html</a:t>
            </a:r>
            <a:endParaRPr lang="en-GB" sz="1100" b="1" dirty="0"/>
          </a:p>
          <a:p>
            <a:pPr marL="285750" indent="-285750">
              <a:lnSpc>
                <a:spcPct val="90000"/>
              </a:lnSpc>
              <a:buFontTx/>
              <a:buChar char="-"/>
            </a:pPr>
            <a:endParaRPr lang="en-GB" sz="1100" b="1" dirty="0"/>
          </a:p>
          <a:p>
            <a:pPr>
              <a:lnSpc>
                <a:spcPct val="90000"/>
              </a:lnSpc>
            </a:pPr>
            <a:r>
              <a:rPr lang="en-GB" sz="1100" i="1" dirty="0"/>
              <a:t>	Ex: ‘Accept: application/vnd.api.v1+json’ - ‘Accept: application/vnd.api.v2+json’</a:t>
            </a:r>
          </a:p>
          <a:p>
            <a:pPr>
              <a:lnSpc>
                <a:spcPct val="90000"/>
              </a:lnSpc>
            </a:pPr>
            <a:endParaRPr lang="en-GB" sz="1100" i="1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r>
              <a:rPr lang="en-GB" sz="1100" b="1" dirty="0"/>
              <a:t>3-) Custom Http headers: version with custom header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-   Less </a:t>
            </a:r>
            <a:r>
              <a:rPr lang="en-GB" sz="1100" dirty="0" err="1"/>
              <a:t>standart</a:t>
            </a:r>
            <a:r>
              <a:rPr lang="en-GB" sz="1100" dirty="0"/>
              <a:t> and requires more alignment with client.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-   Similar to accept header, it is more flexible and can align with Level 3 REST APIs.</a:t>
            </a:r>
          </a:p>
          <a:p>
            <a:pPr>
              <a:lnSpc>
                <a:spcPct val="90000"/>
              </a:lnSpc>
            </a:pPr>
            <a:endParaRPr lang="en-GB" sz="1100" b="1" dirty="0"/>
          </a:p>
          <a:p>
            <a:pPr>
              <a:lnSpc>
                <a:spcPct val="90000"/>
              </a:lnSpc>
            </a:pPr>
            <a:r>
              <a:rPr lang="en-GB" sz="1100" dirty="0"/>
              <a:t>           	 </a:t>
            </a:r>
            <a:r>
              <a:rPr lang="en-GB" sz="1100" i="1" dirty="0"/>
              <a:t>Ex: ‘My-custom-header: v1’ - ‘My-custom-header: v2’</a:t>
            </a:r>
          </a:p>
          <a:p>
            <a:pPr>
              <a:lnSpc>
                <a:spcPct val="90000"/>
              </a:lnSpc>
            </a:pPr>
            <a:endParaRPr lang="en-GB" sz="1100" i="1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r>
              <a:rPr lang="en-GB" sz="1100" b="1" dirty="0"/>
              <a:t>4-) Query parameters: version with query parameter</a:t>
            </a:r>
            <a:endParaRPr lang="en-GB" sz="1100" dirty="0"/>
          </a:p>
          <a:p>
            <a:pPr>
              <a:lnSpc>
                <a:spcPct val="90000"/>
              </a:lnSpc>
            </a:pPr>
            <a:r>
              <a:rPr lang="en-GB" sz="1100" dirty="0"/>
              <a:t>-   Difficult to use with routing</a:t>
            </a:r>
          </a:p>
          <a:p>
            <a:pPr>
              <a:lnSpc>
                <a:spcPct val="90000"/>
              </a:lnSpc>
            </a:pPr>
            <a:r>
              <a:rPr lang="en-GB" sz="1100" dirty="0"/>
              <a:t>-   Easy to use</a:t>
            </a:r>
          </a:p>
          <a:p>
            <a:pPr>
              <a:lnSpc>
                <a:spcPct val="90000"/>
              </a:lnSpc>
            </a:pPr>
            <a:endParaRPr lang="en-GB" sz="1100" b="1" dirty="0"/>
          </a:p>
          <a:p>
            <a:pPr>
              <a:lnSpc>
                <a:spcPct val="90000"/>
              </a:lnSpc>
            </a:pPr>
            <a:r>
              <a:rPr lang="en-GB" sz="1100" dirty="0"/>
              <a:t>            	</a:t>
            </a:r>
            <a:r>
              <a:rPr lang="en-GB" sz="1100" i="1" dirty="0"/>
              <a:t>Ex: </a:t>
            </a:r>
            <a:r>
              <a:rPr lang="en-GB" sz="1100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</a:t>
            </a:r>
            <a:r>
              <a:rPr lang="en-GB" sz="1100" i="1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documents</a:t>
            </a:r>
            <a:r>
              <a:rPr lang="en-GB" sz="1100" i="1" dirty="0" err="1"/>
              <a:t>?version</a:t>
            </a:r>
            <a:r>
              <a:rPr lang="en-GB" sz="1100" i="1" dirty="0"/>
              <a:t>=1 - </a:t>
            </a:r>
            <a:r>
              <a:rPr lang="en-GB" sz="1100" i="1" dirty="0">
                <a:hlinkClick r:id="rId7"/>
              </a:rPr>
              <a:t>http://localhost/documents?version=2</a:t>
            </a:r>
            <a:endParaRPr lang="en-GB" sz="1100" i="1" dirty="0"/>
          </a:p>
          <a:p>
            <a:pPr>
              <a:lnSpc>
                <a:spcPct val="90000"/>
              </a:lnSpc>
            </a:pPr>
            <a:endParaRPr lang="en-GB" sz="1100" i="1" dirty="0"/>
          </a:p>
          <a:p>
            <a:pPr>
              <a:lnSpc>
                <a:spcPct val="90000"/>
              </a:lnSpc>
            </a:pPr>
            <a:r>
              <a:rPr lang="en-GB" sz="1100" dirty="0"/>
              <a:t>    </a:t>
            </a: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905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572</Words>
  <Application>Microsoft Macintosh PowerPoint</Application>
  <PresentationFormat>Widescreen</PresentationFormat>
  <Paragraphs>80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Api versioning</vt:lpstr>
      <vt:lpstr>Versioning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Twitter-to-kafka service </dc:title>
  <dc:creator>Gelenler, A. (Ali)</dc:creator>
  <cp:lastModifiedBy>Gelenler, A. (Ali)</cp:lastModifiedBy>
  <cp:revision>50</cp:revision>
  <dcterms:created xsi:type="dcterms:W3CDTF">2020-08-04T19:44:21Z</dcterms:created>
  <dcterms:modified xsi:type="dcterms:W3CDTF">2021-04-02T14:21:59Z</dcterms:modified>
</cp:coreProperties>
</file>