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256" r:id="rId5"/>
    <p:sldId id="257" r:id="rId6"/>
    <p:sldId id="258" r:id="rId7"/>
    <p:sldId id="259" r:id="rId8"/>
    <p:sldId id="260" r:id="rId9"/>
    <p:sldId id="269" r:id="rId10"/>
    <p:sldId id="270" r:id="rId11"/>
    <p:sldId id="271" r:id="rId12"/>
    <p:sldId id="272" r:id="rId13"/>
    <p:sldId id="273" r:id="rId14"/>
    <p:sldId id="274" r:id="rId15"/>
    <p:sldId id="275" r:id="rId16"/>
    <p:sldId id="276" r:id="rId17"/>
    <p:sldId id="277" r:id="rId18"/>
    <p:sldId id="261" r:id="rId19"/>
    <p:sldId id="262" r:id="rId20"/>
    <p:sldId id="264" r:id="rId21"/>
    <p:sldId id="266" r:id="rId22"/>
    <p:sldId id="267" r:id="rId23"/>
    <p:sldId id="265" r:id="rId24"/>
    <p:sldId id="268" r:id="rId25"/>
    <p:sldId id="278" r:id="rId26"/>
    <p:sldId id="284" r:id="rId27"/>
    <p:sldId id="279" r:id="rId28"/>
    <p:sldId id="280" r:id="rId29"/>
    <p:sldId id="281" r:id="rId30"/>
    <p:sldId id="282" r:id="rId31"/>
    <p:sldId id="283" r:id="rId32"/>
    <p:sldId id="298" r:id="rId33"/>
    <p:sldId id="299" r:id="rId34"/>
    <p:sldId id="300" r:id="rId35"/>
    <p:sldId id="297" r:id="rId36"/>
    <p:sldId id="301" r:id="rId37"/>
    <p:sldId id="286" r:id="rId38"/>
    <p:sldId id="287" r:id="rId39"/>
    <p:sldId id="288" r:id="rId40"/>
    <p:sldId id="289" r:id="rId41"/>
    <p:sldId id="290" r:id="rId42"/>
    <p:sldId id="291" r:id="rId43"/>
    <p:sldId id="292" r:id="rId44"/>
    <p:sldId id="293" r:id="rId45"/>
    <p:sldId id="295" r:id="rId46"/>
    <p:sldId id="296" r:id="rId47"/>
    <p:sldId id="294" r:id="rId48"/>
    <p:sldId id="28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5AF2A-0126-4F4A-BC42-895F7D43991F}" type="datetimeFigureOut">
              <a:rPr lang="en-IN" smtClean="0"/>
              <a:t>26-03-2023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FEB9D-6A13-42B4-8747-A58E2CCCCCDD}" type="slidenum">
              <a:rPr lang="en-IN" smtClean="0"/>
              <a:t>‹#›</a:t>
            </a:fld>
            <a:endParaRPr lang="en-IN"/>
          </a:p>
        </p:txBody>
      </p:sp>
    </p:spTree>
    <p:extLst>
      <p:ext uri="{BB962C8B-B14F-4D97-AF65-F5344CB8AC3E}">
        <p14:creationId xmlns:p14="http://schemas.microsoft.com/office/powerpoint/2010/main" val="972825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calls</a:t>
            </a:r>
          </a:p>
          <a:p>
            <a:r>
              <a:rPr lang="en-US" sz="1200" b="0" i="0" u="none" strike="noStrike" kern="1200" baseline="0" dirty="0">
                <a:solidFill>
                  <a:schemeClr val="tx1"/>
                </a:solidFill>
                <a:latin typeface="+mn-lt"/>
                <a:ea typeface="+mn-ea"/>
                <a:cs typeface="+mn-cs"/>
              </a:rPr>
              <a:t>to global MPI operations that are executed on all processes.</a:t>
            </a:r>
            <a:endParaRPr lang="en-IN" dirty="0"/>
          </a:p>
        </p:txBody>
      </p:sp>
      <p:sp>
        <p:nvSpPr>
          <p:cNvPr id="4" name="Slide Number Placeholder 3"/>
          <p:cNvSpPr>
            <a:spLocks noGrp="1"/>
          </p:cNvSpPr>
          <p:nvPr>
            <p:ph type="sldNum" sz="quarter" idx="10"/>
          </p:nvPr>
        </p:nvSpPr>
        <p:spPr/>
        <p:txBody>
          <a:bodyPr/>
          <a:lstStyle/>
          <a:p>
            <a:fld id="{152FEB9D-6A13-42B4-8747-A58E2CCCCCDD}" type="slidenum">
              <a:rPr lang="en-IN" smtClean="0"/>
              <a:t>17</a:t>
            </a:fld>
            <a:endParaRPr lang="en-IN"/>
          </a:p>
        </p:txBody>
      </p:sp>
    </p:spTree>
    <p:extLst>
      <p:ext uri="{BB962C8B-B14F-4D97-AF65-F5344CB8AC3E}">
        <p14:creationId xmlns:p14="http://schemas.microsoft.com/office/powerpoint/2010/main" val="685622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arguments </a:t>
            </a:r>
            <a:r>
              <a:rPr lang="en-US" dirty="0" err="1"/>
              <a:t>argc</a:t>
            </a:r>
            <a:r>
              <a:rPr lang="en-US" dirty="0"/>
              <a:t> and </a:t>
            </a:r>
            <a:r>
              <a:rPr lang="en-US" dirty="0" err="1"/>
              <a:t>argv</a:t>
            </a:r>
            <a:r>
              <a:rPr lang="en-US" dirty="0"/>
              <a:t> are required in C language binding only, where they are parameters of the </a:t>
            </a:r>
            <a:r>
              <a:rPr lang="en-IN" dirty="0"/>
              <a:t>main C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MPI routine can be called before MPI_INIT or after MPI_FINALIZE, with one exception MPI_INITIALIZED (flag), which queries if MPI_INIT has been called.</a:t>
            </a:r>
            <a:endParaRPr lang="en-IN" dirty="0"/>
          </a:p>
          <a:p>
            <a:endParaRPr lang="en-IN" dirty="0"/>
          </a:p>
        </p:txBody>
      </p:sp>
      <p:sp>
        <p:nvSpPr>
          <p:cNvPr id="4" name="Slide Number Placeholder 3"/>
          <p:cNvSpPr>
            <a:spLocks noGrp="1"/>
          </p:cNvSpPr>
          <p:nvPr>
            <p:ph type="sldNum" sz="quarter" idx="10"/>
          </p:nvPr>
        </p:nvSpPr>
        <p:spPr/>
        <p:txBody>
          <a:bodyPr/>
          <a:lstStyle/>
          <a:p>
            <a:fld id="{152FEB9D-6A13-42B4-8747-A58E2CCCCCDD}" type="slidenum">
              <a:rPr lang="en-IN" smtClean="0"/>
              <a:t>24</a:t>
            </a:fld>
            <a:endParaRPr lang="en-IN"/>
          </a:p>
        </p:txBody>
      </p:sp>
    </p:spTree>
    <p:extLst>
      <p:ext uri="{BB962C8B-B14F-4D97-AF65-F5344CB8AC3E}">
        <p14:creationId xmlns:p14="http://schemas.microsoft.com/office/powerpoint/2010/main" val="55313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56F664E-8BE4-4826-8EA7-AA1C1C8F65AD}"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189D-6CE0-47C6-94D1-EFAFF944BB9E}" type="slidenum">
              <a:rPr lang="en-IN" smtClean="0"/>
              <a:t>‹#›</a:t>
            </a:fld>
            <a:endParaRPr lang="en-IN"/>
          </a:p>
        </p:txBody>
      </p:sp>
    </p:spTree>
    <p:extLst>
      <p:ext uri="{BB962C8B-B14F-4D97-AF65-F5344CB8AC3E}">
        <p14:creationId xmlns:p14="http://schemas.microsoft.com/office/powerpoint/2010/main" val="4118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56F664E-8BE4-4826-8EA7-AA1C1C8F65AD}"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189D-6CE0-47C6-94D1-EFAFF944BB9E}" type="slidenum">
              <a:rPr lang="en-IN" smtClean="0"/>
              <a:t>‹#›</a:t>
            </a:fld>
            <a:endParaRPr lang="en-IN"/>
          </a:p>
        </p:txBody>
      </p:sp>
    </p:spTree>
    <p:extLst>
      <p:ext uri="{BB962C8B-B14F-4D97-AF65-F5344CB8AC3E}">
        <p14:creationId xmlns:p14="http://schemas.microsoft.com/office/powerpoint/2010/main" val="346075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56F664E-8BE4-4826-8EA7-AA1C1C8F65AD}"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189D-6CE0-47C6-94D1-EFAFF944BB9E}" type="slidenum">
              <a:rPr lang="en-IN" smtClean="0"/>
              <a:t>‹#›</a:t>
            </a:fld>
            <a:endParaRPr lang="en-IN"/>
          </a:p>
        </p:txBody>
      </p:sp>
    </p:spTree>
    <p:extLst>
      <p:ext uri="{BB962C8B-B14F-4D97-AF65-F5344CB8AC3E}">
        <p14:creationId xmlns:p14="http://schemas.microsoft.com/office/powerpoint/2010/main" val="167036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56F664E-8BE4-4826-8EA7-AA1C1C8F65AD}"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189D-6CE0-47C6-94D1-EFAFF944BB9E}" type="slidenum">
              <a:rPr lang="en-IN" smtClean="0"/>
              <a:t>‹#›</a:t>
            </a:fld>
            <a:endParaRPr lang="en-IN"/>
          </a:p>
        </p:txBody>
      </p:sp>
    </p:spTree>
    <p:extLst>
      <p:ext uri="{BB962C8B-B14F-4D97-AF65-F5344CB8AC3E}">
        <p14:creationId xmlns:p14="http://schemas.microsoft.com/office/powerpoint/2010/main" val="418049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6F664E-8BE4-4826-8EA7-AA1C1C8F65AD}"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189D-6CE0-47C6-94D1-EFAFF944BB9E}" type="slidenum">
              <a:rPr lang="en-IN" smtClean="0"/>
              <a:t>‹#›</a:t>
            </a:fld>
            <a:endParaRPr lang="en-IN"/>
          </a:p>
        </p:txBody>
      </p:sp>
    </p:spTree>
    <p:extLst>
      <p:ext uri="{BB962C8B-B14F-4D97-AF65-F5344CB8AC3E}">
        <p14:creationId xmlns:p14="http://schemas.microsoft.com/office/powerpoint/2010/main" val="2176273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56F664E-8BE4-4826-8EA7-AA1C1C8F65AD}"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C189D-6CE0-47C6-94D1-EFAFF944BB9E}" type="slidenum">
              <a:rPr lang="en-IN" smtClean="0"/>
              <a:t>‹#›</a:t>
            </a:fld>
            <a:endParaRPr lang="en-IN"/>
          </a:p>
        </p:txBody>
      </p:sp>
    </p:spTree>
    <p:extLst>
      <p:ext uri="{BB962C8B-B14F-4D97-AF65-F5344CB8AC3E}">
        <p14:creationId xmlns:p14="http://schemas.microsoft.com/office/powerpoint/2010/main" val="155962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56F664E-8BE4-4826-8EA7-AA1C1C8F65AD}" type="datetimeFigureOut">
              <a:rPr lang="en-IN" smtClean="0"/>
              <a:t>26-03-2023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1C189D-6CE0-47C6-94D1-EFAFF944BB9E}" type="slidenum">
              <a:rPr lang="en-IN" smtClean="0"/>
              <a:t>‹#›</a:t>
            </a:fld>
            <a:endParaRPr lang="en-IN"/>
          </a:p>
        </p:txBody>
      </p:sp>
    </p:spTree>
    <p:extLst>
      <p:ext uri="{BB962C8B-B14F-4D97-AF65-F5344CB8AC3E}">
        <p14:creationId xmlns:p14="http://schemas.microsoft.com/office/powerpoint/2010/main" val="18365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56F664E-8BE4-4826-8EA7-AA1C1C8F65AD}" type="datetimeFigureOut">
              <a:rPr lang="en-IN" smtClean="0"/>
              <a:t>26-03-2023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1C189D-6CE0-47C6-94D1-EFAFF944BB9E}" type="slidenum">
              <a:rPr lang="en-IN" smtClean="0"/>
              <a:t>‹#›</a:t>
            </a:fld>
            <a:endParaRPr lang="en-IN"/>
          </a:p>
        </p:txBody>
      </p:sp>
    </p:spTree>
    <p:extLst>
      <p:ext uri="{BB962C8B-B14F-4D97-AF65-F5344CB8AC3E}">
        <p14:creationId xmlns:p14="http://schemas.microsoft.com/office/powerpoint/2010/main" val="15993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F664E-8BE4-4826-8EA7-AA1C1C8F65AD}" type="datetimeFigureOut">
              <a:rPr lang="en-IN" smtClean="0"/>
              <a:t>26-03-2023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1C189D-6CE0-47C6-94D1-EFAFF944BB9E}" type="slidenum">
              <a:rPr lang="en-IN" smtClean="0"/>
              <a:t>‹#›</a:t>
            </a:fld>
            <a:endParaRPr lang="en-IN"/>
          </a:p>
        </p:txBody>
      </p:sp>
    </p:spTree>
    <p:extLst>
      <p:ext uri="{BB962C8B-B14F-4D97-AF65-F5344CB8AC3E}">
        <p14:creationId xmlns:p14="http://schemas.microsoft.com/office/powerpoint/2010/main" val="178385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6F664E-8BE4-4826-8EA7-AA1C1C8F65AD}"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C189D-6CE0-47C6-94D1-EFAFF944BB9E}" type="slidenum">
              <a:rPr lang="en-IN" smtClean="0"/>
              <a:t>‹#›</a:t>
            </a:fld>
            <a:endParaRPr lang="en-IN"/>
          </a:p>
        </p:txBody>
      </p:sp>
    </p:spTree>
    <p:extLst>
      <p:ext uri="{BB962C8B-B14F-4D97-AF65-F5344CB8AC3E}">
        <p14:creationId xmlns:p14="http://schemas.microsoft.com/office/powerpoint/2010/main" val="185442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6F664E-8BE4-4826-8EA7-AA1C1C8F65AD}"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C189D-6CE0-47C6-94D1-EFAFF944BB9E}" type="slidenum">
              <a:rPr lang="en-IN" smtClean="0"/>
              <a:t>‹#›</a:t>
            </a:fld>
            <a:endParaRPr lang="en-IN"/>
          </a:p>
        </p:txBody>
      </p:sp>
    </p:spTree>
    <p:extLst>
      <p:ext uri="{BB962C8B-B14F-4D97-AF65-F5344CB8AC3E}">
        <p14:creationId xmlns:p14="http://schemas.microsoft.com/office/powerpoint/2010/main" val="152773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F664E-8BE4-4826-8EA7-AA1C1C8F65AD}" type="datetimeFigureOut">
              <a:rPr lang="en-IN" smtClean="0"/>
              <a:t>26-03-2023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C189D-6CE0-47C6-94D1-EFAFF944BB9E}" type="slidenum">
              <a:rPr lang="en-IN" smtClean="0"/>
              <a:t>‹#›</a:t>
            </a:fld>
            <a:endParaRPr lang="en-IN"/>
          </a:p>
        </p:txBody>
      </p:sp>
    </p:spTree>
    <p:extLst>
      <p:ext uri="{BB962C8B-B14F-4D97-AF65-F5344CB8AC3E}">
        <p14:creationId xmlns:p14="http://schemas.microsoft.com/office/powerpoint/2010/main" val="578828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610yilingliu.github.io/2020/07/21/ConfigureOpenMPI/"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icrosoft.com/en-s/download/details.aspx?id=5746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Parallel Programming with MPI</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45644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404040"/>
                </a:solidFill>
                <a:latin typeface="-apple-system"/>
              </a:rPr>
              <a:t>Configure MPI in Visual Studio 2019</a:t>
            </a:r>
            <a:endParaRPr lang="en-IN" dirty="0"/>
          </a:p>
        </p:txBody>
      </p:sp>
      <p:sp>
        <p:nvSpPr>
          <p:cNvPr id="3" name="Content Placeholder 2"/>
          <p:cNvSpPr>
            <a:spLocks noGrp="1"/>
          </p:cNvSpPr>
          <p:nvPr>
            <p:ph idx="1"/>
          </p:nvPr>
        </p:nvSpPr>
        <p:spPr>
          <a:xfrm>
            <a:off x="0" y="1837657"/>
            <a:ext cx="10515600" cy="4351338"/>
          </a:xfrm>
        </p:spPr>
        <p:txBody>
          <a:bodyPr>
            <a:normAutofit/>
          </a:bodyPr>
          <a:lstStyle/>
          <a:p>
            <a:r>
              <a:rPr kumimoji="0" lang="en-US" altLang="en-US" sz="2000" b="1" i="0" u="none" strike="noStrike" cap="none" normalizeH="0" baseline="0" dirty="0">
                <a:ln>
                  <a:noFill/>
                </a:ln>
                <a:solidFill>
                  <a:srgbClr val="404040"/>
                </a:solidFill>
                <a:effectLst/>
                <a:latin typeface="-apple-system"/>
              </a:rPr>
              <a:t>In </a:t>
            </a:r>
            <a:r>
              <a:rPr lang="en-US" altLang="en-US" sz="1800" b="1" dirty="0">
                <a:solidFill>
                  <a:srgbClr val="C7254E"/>
                </a:solidFill>
                <a:latin typeface="Menlo"/>
              </a:rPr>
              <a:t>C/C++</a:t>
            </a:r>
            <a:r>
              <a:rPr kumimoji="0" lang="en-US" altLang="en-US" sz="2000" b="1" i="0" u="none" strike="noStrike" cap="none" normalizeH="0" baseline="0" dirty="0">
                <a:ln>
                  <a:noFill/>
                </a:ln>
                <a:solidFill>
                  <a:srgbClr val="404040"/>
                </a:solidFill>
                <a:effectLst/>
                <a:latin typeface="-apple-system"/>
              </a:rPr>
              <a:t> -&gt; </a:t>
            </a:r>
            <a:r>
              <a:rPr lang="en-US" altLang="en-US" sz="1800" b="1" dirty="0">
                <a:solidFill>
                  <a:srgbClr val="C7254E"/>
                </a:solidFill>
                <a:latin typeface="Menlo"/>
              </a:rPr>
              <a:t>Code Generation</a:t>
            </a:r>
          </a:p>
          <a:p>
            <a:r>
              <a:rPr kumimoji="0" lang="en-US" altLang="en-US" sz="3200" b="0" i="0" u="none" strike="noStrike" cap="none" normalizeH="0" baseline="0" dirty="0">
                <a:ln>
                  <a:noFill/>
                </a:ln>
                <a:solidFill>
                  <a:srgbClr val="404040"/>
                </a:solidFill>
                <a:effectLst/>
                <a:latin typeface="-apple-system"/>
              </a:rPr>
              <a:t>Change </a:t>
            </a:r>
            <a:r>
              <a:rPr kumimoji="0" lang="en-US" altLang="en-US" sz="2000" b="0" i="0" u="none" strike="noStrike" cap="none" normalizeH="0" baseline="0" dirty="0">
                <a:ln>
                  <a:noFill/>
                </a:ln>
                <a:solidFill>
                  <a:srgbClr val="C7254E"/>
                </a:solidFill>
                <a:effectLst/>
                <a:latin typeface="Menlo"/>
              </a:rPr>
              <a:t>Runtime Library</a:t>
            </a:r>
            <a:r>
              <a:rPr kumimoji="0" lang="en-US" altLang="en-US" sz="3200" b="0" i="0" u="none" strike="noStrike" cap="none" normalizeH="0" baseline="0" dirty="0">
                <a:ln>
                  <a:noFill/>
                </a:ln>
                <a:solidFill>
                  <a:srgbClr val="404040"/>
                </a:solidFill>
                <a:effectLst/>
                <a:latin typeface="-apple-system"/>
              </a:rPr>
              <a:t> to </a:t>
            </a:r>
            <a:r>
              <a:rPr kumimoji="0" lang="en-US" altLang="en-US" sz="3200" b="0" i="0" u="none" strike="noStrike" cap="none" normalizeH="0" baseline="0" dirty="0" err="1">
                <a:ln>
                  <a:noFill/>
                </a:ln>
                <a:solidFill>
                  <a:srgbClr val="404040"/>
                </a:solidFill>
                <a:effectLst/>
                <a:latin typeface="-apple-system"/>
              </a:rPr>
              <a:t>MTd</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kumimoji="0" lang="en-US" altLang="en-US" sz="2000" b="1" i="0" u="none" strike="noStrike" cap="none" normalizeH="0" baseline="0" dirty="0">
              <a:ln>
                <a:noFill/>
              </a:ln>
              <a:solidFill>
                <a:srgbClr val="404040"/>
              </a:solidFill>
              <a:effectLst/>
              <a:latin typeface="-apple-system"/>
            </a:endParaRPr>
          </a:p>
          <a:p>
            <a:endParaRPr lang="en-IN" sz="1800" dirty="0"/>
          </a:p>
        </p:txBody>
      </p:sp>
      <p:sp>
        <p:nvSpPr>
          <p:cNvPr id="4" name="Rectangle 1"/>
          <p:cNvSpPr>
            <a:spLocks noChangeArrowheads="1"/>
          </p:cNvSpPr>
          <p:nvPr/>
        </p:nvSpPr>
        <p:spPr bwMode="auto">
          <a:xfrm>
            <a:off x="0" y="69711"/>
            <a:ext cx="1913021" cy="35071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419725" y="2162175"/>
            <a:ext cx="6772275" cy="4695825"/>
          </a:xfrm>
          <a:prstGeom prst="rect">
            <a:avLst/>
          </a:prstGeom>
        </p:spPr>
      </p:pic>
    </p:spTree>
    <p:extLst>
      <p:ext uri="{BB962C8B-B14F-4D97-AF65-F5344CB8AC3E}">
        <p14:creationId xmlns:p14="http://schemas.microsoft.com/office/powerpoint/2010/main" val="312955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404040"/>
                </a:solidFill>
                <a:latin typeface="-apple-system"/>
              </a:rPr>
              <a:t>Configure MPI in Visual Studio 2019</a:t>
            </a:r>
            <a:endParaRPr lang="en-IN" dirty="0"/>
          </a:p>
        </p:txBody>
      </p:sp>
      <p:sp>
        <p:nvSpPr>
          <p:cNvPr id="6" name="Rectangle 5"/>
          <p:cNvSpPr/>
          <p:nvPr/>
        </p:nvSpPr>
        <p:spPr>
          <a:xfrm>
            <a:off x="729325" y="1917503"/>
            <a:ext cx="8571086" cy="1200329"/>
          </a:xfrm>
          <a:prstGeom prst="rect">
            <a:avLst/>
          </a:prstGeom>
        </p:spPr>
        <p:txBody>
          <a:bodyPr wrap="square">
            <a:spAutoFit/>
          </a:bodyPr>
          <a:lstStyle/>
          <a:p>
            <a:pPr lvl="0" eaLnBrk="0" fontAlgn="base" hangingPunct="0">
              <a:spcBef>
                <a:spcPct val="0"/>
              </a:spcBef>
              <a:spcAft>
                <a:spcPct val="0"/>
              </a:spcAft>
            </a:pPr>
            <a:r>
              <a:rPr kumimoji="0" lang="en-US" altLang="en-US" sz="2000" b="1" i="0" u="none" strike="noStrike" cap="none" normalizeH="0" baseline="0" dirty="0">
                <a:ln>
                  <a:noFill/>
                </a:ln>
                <a:solidFill>
                  <a:srgbClr val="404040"/>
                </a:solidFill>
                <a:effectLst/>
                <a:latin typeface="-apple-system"/>
              </a:rPr>
              <a:t>In </a:t>
            </a:r>
            <a:r>
              <a:rPr lang="en-US" altLang="en-US" b="1" dirty="0">
                <a:solidFill>
                  <a:srgbClr val="C7254E"/>
                </a:solidFill>
                <a:latin typeface="Menlo"/>
              </a:rPr>
              <a:t>Linker</a:t>
            </a:r>
            <a:r>
              <a:rPr kumimoji="0" lang="en-US" altLang="en-US" sz="2000" b="1" i="0" u="none" strike="noStrike" cap="none" normalizeH="0" baseline="0" dirty="0">
                <a:ln>
                  <a:noFill/>
                </a:ln>
                <a:solidFill>
                  <a:srgbClr val="404040"/>
                </a:solidFill>
                <a:effectLst/>
                <a:latin typeface="-apple-system"/>
              </a:rPr>
              <a:t> -&gt; </a:t>
            </a:r>
            <a:r>
              <a:rPr lang="en-US" altLang="en-US" b="1" dirty="0">
                <a:solidFill>
                  <a:srgbClr val="C7254E"/>
                </a:solidFill>
                <a:latin typeface="Menlo"/>
              </a:rPr>
              <a:t>Input</a:t>
            </a:r>
            <a:r>
              <a:rPr kumimoji="0" lang="en-US" altLang="en-US" sz="2000" b="1" i="0" u="none" strike="noStrike" cap="none" normalizeH="0" baseline="0" dirty="0">
                <a:ln>
                  <a:noFill/>
                </a:ln>
                <a:solidFill>
                  <a:srgbClr val="404040"/>
                </a:solidFill>
                <a:effectLst/>
                <a:latin typeface="-apple-system"/>
              </a:rPr>
              <a:t> -&gt; </a:t>
            </a:r>
            <a:r>
              <a:rPr lang="en-US" altLang="en-US" b="1" dirty="0">
                <a:solidFill>
                  <a:srgbClr val="C7254E"/>
                </a:solidFill>
                <a:latin typeface="Menlo"/>
              </a:rPr>
              <a:t>Additional Dependencies</a:t>
            </a:r>
          </a:p>
          <a:p>
            <a:pPr eaLnBrk="0" fontAlgn="base" hangingPunct="0">
              <a:spcBef>
                <a:spcPct val="0"/>
              </a:spcBef>
              <a:spcAft>
                <a:spcPct val="0"/>
              </a:spcAft>
            </a:pPr>
            <a:r>
              <a:rPr kumimoji="0" lang="en-US" altLang="en-US" sz="3200" b="0" i="0" u="none" strike="noStrike" cap="none" normalizeH="0" baseline="0" dirty="0">
                <a:ln>
                  <a:noFill/>
                </a:ln>
                <a:solidFill>
                  <a:srgbClr val="404040"/>
                </a:solidFill>
                <a:effectLst/>
                <a:latin typeface="-apple-system"/>
              </a:rPr>
              <a:t>Add </a:t>
            </a:r>
            <a:r>
              <a:rPr kumimoji="0" lang="en-US" altLang="en-US" sz="2000" b="0" i="0" u="none" strike="noStrike" cap="none" normalizeH="0" baseline="0" dirty="0">
                <a:ln>
                  <a:noFill/>
                </a:ln>
                <a:solidFill>
                  <a:srgbClr val="C7254E"/>
                </a:solidFill>
                <a:effectLst/>
                <a:latin typeface="Menlo"/>
              </a:rPr>
              <a:t>msmpi.lib</a:t>
            </a:r>
            <a:r>
              <a:rPr kumimoji="0" lang="en-US" altLang="en-US" sz="3200" b="0" i="0" u="none" strike="noStrike" cap="none" normalizeH="0" baseline="0" dirty="0">
                <a:ln>
                  <a:noFill/>
                </a:ln>
                <a:solidFill>
                  <a:srgbClr val="404040"/>
                </a:solidFill>
                <a:effectLst/>
                <a:latin typeface="-apple-system"/>
              </a:rPr>
              <a:t> and </a:t>
            </a:r>
            <a:r>
              <a:rPr kumimoji="0" lang="en-US" altLang="en-US" sz="2000" b="0" i="0" u="none" strike="noStrike" cap="none" normalizeH="0" baseline="0" dirty="0">
                <a:ln>
                  <a:noFill/>
                </a:ln>
                <a:solidFill>
                  <a:srgbClr val="C7254E"/>
                </a:solidFill>
                <a:effectLst/>
                <a:latin typeface="Menlo"/>
              </a:rPr>
              <a:t>msmpifec.lib</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endParaRPr kumimoji="0" lang="en-US" altLang="en-US" sz="2000" b="1" i="0" u="none" strike="noStrike" cap="none" normalizeH="0" baseline="0" dirty="0">
              <a:ln>
                <a:noFill/>
              </a:ln>
              <a:solidFill>
                <a:srgbClr val="404040"/>
              </a:solidFill>
              <a:effectLst/>
              <a:latin typeface="-apple-system"/>
            </a:endParaRPr>
          </a:p>
        </p:txBody>
      </p:sp>
      <p:pic>
        <p:nvPicPr>
          <p:cNvPr id="7" name="Picture 6"/>
          <p:cNvPicPr>
            <a:picLocks noChangeAspect="1"/>
          </p:cNvPicPr>
          <p:nvPr/>
        </p:nvPicPr>
        <p:blipFill>
          <a:blip r:embed="rId2"/>
          <a:stretch>
            <a:fillRect/>
          </a:stretch>
        </p:blipFill>
        <p:spPr>
          <a:xfrm>
            <a:off x="5188117" y="2334627"/>
            <a:ext cx="6724650" cy="4667250"/>
          </a:xfrm>
          <a:prstGeom prst="rect">
            <a:avLst/>
          </a:prstGeom>
        </p:spPr>
      </p:pic>
    </p:spTree>
    <p:extLst>
      <p:ext uri="{BB962C8B-B14F-4D97-AF65-F5344CB8AC3E}">
        <p14:creationId xmlns:p14="http://schemas.microsoft.com/office/powerpoint/2010/main" val="885962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Testing</a:t>
            </a:r>
            <a:br>
              <a:rPr lang="en-IN" b="1" dirty="0"/>
            </a:br>
            <a:endParaRPr lang="en-IN" dirty="0"/>
          </a:p>
        </p:txBody>
      </p:sp>
      <p:pic>
        <p:nvPicPr>
          <p:cNvPr id="4" name="Content Placeholder 3"/>
          <p:cNvPicPr>
            <a:picLocks noGrp="1" noChangeAspect="1"/>
          </p:cNvPicPr>
          <p:nvPr>
            <p:ph idx="1"/>
          </p:nvPr>
        </p:nvPicPr>
        <p:blipFill>
          <a:blip r:embed="rId2"/>
          <a:stretch>
            <a:fillRect/>
          </a:stretch>
        </p:blipFill>
        <p:spPr>
          <a:xfrm>
            <a:off x="979570" y="1140777"/>
            <a:ext cx="8898355" cy="3314700"/>
          </a:xfrm>
          <a:prstGeom prst="rect">
            <a:avLst/>
          </a:prstGeom>
        </p:spPr>
      </p:pic>
      <p:sp>
        <p:nvSpPr>
          <p:cNvPr id="5" name="Rectangle 1"/>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838200" y="4611231"/>
            <a:ext cx="9307997" cy="2246769"/>
          </a:xfrm>
          <a:prstGeom prst="rect">
            <a:avLst/>
          </a:prstGeom>
        </p:spPr>
        <p:txBody>
          <a:bodyPr wrap="none">
            <a:spAutoFit/>
          </a:bodyPr>
          <a:lstStyle/>
          <a:p>
            <a:pPr lvl="0" eaLnBrk="0" fontAlgn="base" hangingPunct="0">
              <a:spcBef>
                <a:spcPct val="0"/>
              </a:spcBef>
              <a:spcAft>
                <a:spcPct val="0"/>
              </a:spcAft>
            </a:pPr>
            <a:r>
              <a:rPr kumimoji="0" lang="en-US" altLang="en-US" sz="2800" b="0" i="0" u="none" strike="noStrike" cap="none" normalizeH="0" baseline="0" dirty="0">
                <a:ln>
                  <a:noFill/>
                </a:ln>
                <a:solidFill>
                  <a:srgbClr val="404040"/>
                </a:solidFill>
                <a:effectLst/>
                <a:latin typeface="-apple-system"/>
              </a:rPr>
              <a:t>Click </a:t>
            </a:r>
            <a:r>
              <a:rPr lang="en-US" altLang="en-US" dirty="0">
                <a:solidFill>
                  <a:srgbClr val="C7254E"/>
                </a:solidFill>
                <a:latin typeface="Menlo"/>
              </a:rPr>
              <a:t>Build</a:t>
            </a:r>
            <a:r>
              <a:rPr kumimoji="0" lang="en-US" altLang="en-US" sz="2800" b="0" i="0" u="none" strike="noStrike" cap="none" normalizeH="0" baseline="0" dirty="0">
                <a:ln>
                  <a:noFill/>
                </a:ln>
                <a:solidFill>
                  <a:srgbClr val="404040"/>
                </a:solidFill>
                <a:effectLst/>
                <a:latin typeface="-apple-system"/>
              </a:rPr>
              <a:t> -&gt; </a:t>
            </a:r>
            <a:r>
              <a:rPr lang="en-US" altLang="en-US" dirty="0">
                <a:solidFill>
                  <a:srgbClr val="C7254E"/>
                </a:solidFill>
                <a:latin typeface="Menlo"/>
              </a:rPr>
              <a:t>Build Solution</a:t>
            </a:r>
          </a:p>
          <a:p>
            <a:pPr lvl="0" eaLnBrk="0" fontAlgn="base" hangingPunct="0">
              <a:spcBef>
                <a:spcPct val="0"/>
              </a:spcBef>
              <a:spcAft>
                <a:spcPct val="0"/>
              </a:spcAft>
            </a:pPr>
            <a:r>
              <a:rPr kumimoji="0" lang="en-US" altLang="en-US" sz="2400" b="0" i="0" u="none" strike="noStrike" cap="none" normalizeH="0" baseline="0" dirty="0">
                <a:ln>
                  <a:noFill/>
                </a:ln>
                <a:solidFill>
                  <a:srgbClr val="404040"/>
                </a:solidFill>
                <a:effectLst/>
                <a:latin typeface="-apple-system"/>
              </a:rPr>
              <a:t>And your terminal will looks like the following screenshot. </a:t>
            </a:r>
          </a:p>
          <a:p>
            <a:pPr lvl="0" eaLnBrk="0" fontAlgn="base" hangingPunct="0">
              <a:spcBef>
                <a:spcPct val="0"/>
              </a:spcBef>
              <a:spcAft>
                <a:spcPct val="0"/>
              </a:spcAft>
            </a:pPr>
            <a:r>
              <a:rPr kumimoji="0" lang="en-US" altLang="en-US" sz="2400" b="0" i="0" u="none" strike="noStrike" cap="none" normalizeH="0" baseline="0" dirty="0">
                <a:ln>
                  <a:noFill/>
                </a:ln>
                <a:solidFill>
                  <a:srgbClr val="404040"/>
                </a:solidFill>
                <a:effectLst/>
                <a:latin typeface="-apple-system"/>
              </a:rPr>
              <a:t>Please make sure you can build .exe file successfully without error.</a:t>
            </a:r>
            <a:endParaRPr kumimoji="0" lang="en-US" altLang="en-US" sz="2000" b="0" i="0" u="none" strike="noStrike" cap="none" normalizeH="0" baseline="0" dirty="0">
              <a:ln>
                <a:noFill/>
              </a:ln>
              <a:solidFill>
                <a:schemeClr val="tx1"/>
              </a:solidFill>
              <a:effectLst/>
            </a:endParaRPr>
          </a:p>
          <a:p>
            <a:pPr lvl="0" eaLnBrk="0" fontAlgn="base" hangingPunct="0">
              <a:spcBef>
                <a:spcPct val="0"/>
              </a:spcBef>
              <a:spcAft>
                <a:spcPct val="0"/>
              </a:spcAft>
            </a:pPr>
            <a:r>
              <a:rPr kumimoji="0" lang="en-US" altLang="en-US" sz="2400" b="0" i="0" u="none" strike="noStrike" cap="none" normalizeH="0" baseline="0" dirty="0">
                <a:ln>
                  <a:noFill/>
                </a:ln>
                <a:solidFill>
                  <a:srgbClr val="404040"/>
                </a:solidFill>
                <a:effectLst/>
                <a:latin typeface="-apple-system"/>
              </a:rPr>
              <a:t>You can see the .exe file path inside the terminal, for me, it is </a:t>
            </a:r>
          </a:p>
          <a:p>
            <a:pPr lvl="0" eaLnBrk="0" fontAlgn="base" hangingPunct="0">
              <a:spcBef>
                <a:spcPct val="0"/>
              </a:spcBef>
              <a:spcAft>
                <a:spcPct val="0"/>
              </a:spcAft>
            </a:pPr>
            <a:r>
              <a:rPr kumimoji="0" lang="en-US" altLang="en-US" sz="1600" b="0" i="0" u="none" strike="noStrike" cap="none" normalizeH="0" baseline="0" dirty="0">
                <a:ln>
                  <a:noFill/>
                </a:ln>
                <a:solidFill>
                  <a:srgbClr val="C7254E"/>
                </a:solidFill>
                <a:effectLst/>
                <a:latin typeface="Menlo"/>
              </a:rPr>
              <a:t>E:\TestingPrograms\omp_test\x64\Debug\omp_test.exe</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0178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Testing</a:t>
            </a:r>
            <a:endParaRPr lang="en-IN" dirty="0"/>
          </a:p>
        </p:txBody>
      </p:sp>
      <p:pic>
        <p:nvPicPr>
          <p:cNvPr id="4" name="Content Placeholder 3"/>
          <p:cNvPicPr>
            <a:picLocks noGrp="1" noChangeAspect="1"/>
          </p:cNvPicPr>
          <p:nvPr>
            <p:ph idx="1"/>
          </p:nvPr>
        </p:nvPicPr>
        <p:blipFill>
          <a:blip r:embed="rId2"/>
          <a:stretch>
            <a:fillRect/>
          </a:stretch>
        </p:blipFill>
        <p:spPr>
          <a:xfrm>
            <a:off x="657725" y="1512803"/>
            <a:ext cx="9990221" cy="4310482"/>
          </a:xfrm>
          <a:prstGeom prst="rect">
            <a:avLst/>
          </a:prstGeom>
        </p:spPr>
      </p:pic>
      <p:sp>
        <p:nvSpPr>
          <p:cNvPr id="5" name="Rectangle 1"/>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657724" y="5934670"/>
            <a:ext cx="9990221" cy="646331"/>
          </a:xfrm>
          <a:prstGeom prst="rect">
            <a:avLst/>
          </a:prstGeom>
        </p:spPr>
        <p:txBody>
          <a:bodyPr wrap="square">
            <a:spAutoFit/>
          </a:bodyPr>
          <a:lstStyle/>
          <a:p>
            <a:pPr lvl="0" eaLnBrk="0" fontAlgn="base" hangingPunct="0">
              <a:spcBef>
                <a:spcPct val="0"/>
              </a:spcBef>
              <a:spcAft>
                <a:spcPct val="0"/>
              </a:spcAft>
            </a:pPr>
            <a:r>
              <a:rPr lang="en-US" altLang="en-US" dirty="0">
                <a:solidFill>
                  <a:srgbClr val="404040"/>
                </a:solidFill>
                <a:latin typeface="-apple-system"/>
              </a:rPr>
              <a:t>Open file explorer, </a:t>
            </a:r>
            <a:r>
              <a:rPr kumimoji="0" lang="en-US" altLang="en-US" sz="1200" b="0" i="0" u="none" strike="noStrike" cap="none" normalizeH="0" baseline="0" dirty="0">
                <a:ln>
                  <a:noFill/>
                </a:ln>
                <a:solidFill>
                  <a:srgbClr val="C7254E"/>
                </a:solidFill>
                <a:effectLst/>
                <a:latin typeface="Menlo"/>
              </a:rPr>
              <a:t>E:\TestingPrograms\omp_test\x64\Debug\</a:t>
            </a:r>
            <a:r>
              <a:rPr lang="en-US" altLang="en-US" dirty="0">
                <a:solidFill>
                  <a:srgbClr val="404040"/>
                </a:solidFill>
                <a:latin typeface="-apple-system"/>
              </a:rPr>
              <a:t> folder (Your path will be different!)</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04040"/>
                </a:solidFill>
                <a:latin typeface="-apple-system"/>
              </a:rPr>
              <a:t>Do right-click while pressing </a:t>
            </a:r>
            <a:r>
              <a:rPr kumimoji="0" lang="en-US" altLang="en-US" sz="1200" b="0" i="0" u="none" strike="noStrike" cap="none" normalizeH="0" baseline="0" dirty="0">
                <a:ln>
                  <a:noFill/>
                </a:ln>
                <a:solidFill>
                  <a:srgbClr val="C7254E"/>
                </a:solidFill>
                <a:effectLst/>
                <a:latin typeface="Menlo"/>
              </a:rPr>
              <a:t>Shift</a:t>
            </a:r>
            <a:r>
              <a:rPr lang="en-US" altLang="en-US" dirty="0">
                <a:solidFill>
                  <a:srgbClr val="404040"/>
                </a:solidFill>
                <a:latin typeface="-apple-system"/>
              </a:rPr>
              <a:t> button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2962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Testing</a:t>
            </a:r>
            <a:endParaRPr lang="en-IN" dirty="0"/>
          </a:p>
        </p:txBody>
      </p:sp>
      <p:sp>
        <p:nvSpPr>
          <p:cNvPr id="3" name="Content Placeholder 2"/>
          <p:cNvSpPr>
            <a:spLocks noGrp="1"/>
          </p:cNvSpPr>
          <p:nvPr>
            <p:ph idx="1"/>
          </p:nvPr>
        </p:nvSpPr>
        <p:spPr/>
        <p:txBody>
          <a:bodyPr/>
          <a:lstStyle/>
          <a:p>
            <a:pPr eaLnBrk="0" fontAlgn="base" hangingPunct="0">
              <a:lnSpc>
                <a:spcPct val="100000"/>
              </a:lnSpc>
              <a:spcBef>
                <a:spcPct val="0"/>
              </a:spcBef>
              <a:spcAft>
                <a:spcPct val="0"/>
              </a:spcAft>
            </a:pPr>
            <a:r>
              <a:rPr lang="en-US" altLang="en-US" dirty="0">
                <a:solidFill>
                  <a:srgbClr val="404040"/>
                </a:solidFill>
                <a:latin typeface="-apple-system"/>
              </a:rPr>
              <a:t>Enter </a:t>
            </a:r>
            <a:r>
              <a:rPr kumimoji="0" lang="en-US" altLang="en-US" sz="1800" b="0" i="0" u="none" strike="noStrike" cap="none" normalizeH="0" baseline="0" dirty="0" err="1">
                <a:ln>
                  <a:noFill/>
                </a:ln>
                <a:solidFill>
                  <a:srgbClr val="C7254E"/>
                </a:solidFill>
                <a:effectLst/>
                <a:latin typeface="Menlo"/>
              </a:rPr>
              <a:t>mpiexec</a:t>
            </a:r>
            <a:r>
              <a:rPr kumimoji="0" lang="en-US" altLang="en-US" sz="1800" b="0" i="0" u="none" strike="noStrike" cap="none" normalizeH="0" baseline="0" dirty="0">
                <a:ln>
                  <a:noFill/>
                </a:ln>
                <a:solidFill>
                  <a:srgbClr val="C7254E"/>
                </a:solidFill>
                <a:effectLst/>
                <a:latin typeface="Menlo"/>
              </a:rPr>
              <a:t> -n 5 omp_test.exe</a:t>
            </a:r>
            <a:r>
              <a:rPr lang="en-US" altLang="en-US" dirty="0">
                <a:solidFill>
                  <a:srgbClr val="404040"/>
                </a:solidFill>
                <a:latin typeface="-apple-system"/>
              </a:rPr>
              <a:t> in </a:t>
            </a:r>
            <a:r>
              <a:rPr lang="en-US" altLang="en-US" dirty="0" err="1">
                <a:solidFill>
                  <a:srgbClr val="404040"/>
                </a:solidFill>
                <a:latin typeface="-apple-system"/>
              </a:rPr>
              <a:t>powershell</a:t>
            </a:r>
            <a:r>
              <a:rPr lang="en-US" altLang="en-US" dirty="0">
                <a:solidFill>
                  <a:srgbClr val="404040"/>
                </a:solidFill>
                <a:latin typeface="-apple-system"/>
              </a:rPr>
              <a:t> or command-line window(depend on your Windows version, for Win10 you will see </a:t>
            </a:r>
            <a:r>
              <a:rPr lang="en-US" altLang="en-US" dirty="0" err="1">
                <a:solidFill>
                  <a:srgbClr val="404040"/>
                </a:solidFill>
                <a:latin typeface="-apple-system"/>
              </a:rPr>
              <a:t>powershell</a:t>
            </a:r>
            <a:r>
              <a:rPr lang="en-US" altLang="en-US" dirty="0">
                <a:solidFill>
                  <a:srgbClr val="404040"/>
                </a:solidFill>
                <a:latin typeface="-apple-system"/>
              </a:rPr>
              <a:t>, but for early version you will see command-line)</a:t>
            </a:r>
            <a:endParaRPr kumimoji="0" lang="en-US" altLang="en-US"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lang="en-US" altLang="en-US" dirty="0">
                <a:solidFill>
                  <a:srgbClr val="404040"/>
                </a:solidFill>
                <a:latin typeface="-apple-system"/>
              </a:rPr>
              <a:t>You can replace </a:t>
            </a:r>
            <a:r>
              <a:rPr kumimoji="0" lang="en-US" altLang="en-US" sz="1800" b="0" i="0" u="none" strike="noStrike" cap="none" normalizeH="0" baseline="0" dirty="0">
                <a:ln>
                  <a:noFill/>
                </a:ln>
                <a:solidFill>
                  <a:srgbClr val="C7254E"/>
                </a:solidFill>
                <a:effectLst/>
                <a:latin typeface="Menlo"/>
              </a:rPr>
              <a:t>5</a:t>
            </a:r>
            <a:r>
              <a:rPr lang="en-US" altLang="en-US" dirty="0">
                <a:solidFill>
                  <a:srgbClr val="404040"/>
                </a:solidFill>
                <a:latin typeface="-apple-system"/>
              </a:rPr>
              <a:t> with number of process you want, </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rgbClr val="C7254E"/>
                </a:solidFill>
                <a:effectLst/>
                <a:latin typeface="Menlo"/>
              </a:rPr>
              <a:t>omp_test.exe</a:t>
            </a:r>
            <a:r>
              <a:rPr lang="en-US" altLang="en-US" dirty="0">
                <a:solidFill>
                  <a:srgbClr val="404040"/>
                </a:solidFill>
                <a:latin typeface="-apple-system"/>
              </a:rPr>
              <a:t> must be replaced by the name of your </a:t>
            </a:r>
            <a:r>
              <a:rPr lang="en-US" altLang="en-US" dirty="0" err="1">
                <a:solidFill>
                  <a:srgbClr val="404040"/>
                </a:solidFill>
                <a:latin typeface="-apple-system"/>
              </a:rPr>
              <a:t>builded</a:t>
            </a:r>
            <a:r>
              <a:rPr lang="en-US" altLang="en-US" dirty="0">
                <a:solidFill>
                  <a:srgbClr val="404040"/>
                </a:solidFill>
                <a:latin typeface="-apple-system"/>
              </a:rPr>
              <a:t> .exe file</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4" name="Rectangle 1"/>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319464" y="4138863"/>
            <a:ext cx="6400800" cy="1828800"/>
          </a:xfrm>
          <a:prstGeom prst="rect">
            <a:avLst/>
          </a:prstGeom>
        </p:spPr>
      </p:pic>
      <p:sp>
        <p:nvSpPr>
          <p:cNvPr id="6" name="Rectangle 5"/>
          <p:cNvSpPr/>
          <p:nvPr/>
        </p:nvSpPr>
        <p:spPr>
          <a:xfrm>
            <a:off x="838200" y="6311900"/>
            <a:ext cx="6059287" cy="646331"/>
          </a:xfrm>
          <a:prstGeom prst="rect">
            <a:avLst/>
          </a:prstGeom>
        </p:spPr>
        <p:txBody>
          <a:bodyPr wrap="none">
            <a:spAutoFit/>
          </a:bodyPr>
          <a:lstStyle/>
          <a:p>
            <a:r>
              <a:rPr lang="en-IN" dirty="0">
                <a:hlinkClick r:id="rId3"/>
              </a:rPr>
              <a:t>https://610yilingliu.github.io/2020/07/21/ConfigureOpenMPI/</a:t>
            </a:r>
            <a:endParaRPr lang="en-IN" dirty="0"/>
          </a:p>
          <a:p>
            <a:endParaRPr lang="en-IN" dirty="0"/>
          </a:p>
        </p:txBody>
      </p:sp>
    </p:spTree>
    <p:extLst>
      <p:ext uri="{BB962C8B-B14F-4D97-AF65-F5344CB8AC3E}">
        <p14:creationId xmlns:p14="http://schemas.microsoft.com/office/powerpoint/2010/main" val="154493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347" y="377157"/>
            <a:ext cx="10515600" cy="1325563"/>
          </a:xfrm>
        </p:spPr>
        <p:txBody>
          <a:bodyPr/>
          <a:lstStyle/>
          <a:p>
            <a:r>
              <a:rPr lang="en-US" b="1" dirty="0"/>
              <a:t>Message Passing Interface (MPI)</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a:t>Enables </a:t>
            </a:r>
            <a:r>
              <a:rPr lang="en-US" b="1" dirty="0">
                <a:solidFill>
                  <a:srgbClr val="FF0000"/>
                </a:solidFill>
              </a:rPr>
              <a:t>system independent </a:t>
            </a:r>
            <a:r>
              <a:rPr lang="en-US" dirty="0"/>
              <a:t>parallel programming. </a:t>
            </a:r>
          </a:p>
          <a:p>
            <a:pPr algn="just"/>
            <a:r>
              <a:rPr lang="en-US" dirty="0"/>
              <a:t>The MPI standard includes process creation and management, language bindings for C and Fortran, </a:t>
            </a:r>
            <a:r>
              <a:rPr lang="en-US" dirty="0" err="1"/>
              <a:t>pointtopoint</a:t>
            </a:r>
            <a:r>
              <a:rPr lang="en-US" dirty="0"/>
              <a:t> and collective communications, and group and communicator concepts.</a:t>
            </a:r>
          </a:p>
          <a:p>
            <a:pPr algn="just"/>
            <a:r>
              <a:rPr lang="en-US" dirty="0"/>
              <a:t>Programmers have to be aware that the cooperation among processes implies the data exchange.</a:t>
            </a:r>
          </a:p>
          <a:p>
            <a:pPr lvl="1" algn="just"/>
            <a:r>
              <a:rPr lang="en-US" dirty="0"/>
              <a:t>The total execution time is consequently a sum of computation and communication time. </a:t>
            </a:r>
          </a:p>
          <a:p>
            <a:pPr algn="just"/>
            <a:r>
              <a:rPr lang="en-US" dirty="0"/>
              <a:t>Algorithms with only local communication between neighboring processors are faster and more scalable than the algorithms with the global communication among all processors. </a:t>
            </a:r>
          </a:p>
          <a:p>
            <a:pPr algn="just"/>
            <a:r>
              <a:rPr lang="en-US" dirty="0"/>
              <a:t>Therefore, the programmer’s view of a problem that will be parallelized has to incorporate a wide number of aspects, e.g., data independency, communication type and frequency, balancing the load among processors, balancing between communication and computation, overlapping communication and computation, synchronous or asynchronous program flow, stopping criteria, and </a:t>
            </a:r>
            <a:r>
              <a:rPr lang="en-IN" dirty="0"/>
              <a:t>others.</a:t>
            </a:r>
          </a:p>
        </p:txBody>
      </p:sp>
    </p:spTree>
    <p:extLst>
      <p:ext uri="{BB962C8B-B14F-4D97-AF65-F5344CB8AC3E}">
        <p14:creationId xmlns:p14="http://schemas.microsoft.com/office/powerpoint/2010/main" val="144090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Passing Interface (MPI)</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a:t>The MPI is </a:t>
            </a:r>
            <a:r>
              <a:rPr lang="en-US" dirty="0"/>
              <a:t>not a language</a:t>
            </a:r>
          </a:p>
          <a:p>
            <a:pPr algn="just"/>
            <a:r>
              <a:rPr lang="en-US" dirty="0"/>
              <a:t>All MPI “</a:t>
            </a:r>
            <a:r>
              <a:rPr lang="en-US" b="1" dirty="0"/>
              <a:t>operations</a:t>
            </a:r>
            <a:r>
              <a:rPr lang="en-US" dirty="0"/>
              <a:t>” are expressed as functions, subroutines, or methods</a:t>
            </a:r>
          </a:p>
          <a:p>
            <a:pPr algn="just"/>
            <a:r>
              <a:rPr lang="en-US" dirty="0"/>
              <a:t>The MPI standard defines the syntax and semantics of library operations that support the message passing model, independently of program </a:t>
            </a:r>
            <a:r>
              <a:rPr lang="en-IN" dirty="0"/>
              <a:t>language or compiler specification.</a:t>
            </a:r>
          </a:p>
          <a:p>
            <a:pPr algn="just"/>
            <a:r>
              <a:rPr lang="en-US" dirty="0"/>
              <a:t>An MPI program consists of autonomous processes that are able to execute their own code in the sense of multiple instruction multiple data (MIMD) paradigm. </a:t>
            </a:r>
          </a:p>
          <a:p>
            <a:pPr algn="just"/>
            <a:r>
              <a:rPr lang="en-US" dirty="0"/>
              <a:t>An MPI “</a:t>
            </a:r>
            <a:r>
              <a:rPr lang="en-US" b="1" dirty="0"/>
              <a:t>process</a:t>
            </a:r>
            <a:r>
              <a:rPr lang="en-US" dirty="0"/>
              <a:t>” can be interpreted in this sense as a program counter that addresses their program instructions in the system memory, which implies that the program codes executed by each process have not to be the same.</a:t>
            </a:r>
            <a:endParaRPr lang="en-IN" dirty="0"/>
          </a:p>
        </p:txBody>
      </p:sp>
    </p:spTree>
    <p:extLst>
      <p:ext uri="{BB962C8B-B14F-4D97-AF65-F5344CB8AC3E}">
        <p14:creationId xmlns:p14="http://schemas.microsoft.com/office/powerpoint/2010/main" val="546110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Passing Interface (MPI)</a:t>
            </a:r>
            <a:endParaRPr lang="en-IN" dirty="0"/>
          </a:p>
        </p:txBody>
      </p:sp>
      <p:pic>
        <p:nvPicPr>
          <p:cNvPr id="5" name="Content Placeholder 4"/>
          <p:cNvPicPr>
            <a:picLocks noGrp="1" noChangeAspect="1"/>
          </p:cNvPicPr>
          <p:nvPr>
            <p:ph idx="1"/>
          </p:nvPr>
        </p:nvPicPr>
        <p:blipFill>
          <a:blip r:embed="rId3"/>
          <a:stretch>
            <a:fillRect/>
          </a:stretch>
        </p:blipFill>
        <p:spPr>
          <a:xfrm>
            <a:off x="759531" y="2993672"/>
            <a:ext cx="8029575" cy="2876550"/>
          </a:xfrm>
          <a:prstGeom prst="rect">
            <a:avLst/>
          </a:prstGeom>
        </p:spPr>
      </p:pic>
      <p:pic>
        <p:nvPicPr>
          <p:cNvPr id="4" name="Picture 3"/>
          <p:cNvPicPr>
            <a:picLocks noChangeAspect="1"/>
          </p:cNvPicPr>
          <p:nvPr/>
        </p:nvPicPr>
        <p:blipFill>
          <a:blip r:embed="rId4"/>
          <a:stretch>
            <a:fillRect/>
          </a:stretch>
        </p:blipFill>
        <p:spPr>
          <a:xfrm>
            <a:off x="714375" y="1606550"/>
            <a:ext cx="6496050" cy="1409700"/>
          </a:xfrm>
          <a:prstGeom prst="rect">
            <a:avLst/>
          </a:prstGeom>
        </p:spPr>
      </p:pic>
    </p:spTree>
    <p:extLst>
      <p:ext uri="{BB962C8B-B14F-4D97-AF65-F5344CB8AC3E}">
        <p14:creationId xmlns:p14="http://schemas.microsoft.com/office/powerpoint/2010/main" val="372242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Passing Interface (MPI)</a:t>
            </a:r>
            <a:endParaRPr lang="en-IN" dirty="0"/>
          </a:p>
        </p:txBody>
      </p:sp>
      <p:sp>
        <p:nvSpPr>
          <p:cNvPr id="3" name="Content Placeholder 2"/>
          <p:cNvSpPr>
            <a:spLocks noGrp="1"/>
          </p:cNvSpPr>
          <p:nvPr>
            <p:ph idx="1"/>
          </p:nvPr>
        </p:nvSpPr>
        <p:spPr/>
        <p:txBody>
          <a:bodyPr/>
          <a:lstStyle/>
          <a:p>
            <a:pPr algn="just"/>
            <a:r>
              <a:rPr lang="en-US" dirty="0"/>
              <a:t>#include "</a:t>
            </a:r>
            <a:r>
              <a:rPr lang="en-US" dirty="0" err="1"/>
              <a:t>stdafx.h</a:t>
            </a:r>
            <a:r>
              <a:rPr lang="en-US" dirty="0"/>
              <a:t>" is needed because the MS Visual Studio compiler </a:t>
            </a:r>
            <a:r>
              <a:rPr lang="en-IN" dirty="0"/>
              <a:t>has been used,</a:t>
            </a:r>
          </a:p>
          <a:p>
            <a:pPr algn="just"/>
            <a:r>
              <a:rPr lang="en-US" dirty="0"/>
              <a:t>#include &lt;</a:t>
            </a:r>
            <a:r>
              <a:rPr lang="en-US" dirty="0" err="1"/>
              <a:t>stdio.h</a:t>
            </a:r>
            <a:r>
              <a:rPr lang="en-US" dirty="0"/>
              <a:t>&gt; is needed because of </a:t>
            </a:r>
            <a:r>
              <a:rPr lang="en-US" dirty="0" err="1"/>
              <a:t>printf</a:t>
            </a:r>
            <a:r>
              <a:rPr lang="en-US" dirty="0"/>
              <a:t>, which is used later in</a:t>
            </a:r>
          </a:p>
          <a:p>
            <a:pPr algn="just"/>
            <a:r>
              <a:rPr lang="en-IN" dirty="0"/>
              <a:t>the program, and</a:t>
            </a:r>
          </a:p>
          <a:p>
            <a:pPr algn="just"/>
            <a:r>
              <a:rPr lang="en-US" dirty="0"/>
              <a:t>#include "</a:t>
            </a:r>
            <a:r>
              <a:rPr lang="en-US" dirty="0" err="1"/>
              <a:t>mpi.h</a:t>
            </a:r>
            <a:r>
              <a:rPr lang="en-US" dirty="0"/>
              <a:t>" provides basic MPI definition of named constants, types, and function prototypes, and must be included in any MPI program.</a:t>
            </a:r>
            <a:endParaRPr lang="en-IN" dirty="0"/>
          </a:p>
        </p:txBody>
      </p:sp>
    </p:spTree>
    <p:extLst>
      <p:ext uri="{BB962C8B-B14F-4D97-AF65-F5344CB8AC3E}">
        <p14:creationId xmlns:p14="http://schemas.microsoft.com/office/powerpoint/2010/main" val="2665458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Passing Interface (MPI)</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t>The </a:t>
            </a:r>
            <a:r>
              <a:rPr lang="en-US" b="1" dirty="0">
                <a:solidFill>
                  <a:srgbClr val="FF0000"/>
                </a:solidFill>
              </a:rPr>
              <a:t>number of processes </a:t>
            </a:r>
            <a:r>
              <a:rPr lang="en-US" dirty="0"/>
              <a:t>will be determined by parameter  </a:t>
            </a:r>
            <a:r>
              <a:rPr lang="en-US" b="1" dirty="0">
                <a:solidFill>
                  <a:srgbClr val="FF0000"/>
                </a:solidFill>
              </a:rPr>
              <a:t>-n</a:t>
            </a:r>
            <a:r>
              <a:rPr lang="en-US" dirty="0"/>
              <a:t> of the MPI execution utility </a:t>
            </a:r>
            <a:r>
              <a:rPr lang="en-US" b="1" i="1" dirty="0" err="1">
                <a:solidFill>
                  <a:srgbClr val="FF0000"/>
                </a:solidFill>
              </a:rPr>
              <a:t>mpiexec</a:t>
            </a:r>
            <a:r>
              <a:rPr lang="en-US" dirty="0"/>
              <a:t>, usually provided by the MPI library </a:t>
            </a:r>
            <a:r>
              <a:rPr lang="en-IN" dirty="0"/>
              <a:t>implementation.</a:t>
            </a:r>
          </a:p>
          <a:p>
            <a:pPr algn="just"/>
            <a:r>
              <a:rPr lang="en-US" dirty="0" err="1"/>
              <a:t>MPI_Init</a:t>
            </a:r>
            <a:r>
              <a:rPr lang="en-US" dirty="0"/>
              <a:t> initializes the MPI execution environment and </a:t>
            </a:r>
          </a:p>
          <a:p>
            <a:pPr algn="just"/>
            <a:r>
              <a:rPr lang="en-US" dirty="0" err="1"/>
              <a:t>MPI_Finalize</a:t>
            </a:r>
            <a:r>
              <a:rPr lang="en-US" dirty="0"/>
              <a:t> </a:t>
            </a:r>
            <a:r>
              <a:rPr lang="en-IN" dirty="0"/>
              <a:t>exits the MPI.</a:t>
            </a:r>
          </a:p>
          <a:p>
            <a:pPr algn="just"/>
            <a:r>
              <a:rPr lang="en-US" dirty="0" err="1"/>
              <a:t>MPI_Comm_size</a:t>
            </a:r>
            <a:r>
              <a:rPr lang="en-US" dirty="0"/>
              <a:t>(MPI_COMM_WORLD, &amp; size) returns size, which is the number of started processes.</a:t>
            </a:r>
          </a:p>
          <a:p>
            <a:pPr algn="just"/>
            <a:r>
              <a:rPr lang="en-US" dirty="0" err="1"/>
              <a:t>MPI_Comm_rank</a:t>
            </a:r>
            <a:r>
              <a:rPr lang="en-US" dirty="0"/>
              <a:t>(MPI_COMM_WORLD, &amp; rank) that returns rank, i.e., an ID of each process.</a:t>
            </a:r>
          </a:p>
          <a:p>
            <a:pPr algn="just"/>
            <a:r>
              <a:rPr lang="en-US" dirty="0"/>
              <a:t>MPI operations return a status of the execution success; in C routines as the value of the function, which is not considered in the above C program, and in Fortran routines as the last argument of the function call</a:t>
            </a:r>
            <a:endParaRPr lang="en-IN" dirty="0"/>
          </a:p>
        </p:txBody>
      </p:sp>
    </p:spTree>
    <p:extLst>
      <p:ext uri="{BB962C8B-B14F-4D97-AF65-F5344CB8AC3E}">
        <p14:creationId xmlns:p14="http://schemas.microsoft.com/office/powerpoint/2010/main" val="115342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memory computers</a:t>
            </a:r>
            <a:endParaRPr lang="en-IN" dirty="0"/>
          </a:p>
        </p:txBody>
      </p:sp>
      <p:sp>
        <p:nvSpPr>
          <p:cNvPr id="3" name="Content Placeholder 2"/>
          <p:cNvSpPr>
            <a:spLocks noGrp="1"/>
          </p:cNvSpPr>
          <p:nvPr>
            <p:ph idx="1"/>
          </p:nvPr>
        </p:nvSpPr>
        <p:spPr/>
        <p:txBody>
          <a:bodyPr>
            <a:normAutofit fontScale="92500" lnSpcReduction="20000"/>
          </a:bodyPr>
          <a:lstStyle/>
          <a:p>
            <a:r>
              <a:rPr lang="en-US" dirty="0"/>
              <a:t>Distributed memory computers cannot communicate through a shared memory.</a:t>
            </a:r>
          </a:p>
          <a:p>
            <a:r>
              <a:rPr lang="en-US" dirty="0"/>
              <a:t>Therefore, messages are used to coordinate parallel tasks that eventually run on geographically distributed but interconnected processors. </a:t>
            </a:r>
          </a:p>
          <a:p>
            <a:r>
              <a:rPr lang="en-US" dirty="0"/>
              <a:t>Processes as well as their management and communication are well defined by a platform-independent message passing interface (MPI) specification. </a:t>
            </a:r>
          </a:p>
          <a:p>
            <a:r>
              <a:rPr lang="en-US" dirty="0"/>
              <a:t>MPI is introduced from the practical point of view, with a set of basic operations that enable implementation of parallel programs.</a:t>
            </a:r>
          </a:p>
          <a:p>
            <a:r>
              <a:rPr lang="en-US" dirty="0"/>
              <a:t>We will give simple example programs that will serve as an aid for a smooth start of using MPI and as motivation for developing more complex applications</a:t>
            </a:r>
            <a:endParaRPr lang="en-IN" dirty="0"/>
          </a:p>
        </p:txBody>
      </p:sp>
    </p:spTree>
    <p:extLst>
      <p:ext uri="{BB962C8B-B14F-4D97-AF65-F5344CB8AC3E}">
        <p14:creationId xmlns:p14="http://schemas.microsoft.com/office/powerpoint/2010/main" val="1809038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Passing Interface (MPI)</a:t>
            </a:r>
            <a:endParaRPr lang="en-IN" dirty="0"/>
          </a:p>
        </p:txBody>
      </p:sp>
      <p:sp>
        <p:nvSpPr>
          <p:cNvPr id="4" name="Rectangle 3"/>
          <p:cNvSpPr/>
          <p:nvPr/>
        </p:nvSpPr>
        <p:spPr>
          <a:xfrm>
            <a:off x="725904" y="1825625"/>
            <a:ext cx="10355179" cy="4401205"/>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QbgrypGftynpCdcmfbTimes-Roman"/>
              </a:rPr>
              <a:t>The “Hello World” code in Listing 4.1 is the same for all processes </a:t>
            </a:r>
          </a:p>
          <a:p>
            <a:pPr marL="285750" indent="-285750" algn="just">
              <a:buFont typeface="Arial" panose="020B0604020202020204" pitchFamily="34" charset="0"/>
              <a:buChar char="•"/>
            </a:pPr>
            <a:r>
              <a:rPr lang="en-US" sz="2000" dirty="0">
                <a:latin typeface="QbgrypGftynpCdcmfbTimes-Roman"/>
              </a:rPr>
              <a:t>It has to be compiled only once to be executed on all active processes </a:t>
            </a:r>
          </a:p>
          <a:p>
            <a:pPr marL="285750" indent="-285750" algn="just">
              <a:buFont typeface="Arial" panose="020B0604020202020204" pitchFamily="34" charset="0"/>
              <a:buChar char="•"/>
            </a:pPr>
            <a:r>
              <a:rPr lang="en-US" sz="2000" dirty="0">
                <a:latin typeface="QbgrypGftynpCdcmfbTimes-Roman"/>
              </a:rPr>
              <a:t>Run the program with:</a:t>
            </a:r>
          </a:p>
          <a:p>
            <a:pPr algn="just"/>
            <a:r>
              <a:rPr lang="en-IN" sz="2000" dirty="0">
                <a:latin typeface="XcsqxxMtpljtKhvrmcCourier"/>
              </a:rPr>
              <a:t>	$ </a:t>
            </a:r>
            <a:r>
              <a:rPr lang="en-IN" sz="2000" dirty="0" err="1">
                <a:latin typeface="XcsqxxMtpljtKhvrmcCourier"/>
              </a:rPr>
              <a:t>mpiexec</a:t>
            </a:r>
            <a:r>
              <a:rPr lang="en-IN" sz="2000" dirty="0">
                <a:latin typeface="XcsqxxMtpljtKhvrmcCourier"/>
              </a:rPr>
              <a:t> -n 3 </a:t>
            </a:r>
            <a:r>
              <a:rPr lang="en-IN" sz="2000" dirty="0" err="1">
                <a:latin typeface="XcsqxxMtpljtKhvrmcCourier"/>
              </a:rPr>
              <a:t>MSMPIHello</a:t>
            </a:r>
            <a:r>
              <a:rPr lang="en-IN" sz="2000" dirty="0">
                <a:latin typeface="XcsqxxMtpljtKhvrmcCourier"/>
              </a:rPr>
              <a:t> </a:t>
            </a:r>
          </a:p>
          <a:p>
            <a:pPr algn="just"/>
            <a:r>
              <a:rPr lang="en-US" sz="2000" dirty="0">
                <a:latin typeface="QbgrypGftynpCdcmfbTimes-Roman"/>
              </a:rPr>
              <a:t>from Command prompt of the host process, at the path of directory where </a:t>
            </a:r>
            <a:r>
              <a:rPr lang="en-US" sz="2000" dirty="0">
                <a:latin typeface="XcsqxxMtpljtKhvrmcCourier"/>
              </a:rPr>
              <a:t>MSMPIHello.exe </a:t>
            </a:r>
            <a:r>
              <a:rPr lang="en-US" sz="2000" dirty="0">
                <a:latin typeface="QbgrypGftynpCdcmfbTimes-Roman"/>
              </a:rPr>
              <a:t>is located</a:t>
            </a:r>
          </a:p>
          <a:p>
            <a:pPr algn="just"/>
            <a:r>
              <a:rPr lang="en-US" sz="2000" dirty="0">
                <a:latin typeface="QbgrypGftynpCdcmfbTimes-Roman"/>
              </a:rPr>
              <a:t>The program should output three “Hello World” messages, each with a process identification data.</a:t>
            </a:r>
          </a:p>
          <a:p>
            <a:pPr marL="285750" indent="-285750" algn="just">
              <a:buFont typeface="Arial" panose="020B0604020202020204" pitchFamily="34" charset="0"/>
              <a:buChar char="•"/>
            </a:pPr>
            <a:endParaRPr lang="en-US" sz="2000" dirty="0">
              <a:latin typeface="QbgrypGftynpCdcmfbTimes-Roman"/>
            </a:endParaRPr>
          </a:p>
          <a:p>
            <a:pPr marL="285750" indent="-285750" algn="just">
              <a:buFont typeface="Arial" panose="020B0604020202020204" pitchFamily="34" charset="0"/>
              <a:buChar char="•"/>
            </a:pPr>
            <a:r>
              <a:rPr lang="en-US" sz="2000" dirty="0">
                <a:latin typeface="QbgrypGftynpCdcmfbTimes-Roman"/>
              </a:rPr>
              <a:t>All non-MPI procedures are local, e.g., </a:t>
            </a:r>
            <a:r>
              <a:rPr lang="en-US" sz="2000" dirty="0" err="1">
                <a:latin typeface="QbgrypGftynpCdcmfbTimes-Roman"/>
              </a:rPr>
              <a:t>printf</a:t>
            </a:r>
            <a:r>
              <a:rPr lang="en-US" sz="2000" dirty="0">
                <a:latin typeface="QbgrypGftynpCdcmfbTimes-Roman"/>
              </a:rPr>
              <a:t> in the above example </a:t>
            </a:r>
          </a:p>
          <a:p>
            <a:pPr marL="285750" indent="-285750" algn="just">
              <a:buFont typeface="Arial" panose="020B0604020202020204" pitchFamily="34" charset="0"/>
              <a:buChar char="•"/>
            </a:pPr>
            <a:r>
              <a:rPr lang="en-US" sz="2000" dirty="0">
                <a:latin typeface="QbgrypGftynpCdcmfbTimes-Roman"/>
              </a:rPr>
              <a:t>It runs on each process and prints separate “Hello World” notice </a:t>
            </a:r>
          </a:p>
          <a:p>
            <a:pPr marL="285750" indent="-285750" algn="just">
              <a:buFont typeface="Arial" panose="020B0604020202020204" pitchFamily="34" charset="0"/>
              <a:buChar char="•"/>
            </a:pPr>
            <a:r>
              <a:rPr lang="en-US" sz="2000" dirty="0">
                <a:latin typeface="QbgrypGftynpCdcmfbTimes-Roman"/>
              </a:rPr>
              <a:t>If one would prefer to have only a notice from a specific process, e.g., 0, an extra if(rank == 0) statement </a:t>
            </a:r>
            <a:r>
              <a:rPr lang="en-IN" sz="2000" dirty="0">
                <a:latin typeface="QbgrypGftynpCdcmfbTimes-Roman"/>
              </a:rPr>
              <a:t>should be inserted.</a:t>
            </a:r>
          </a:p>
          <a:p>
            <a:pPr marL="285750" indent="-285750" algn="just">
              <a:buFont typeface="Arial" panose="020B0604020202020204" pitchFamily="34" charset="0"/>
              <a:buChar char="•"/>
            </a:pPr>
            <a:r>
              <a:rPr lang="en-US" sz="2000" b="1" i="1" dirty="0"/>
              <a:t>Note also that in this simple example no communication between processes has been required.</a:t>
            </a:r>
            <a:endParaRPr lang="en-IN" sz="2000" b="1" i="1" dirty="0">
              <a:latin typeface="QbgrypGftynpCdcmfbTimes-Roman"/>
            </a:endParaRPr>
          </a:p>
        </p:txBody>
      </p:sp>
    </p:spTree>
    <p:extLst>
      <p:ext uri="{BB962C8B-B14F-4D97-AF65-F5344CB8AC3E}">
        <p14:creationId xmlns:p14="http://schemas.microsoft.com/office/powerpoint/2010/main" val="725075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MPI Operation Syntax</a:t>
            </a:r>
            <a:endParaRPr lang="en-IN" dirty="0"/>
          </a:p>
        </p:txBody>
      </p:sp>
      <p:sp>
        <p:nvSpPr>
          <p:cNvPr id="3" name="Content Placeholder 2"/>
          <p:cNvSpPr>
            <a:spLocks noGrp="1"/>
          </p:cNvSpPr>
          <p:nvPr>
            <p:ph idx="1"/>
          </p:nvPr>
        </p:nvSpPr>
        <p:spPr>
          <a:xfrm>
            <a:off x="130342" y="1690688"/>
            <a:ext cx="12061658" cy="4351338"/>
          </a:xfrm>
        </p:spPr>
        <p:txBody>
          <a:bodyPr>
            <a:normAutofit/>
          </a:bodyPr>
          <a:lstStyle/>
          <a:p>
            <a:r>
              <a:rPr lang="en-US" dirty="0"/>
              <a:t>The MPI standard is independent of specific programming languages. </a:t>
            </a:r>
          </a:p>
          <a:p>
            <a:r>
              <a:rPr lang="en-US" dirty="0"/>
              <a:t>Capitalized MPI operation names will be used in the definition of MPI operations</a:t>
            </a:r>
          </a:p>
          <a:p>
            <a:pPr lvl="1"/>
            <a:r>
              <a:rPr lang="en-US" dirty="0"/>
              <a:t>MPI operation arguments, in a language-independent notation, are marked as:</a:t>
            </a:r>
          </a:p>
          <a:p>
            <a:pPr lvl="1"/>
            <a:r>
              <a:rPr lang="en-US" dirty="0"/>
              <a:t>IN—for input values that may be used by the operation, but not updated;</a:t>
            </a:r>
          </a:p>
          <a:p>
            <a:pPr lvl="2"/>
            <a:r>
              <a:rPr lang="en-US" dirty="0"/>
              <a:t>IN arguments are in normal text, e.g., </a:t>
            </a:r>
            <a:r>
              <a:rPr lang="en-US" dirty="0" err="1"/>
              <a:t>buf</a:t>
            </a:r>
            <a:r>
              <a:rPr lang="en-US" dirty="0"/>
              <a:t>, </a:t>
            </a:r>
            <a:r>
              <a:rPr lang="en-US" dirty="0" err="1"/>
              <a:t>sendbuf</a:t>
            </a:r>
            <a:r>
              <a:rPr lang="en-US" dirty="0"/>
              <a:t>, MPI_COMM_WORLD, etc.</a:t>
            </a:r>
          </a:p>
          <a:p>
            <a:pPr lvl="1"/>
            <a:r>
              <a:rPr lang="en-US" dirty="0"/>
              <a:t>OUT—for output values that may be updated by the operation, but not used as input </a:t>
            </a:r>
            <a:r>
              <a:rPr lang="en-IN" dirty="0"/>
              <a:t>value;</a:t>
            </a:r>
          </a:p>
          <a:p>
            <a:pPr lvl="2"/>
            <a:r>
              <a:rPr lang="en-US" dirty="0"/>
              <a:t>OUT arguments are in underlined text, e.g., </a:t>
            </a:r>
            <a:r>
              <a:rPr lang="en-US" u="sng" dirty="0"/>
              <a:t>rank</a:t>
            </a:r>
            <a:r>
              <a:rPr lang="en-US" i="1" u="sng" dirty="0"/>
              <a:t>,</a:t>
            </a:r>
            <a:r>
              <a:rPr lang="en-US" i="1" dirty="0"/>
              <a:t>  </a:t>
            </a:r>
            <a:r>
              <a:rPr lang="en-US" u="sng" dirty="0" err="1"/>
              <a:t>recbuf</a:t>
            </a:r>
            <a:r>
              <a:rPr lang="en-US" dirty="0"/>
              <a:t>, etc.</a:t>
            </a:r>
            <a:endParaRPr lang="en-IN" dirty="0"/>
          </a:p>
          <a:p>
            <a:pPr lvl="1"/>
            <a:r>
              <a:rPr lang="en-US" dirty="0"/>
              <a:t>INOUT—for arguments that may be used and/or updated by the MPI operation.</a:t>
            </a:r>
          </a:p>
          <a:p>
            <a:pPr lvl="2"/>
            <a:r>
              <a:rPr lang="en-US" dirty="0"/>
              <a:t>INOUT arguments are in underlined italic text, </a:t>
            </a:r>
            <a:r>
              <a:rPr lang="en-US" dirty="0" err="1"/>
              <a:t>e.g</a:t>
            </a:r>
            <a:r>
              <a:rPr lang="en-US" dirty="0"/>
              <a:t>:</a:t>
            </a:r>
            <a:r>
              <a:rPr lang="en-US" i="1" dirty="0"/>
              <a:t>   </a:t>
            </a:r>
            <a:r>
              <a:rPr lang="en-US" i="1" u="sng" dirty="0" err="1"/>
              <a:t>inbuf</a:t>
            </a:r>
            <a:r>
              <a:rPr lang="en-US" i="1" u="sng" dirty="0"/>
              <a:t>,</a:t>
            </a:r>
            <a:r>
              <a:rPr lang="en-US" i="1" dirty="0"/>
              <a:t> </a:t>
            </a:r>
            <a:r>
              <a:rPr lang="en-US" i="1" u="sng" dirty="0"/>
              <a:t>request</a:t>
            </a:r>
            <a:r>
              <a:rPr lang="en-US" dirty="0"/>
              <a:t>, etc.</a:t>
            </a:r>
            <a:endParaRPr lang="en-IN" dirty="0"/>
          </a:p>
        </p:txBody>
      </p:sp>
    </p:spTree>
    <p:extLst>
      <p:ext uri="{BB962C8B-B14F-4D97-AF65-F5344CB8AC3E}">
        <p14:creationId xmlns:p14="http://schemas.microsoft.com/office/powerpoint/2010/main" val="2077437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MPI Data Types</a:t>
            </a:r>
            <a:endParaRPr lang="en-IN" dirty="0"/>
          </a:p>
        </p:txBody>
      </p:sp>
      <p:pic>
        <p:nvPicPr>
          <p:cNvPr id="4" name="Content Placeholder 3"/>
          <p:cNvPicPr>
            <a:picLocks noGrp="1" noChangeAspect="1"/>
          </p:cNvPicPr>
          <p:nvPr>
            <p:ph idx="1"/>
          </p:nvPr>
        </p:nvPicPr>
        <p:blipFill>
          <a:blip r:embed="rId2"/>
          <a:stretch>
            <a:fillRect/>
          </a:stretch>
        </p:blipFill>
        <p:spPr>
          <a:xfrm>
            <a:off x="2123574" y="1881480"/>
            <a:ext cx="7391400" cy="3228975"/>
          </a:xfrm>
          <a:prstGeom prst="rect">
            <a:avLst/>
          </a:prstGeom>
        </p:spPr>
      </p:pic>
      <p:sp>
        <p:nvSpPr>
          <p:cNvPr id="5" name="Rectangle 4"/>
          <p:cNvSpPr/>
          <p:nvPr/>
        </p:nvSpPr>
        <p:spPr>
          <a:xfrm>
            <a:off x="473243" y="5301247"/>
            <a:ext cx="11281610" cy="646331"/>
          </a:xfrm>
          <a:prstGeom prst="rect">
            <a:avLst/>
          </a:prstGeom>
        </p:spPr>
        <p:txBody>
          <a:bodyPr wrap="square">
            <a:spAutoFit/>
          </a:bodyPr>
          <a:lstStyle/>
          <a:p>
            <a:r>
              <a:rPr lang="en-US" dirty="0">
                <a:latin typeface="QbgrypGftynpCdcmfbTimes-Roman"/>
              </a:rPr>
              <a:t>The type </a:t>
            </a:r>
            <a:r>
              <a:rPr lang="en-US" dirty="0">
                <a:latin typeface="XcsqxxMtpljtKhvrmcCourier"/>
              </a:rPr>
              <a:t>MPI_PACKED </a:t>
            </a:r>
            <a:r>
              <a:rPr lang="en-US" dirty="0">
                <a:latin typeface="QbgrypGftynpCdcmfbTimes-Roman"/>
              </a:rPr>
              <a:t>is maintained by </a:t>
            </a:r>
            <a:r>
              <a:rPr lang="en-US" dirty="0">
                <a:latin typeface="XcsqxxMtpljtKhvrmcCourier"/>
              </a:rPr>
              <a:t>MPI_PACK </a:t>
            </a:r>
            <a:r>
              <a:rPr lang="en-US" dirty="0">
                <a:latin typeface="QbgrypGftynpCdcmfbTimes-Roman"/>
              </a:rPr>
              <a:t>or </a:t>
            </a:r>
            <a:r>
              <a:rPr lang="en-US" dirty="0">
                <a:latin typeface="XcsqxxMtpljtKhvrmcCourier"/>
              </a:rPr>
              <a:t>MPI_UNPACK </a:t>
            </a:r>
            <a:r>
              <a:rPr lang="en-US" dirty="0">
                <a:latin typeface="QbgrypGftynpCdcmfbTimes-Roman"/>
              </a:rPr>
              <a:t>operations, which enable to pack different types of data into a contiguous send buffer and to unpack it from a contiguous receive buffer</a:t>
            </a:r>
            <a:endParaRPr lang="en-IN" dirty="0"/>
          </a:p>
        </p:txBody>
      </p:sp>
    </p:spTree>
    <p:extLst>
      <p:ext uri="{BB962C8B-B14F-4D97-AF65-F5344CB8AC3E}">
        <p14:creationId xmlns:p14="http://schemas.microsoft.com/office/powerpoint/2010/main" val="2920915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MPI Data Types</a:t>
            </a:r>
            <a:endParaRPr lang="en-IN" dirty="0"/>
          </a:p>
        </p:txBody>
      </p:sp>
      <p:sp>
        <p:nvSpPr>
          <p:cNvPr id="6" name="Rectangle 5"/>
          <p:cNvSpPr/>
          <p:nvPr/>
        </p:nvSpPr>
        <p:spPr>
          <a:xfrm>
            <a:off x="838200" y="1741641"/>
            <a:ext cx="10820400" cy="2031325"/>
          </a:xfrm>
          <a:prstGeom prst="rect">
            <a:avLst/>
          </a:prstGeom>
        </p:spPr>
        <p:txBody>
          <a:bodyPr wrap="square">
            <a:spAutoFit/>
          </a:bodyPr>
          <a:lstStyle/>
          <a:p>
            <a:pPr marL="285750" indent="-285750">
              <a:buFont typeface="Arial" panose="020B0604020202020204" pitchFamily="34" charset="0"/>
              <a:buChar char="•"/>
            </a:pPr>
            <a:r>
              <a:rPr lang="en-US" dirty="0">
                <a:latin typeface="QbgrypGftynpCdcmfbTimes-Roman"/>
              </a:rPr>
              <a:t>A value of type </a:t>
            </a:r>
            <a:r>
              <a:rPr lang="en-US" dirty="0">
                <a:latin typeface="XcsqxxMtpljtKhvrmcCourier"/>
              </a:rPr>
              <a:t>MPI_BYTE </a:t>
            </a:r>
            <a:r>
              <a:rPr lang="en-US" dirty="0">
                <a:latin typeface="QbgrypGftynpCdcmfbTimes-Roman"/>
              </a:rPr>
              <a:t>consists of a byte, i.e., 8 binary digits</a:t>
            </a:r>
          </a:p>
          <a:p>
            <a:pPr marL="285750" indent="-285750">
              <a:buFont typeface="Arial" panose="020B0604020202020204" pitchFamily="34" charset="0"/>
              <a:buChar char="•"/>
            </a:pPr>
            <a:r>
              <a:rPr lang="en-US" dirty="0">
                <a:latin typeface="QbgrypGftynpCdcmfbTimes-Roman"/>
              </a:rPr>
              <a:t>A byte is uninterpreted and is different from a character </a:t>
            </a:r>
          </a:p>
          <a:p>
            <a:pPr marL="285750" indent="-285750">
              <a:buFont typeface="Arial" panose="020B0604020202020204" pitchFamily="34" charset="0"/>
              <a:buChar char="•"/>
            </a:pPr>
            <a:r>
              <a:rPr lang="en-US" dirty="0">
                <a:latin typeface="QbgrypGftynpCdcmfbTimes-Roman"/>
              </a:rPr>
              <a:t>Different machines may have different representations for characters or may use more than one byte to represent </a:t>
            </a:r>
            <a:r>
              <a:rPr lang="en-US" dirty="0"/>
              <a:t>characters </a:t>
            </a:r>
          </a:p>
          <a:p>
            <a:pPr marL="285750" indent="-285750">
              <a:buFont typeface="Arial" panose="020B0604020202020204" pitchFamily="34" charset="0"/>
              <a:buChar char="•"/>
            </a:pPr>
            <a:r>
              <a:rPr lang="en-US" dirty="0"/>
              <a:t>On the other hand, a byte has the same binary value on all machines. If the size and representation of data are known, the fastest way is the transmission of raw data, for example, by using an elementary MPI data type MPI_BYTE.</a:t>
            </a:r>
            <a:endParaRPr lang="en-IN" dirty="0"/>
          </a:p>
        </p:txBody>
      </p:sp>
      <p:sp>
        <p:nvSpPr>
          <p:cNvPr id="7" name="Rectangle 6"/>
          <p:cNvSpPr/>
          <p:nvPr/>
        </p:nvSpPr>
        <p:spPr>
          <a:xfrm>
            <a:off x="838200" y="3852237"/>
            <a:ext cx="10820400" cy="1754326"/>
          </a:xfrm>
          <a:prstGeom prst="rect">
            <a:avLst/>
          </a:prstGeom>
        </p:spPr>
        <p:txBody>
          <a:bodyPr wrap="square">
            <a:spAutoFit/>
          </a:bodyPr>
          <a:lstStyle/>
          <a:p>
            <a:pPr algn="just"/>
            <a:r>
              <a:rPr lang="en-US" dirty="0">
                <a:latin typeface="QbgrypGftynpCdcmfbTimes-Roman"/>
              </a:rPr>
              <a:t>The MPI communication operations have involved only buffers containing a continuous sequence of identical basic data types. Often, one wants to pass messages that contain values with different data types, e.g., a number of integers followed by a sequence of real numbers; or one wants to send noncontiguous data, e.g., a </a:t>
            </a:r>
            <a:r>
              <a:rPr lang="en-US" dirty="0" err="1">
                <a:latin typeface="QbgrypGftynpCdcmfbTimes-Roman"/>
              </a:rPr>
              <a:t>subblock</a:t>
            </a:r>
            <a:r>
              <a:rPr lang="en-US" dirty="0">
                <a:latin typeface="QbgrypGftynpCdcmfbTimes-Roman"/>
              </a:rPr>
              <a:t> of a matrix. The type </a:t>
            </a:r>
            <a:r>
              <a:rPr lang="en-US" dirty="0">
                <a:latin typeface="XcsqxxMtpljtKhvrmcCourier"/>
              </a:rPr>
              <a:t>MPI_PACKED </a:t>
            </a:r>
            <a:r>
              <a:rPr lang="en-US" dirty="0">
                <a:latin typeface="QbgrypGftynpCdcmfbTimes-Roman"/>
              </a:rPr>
              <a:t>is maintained by </a:t>
            </a:r>
            <a:r>
              <a:rPr lang="en-US" dirty="0">
                <a:latin typeface="XcsqxxMtpljtKhvrmcCourier"/>
              </a:rPr>
              <a:t>MPI_PACK </a:t>
            </a:r>
            <a:r>
              <a:rPr lang="en-US" dirty="0">
                <a:latin typeface="QbgrypGftynpCdcmfbTimes-Roman"/>
              </a:rPr>
              <a:t>or </a:t>
            </a:r>
            <a:r>
              <a:rPr lang="en-US" dirty="0">
                <a:latin typeface="XcsqxxMtpljtKhvrmcCourier"/>
              </a:rPr>
              <a:t>MPI_UNPACK </a:t>
            </a:r>
            <a:r>
              <a:rPr lang="en-US" dirty="0">
                <a:latin typeface="QbgrypGftynpCdcmfbTimes-Roman"/>
              </a:rPr>
              <a:t>operations, which enable to pack different types of data into a contiguous send buffer</a:t>
            </a:r>
          </a:p>
          <a:p>
            <a:pPr algn="just"/>
            <a:r>
              <a:rPr lang="en-US" dirty="0">
                <a:latin typeface="QbgrypGftynpCdcmfbTimes-Roman"/>
              </a:rPr>
              <a:t>and to unpack it from a contiguous receive buffer</a:t>
            </a:r>
            <a:endParaRPr lang="en-IN" dirty="0"/>
          </a:p>
        </p:txBody>
      </p:sp>
    </p:spTree>
    <p:extLst>
      <p:ext uri="{BB962C8B-B14F-4D97-AF65-F5344CB8AC3E}">
        <p14:creationId xmlns:p14="http://schemas.microsoft.com/office/powerpoint/2010/main" val="2030602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34715" y="865981"/>
            <a:ext cx="7228601" cy="529682"/>
          </a:xfrm>
          <a:prstGeom prst="rect">
            <a:avLst/>
          </a:prstGeom>
        </p:spPr>
      </p:pic>
      <p:pic>
        <p:nvPicPr>
          <p:cNvPr id="5" name="Picture 4"/>
          <p:cNvPicPr>
            <a:picLocks noChangeAspect="1"/>
          </p:cNvPicPr>
          <p:nvPr/>
        </p:nvPicPr>
        <p:blipFill>
          <a:blip r:embed="rId4"/>
          <a:stretch>
            <a:fillRect/>
          </a:stretch>
        </p:blipFill>
        <p:spPr>
          <a:xfrm>
            <a:off x="852988" y="1783705"/>
            <a:ext cx="9667875" cy="1838325"/>
          </a:xfrm>
          <a:prstGeom prst="rect">
            <a:avLst/>
          </a:prstGeom>
        </p:spPr>
      </p:pic>
      <p:pic>
        <p:nvPicPr>
          <p:cNvPr id="7" name="Picture 6"/>
          <p:cNvPicPr>
            <a:picLocks noChangeAspect="1"/>
          </p:cNvPicPr>
          <p:nvPr/>
        </p:nvPicPr>
        <p:blipFill>
          <a:blip r:embed="rId5"/>
          <a:stretch>
            <a:fillRect/>
          </a:stretch>
        </p:blipFill>
        <p:spPr>
          <a:xfrm>
            <a:off x="852988" y="4289508"/>
            <a:ext cx="9686925" cy="1190625"/>
          </a:xfrm>
          <a:prstGeom prst="rect">
            <a:avLst/>
          </a:prstGeom>
        </p:spPr>
      </p:pic>
    </p:spTree>
    <p:extLst>
      <p:ext uri="{BB962C8B-B14F-4D97-AF65-F5344CB8AC3E}">
        <p14:creationId xmlns:p14="http://schemas.microsoft.com/office/powerpoint/2010/main" val="3195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4715" y="865981"/>
            <a:ext cx="7228601" cy="529682"/>
          </a:xfrm>
          <a:prstGeom prst="rect">
            <a:avLst/>
          </a:prstGeom>
        </p:spPr>
      </p:pic>
      <p:pic>
        <p:nvPicPr>
          <p:cNvPr id="2" name="Picture 1"/>
          <p:cNvPicPr>
            <a:picLocks noChangeAspect="1"/>
          </p:cNvPicPr>
          <p:nvPr/>
        </p:nvPicPr>
        <p:blipFill>
          <a:blip r:embed="rId3"/>
          <a:stretch>
            <a:fillRect/>
          </a:stretch>
        </p:blipFill>
        <p:spPr>
          <a:xfrm>
            <a:off x="1034715" y="1630781"/>
            <a:ext cx="9648825" cy="1695450"/>
          </a:xfrm>
          <a:prstGeom prst="rect">
            <a:avLst/>
          </a:prstGeom>
        </p:spPr>
      </p:pic>
      <p:pic>
        <p:nvPicPr>
          <p:cNvPr id="7" name="Picture 6"/>
          <p:cNvPicPr>
            <a:picLocks noChangeAspect="1"/>
          </p:cNvPicPr>
          <p:nvPr/>
        </p:nvPicPr>
        <p:blipFill>
          <a:blip r:embed="rId4"/>
          <a:stretch>
            <a:fillRect/>
          </a:stretch>
        </p:blipFill>
        <p:spPr>
          <a:xfrm>
            <a:off x="949241" y="4269705"/>
            <a:ext cx="9639300" cy="1543050"/>
          </a:xfrm>
          <a:prstGeom prst="rect">
            <a:avLst/>
          </a:prstGeom>
        </p:spPr>
      </p:pic>
    </p:spTree>
    <p:extLst>
      <p:ext uri="{BB962C8B-B14F-4D97-AF65-F5344CB8AC3E}">
        <p14:creationId xmlns:p14="http://schemas.microsoft.com/office/powerpoint/2010/main" val="18818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4715" y="865981"/>
            <a:ext cx="7228601" cy="529682"/>
          </a:xfrm>
          <a:prstGeom prst="rect">
            <a:avLst/>
          </a:prstGeom>
        </p:spPr>
      </p:pic>
      <p:pic>
        <p:nvPicPr>
          <p:cNvPr id="5" name="Picture 4"/>
          <p:cNvPicPr>
            <a:picLocks noChangeAspect="1"/>
          </p:cNvPicPr>
          <p:nvPr/>
        </p:nvPicPr>
        <p:blipFill>
          <a:blip r:embed="rId3"/>
          <a:stretch>
            <a:fillRect/>
          </a:stretch>
        </p:blipFill>
        <p:spPr>
          <a:xfrm>
            <a:off x="909135" y="1731293"/>
            <a:ext cx="9363075" cy="4791075"/>
          </a:xfrm>
          <a:prstGeom prst="rect">
            <a:avLst/>
          </a:prstGeom>
        </p:spPr>
      </p:pic>
    </p:spTree>
    <p:extLst>
      <p:ext uri="{BB962C8B-B14F-4D97-AF65-F5344CB8AC3E}">
        <p14:creationId xmlns:p14="http://schemas.microsoft.com/office/powerpoint/2010/main" val="3720366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4715" y="865981"/>
            <a:ext cx="7228601" cy="529682"/>
          </a:xfrm>
          <a:prstGeom prst="rect">
            <a:avLst/>
          </a:prstGeom>
        </p:spPr>
      </p:pic>
      <p:pic>
        <p:nvPicPr>
          <p:cNvPr id="2" name="Picture 1"/>
          <p:cNvPicPr>
            <a:picLocks noChangeAspect="1"/>
          </p:cNvPicPr>
          <p:nvPr/>
        </p:nvPicPr>
        <p:blipFill>
          <a:blip r:embed="rId3"/>
          <a:stretch>
            <a:fillRect/>
          </a:stretch>
        </p:blipFill>
        <p:spPr>
          <a:xfrm>
            <a:off x="923172" y="1596189"/>
            <a:ext cx="9744075" cy="2438400"/>
          </a:xfrm>
          <a:prstGeom prst="rect">
            <a:avLst/>
          </a:prstGeom>
        </p:spPr>
      </p:pic>
      <p:pic>
        <p:nvPicPr>
          <p:cNvPr id="3" name="Picture 2"/>
          <p:cNvPicPr>
            <a:picLocks noChangeAspect="1"/>
          </p:cNvPicPr>
          <p:nvPr/>
        </p:nvPicPr>
        <p:blipFill>
          <a:blip r:embed="rId4"/>
          <a:stretch>
            <a:fillRect/>
          </a:stretch>
        </p:blipFill>
        <p:spPr>
          <a:xfrm>
            <a:off x="1389897" y="4034589"/>
            <a:ext cx="9277350" cy="981075"/>
          </a:xfrm>
          <a:prstGeom prst="rect">
            <a:avLst/>
          </a:prstGeom>
        </p:spPr>
      </p:pic>
    </p:spTree>
    <p:extLst>
      <p:ext uri="{BB962C8B-B14F-4D97-AF65-F5344CB8AC3E}">
        <p14:creationId xmlns:p14="http://schemas.microsoft.com/office/powerpoint/2010/main" val="1524792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pic>
        <p:nvPicPr>
          <p:cNvPr id="6" name="Picture 5"/>
          <p:cNvPicPr>
            <a:picLocks noChangeAspect="1"/>
          </p:cNvPicPr>
          <p:nvPr/>
        </p:nvPicPr>
        <p:blipFill>
          <a:blip r:embed="rId3"/>
          <a:stretch>
            <a:fillRect/>
          </a:stretch>
        </p:blipFill>
        <p:spPr>
          <a:xfrm>
            <a:off x="729163" y="1400007"/>
            <a:ext cx="1228725" cy="361950"/>
          </a:xfrm>
          <a:prstGeom prst="rect">
            <a:avLst/>
          </a:prstGeom>
        </p:spPr>
      </p:pic>
      <p:pic>
        <p:nvPicPr>
          <p:cNvPr id="7" name="Picture 6"/>
          <p:cNvPicPr>
            <a:picLocks noChangeAspect="1"/>
          </p:cNvPicPr>
          <p:nvPr/>
        </p:nvPicPr>
        <p:blipFill>
          <a:blip r:embed="rId4"/>
          <a:stretch>
            <a:fillRect/>
          </a:stretch>
        </p:blipFill>
        <p:spPr>
          <a:xfrm>
            <a:off x="1867402" y="1849353"/>
            <a:ext cx="8096250" cy="704850"/>
          </a:xfrm>
          <a:prstGeom prst="rect">
            <a:avLst/>
          </a:prstGeom>
        </p:spPr>
      </p:pic>
      <p:sp>
        <p:nvSpPr>
          <p:cNvPr id="9" name="Rectangle 8"/>
          <p:cNvSpPr/>
          <p:nvPr/>
        </p:nvSpPr>
        <p:spPr>
          <a:xfrm>
            <a:off x="838199" y="2810652"/>
            <a:ext cx="10844463" cy="1200329"/>
          </a:xfrm>
          <a:prstGeom prst="rect">
            <a:avLst/>
          </a:prstGeom>
        </p:spPr>
        <p:txBody>
          <a:bodyPr wrap="square">
            <a:spAutoFit/>
          </a:bodyPr>
          <a:lstStyle/>
          <a:p>
            <a:pPr marL="285750" indent="-285750">
              <a:buFont typeface="Arial" panose="020B0604020202020204" pitchFamily="34" charset="0"/>
              <a:buChar char="•"/>
            </a:pPr>
            <a:r>
              <a:rPr lang="en-IN" dirty="0">
                <a:latin typeface="QbgrypGftynpCdcmfbTimes-Roman"/>
              </a:rPr>
              <a:t>The process-to-process communication </a:t>
            </a:r>
            <a:r>
              <a:rPr lang="en-US" dirty="0">
                <a:latin typeface="QbgrypGftynpCdcmfbTimes-Roman"/>
              </a:rPr>
              <a:t>has to implement two essential tasks: </a:t>
            </a:r>
          </a:p>
          <a:p>
            <a:pPr marL="742950" lvl="1" indent="-285750">
              <a:buFont typeface="Arial" panose="020B0604020202020204" pitchFamily="34" charset="0"/>
              <a:buChar char="•"/>
            </a:pPr>
            <a:r>
              <a:rPr lang="en-US" dirty="0">
                <a:latin typeface="QbgrypGftynpCdcmfbTimes-Roman"/>
              </a:rPr>
              <a:t>data movement and </a:t>
            </a:r>
          </a:p>
          <a:p>
            <a:pPr marL="742950" lvl="1" indent="-285750">
              <a:buFont typeface="Arial" panose="020B0604020202020204" pitchFamily="34" charset="0"/>
              <a:buChar char="•"/>
            </a:pPr>
            <a:r>
              <a:rPr lang="en-US" dirty="0">
                <a:latin typeface="QbgrypGftynpCdcmfbTimes-Roman"/>
              </a:rPr>
              <a:t>Synchronization of processes; </a:t>
            </a:r>
          </a:p>
          <a:p>
            <a:pPr lvl="1"/>
            <a:r>
              <a:rPr lang="en-US" dirty="0">
                <a:latin typeface="QbgrypGftynpCdcmfbTimes-Roman"/>
              </a:rPr>
              <a:t>Therefore, it requires cooperation of sender and receiver processes.</a:t>
            </a:r>
            <a:endParaRPr lang="en-IN" dirty="0"/>
          </a:p>
        </p:txBody>
      </p:sp>
    </p:spTree>
    <p:extLst>
      <p:ext uri="{BB962C8B-B14F-4D97-AF65-F5344CB8AC3E}">
        <p14:creationId xmlns:p14="http://schemas.microsoft.com/office/powerpoint/2010/main" val="3572479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pic>
        <p:nvPicPr>
          <p:cNvPr id="3" name="Picture 2"/>
          <p:cNvPicPr>
            <a:picLocks noChangeAspect="1"/>
          </p:cNvPicPr>
          <p:nvPr/>
        </p:nvPicPr>
        <p:blipFill>
          <a:blip r:embed="rId3"/>
          <a:stretch>
            <a:fillRect/>
          </a:stretch>
        </p:blipFill>
        <p:spPr>
          <a:xfrm>
            <a:off x="1263316" y="1348287"/>
            <a:ext cx="9601200" cy="5249255"/>
          </a:xfrm>
          <a:prstGeom prst="rect">
            <a:avLst/>
          </a:prstGeom>
        </p:spPr>
      </p:pic>
    </p:spTree>
    <p:extLst>
      <p:ext uri="{BB962C8B-B14F-4D97-AF65-F5344CB8AC3E}">
        <p14:creationId xmlns:p14="http://schemas.microsoft.com/office/powerpoint/2010/main" val="22590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memory computers</a:t>
            </a:r>
            <a:endParaRPr lang="en-IN" dirty="0"/>
          </a:p>
        </p:txBody>
      </p:sp>
      <p:sp>
        <p:nvSpPr>
          <p:cNvPr id="3" name="Content Placeholder 2"/>
          <p:cNvSpPr>
            <a:spLocks noGrp="1"/>
          </p:cNvSpPr>
          <p:nvPr>
            <p:ph idx="1"/>
          </p:nvPr>
        </p:nvSpPr>
        <p:spPr/>
        <p:txBody>
          <a:bodyPr>
            <a:normAutofit/>
          </a:bodyPr>
          <a:lstStyle/>
          <a:p>
            <a:r>
              <a:rPr lang="en-US" b="1" dirty="0"/>
              <a:t>Distributed Memory Computers Can Execute in Parallel</a:t>
            </a:r>
          </a:p>
          <a:p>
            <a:r>
              <a:rPr lang="en-US" dirty="0"/>
              <a:t>two main differences between the shared memory and distributed memory computer architectures</a:t>
            </a:r>
          </a:p>
          <a:p>
            <a:pPr lvl="1"/>
            <a:r>
              <a:rPr lang="en-US" dirty="0"/>
              <a:t>Price of communication: the time needed to exchange a certain amount of data between two or more processors is in favor of shared memory computers, as these can usually communicate much faster than the distributed memory computers.</a:t>
            </a:r>
          </a:p>
          <a:p>
            <a:pPr lvl="1"/>
            <a:r>
              <a:rPr lang="en-US" dirty="0"/>
              <a:t>Number of processors: that can cooperate efficiently, is in favor of distributed memory computers.</a:t>
            </a:r>
            <a:endParaRPr lang="en-IN" dirty="0"/>
          </a:p>
        </p:txBody>
      </p:sp>
    </p:spTree>
    <p:extLst>
      <p:ext uri="{BB962C8B-B14F-4D97-AF65-F5344CB8AC3E}">
        <p14:creationId xmlns:p14="http://schemas.microsoft.com/office/powerpoint/2010/main" val="1312716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sp>
        <p:nvSpPr>
          <p:cNvPr id="2" name="Rectangle 1"/>
          <p:cNvSpPr/>
          <p:nvPr/>
        </p:nvSpPr>
        <p:spPr>
          <a:xfrm>
            <a:off x="533400" y="1280461"/>
            <a:ext cx="11004884" cy="5355312"/>
          </a:xfrm>
          <a:prstGeom prst="rect">
            <a:avLst/>
          </a:prstGeom>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Optional </a:t>
            </a:r>
            <a:r>
              <a:rPr lang="en-IN" b="1" dirty="0">
                <a:solidFill>
                  <a:srgbClr val="FF0000"/>
                </a:solidFill>
                <a:latin typeface="Times New Roman" panose="02020603050405020304" pitchFamily="18" charset="0"/>
                <a:cs typeface="Times New Roman" panose="02020603050405020304" pitchFamily="18" charset="0"/>
              </a:rPr>
              <a:t>intermediate message </a:t>
            </a:r>
            <a:r>
              <a:rPr lang="en-US" b="1" dirty="0">
                <a:solidFill>
                  <a:srgbClr val="FF0000"/>
                </a:solidFill>
                <a:latin typeface="Times New Roman" panose="02020603050405020304" pitchFamily="18" charset="0"/>
                <a:cs typeface="Times New Roman" panose="02020603050405020304" pitchFamily="18" charset="0"/>
              </a:rPr>
              <a:t>buffers </a:t>
            </a:r>
            <a:r>
              <a:rPr lang="en-US" dirty="0">
                <a:latin typeface="Times New Roman" panose="02020603050405020304" pitchFamily="18" charset="0"/>
                <a:cs typeface="Times New Roman" panose="02020603050405020304" pitchFamily="18" charset="0"/>
              </a:rPr>
              <a:t>are used in order to enable sender Process_0 to continue immediately after it initiates the send operation.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Process_0 will have to wait on the return from the previous call, before it can send a new message.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 the receiver side, Process_1 can do some useful work instead of idling while waiting on the matching message reception.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communication system that must ensure that the message will be reliably transferred between both processes.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processes have been created on a single computer, the actual communication will be probably implemented through a shared memory.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processes reside on two distant computers, then the actual communication might be performed through an existing </a:t>
            </a:r>
            <a:r>
              <a:rPr lang="en-IN" dirty="0">
                <a:latin typeface="Times New Roman" panose="02020603050405020304" pitchFamily="18" charset="0"/>
                <a:cs typeface="Times New Roman" panose="02020603050405020304" pitchFamily="18" charset="0"/>
              </a:rPr>
              <a:t>interconnection network using, e.g., TCP/IP communication protocol.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Although that blocking send/receive operations enable a simple way for </a:t>
            </a:r>
            <a:r>
              <a:rPr lang="en-US" b="1" dirty="0">
                <a:solidFill>
                  <a:srgbClr val="FF0000"/>
                </a:solidFill>
                <a:latin typeface="Times New Roman" panose="02020603050405020304" pitchFamily="18" charset="0"/>
                <a:cs typeface="Times New Roman" panose="02020603050405020304" pitchFamily="18" charset="0"/>
              </a:rPr>
              <a:t>synchronization of processes</a:t>
            </a:r>
            <a:r>
              <a:rPr lang="en-US" dirty="0">
                <a:latin typeface="Times New Roman" panose="02020603050405020304" pitchFamily="18" charset="0"/>
                <a:cs typeface="Times New Roman" panose="02020603050405020304" pitchFamily="18" charset="0"/>
              </a:rPr>
              <a:t>, they could introduce </a:t>
            </a:r>
            <a:r>
              <a:rPr lang="en-US" b="1" dirty="0">
                <a:solidFill>
                  <a:srgbClr val="FF0000"/>
                </a:solidFill>
                <a:latin typeface="Times New Roman" panose="02020603050405020304" pitchFamily="18" charset="0"/>
                <a:cs typeface="Times New Roman" panose="02020603050405020304" pitchFamily="18" charset="0"/>
              </a:rPr>
              <a:t>unnecessary delays</a:t>
            </a:r>
            <a:r>
              <a:rPr lang="en-US" dirty="0">
                <a:latin typeface="Times New Roman" panose="02020603050405020304" pitchFamily="18" charset="0"/>
                <a:cs typeface="Times New Roman" panose="02020603050405020304" pitchFamily="18" charset="0"/>
              </a:rPr>
              <a:t> in cases where sender and receiver do not reach communication point at the same real time.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 example, </a:t>
            </a:r>
            <a:r>
              <a:rPr lang="en-US" dirty="0">
                <a:latin typeface="Times New Roman" panose="02020603050405020304" pitchFamily="18" charset="0"/>
                <a:cs typeface="Times New Roman" panose="02020603050405020304" pitchFamily="18" charset="0"/>
              </a:rPr>
              <a:t>if Process_0 issues a send call significantly before the matching receives call in Process_1, Process_0 will start waiting to the actual message data transfer. In the same way, processes’ idling can happen if a process that produces many messages is much faster than the consumer process. Message buffering may alleviate the idling to some extent, but if the amount of data exceeds the capacity of the message buffer, which can always happen, Process_0 will be blocked again.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335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sp>
        <p:nvSpPr>
          <p:cNvPr id="2" name="Rectangle 1"/>
          <p:cNvSpPr/>
          <p:nvPr/>
        </p:nvSpPr>
        <p:spPr>
          <a:xfrm>
            <a:off x="533400" y="1280461"/>
            <a:ext cx="11004884" cy="923330"/>
          </a:xfrm>
          <a:prstGeom prst="rect">
            <a:avLst/>
          </a:prstGeom>
        </p:spPr>
        <p:txBody>
          <a:bodyPr wrap="square">
            <a:spAutoFit/>
          </a:bodyPr>
          <a:lstStyle/>
          <a:p>
            <a:pPr marL="285750" indent="-285750">
              <a:buFont typeface="Arial" panose="020B0604020202020204" pitchFamily="34" charset="0"/>
              <a:buChar char="•"/>
            </a:pPr>
            <a:r>
              <a:rPr lang="en-US" dirty="0"/>
              <a:t>The next concern of the blocking communication are </a:t>
            </a:r>
            <a:r>
              <a:rPr lang="en-US" b="1" dirty="0">
                <a:solidFill>
                  <a:srgbClr val="FF0000"/>
                </a:solidFill>
              </a:rPr>
              <a:t>deadlocks</a:t>
            </a:r>
            <a:r>
              <a:rPr lang="en-US" dirty="0"/>
              <a:t>. </a:t>
            </a:r>
          </a:p>
          <a:p>
            <a:pPr marL="285750" indent="-285750">
              <a:buFont typeface="Arial" panose="020B0604020202020204" pitchFamily="34" charset="0"/>
              <a:buChar char="•"/>
            </a:pPr>
            <a:r>
              <a:rPr lang="en-US" dirty="0"/>
              <a:t>For example, if Process_0 and Process_1 initiate their send calls in the same time, they will be blocked forever by waiting matching receive calls.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175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pic>
        <p:nvPicPr>
          <p:cNvPr id="8" name="Picture 7"/>
          <p:cNvPicPr>
            <a:picLocks noChangeAspect="1"/>
          </p:cNvPicPr>
          <p:nvPr/>
        </p:nvPicPr>
        <p:blipFill>
          <a:blip r:embed="rId3"/>
          <a:stretch>
            <a:fillRect/>
          </a:stretch>
        </p:blipFill>
        <p:spPr>
          <a:xfrm>
            <a:off x="838200" y="1432221"/>
            <a:ext cx="9820275" cy="2019300"/>
          </a:xfrm>
          <a:prstGeom prst="rect">
            <a:avLst/>
          </a:prstGeom>
        </p:spPr>
      </p:pic>
      <p:sp>
        <p:nvSpPr>
          <p:cNvPr id="2" name="Rectangle 1"/>
          <p:cNvSpPr/>
          <p:nvPr/>
        </p:nvSpPr>
        <p:spPr>
          <a:xfrm>
            <a:off x="948739" y="3534771"/>
            <a:ext cx="10331116" cy="369332"/>
          </a:xfrm>
          <a:prstGeom prst="rect">
            <a:avLst/>
          </a:prstGeom>
        </p:spPr>
        <p:txBody>
          <a:bodyPr wrap="square">
            <a:spAutoFit/>
          </a:bodyPr>
          <a:lstStyle/>
          <a:p>
            <a:r>
              <a:rPr lang="en-IN" b="1" dirty="0">
                <a:solidFill>
                  <a:srgbClr val="FF0000"/>
                </a:solidFill>
                <a:latin typeface="XcsqxxMtpljtKhvrmcCourier"/>
              </a:rPr>
              <a:t>MPI_SEND (</a:t>
            </a:r>
            <a:r>
              <a:rPr lang="en-IN" b="1" dirty="0" err="1">
                <a:solidFill>
                  <a:srgbClr val="FF0000"/>
                </a:solidFill>
                <a:latin typeface="XcsqxxMtpljtKhvrmcCourier"/>
              </a:rPr>
              <a:t>buf</a:t>
            </a:r>
            <a:r>
              <a:rPr lang="en-IN" b="1" dirty="0">
                <a:solidFill>
                  <a:srgbClr val="FF0000"/>
                </a:solidFill>
                <a:latin typeface="XcsqxxMtpljtKhvrmcCourier"/>
              </a:rPr>
              <a:t>, count, datatype, </a:t>
            </a:r>
            <a:r>
              <a:rPr lang="en-IN" b="1" dirty="0" err="1">
                <a:solidFill>
                  <a:srgbClr val="FF0000"/>
                </a:solidFill>
                <a:latin typeface="XcsqxxMtpljtKhvrmcCourier"/>
              </a:rPr>
              <a:t>dest</a:t>
            </a:r>
            <a:r>
              <a:rPr lang="en-IN" b="1" dirty="0">
                <a:solidFill>
                  <a:srgbClr val="FF0000"/>
                </a:solidFill>
                <a:latin typeface="XcsqxxMtpljtKhvrmcCourier"/>
              </a:rPr>
              <a:t>, tag, </a:t>
            </a:r>
            <a:r>
              <a:rPr lang="en-IN" b="1" dirty="0" err="1">
                <a:solidFill>
                  <a:srgbClr val="FF0000"/>
                </a:solidFill>
                <a:latin typeface="XcsqxxMtpljtKhvrmcCourier"/>
              </a:rPr>
              <a:t>comm</a:t>
            </a:r>
            <a:r>
              <a:rPr lang="en-IN" b="1" dirty="0">
                <a:solidFill>
                  <a:srgbClr val="FF0000"/>
                </a:solidFill>
                <a:latin typeface="XcsqxxMtpljtKhvrmcCourier"/>
              </a:rPr>
              <a:t>)</a:t>
            </a:r>
            <a:endParaRPr lang="en-IN" b="1" dirty="0">
              <a:solidFill>
                <a:srgbClr val="FF0000"/>
              </a:solidFill>
            </a:endParaRPr>
          </a:p>
        </p:txBody>
      </p:sp>
      <p:sp>
        <p:nvSpPr>
          <p:cNvPr id="3" name="Rectangle 2"/>
          <p:cNvSpPr/>
          <p:nvPr/>
        </p:nvSpPr>
        <p:spPr>
          <a:xfrm>
            <a:off x="1207668" y="3987353"/>
            <a:ext cx="9813257" cy="2585323"/>
          </a:xfrm>
          <a:prstGeom prst="rect">
            <a:avLst/>
          </a:prstGeom>
        </p:spPr>
        <p:txBody>
          <a:bodyPr wrap="square">
            <a:spAutoFit/>
          </a:bodyPr>
          <a:lstStyle/>
          <a:p>
            <a:pPr marL="285750" indent="-285750">
              <a:buFont typeface="Arial" panose="020B0604020202020204" pitchFamily="34" charset="0"/>
              <a:buChar char="•"/>
            </a:pPr>
            <a:r>
              <a:rPr lang="en-US" dirty="0"/>
              <a:t>The send buffer is specified by the following </a:t>
            </a:r>
            <a:r>
              <a:rPr lang="en-IN" dirty="0"/>
              <a:t>arguments</a:t>
            </a:r>
            <a:endParaRPr lang="en-US" dirty="0">
              <a:latin typeface="XcsqxxMtpljtKhvrmcCourier"/>
            </a:endParaRPr>
          </a:p>
          <a:p>
            <a:pPr marL="742950" lvl="1" indent="-285750">
              <a:buFont typeface="Arial" panose="020B0604020202020204" pitchFamily="34" charset="0"/>
              <a:buChar char="•"/>
            </a:pPr>
            <a:r>
              <a:rPr lang="en-US" dirty="0" err="1">
                <a:latin typeface="XcsqxxMtpljtKhvrmcCourier"/>
              </a:rPr>
              <a:t>buf</a:t>
            </a:r>
            <a:r>
              <a:rPr lang="en-US" dirty="0">
                <a:latin typeface="XcsqxxMtpljtKhvrmcCourier"/>
              </a:rPr>
              <a:t> </a:t>
            </a:r>
            <a:r>
              <a:rPr lang="en-US" dirty="0">
                <a:latin typeface="QbgrypGftynpCdcmfbTimes-Roman"/>
              </a:rPr>
              <a:t>- pointer to the send buffer, </a:t>
            </a:r>
          </a:p>
          <a:p>
            <a:pPr marL="742950" lvl="1" indent="-285750">
              <a:buFont typeface="Arial" panose="020B0604020202020204" pitchFamily="34" charset="0"/>
              <a:buChar char="•"/>
            </a:pPr>
            <a:r>
              <a:rPr lang="en-US" dirty="0">
                <a:latin typeface="XcsqxxMtpljtKhvrmcCourier"/>
              </a:rPr>
              <a:t>count </a:t>
            </a:r>
            <a:r>
              <a:rPr lang="en-US" dirty="0">
                <a:latin typeface="QbgrypGftynpCdcmfbTimes-Roman"/>
              </a:rPr>
              <a:t>- number of data items, </a:t>
            </a:r>
          </a:p>
          <a:p>
            <a:pPr marL="742950" lvl="1" indent="-285750">
              <a:buFont typeface="Arial" panose="020B0604020202020204" pitchFamily="34" charset="0"/>
              <a:buChar char="•"/>
            </a:pPr>
            <a:r>
              <a:rPr lang="en-US" dirty="0">
                <a:latin typeface="XcsqxxMtpljtKhvrmcCourier"/>
              </a:rPr>
              <a:t>datatype </a:t>
            </a:r>
            <a:r>
              <a:rPr lang="en-US" dirty="0">
                <a:latin typeface="QbgrypGftynpCdcmfbTimes-Roman"/>
              </a:rPr>
              <a:t>- type of data items. </a:t>
            </a:r>
          </a:p>
          <a:p>
            <a:pPr marL="285750" indent="-285750">
              <a:buFont typeface="Arial" panose="020B0604020202020204" pitchFamily="34" charset="0"/>
              <a:buChar char="•"/>
            </a:pPr>
            <a:r>
              <a:rPr lang="en-US" dirty="0">
                <a:latin typeface="QbgrypGftynpCdcmfbTimes-Roman"/>
              </a:rPr>
              <a:t>The receiver process is addressed by an envelope that consists of arguments </a:t>
            </a:r>
          </a:p>
          <a:p>
            <a:pPr marL="742950" lvl="1" indent="-285750">
              <a:buFont typeface="Arial" panose="020B0604020202020204" pitchFamily="34" charset="0"/>
              <a:buChar char="•"/>
            </a:pPr>
            <a:r>
              <a:rPr lang="en-US" dirty="0" err="1">
                <a:latin typeface="XcsqxxMtpljtKhvrmcCourier"/>
              </a:rPr>
              <a:t>dest</a:t>
            </a:r>
            <a:r>
              <a:rPr lang="en-US" dirty="0">
                <a:latin typeface="QbgrypGftynpCdcmfbTimes-Roman"/>
              </a:rPr>
              <a:t>, which is the rank of receiver process within all processes in the communicator </a:t>
            </a:r>
            <a:r>
              <a:rPr lang="en-US" dirty="0" err="1">
                <a:latin typeface="XcsqxxMtpljtKhvrmcCourier"/>
              </a:rPr>
              <a:t>comm</a:t>
            </a:r>
            <a:r>
              <a:rPr lang="en-US" dirty="0">
                <a:latin typeface="QbgrypGftynpCdcmfbTimes-Roman"/>
              </a:rPr>
              <a:t>, and of a message </a:t>
            </a:r>
            <a:r>
              <a:rPr lang="en-US" dirty="0">
                <a:latin typeface="XcsqxxMtpljtKhvrmcCourier"/>
              </a:rPr>
              <a:t>tag</a:t>
            </a:r>
            <a:r>
              <a:rPr lang="en-US" dirty="0">
                <a:latin typeface="QbgrypGftynpCdcmfbTimes-Roman"/>
              </a:rPr>
              <a:t>.</a:t>
            </a:r>
          </a:p>
          <a:p>
            <a:pPr marL="742950" lvl="1" indent="-285750">
              <a:buFont typeface="Arial" panose="020B0604020202020204" pitchFamily="34" charset="0"/>
              <a:buChar char="•"/>
            </a:pPr>
            <a:r>
              <a:rPr lang="en-US" b="1" dirty="0"/>
              <a:t>tag </a:t>
            </a:r>
            <a:r>
              <a:rPr lang="en-US" dirty="0"/>
              <a:t>provide a mechanism for distinguishing between different messages for the same receiver process identified by destination rank</a:t>
            </a:r>
            <a:endParaRPr lang="en-IN" dirty="0"/>
          </a:p>
        </p:txBody>
      </p:sp>
    </p:spTree>
    <p:extLst>
      <p:ext uri="{BB962C8B-B14F-4D97-AF65-F5344CB8AC3E}">
        <p14:creationId xmlns:p14="http://schemas.microsoft.com/office/powerpoint/2010/main" val="8842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sp>
        <p:nvSpPr>
          <p:cNvPr id="2" name="Rectangle 1"/>
          <p:cNvSpPr/>
          <p:nvPr/>
        </p:nvSpPr>
        <p:spPr>
          <a:xfrm>
            <a:off x="1057023" y="1536234"/>
            <a:ext cx="10331116" cy="369332"/>
          </a:xfrm>
          <a:prstGeom prst="rect">
            <a:avLst/>
          </a:prstGeom>
        </p:spPr>
        <p:txBody>
          <a:bodyPr wrap="square">
            <a:spAutoFit/>
          </a:bodyPr>
          <a:lstStyle/>
          <a:p>
            <a:r>
              <a:rPr lang="en-IN" b="1" dirty="0">
                <a:solidFill>
                  <a:srgbClr val="FF0000"/>
                </a:solidFill>
              </a:rPr>
              <a:t>MPI_RECV (</a:t>
            </a:r>
            <a:r>
              <a:rPr lang="en-IN" b="1" u="sng" dirty="0" err="1">
                <a:solidFill>
                  <a:srgbClr val="FF0000"/>
                </a:solidFill>
              </a:rPr>
              <a:t>buf</a:t>
            </a:r>
            <a:r>
              <a:rPr lang="en-IN" b="1" dirty="0">
                <a:solidFill>
                  <a:srgbClr val="FF0000"/>
                </a:solidFill>
              </a:rPr>
              <a:t>, count, datatype, source, tag, </a:t>
            </a:r>
            <a:r>
              <a:rPr lang="en-IN" b="1" dirty="0" err="1">
                <a:solidFill>
                  <a:srgbClr val="FF0000"/>
                </a:solidFill>
              </a:rPr>
              <a:t>comm</a:t>
            </a:r>
            <a:r>
              <a:rPr lang="en-IN" b="1" dirty="0">
                <a:solidFill>
                  <a:srgbClr val="FF0000"/>
                </a:solidFill>
              </a:rPr>
              <a:t>, </a:t>
            </a:r>
            <a:r>
              <a:rPr lang="en-IN" b="1" u="sng" dirty="0">
                <a:solidFill>
                  <a:srgbClr val="FF0000"/>
                </a:solidFill>
              </a:rPr>
              <a:t>status</a:t>
            </a:r>
            <a:r>
              <a:rPr lang="en-IN" b="1" dirty="0">
                <a:solidFill>
                  <a:srgbClr val="FF0000"/>
                </a:solidFill>
              </a:rPr>
              <a:t>)</a:t>
            </a:r>
          </a:p>
        </p:txBody>
      </p:sp>
      <p:sp>
        <p:nvSpPr>
          <p:cNvPr id="3" name="Rectangle 2"/>
          <p:cNvSpPr/>
          <p:nvPr/>
        </p:nvSpPr>
        <p:spPr>
          <a:xfrm>
            <a:off x="1315952" y="2221161"/>
            <a:ext cx="9813257" cy="707886"/>
          </a:xfrm>
          <a:prstGeom prst="rect">
            <a:avLst/>
          </a:prstGeom>
        </p:spPr>
        <p:txBody>
          <a:bodyPr wrap="square">
            <a:spAutoFit/>
          </a:bodyPr>
          <a:lstStyle/>
          <a:p>
            <a:r>
              <a:rPr lang="en-US" sz="2000" dirty="0"/>
              <a:t>This operation waits until the communication system delivers a message with matching datatype, source, tag, and comm.</a:t>
            </a:r>
            <a:endParaRPr lang="en-IN" sz="2000" dirty="0"/>
          </a:p>
        </p:txBody>
      </p:sp>
      <p:sp>
        <p:nvSpPr>
          <p:cNvPr id="4" name="Rectangle 3"/>
          <p:cNvSpPr/>
          <p:nvPr/>
        </p:nvSpPr>
        <p:spPr>
          <a:xfrm>
            <a:off x="1466097" y="3300916"/>
            <a:ext cx="9813257" cy="1631216"/>
          </a:xfrm>
          <a:prstGeom prst="rect">
            <a:avLst/>
          </a:prstGeom>
        </p:spPr>
        <p:txBody>
          <a:bodyPr wrap="square">
            <a:spAutoFit/>
          </a:bodyPr>
          <a:lstStyle/>
          <a:p>
            <a:pPr marL="285750" indent="-285750">
              <a:buFont typeface="Arial" panose="020B0604020202020204" pitchFamily="34" charset="0"/>
              <a:buChar char="•"/>
            </a:pPr>
            <a:r>
              <a:rPr lang="en-US" sz="2000" dirty="0"/>
              <a:t>The entire set of arguments: count, datatype, source, tag and </a:t>
            </a:r>
            <a:r>
              <a:rPr lang="en-US" sz="2000" dirty="0" err="1"/>
              <a:t>comm</a:t>
            </a:r>
            <a:r>
              <a:rPr lang="en-US" sz="2000" dirty="0"/>
              <a:t>, must match between the sender process and the receiver process to initiate actual message passing. </a:t>
            </a:r>
          </a:p>
          <a:p>
            <a:pPr marL="285750" indent="-285750">
              <a:buFont typeface="Arial" panose="020B0604020202020204" pitchFamily="34" charset="0"/>
              <a:buChar char="•"/>
            </a:pPr>
            <a:r>
              <a:rPr lang="en-US" sz="2000" dirty="0"/>
              <a:t>When a message, posted by a sender process, has been collected by a receiver process, the message is said to be completed, and the program flows of the receiver and the sender processes may continue.</a:t>
            </a:r>
            <a:endParaRPr lang="en-IN" sz="2000" dirty="0"/>
          </a:p>
        </p:txBody>
      </p:sp>
    </p:spTree>
    <p:extLst>
      <p:ext uri="{BB962C8B-B14F-4D97-AF65-F5344CB8AC3E}">
        <p14:creationId xmlns:p14="http://schemas.microsoft.com/office/powerpoint/2010/main" val="124880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pic>
        <p:nvPicPr>
          <p:cNvPr id="2" name="Picture 1"/>
          <p:cNvPicPr>
            <a:picLocks noChangeAspect="1"/>
          </p:cNvPicPr>
          <p:nvPr/>
        </p:nvPicPr>
        <p:blipFill>
          <a:blip r:embed="rId3"/>
          <a:stretch>
            <a:fillRect/>
          </a:stretch>
        </p:blipFill>
        <p:spPr>
          <a:xfrm>
            <a:off x="838200" y="1742072"/>
            <a:ext cx="9763125" cy="3181350"/>
          </a:xfrm>
          <a:prstGeom prst="rect">
            <a:avLst/>
          </a:prstGeom>
        </p:spPr>
      </p:pic>
    </p:spTree>
    <p:extLst>
      <p:ext uri="{BB962C8B-B14F-4D97-AF65-F5344CB8AC3E}">
        <p14:creationId xmlns:p14="http://schemas.microsoft.com/office/powerpoint/2010/main" val="616000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pic>
        <p:nvPicPr>
          <p:cNvPr id="2" name="Picture 1"/>
          <p:cNvPicPr>
            <a:picLocks noChangeAspect="1"/>
          </p:cNvPicPr>
          <p:nvPr/>
        </p:nvPicPr>
        <p:blipFill>
          <a:blip r:embed="rId3"/>
          <a:stretch>
            <a:fillRect/>
          </a:stretch>
        </p:blipFill>
        <p:spPr>
          <a:xfrm>
            <a:off x="934453" y="1521744"/>
            <a:ext cx="9601200" cy="4295775"/>
          </a:xfrm>
          <a:prstGeom prst="rect">
            <a:avLst/>
          </a:prstGeom>
        </p:spPr>
      </p:pic>
    </p:spTree>
    <p:extLst>
      <p:ext uri="{BB962C8B-B14F-4D97-AF65-F5344CB8AC3E}">
        <p14:creationId xmlns:p14="http://schemas.microsoft.com/office/powerpoint/2010/main" val="3114953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pic>
        <p:nvPicPr>
          <p:cNvPr id="2" name="Picture 1"/>
          <p:cNvPicPr>
            <a:picLocks noChangeAspect="1"/>
          </p:cNvPicPr>
          <p:nvPr/>
        </p:nvPicPr>
        <p:blipFill>
          <a:blip r:embed="rId3"/>
          <a:stretch>
            <a:fillRect/>
          </a:stretch>
        </p:blipFill>
        <p:spPr>
          <a:xfrm>
            <a:off x="697331" y="1619250"/>
            <a:ext cx="9353550" cy="1790700"/>
          </a:xfrm>
          <a:prstGeom prst="rect">
            <a:avLst/>
          </a:prstGeom>
        </p:spPr>
      </p:pic>
    </p:spTree>
    <p:extLst>
      <p:ext uri="{BB962C8B-B14F-4D97-AF65-F5344CB8AC3E}">
        <p14:creationId xmlns:p14="http://schemas.microsoft.com/office/powerpoint/2010/main" val="3090432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pic>
        <p:nvPicPr>
          <p:cNvPr id="2" name="Picture 1"/>
          <p:cNvPicPr>
            <a:picLocks noChangeAspect="1"/>
          </p:cNvPicPr>
          <p:nvPr/>
        </p:nvPicPr>
        <p:blipFill>
          <a:blip r:embed="rId3"/>
          <a:stretch>
            <a:fillRect/>
          </a:stretch>
        </p:blipFill>
        <p:spPr>
          <a:xfrm>
            <a:off x="978569" y="1581902"/>
            <a:ext cx="8382000" cy="1552575"/>
          </a:xfrm>
          <a:prstGeom prst="rect">
            <a:avLst/>
          </a:prstGeom>
        </p:spPr>
      </p:pic>
      <p:pic>
        <p:nvPicPr>
          <p:cNvPr id="3" name="Picture 2"/>
          <p:cNvPicPr>
            <a:picLocks noChangeAspect="1"/>
          </p:cNvPicPr>
          <p:nvPr/>
        </p:nvPicPr>
        <p:blipFill>
          <a:blip r:embed="rId4"/>
          <a:stretch>
            <a:fillRect/>
          </a:stretch>
        </p:blipFill>
        <p:spPr>
          <a:xfrm>
            <a:off x="978569" y="3552074"/>
            <a:ext cx="9810750" cy="2181225"/>
          </a:xfrm>
          <a:prstGeom prst="rect">
            <a:avLst/>
          </a:prstGeom>
        </p:spPr>
      </p:pic>
    </p:spTree>
    <p:extLst>
      <p:ext uri="{BB962C8B-B14F-4D97-AF65-F5344CB8AC3E}">
        <p14:creationId xmlns:p14="http://schemas.microsoft.com/office/powerpoint/2010/main" val="80045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pic>
        <p:nvPicPr>
          <p:cNvPr id="4" name="Picture 3"/>
          <p:cNvPicPr>
            <a:picLocks noChangeAspect="1"/>
          </p:cNvPicPr>
          <p:nvPr/>
        </p:nvPicPr>
        <p:blipFill>
          <a:blip r:embed="rId3"/>
          <a:stretch>
            <a:fillRect/>
          </a:stretch>
        </p:blipFill>
        <p:spPr>
          <a:xfrm>
            <a:off x="1238250" y="1866900"/>
            <a:ext cx="6972300" cy="1752600"/>
          </a:xfrm>
          <a:prstGeom prst="rect">
            <a:avLst/>
          </a:prstGeom>
        </p:spPr>
      </p:pic>
    </p:spTree>
    <p:extLst>
      <p:ext uri="{BB962C8B-B14F-4D97-AF65-F5344CB8AC3E}">
        <p14:creationId xmlns:p14="http://schemas.microsoft.com/office/powerpoint/2010/main" val="1262082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pic>
        <p:nvPicPr>
          <p:cNvPr id="2" name="Picture 1"/>
          <p:cNvPicPr>
            <a:picLocks noChangeAspect="1"/>
          </p:cNvPicPr>
          <p:nvPr/>
        </p:nvPicPr>
        <p:blipFill>
          <a:blip r:embed="rId3"/>
          <a:stretch>
            <a:fillRect/>
          </a:stretch>
        </p:blipFill>
        <p:spPr>
          <a:xfrm>
            <a:off x="1243012" y="1728787"/>
            <a:ext cx="9705975" cy="3400425"/>
          </a:xfrm>
          <a:prstGeom prst="rect">
            <a:avLst/>
          </a:prstGeom>
        </p:spPr>
      </p:pic>
    </p:spTree>
    <p:extLst>
      <p:ext uri="{BB962C8B-B14F-4D97-AF65-F5344CB8AC3E}">
        <p14:creationId xmlns:p14="http://schemas.microsoft.com/office/powerpoint/2010/main" val="265540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memory computers</a:t>
            </a:r>
            <a:endParaRPr lang="en-IN" dirty="0"/>
          </a:p>
        </p:txBody>
      </p:sp>
      <p:sp>
        <p:nvSpPr>
          <p:cNvPr id="3" name="Content Placeholder 2"/>
          <p:cNvSpPr>
            <a:spLocks noGrp="1"/>
          </p:cNvSpPr>
          <p:nvPr>
            <p:ph idx="1"/>
          </p:nvPr>
        </p:nvSpPr>
        <p:spPr/>
        <p:txBody>
          <a:bodyPr>
            <a:normAutofit fontScale="92500"/>
          </a:bodyPr>
          <a:lstStyle/>
          <a:p>
            <a:r>
              <a:rPr lang="en-IN" dirty="0"/>
              <a:t>our primary choice </a:t>
            </a:r>
            <a:r>
              <a:rPr lang="en-US" dirty="0"/>
              <a:t>when computing complex tasks will be to engage a large number of fastest available processors, </a:t>
            </a:r>
          </a:p>
          <a:p>
            <a:pPr lvl="1"/>
            <a:r>
              <a:rPr lang="en-US" dirty="0"/>
              <a:t>but the communication among them poses additional limitations.</a:t>
            </a:r>
          </a:p>
          <a:p>
            <a:r>
              <a:rPr lang="en-US" dirty="0"/>
              <a:t>When the number of processors must be high (e.g., more than eight) to reduce the execution time, the speed of communication becomes a crucial performance </a:t>
            </a:r>
            <a:r>
              <a:rPr lang="en-IN" dirty="0"/>
              <a:t>factor.</a:t>
            </a:r>
          </a:p>
          <a:p>
            <a:r>
              <a:rPr lang="en-US" dirty="0"/>
              <a:t>There is a significant difference in the speed of data movement between two computing cores within a single multi-core computer, depending on the location of data to be communicated. This is because the data can be stored in registers, cache memory, or system memory, which can differ by up to two orders of magnitude if their </a:t>
            </a:r>
            <a:r>
              <a:rPr lang="en-IN" dirty="0"/>
              <a:t>access times are considered.</a:t>
            </a:r>
          </a:p>
        </p:txBody>
      </p:sp>
    </p:spTree>
    <p:extLst>
      <p:ext uri="{BB962C8B-B14F-4D97-AF65-F5344CB8AC3E}">
        <p14:creationId xmlns:p14="http://schemas.microsoft.com/office/powerpoint/2010/main" val="616049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pic>
        <p:nvPicPr>
          <p:cNvPr id="2" name="Picture 1"/>
          <p:cNvPicPr>
            <a:picLocks noChangeAspect="1"/>
          </p:cNvPicPr>
          <p:nvPr/>
        </p:nvPicPr>
        <p:blipFill>
          <a:blip r:embed="rId3"/>
          <a:stretch>
            <a:fillRect/>
          </a:stretch>
        </p:blipFill>
        <p:spPr>
          <a:xfrm>
            <a:off x="918912" y="1476876"/>
            <a:ext cx="9648825" cy="1714500"/>
          </a:xfrm>
          <a:prstGeom prst="rect">
            <a:avLst/>
          </a:prstGeom>
        </p:spPr>
      </p:pic>
      <p:pic>
        <p:nvPicPr>
          <p:cNvPr id="3" name="Picture 2"/>
          <p:cNvPicPr>
            <a:picLocks noChangeAspect="1"/>
          </p:cNvPicPr>
          <p:nvPr/>
        </p:nvPicPr>
        <p:blipFill>
          <a:blip r:embed="rId4"/>
          <a:stretch>
            <a:fillRect/>
          </a:stretch>
        </p:blipFill>
        <p:spPr>
          <a:xfrm>
            <a:off x="2339891" y="3700212"/>
            <a:ext cx="6527383" cy="1677904"/>
          </a:xfrm>
          <a:prstGeom prst="rect">
            <a:avLst/>
          </a:prstGeom>
        </p:spPr>
      </p:pic>
    </p:spTree>
    <p:extLst>
      <p:ext uri="{BB962C8B-B14F-4D97-AF65-F5344CB8AC3E}">
        <p14:creationId xmlns:p14="http://schemas.microsoft.com/office/powerpoint/2010/main" val="2254117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238" y="0"/>
            <a:ext cx="9629775" cy="1085850"/>
          </a:xfrm>
          <a:prstGeom prst="rect">
            <a:avLst/>
          </a:prstGeom>
        </p:spPr>
      </p:pic>
      <p:pic>
        <p:nvPicPr>
          <p:cNvPr id="3" name="Picture 2"/>
          <p:cNvPicPr>
            <a:picLocks noChangeAspect="1"/>
          </p:cNvPicPr>
          <p:nvPr/>
        </p:nvPicPr>
        <p:blipFill>
          <a:blip r:embed="rId3"/>
          <a:stretch>
            <a:fillRect/>
          </a:stretch>
        </p:blipFill>
        <p:spPr>
          <a:xfrm>
            <a:off x="5280860" y="800100"/>
            <a:ext cx="6546182" cy="6057900"/>
          </a:xfrm>
          <a:prstGeom prst="rect">
            <a:avLst/>
          </a:prstGeom>
        </p:spPr>
      </p:pic>
    </p:spTree>
    <p:extLst>
      <p:ext uri="{BB962C8B-B14F-4D97-AF65-F5344CB8AC3E}">
        <p14:creationId xmlns:p14="http://schemas.microsoft.com/office/powerpoint/2010/main" val="125445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pic>
        <p:nvPicPr>
          <p:cNvPr id="2" name="Picture 1"/>
          <p:cNvPicPr>
            <a:picLocks noChangeAspect="1"/>
          </p:cNvPicPr>
          <p:nvPr/>
        </p:nvPicPr>
        <p:blipFill>
          <a:blip r:embed="rId3"/>
          <a:stretch>
            <a:fillRect/>
          </a:stretch>
        </p:blipFill>
        <p:spPr>
          <a:xfrm>
            <a:off x="1219200" y="1732546"/>
            <a:ext cx="8550442" cy="3908773"/>
          </a:xfrm>
          <a:prstGeom prst="rect">
            <a:avLst/>
          </a:prstGeom>
        </p:spPr>
      </p:pic>
    </p:spTree>
    <p:extLst>
      <p:ext uri="{BB962C8B-B14F-4D97-AF65-F5344CB8AC3E}">
        <p14:creationId xmlns:p14="http://schemas.microsoft.com/office/powerpoint/2010/main" val="840667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spTree>
    <p:extLst>
      <p:ext uri="{BB962C8B-B14F-4D97-AF65-F5344CB8AC3E}">
        <p14:creationId xmlns:p14="http://schemas.microsoft.com/office/powerpoint/2010/main" val="1877595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40430"/>
            <a:ext cx="6762750" cy="523875"/>
          </a:xfrm>
          <a:prstGeom prst="rect">
            <a:avLst/>
          </a:prstGeom>
        </p:spPr>
      </p:pic>
    </p:spTree>
    <p:extLst>
      <p:ext uri="{BB962C8B-B14F-4D97-AF65-F5344CB8AC3E}">
        <p14:creationId xmlns:p14="http://schemas.microsoft.com/office/powerpoint/2010/main" val="4024417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Basic MPI Operations</a:t>
            </a:r>
            <a:endParaRPr lang="en-IN" dirty="0"/>
          </a:p>
        </p:txBody>
      </p:sp>
      <p:sp>
        <p:nvSpPr>
          <p:cNvPr id="3" name="Content Placeholder 2"/>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108024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memory computers</a:t>
            </a:r>
            <a:endParaRPr lang="en-IN" dirty="0"/>
          </a:p>
        </p:txBody>
      </p:sp>
      <p:sp>
        <p:nvSpPr>
          <p:cNvPr id="3" name="Content Placeholder 2"/>
          <p:cNvSpPr>
            <a:spLocks noGrp="1"/>
          </p:cNvSpPr>
          <p:nvPr>
            <p:ph idx="1"/>
          </p:nvPr>
        </p:nvSpPr>
        <p:spPr/>
        <p:txBody>
          <a:bodyPr/>
          <a:lstStyle/>
          <a:p>
            <a:r>
              <a:rPr lang="en-US" dirty="0"/>
              <a:t>The differences in the communication speed get even more pronounced in the interconnected computers, again by orders of magnitude, but this now depends on the technology and topology of the interconnection networks and on the geographical distance of the cooperating computers.</a:t>
            </a:r>
          </a:p>
          <a:p>
            <a:r>
              <a:rPr lang="en-US" dirty="0"/>
              <a:t>Complex tasks can be executed efficiently either </a:t>
            </a:r>
          </a:p>
          <a:p>
            <a:pPr lvl="1"/>
            <a:r>
              <a:rPr lang="en-US" dirty="0"/>
              <a:t>(</a:t>
            </a:r>
            <a:r>
              <a:rPr lang="en-US" dirty="0" err="1"/>
              <a:t>i</a:t>
            </a:r>
            <a:r>
              <a:rPr lang="en-US" dirty="0"/>
              <a:t>) on a small number of extremely fast computers or </a:t>
            </a:r>
          </a:p>
          <a:p>
            <a:pPr lvl="1"/>
            <a:r>
              <a:rPr lang="en-US" dirty="0"/>
              <a:t>(ii) on a large number of </a:t>
            </a:r>
            <a:r>
              <a:rPr lang="en-IN" dirty="0"/>
              <a:t>potentially slower interconnected computers.</a:t>
            </a:r>
          </a:p>
        </p:txBody>
      </p:sp>
    </p:spTree>
    <p:extLst>
      <p:ext uri="{BB962C8B-B14F-4D97-AF65-F5344CB8AC3E}">
        <p14:creationId xmlns:p14="http://schemas.microsoft.com/office/powerpoint/2010/main" val="292107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Enable MPI in Visual Studio</a:t>
            </a:r>
            <a:br>
              <a:rPr lang="en-IN" b="1" dirty="0"/>
            </a:br>
            <a:endParaRPr lang="en-IN" dirty="0"/>
          </a:p>
        </p:txBody>
      </p:sp>
      <p:sp>
        <p:nvSpPr>
          <p:cNvPr id="3" name="Content Placeholder 2"/>
          <p:cNvSpPr>
            <a:spLocks noGrp="1"/>
          </p:cNvSpPr>
          <p:nvPr>
            <p:ph idx="1"/>
          </p:nvPr>
        </p:nvSpPr>
        <p:spPr>
          <a:xfrm>
            <a:off x="705852" y="1733550"/>
            <a:ext cx="10515600" cy="4351338"/>
          </a:xfrm>
        </p:spPr>
        <p:txBody>
          <a:bodyPr/>
          <a:lstStyle/>
          <a:p>
            <a:r>
              <a:rPr lang="en-US" dirty="0"/>
              <a:t>Download MPI for Windows(Microsoft MPI)</a:t>
            </a:r>
          </a:p>
          <a:p>
            <a:r>
              <a:rPr lang="en-US" dirty="0">
                <a:hlinkClick r:id="rId2"/>
              </a:rPr>
              <a:t>https://www.microsoft.com/en-s/download/details.aspx?id=57467</a:t>
            </a:r>
            <a:endParaRPr lang="en-US" dirty="0"/>
          </a:p>
          <a:p>
            <a:r>
              <a:rPr lang="en-US" dirty="0"/>
              <a:t>Run both </a:t>
            </a:r>
            <a:r>
              <a:rPr lang="en-US" b="1" dirty="0">
                <a:solidFill>
                  <a:srgbClr val="FF0000"/>
                </a:solidFill>
              </a:rPr>
              <a:t>.exe </a:t>
            </a:r>
            <a:r>
              <a:rPr lang="en-US" dirty="0"/>
              <a:t>and </a:t>
            </a:r>
            <a:r>
              <a:rPr lang="en-US" b="1" dirty="0">
                <a:solidFill>
                  <a:srgbClr val="FF0000"/>
                </a:solidFill>
              </a:rPr>
              <a:t>.</a:t>
            </a:r>
            <a:r>
              <a:rPr lang="en-US" b="1" dirty="0" err="1">
                <a:solidFill>
                  <a:srgbClr val="FF0000"/>
                </a:solidFill>
              </a:rPr>
              <a:t>msi</a:t>
            </a:r>
            <a:r>
              <a:rPr lang="en-US" b="1" dirty="0">
                <a:solidFill>
                  <a:srgbClr val="FF0000"/>
                </a:solidFill>
              </a:rPr>
              <a:t> </a:t>
            </a:r>
            <a:r>
              <a:rPr lang="en-US" dirty="0"/>
              <a:t>file, they will install Microsoft MPI under C:\Program Files\Microsoft MPI by default.(But if you have changed the register manually, the path might be changed)</a:t>
            </a:r>
          </a:p>
          <a:p>
            <a:pPr marL="0" indent="0">
              <a:buNone/>
            </a:pPr>
            <a:endParaRPr lang="en-US" dirty="0"/>
          </a:p>
        </p:txBody>
      </p:sp>
    </p:spTree>
    <p:extLst>
      <p:ext uri="{BB962C8B-B14F-4D97-AF65-F5344CB8AC3E}">
        <p14:creationId xmlns:p14="http://schemas.microsoft.com/office/powerpoint/2010/main" val="105799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404040"/>
                </a:solidFill>
                <a:latin typeface="-apple-system"/>
              </a:rPr>
              <a:t>Configure MPI in Visual Studio 2019</a:t>
            </a:r>
            <a:br>
              <a:rPr lang="en-US" altLang="en-US" b="1" dirty="0">
                <a:solidFill>
                  <a:srgbClr val="404040"/>
                </a:solidFill>
                <a:latin typeface="-apple-system"/>
              </a:rPr>
            </a:br>
            <a:endParaRPr lang="en-IN" dirty="0"/>
          </a:p>
        </p:txBody>
      </p:sp>
      <p:sp>
        <p:nvSpPr>
          <p:cNvPr id="4" name="Content Placeholder 2"/>
          <p:cNvSpPr txBox="1">
            <a:spLocks/>
          </p:cNvSpPr>
          <p:nvPr/>
        </p:nvSpPr>
        <p:spPr>
          <a:xfrm>
            <a:off x="705851" y="1690688"/>
            <a:ext cx="113257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kumimoji="0" lang="en-US" altLang="en-US" sz="4000" b="0" i="0" u="none" strike="noStrike" cap="none" normalizeH="0" baseline="0" dirty="0">
                <a:ln>
                  <a:noFill/>
                </a:ln>
                <a:solidFill>
                  <a:srgbClr val="404040"/>
                </a:solidFill>
                <a:effectLst/>
                <a:latin typeface="-apple-system"/>
              </a:rPr>
              <a:t>Open </a:t>
            </a:r>
            <a:r>
              <a:rPr lang="en-US" altLang="en-US" dirty="0">
                <a:solidFill>
                  <a:srgbClr val="C7254E"/>
                </a:solidFill>
                <a:latin typeface="Menlo"/>
              </a:rPr>
              <a:t>Project</a:t>
            </a:r>
            <a:r>
              <a:rPr kumimoji="0" lang="en-US" altLang="en-US" sz="4000" b="0" i="0" u="none" strike="noStrike" cap="none" normalizeH="0" baseline="0" dirty="0">
                <a:ln>
                  <a:noFill/>
                </a:ln>
                <a:solidFill>
                  <a:srgbClr val="404040"/>
                </a:solidFill>
                <a:effectLst/>
                <a:latin typeface="-apple-system"/>
              </a:rPr>
              <a:t> -&gt; </a:t>
            </a:r>
            <a:r>
              <a:rPr lang="en-US" altLang="en-US" dirty="0" err="1">
                <a:solidFill>
                  <a:srgbClr val="C7254E"/>
                </a:solidFill>
                <a:latin typeface="Menlo"/>
              </a:rPr>
              <a:t>Project_name</a:t>
            </a:r>
            <a:r>
              <a:rPr lang="en-US" altLang="en-US" dirty="0">
                <a:solidFill>
                  <a:srgbClr val="C7254E"/>
                </a:solidFill>
                <a:latin typeface="Menlo"/>
              </a:rPr>
              <a:t> Properties</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a:ln>
                  <a:noFill/>
                </a:ln>
                <a:solidFill>
                  <a:srgbClr val="404040"/>
                </a:solidFill>
                <a:effectLst/>
                <a:latin typeface="-apple-system"/>
              </a:rPr>
              <a:t>Under </a:t>
            </a:r>
            <a:r>
              <a:rPr lang="en-US" altLang="en-US" b="1" dirty="0">
                <a:solidFill>
                  <a:srgbClr val="C7254E"/>
                </a:solidFill>
                <a:latin typeface="Menlo"/>
              </a:rPr>
              <a:t>VC++ Directories</a:t>
            </a:r>
          </a:p>
          <a:p>
            <a:pPr marL="0" indent="0" eaLnBrk="0" fontAlgn="base" hangingPunct="0">
              <a:lnSpc>
                <a:spcPct val="100000"/>
              </a:lnSpc>
              <a:spcBef>
                <a:spcPct val="0"/>
              </a:spcBef>
              <a:spcAft>
                <a:spcPct val="0"/>
              </a:spcAft>
              <a:buNone/>
            </a:pPr>
            <a:r>
              <a:rPr kumimoji="0" lang="en-US" altLang="en-US" sz="3600" b="0" i="0" u="none" strike="noStrike" cap="none" normalizeH="0" baseline="0" dirty="0">
                <a:ln>
                  <a:noFill/>
                </a:ln>
                <a:solidFill>
                  <a:srgbClr val="404040"/>
                </a:solidFill>
                <a:effectLst/>
                <a:latin typeface="-apple-system"/>
              </a:rPr>
              <a:t>Add </a:t>
            </a:r>
            <a:r>
              <a:rPr kumimoji="0" lang="en-US" altLang="en-US" sz="2400" b="0" i="0" u="none" strike="noStrike" cap="none" normalizeH="0" baseline="0" dirty="0">
                <a:ln>
                  <a:noFill/>
                </a:ln>
                <a:solidFill>
                  <a:srgbClr val="C7254E"/>
                </a:solidFill>
                <a:effectLst/>
                <a:latin typeface="Menlo"/>
              </a:rPr>
              <a:t>C:\Program Files (x86)\</a:t>
            </a:r>
            <a:r>
              <a:rPr kumimoji="0" lang="en-US" altLang="en-US" sz="2400" b="0" i="0" u="none" strike="noStrike" cap="none" normalizeH="0" baseline="0" dirty="0" err="1">
                <a:ln>
                  <a:noFill/>
                </a:ln>
                <a:solidFill>
                  <a:srgbClr val="C7254E"/>
                </a:solidFill>
                <a:effectLst/>
                <a:latin typeface="Menlo"/>
              </a:rPr>
              <a:t>MicrosoftSDKs</a:t>
            </a:r>
            <a:r>
              <a:rPr kumimoji="0" lang="en-US" altLang="en-US" sz="2400" b="0" i="0" u="none" strike="noStrike" cap="none" normalizeH="0" baseline="0" dirty="0">
                <a:ln>
                  <a:noFill/>
                </a:ln>
                <a:solidFill>
                  <a:srgbClr val="C7254E"/>
                </a:solidFill>
                <a:effectLst/>
                <a:latin typeface="Menlo"/>
              </a:rPr>
              <a:t>\MPI\Include</a:t>
            </a:r>
            <a:r>
              <a:rPr kumimoji="0" lang="en-US" altLang="en-US" sz="3600" b="0" i="0" u="none" strike="noStrike" cap="none" normalizeH="0" baseline="0" dirty="0">
                <a:ln>
                  <a:noFill/>
                </a:ln>
                <a:solidFill>
                  <a:srgbClr val="404040"/>
                </a:solidFill>
                <a:effectLst/>
                <a:latin typeface="-apple-system"/>
              </a:rPr>
              <a:t> in </a:t>
            </a:r>
            <a:r>
              <a:rPr kumimoji="0" lang="en-US" altLang="en-US" sz="2400" b="0" i="0" u="none" strike="noStrike" cap="none" normalizeH="0" baseline="0" dirty="0">
                <a:ln>
                  <a:noFill/>
                </a:ln>
                <a:solidFill>
                  <a:srgbClr val="C7254E"/>
                </a:solidFill>
                <a:effectLst/>
                <a:latin typeface="Menlo"/>
              </a:rPr>
              <a:t>Include Directories</a:t>
            </a:r>
          </a:p>
          <a:p>
            <a:pPr marL="0" indent="0" eaLnBrk="0" fontAlgn="base" hangingPunct="0">
              <a:lnSpc>
                <a:spcPct val="100000"/>
              </a:lnSpc>
              <a:spcBef>
                <a:spcPct val="0"/>
              </a:spcBef>
              <a:spcAft>
                <a:spcPct val="0"/>
              </a:spcAft>
              <a:buNone/>
            </a:pPr>
            <a:r>
              <a:rPr kumimoji="0" lang="en-US" altLang="en-US" sz="3600" b="0" i="0" u="none" strike="noStrike" cap="none" normalizeH="0" baseline="0" dirty="0">
                <a:ln>
                  <a:noFill/>
                </a:ln>
                <a:solidFill>
                  <a:srgbClr val="404040"/>
                </a:solidFill>
                <a:effectLst/>
                <a:latin typeface="-apple-system"/>
              </a:rPr>
              <a:t>Add </a:t>
            </a:r>
            <a:r>
              <a:rPr kumimoji="0" lang="en-US" altLang="en-US" sz="2400" b="0" i="0" u="none" strike="noStrike" cap="none" normalizeH="0" baseline="0" dirty="0">
                <a:ln>
                  <a:noFill/>
                </a:ln>
                <a:solidFill>
                  <a:srgbClr val="C7254E"/>
                </a:solidFill>
                <a:effectLst/>
                <a:latin typeface="Menlo"/>
              </a:rPr>
              <a:t>C:\Program</a:t>
            </a:r>
            <a:r>
              <a:rPr kumimoji="0" lang="en-US" altLang="en-US" sz="2400" b="0" i="0" u="none" strike="noStrike" cap="none" normalizeH="0" dirty="0">
                <a:ln>
                  <a:noFill/>
                </a:ln>
                <a:solidFill>
                  <a:srgbClr val="C7254E"/>
                </a:solidFill>
                <a:effectLst/>
                <a:latin typeface="Menlo"/>
              </a:rPr>
              <a:t> </a:t>
            </a:r>
            <a:r>
              <a:rPr kumimoji="0" lang="en-US" altLang="en-US" sz="2400" b="0" i="0" u="none" strike="noStrike" cap="none" normalizeH="0" baseline="0" dirty="0">
                <a:ln>
                  <a:noFill/>
                </a:ln>
                <a:solidFill>
                  <a:srgbClr val="C7254E"/>
                </a:solidFill>
                <a:effectLst/>
                <a:latin typeface="Menlo"/>
              </a:rPr>
              <a:t>Files(x86)\</a:t>
            </a:r>
            <a:r>
              <a:rPr kumimoji="0" lang="en-US" altLang="en-US" sz="2400" b="0" i="0" u="none" strike="noStrike" cap="none" normalizeH="0" baseline="0" dirty="0" err="1">
                <a:ln>
                  <a:noFill/>
                </a:ln>
                <a:solidFill>
                  <a:srgbClr val="C7254E"/>
                </a:solidFill>
                <a:effectLst/>
                <a:latin typeface="Menlo"/>
              </a:rPr>
              <a:t>MicrosoftSDKs</a:t>
            </a:r>
            <a:r>
              <a:rPr kumimoji="0" lang="en-US" altLang="en-US" sz="2400" b="0" i="0" u="none" strike="noStrike" cap="none" normalizeH="0" baseline="0" dirty="0">
                <a:ln>
                  <a:noFill/>
                </a:ln>
                <a:solidFill>
                  <a:srgbClr val="C7254E"/>
                </a:solidFill>
                <a:effectLst/>
                <a:latin typeface="Menlo"/>
              </a:rPr>
              <a:t>\MPI\Lib\x86</a:t>
            </a:r>
            <a:r>
              <a:rPr kumimoji="0" lang="en-US" altLang="en-US" sz="3600" b="0" i="0" u="none" strike="noStrike" cap="none" normalizeH="0" baseline="0" dirty="0">
                <a:ln>
                  <a:noFill/>
                </a:ln>
                <a:solidFill>
                  <a:srgbClr val="404040"/>
                </a:solidFill>
                <a:effectLst/>
                <a:latin typeface="-apple-system"/>
              </a:rPr>
              <a:t> in </a:t>
            </a:r>
            <a:r>
              <a:rPr kumimoji="0" lang="en-US" altLang="en-US" sz="2400" b="0" i="0" u="none" strike="noStrike" cap="none" normalizeH="0" baseline="0" dirty="0">
                <a:ln>
                  <a:noFill/>
                </a:ln>
                <a:solidFill>
                  <a:srgbClr val="C7254E"/>
                </a:solidFill>
                <a:effectLst/>
                <a:latin typeface="Menlo"/>
              </a:rPr>
              <a:t>Library Directories</a:t>
            </a:r>
            <a:endParaRPr kumimoji="0" lang="en-US" altLang="en-US" sz="32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US" altLang="en-US" sz="40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a:ln>
                <a:noFill/>
              </a:ln>
              <a:solidFill>
                <a:srgbClr val="404040"/>
              </a:solidFill>
              <a:effectLst/>
              <a:latin typeface="-apple-system"/>
            </a:endParaRPr>
          </a:p>
        </p:txBody>
      </p:sp>
      <p:sp>
        <p:nvSpPr>
          <p:cNvPr id="5" name="Rectangle 2"/>
          <p:cNvSpPr>
            <a:spLocks noChangeArrowheads="1"/>
          </p:cNvSpPr>
          <p:nvPr/>
        </p:nvSpPr>
        <p:spPr bwMode="auto">
          <a:xfrm>
            <a:off x="0" y="53243"/>
            <a:ext cx="65" cy="35071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80"/>
            <a:ext cx="65" cy="63756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68203"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94565"/>
            <a:ext cx="184731" cy="64633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80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404040"/>
                </a:solidFill>
                <a:latin typeface="-apple-system"/>
              </a:rPr>
              <a:t>Configure MPI in Visual Studio 2019</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1690688"/>
            <a:ext cx="10515600" cy="5113590"/>
          </a:xfrm>
          <a:prstGeom prst="rect">
            <a:avLst/>
          </a:prstGeom>
        </p:spPr>
      </p:pic>
    </p:spTree>
    <p:extLst>
      <p:ext uri="{BB962C8B-B14F-4D97-AF65-F5344CB8AC3E}">
        <p14:creationId xmlns:p14="http://schemas.microsoft.com/office/powerpoint/2010/main" val="137174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404040"/>
                </a:solidFill>
                <a:latin typeface="-apple-system"/>
              </a:rPr>
              <a:t>Configure MPI in Visual Studio 2019</a:t>
            </a:r>
            <a:endParaRPr lang="en-IN" dirty="0"/>
          </a:p>
        </p:txBody>
      </p:sp>
      <p:sp>
        <p:nvSpPr>
          <p:cNvPr id="3" name="Content Placeholder 2"/>
          <p:cNvSpPr>
            <a:spLocks noGrp="1"/>
          </p:cNvSpPr>
          <p:nvPr>
            <p:ph idx="1"/>
          </p:nvPr>
        </p:nvSpPr>
        <p:spPr>
          <a:xfrm>
            <a:off x="171450" y="1777498"/>
            <a:ext cx="10515600" cy="4351338"/>
          </a:xfrm>
        </p:spPr>
        <p:txBody>
          <a:bodyPr/>
          <a:lstStyle/>
          <a:p>
            <a:r>
              <a:rPr kumimoji="0" lang="en-US" altLang="en-US" sz="3200" b="1" i="0" u="none" strike="noStrike" cap="none" normalizeH="0" baseline="0" dirty="0">
                <a:ln>
                  <a:noFill/>
                </a:ln>
                <a:solidFill>
                  <a:srgbClr val="404040"/>
                </a:solidFill>
                <a:effectLst/>
                <a:latin typeface="-apple-system"/>
              </a:rPr>
              <a:t>In </a:t>
            </a:r>
            <a:r>
              <a:rPr lang="en-US" altLang="en-US" b="1" dirty="0">
                <a:solidFill>
                  <a:srgbClr val="C7254E"/>
                </a:solidFill>
                <a:latin typeface="Menlo"/>
              </a:rPr>
              <a:t>C/C++</a:t>
            </a:r>
            <a:r>
              <a:rPr kumimoji="0" lang="en-US" altLang="en-US" sz="3200" b="1" i="0" u="none" strike="noStrike" cap="none" normalizeH="0" baseline="0" dirty="0">
                <a:ln>
                  <a:noFill/>
                </a:ln>
                <a:solidFill>
                  <a:srgbClr val="404040"/>
                </a:solidFill>
                <a:effectLst/>
                <a:latin typeface="-apple-system"/>
              </a:rPr>
              <a:t> -&gt; </a:t>
            </a:r>
            <a:r>
              <a:rPr lang="en-US" altLang="en-US" b="1" dirty="0">
                <a:solidFill>
                  <a:srgbClr val="C7254E"/>
                </a:solidFill>
                <a:latin typeface="Menlo"/>
              </a:rPr>
              <a:t>Preprocessor</a:t>
            </a:r>
            <a:r>
              <a:rPr kumimoji="0" lang="en-US" altLang="en-US" sz="3200" b="1" i="0" u="none" strike="noStrike" cap="none" normalizeH="0" baseline="0" dirty="0">
                <a:ln>
                  <a:noFill/>
                </a:ln>
                <a:solidFill>
                  <a:srgbClr val="404040"/>
                </a:solidFill>
                <a:effectLst/>
                <a:latin typeface="-apple-system"/>
              </a:rPr>
              <a:t> -&gt; </a:t>
            </a:r>
            <a:r>
              <a:rPr lang="en-US" altLang="en-US" b="1" dirty="0">
                <a:solidFill>
                  <a:srgbClr val="C7254E"/>
                </a:solidFill>
                <a:latin typeface="Menlo"/>
              </a:rPr>
              <a:t>Preprocessor Definitions</a:t>
            </a:r>
            <a:endParaRPr kumimoji="0" lang="en-US" altLang="en-US" sz="3200" b="1" i="0" u="none" strike="noStrike" cap="none" normalizeH="0" baseline="0" dirty="0">
              <a:ln>
                <a:noFill/>
              </a:ln>
              <a:solidFill>
                <a:srgbClr val="404040"/>
              </a:solidFill>
              <a:effectLst/>
              <a:latin typeface="-apple-system"/>
            </a:endParaRPr>
          </a:p>
          <a:p>
            <a:r>
              <a:rPr kumimoji="0" lang="en-US" altLang="en-US" sz="4000" b="0" i="0" u="none" strike="noStrike" cap="none" normalizeH="0" baseline="0" dirty="0">
                <a:ln>
                  <a:noFill/>
                </a:ln>
                <a:solidFill>
                  <a:srgbClr val="404040"/>
                </a:solidFill>
                <a:effectLst/>
                <a:latin typeface="-apple-system"/>
              </a:rPr>
              <a:t>Add </a:t>
            </a:r>
            <a:r>
              <a:rPr lang="en-US" altLang="en-US" dirty="0">
                <a:solidFill>
                  <a:srgbClr val="C7254E"/>
                </a:solidFill>
                <a:latin typeface="Menlo"/>
              </a:rPr>
              <a:t>MPICH_SKIP_MPICXX</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4" name="Rectangle 1"/>
          <p:cNvSpPr>
            <a:spLocks noChangeArrowheads="1"/>
          </p:cNvSpPr>
          <p:nvPr/>
        </p:nvSpPr>
        <p:spPr bwMode="auto">
          <a:xfrm>
            <a:off x="0" y="53243"/>
            <a:ext cx="65" cy="35071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429250" y="2267451"/>
            <a:ext cx="6762750" cy="4705350"/>
          </a:xfrm>
          <a:prstGeom prst="rect">
            <a:avLst/>
          </a:prstGeom>
        </p:spPr>
      </p:pic>
    </p:spTree>
    <p:extLst>
      <p:ext uri="{BB962C8B-B14F-4D97-AF65-F5344CB8AC3E}">
        <p14:creationId xmlns:p14="http://schemas.microsoft.com/office/powerpoint/2010/main" val="97137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3171605C6FB945B19AC56127AD5DE1" ma:contentTypeVersion="2" ma:contentTypeDescription="Create a new document." ma:contentTypeScope="" ma:versionID="3546fc95c7f2e5fc3f9a47864c5e1e36">
  <xsd:schema xmlns:xsd="http://www.w3.org/2001/XMLSchema" xmlns:xs="http://www.w3.org/2001/XMLSchema" xmlns:p="http://schemas.microsoft.com/office/2006/metadata/properties" xmlns:ns2="15ce9a88-752e-49d6-bbfb-7fe19bfc301a" targetNamespace="http://schemas.microsoft.com/office/2006/metadata/properties" ma:root="true" ma:fieldsID="0b801b34bd41ef9d07988dbe28a6d38d" ns2:_="">
    <xsd:import namespace="15ce9a88-752e-49d6-bbfb-7fe19bfc301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ce9a88-752e-49d6-bbfb-7fe19bfc30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425602-2E33-4A8D-B951-FACC791F3481}">
  <ds:schemaRefs>
    <ds:schemaRef ds:uri="http://schemas.microsoft.com/sharepoint/v3/contenttype/forms"/>
  </ds:schemaRefs>
</ds:datastoreItem>
</file>

<file path=customXml/itemProps2.xml><?xml version="1.0" encoding="utf-8"?>
<ds:datastoreItem xmlns:ds="http://schemas.openxmlformats.org/officeDocument/2006/customXml" ds:itemID="{77F65781-B14C-4319-BFAA-D7B6F67832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ce9a88-752e-49d6-bbfb-7fe19bfc30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197B07-C216-45DD-8E7A-1F7FB9FBA68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3462</TotalTime>
  <Words>2467</Words>
  <Application>Microsoft Office PowerPoint</Application>
  <PresentationFormat>Widescreen</PresentationFormat>
  <Paragraphs>146</Paragraphs>
  <Slides>45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-apple-system</vt:lpstr>
      <vt:lpstr>Arial</vt:lpstr>
      <vt:lpstr>Calibri</vt:lpstr>
      <vt:lpstr>Calibri Light</vt:lpstr>
      <vt:lpstr>Menlo</vt:lpstr>
      <vt:lpstr>QbgrypGftynpCdcmfbTimes-Roman</vt:lpstr>
      <vt:lpstr>Times New Roman</vt:lpstr>
      <vt:lpstr>XcsqxxMtpljtKhvrmcCourier</vt:lpstr>
      <vt:lpstr>Office Theme</vt:lpstr>
      <vt:lpstr>Introduction to Parallel Programming with MPI</vt:lpstr>
      <vt:lpstr>Distributed memory computers</vt:lpstr>
      <vt:lpstr>Distributed memory computers</vt:lpstr>
      <vt:lpstr>Distributed memory computers</vt:lpstr>
      <vt:lpstr>Distributed memory computers</vt:lpstr>
      <vt:lpstr>Enable MPI in Visual Studio </vt:lpstr>
      <vt:lpstr>Configure MPI in Visual Studio 2019 </vt:lpstr>
      <vt:lpstr>Configure MPI in Visual Studio 2019</vt:lpstr>
      <vt:lpstr>Configure MPI in Visual Studio 2019</vt:lpstr>
      <vt:lpstr>Configure MPI in Visual Studio 2019</vt:lpstr>
      <vt:lpstr>Configure MPI in Visual Studio 2019</vt:lpstr>
      <vt:lpstr>Testing </vt:lpstr>
      <vt:lpstr>Testing</vt:lpstr>
      <vt:lpstr>Testing</vt:lpstr>
      <vt:lpstr>Message Passing Interface (MPI)</vt:lpstr>
      <vt:lpstr>Message Passing Interface (MPI)</vt:lpstr>
      <vt:lpstr>Message Passing Interface (MPI)</vt:lpstr>
      <vt:lpstr>Message Passing Interface (MPI)</vt:lpstr>
      <vt:lpstr>Message Passing Interface (MPI)</vt:lpstr>
      <vt:lpstr>Message Passing Interface (MPI)</vt:lpstr>
      <vt:lpstr>MPI Operation Syntax</vt:lpstr>
      <vt:lpstr>MPI Data Types</vt:lpstr>
      <vt:lpstr>MPI 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MPI Operations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ATYAM VEERA VENKATA RATNA MANOJ - 200968108</cp:lastModifiedBy>
  <cp:revision>34</cp:revision>
  <dcterms:created xsi:type="dcterms:W3CDTF">2023-03-13T08:56:17Z</dcterms:created>
  <dcterms:modified xsi:type="dcterms:W3CDTF">2023-03-26T15:04:14Z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0x0101003B3171605C6FB945B19AC56127AD5DE1</vt:lpwstr>
  </property>
</Properties>
</file>