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81" r:id="rId3"/>
    <p:sldId id="257" r:id="rId4"/>
    <p:sldId id="260" r:id="rId5"/>
    <p:sldId id="262" r:id="rId6"/>
    <p:sldId id="258" r:id="rId7"/>
    <p:sldId id="261" r:id="rId8"/>
    <p:sldId id="280" r:id="rId9"/>
    <p:sldId id="264" r:id="rId10"/>
    <p:sldId id="263" r:id="rId11"/>
    <p:sldId id="272" r:id="rId12"/>
    <p:sldId id="273" r:id="rId13"/>
    <p:sldId id="274" r:id="rId14"/>
    <p:sldId id="275" r:id="rId15"/>
    <p:sldId id="277" r:id="rId16"/>
    <p:sldId id="276" r:id="rId17"/>
    <p:sldId id="278" r:id="rId18"/>
    <p:sldId id="279" r:id="rId19"/>
    <p:sldId id="266" r:id="rId20"/>
    <p:sldId id="265" r:id="rId21"/>
    <p:sldId id="267" r:id="rId22"/>
    <p:sldId id="268" r:id="rId23"/>
    <p:sldId id="269" r:id="rId24"/>
    <p:sldId id="270" r:id="rId25"/>
    <p:sldId id="282" r:id="rId26"/>
    <p:sldId id="271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571EC-2DDD-4B26-9A68-DB234570D149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9E97F-D406-4889-B560-808BBF8B0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1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This we can do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9E97F-D406-4889-B560-808BBF8B0E6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296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8CF17-3823-F7C8-850B-D0D29A75D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91060A-D38C-373D-9F56-834C2980F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56925-68C0-DBB9-2BB1-A46CF19B1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2D8C9-4D69-4495-A4F5-3A836872A2E8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ADC16-66E5-7068-05A3-65E21D8DE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E167A-457E-204C-3C84-898BA71B3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1D91-9F8F-41AA-AEF5-842F2B236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814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F2828-3BC6-73BE-6FDA-25552D6B6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A960C2-E2F8-495D-76CE-3B2107E30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35982-2758-C0AF-E2FA-44A516CF0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2D8C9-4D69-4495-A4F5-3A836872A2E8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3139B-5381-4E69-305A-4F60A1584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07F3E-00E5-DB1B-943D-A42F385E5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1D91-9F8F-41AA-AEF5-842F2B236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03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418590-04B4-185C-91AB-26E859BAA6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82872F-FA6A-F714-E05B-4DDAF037E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5B17C-9DCC-45BE-D95E-F6DF8B9B3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2D8C9-4D69-4495-A4F5-3A836872A2E8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29AA5-2F4B-0663-88F8-ED9C82398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F593A-B079-B968-8B90-CD511F23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1D91-9F8F-41AA-AEF5-842F2B236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692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9A6F-B322-7B20-3104-7A3262B82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87D5B-7E26-A541-5ED3-0949FB717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BD713-B1C9-461A-8289-FCB5D9DCB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2D8C9-4D69-4495-A4F5-3A836872A2E8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B4A29-957D-4B07-1E38-7120707AA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5607C-D055-6187-B54C-F4E282703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1D91-9F8F-41AA-AEF5-842F2B236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236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B6FA0-5150-0036-F9A6-1B96B00A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703F0-6A6A-1C4D-540F-F4C4A242F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2D260-0C91-70E4-70B1-36A25EDAD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2D8C9-4D69-4495-A4F5-3A836872A2E8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5C138-3D18-0599-1C59-E7BF317CB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8A29B-08C3-D011-5807-F09E30E98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1D91-9F8F-41AA-AEF5-842F2B236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318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96B99-F8EF-6D4A-E1BE-1B87A21F3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B5CB2-4E76-358D-8714-0707CB28AA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45DE6-7624-A83F-162D-031DA7799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0B5E6-4BFC-A49E-546D-C82570B6D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2D8C9-4D69-4495-A4F5-3A836872A2E8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D40A8-1D59-D618-8733-7B5DE942D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A062B-1A3E-42F7-A0D6-D3778103D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1D91-9F8F-41AA-AEF5-842F2B236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665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FB377-2312-A309-B88E-DB1E45CDB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A001D-E4EC-84D5-DFE0-A6D4A3C4E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00415-F168-9315-3973-0E51335BD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67D38D-0563-C9C8-F7D2-760A7CF80A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A5E6A9-243A-E864-D954-E1EB5A9333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099117-49A5-B9DC-3377-74FA89BD1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2D8C9-4D69-4495-A4F5-3A836872A2E8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A7FCE9-A25A-B785-5D18-914D26405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28B9EF-B450-A259-2520-46C26CBB6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1D91-9F8F-41AA-AEF5-842F2B236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324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94D57-2158-BDA8-1B60-2909E185E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F45CC1-A763-70F5-5D26-18237364B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2D8C9-4D69-4495-A4F5-3A836872A2E8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1A1765-D399-AE09-34E2-3671E46A1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54617C-F958-0F0C-B53C-AD2E1D284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1D91-9F8F-41AA-AEF5-842F2B236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797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35E1A8-E893-6D2B-DB07-D95D793B5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2D8C9-4D69-4495-A4F5-3A836872A2E8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6D4225-E65C-B692-B857-1E534FE37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1E04E-CFFB-F760-BBA4-3786C3810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1D91-9F8F-41AA-AEF5-842F2B236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13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047E7-C4E6-8701-5D5F-75C712DA1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6394E-85F2-5BD9-B3D5-052BA849E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7D426-5776-0DEC-3E85-26A6C8586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33946-DF47-7710-A53B-251F3677A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2D8C9-4D69-4495-A4F5-3A836872A2E8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26515-3CB6-8BAE-8303-313D0C18E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B31E5-9E91-D942-EBE3-A866CD599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1D91-9F8F-41AA-AEF5-842F2B236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752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8157A-F46D-429A-C86C-A572E0B19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064E4B-F413-5D04-87D2-D0FF7FAE8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52A5B-E629-EA2B-881E-644E4E858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E917F-F37A-DD38-1D7B-190104554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2D8C9-4D69-4495-A4F5-3A836872A2E8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9B21B-50C0-688B-C68A-7B92F72AE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46A9D-E6A0-1831-C504-2C660E60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1D91-9F8F-41AA-AEF5-842F2B236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62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CCC486-E891-C63B-5F73-581BB51FF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04EA2-A192-9CA8-AF2F-5DDF3B34A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8386C-5F9F-FD46-2EFE-28D08EDC80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2D8C9-4D69-4495-A4F5-3A836872A2E8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C1D10-0A4A-69E1-91DF-FA0F81E3A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2787F-8279-8B0E-8770-4D3AF0C047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41D91-9F8F-41AA-AEF5-842F2B236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5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EC8EA-2AAD-C90C-C010-14E9D5DF4B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Introduction to OpenMP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5333FA-BA61-D3B2-14E9-6A6111E67A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896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79E5D-6B37-4A66-75C2-C75D2019E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OpenMP: parallel regions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2C2429-9F8D-65AA-872D-14B5C56130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0981" y="1327355"/>
            <a:ext cx="8495070" cy="331347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F11700-0A71-512C-B850-5E6EA14F6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7266" y="4640826"/>
            <a:ext cx="5329082" cy="210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69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455" y="281998"/>
            <a:ext cx="10515600" cy="1325563"/>
          </a:xfrm>
        </p:spPr>
        <p:txBody>
          <a:bodyPr/>
          <a:lstStyle/>
          <a:p>
            <a:r>
              <a:rPr lang="en-IN" altLang="en-US" b="1" dirty="0">
                <a:latin typeface="Calibri-Bold"/>
              </a:rPr>
              <a:t>“Hello Word” Example/1</a:t>
            </a:r>
            <a:endParaRPr lang="en-IN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45809"/>
            <a:ext cx="9320077" cy="376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6515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dirty="0">
                <a:latin typeface="Calibri-Bold"/>
              </a:rPr>
              <a:t>“Hello Word” Example/2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728" y="1481683"/>
            <a:ext cx="10330543" cy="4866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5987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dirty="0">
                <a:latin typeface="Calibri-Bold"/>
              </a:rPr>
              <a:t>“Hello Word” Example/2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763325"/>
            <a:ext cx="5430008" cy="31627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382" y="1690688"/>
            <a:ext cx="4724400" cy="18034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550128"/>
            <a:ext cx="6011114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30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dirty="0">
                <a:latin typeface="Calibri-Bold"/>
              </a:rPr>
              <a:t>“Hello Word” Example/2</a:t>
            </a:r>
            <a:endParaRPr lang="en-IN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35728"/>
            <a:ext cx="563880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2064328"/>
            <a:ext cx="6163535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77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OpenMP</a:t>
            </a:r>
            <a:r>
              <a:rPr lang="en-IN" dirty="0"/>
              <a:t> Components</a:t>
            </a: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577" y="1690687"/>
            <a:ext cx="2904041" cy="4572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154" y="1690688"/>
            <a:ext cx="2791691" cy="498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146" y="1690687"/>
            <a:ext cx="2729346" cy="464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5029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dirty="0">
                <a:latin typeface="Calibri-Bold"/>
              </a:rPr>
              <a:t>“Hello Word” Example/3</a:t>
            </a:r>
            <a:endParaRPr lang="en-IN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301" y="1848716"/>
            <a:ext cx="7667625" cy="4753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5451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dirty="0">
                <a:latin typeface="Calibri-Bold"/>
              </a:rPr>
              <a:t>“Hello Word” Example/3</a:t>
            </a:r>
            <a:endParaRPr lang="en-IN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522" y="1830531"/>
            <a:ext cx="8365114" cy="4752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4063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dirty="0">
                <a:latin typeface="Calibri-Bold"/>
              </a:rPr>
              <a:t>“Hello Word” Example/3</a:t>
            </a:r>
            <a:endParaRPr lang="en-IN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77" y="1690688"/>
            <a:ext cx="8037367" cy="5170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3512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71A18-A137-9ADF-B817-909283C32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Hello World in OpenMP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C9396D-A5C9-F8B5-6F47-82FAB1D51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4981" y="1779640"/>
            <a:ext cx="5633884" cy="4247534"/>
          </a:xfrm>
        </p:spPr>
      </p:pic>
    </p:spTree>
    <p:extLst>
      <p:ext uri="{BB962C8B-B14F-4D97-AF65-F5344CB8AC3E}">
        <p14:creationId xmlns:p14="http://schemas.microsoft.com/office/powerpoint/2010/main" val="3543872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Can my code be parallelized?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Does it have large loops that repeat the same operations?</a:t>
            </a:r>
          </a:p>
          <a:p>
            <a:pPr algn="just"/>
            <a:r>
              <a:rPr lang="en-US" dirty="0"/>
              <a:t>Does your code do multiple tasks that are not dependent on one another? If so is the dependency weak? </a:t>
            </a:r>
          </a:p>
          <a:p>
            <a:pPr algn="just"/>
            <a:r>
              <a:rPr lang="en-US" dirty="0"/>
              <a:t>Can any dependencies or information sharing be overlapped with computation</a:t>
            </a:r>
          </a:p>
          <a:p>
            <a:pPr algn="just"/>
            <a:r>
              <a:rPr lang="en-US" dirty="0"/>
              <a:t> If not, is the amount of communications small? </a:t>
            </a:r>
          </a:p>
          <a:p>
            <a:pPr algn="just"/>
            <a:r>
              <a:rPr lang="en-US" dirty="0"/>
              <a:t> Do multiple tasks depend on the same data?  </a:t>
            </a:r>
          </a:p>
          <a:p>
            <a:pPr algn="just"/>
            <a:r>
              <a:rPr lang="en-US" dirty="0"/>
              <a:t>Does the order of operations matter? If so how strict does it have to be?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9634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90C76-B6A6-9351-2629-007F0A985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OpenMP controlling number of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1BC2B-084F-0CF9-1305-B3F4DF3F8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Once a program is compiled, the number of threads can be controlled using the following shell variables</a:t>
            </a:r>
          </a:p>
          <a:p>
            <a:endParaRPr lang="en-IN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At the program level, via the </a:t>
            </a:r>
            <a:r>
              <a:rPr lang="en-US" b="1" dirty="0" err="1"/>
              <a:t>omp_set_number_threads</a:t>
            </a:r>
            <a:r>
              <a:rPr lang="en-US" b="1" dirty="0"/>
              <a:t> </a:t>
            </a:r>
            <a:r>
              <a:rPr lang="en-US" dirty="0"/>
              <a:t>function: </a:t>
            </a:r>
          </a:p>
          <a:p>
            <a:pPr marL="457200" lvl="1" indent="0" algn="ctr">
              <a:buNone/>
            </a:pPr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void </a:t>
            </a:r>
            <a:r>
              <a:rPr lang="en-US" dirty="0" err="1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omp_set_num_threads</a:t>
            </a:r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(int n)</a:t>
            </a:r>
          </a:p>
          <a:p>
            <a:pPr marL="457200" lvl="1" indent="0">
              <a:buNone/>
            </a:pPr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457200" lvl="1" indent="0">
              <a:buNone/>
            </a:pPr>
            <a:r>
              <a:rPr lang="en-US" dirty="0"/>
              <a:t>• At the pragma level, via the </a:t>
            </a:r>
            <a:r>
              <a:rPr lang="en-US" b="1" dirty="0" err="1"/>
              <a:t>num_threads</a:t>
            </a:r>
            <a:r>
              <a:rPr lang="en-US" b="1" dirty="0"/>
              <a:t> </a:t>
            </a:r>
            <a:r>
              <a:rPr lang="en-US" dirty="0"/>
              <a:t>clause: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 algn="ctr">
              <a:buNone/>
            </a:pPr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</a:rPr>
              <a:t>#pragma </a:t>
            </a:r>
            <a:r>
              <a:rPr lang="en-US" dirty="0" err="1">
                <a:solidFill>
                  <a:srgbClr val="C00000"/>
                </a:solidFill>
                <a:latin typeface="Cascadia Mono" panose="020B0609020000020004" pitchFamily="49" charset="0"/>
              </a:rPr>
              <a:t>omp</a:t>
            </a:r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</a:rPr>
              <a:t> parallel </a:t>
            </a:r>
            <a:r>
              <a:rPr lang="en-US" dirty="0" err="1">
                <a:solidFill>
                  <a:srgbClr val="C00000"/>
                </a:solidFill>
                <a:latin typeface="Cascadia Mono" panose="020B0609020000020004" pitchFamily="49" charset="0"/>
              </a:rPr>
              <a:t>num_threads</a:t>
            </a:r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 err="1">
                <a:solidFill>
                  <a:srgbClr val="C00000"/>
                </a:solidFill>
                <a:latin typeface="Cascadia Mono" panose="020B0609020000020004" pitchFamily="49" charset="0"/>
              </a:rPr>
              <a:t>numThreads</a:t>
            </a:r>
            <a:r>
              <a:rPr lang="en-US" dirty="0">
                <a:solidFill>
                  <a:srgbClr val="C00000"/>
                </a:solidFill>
                <a:latin typeface="Cascadia Mono" panose="020B0609020000020004" pitchFamily="49" charset="0"/>
              </a:rPr>
              <a:t>)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915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E3517-560F-4450-BDE9-6116F1C9F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OpenMP controlling number of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7127A-8B37-48F9-9C5F-00C2C6884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Asking how many cores this program has access to:</a:t>
            </a:r>
          </a:p>
          <a:p>
            <a:pPr marL="0" indent="0" algn="ctr">
              <a:buNone/>
            </a:pPr>
            <a:r>
              <a:rPr lang="pt-BR" sz="20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num = omp_get_num_procs( );</a:t>
            </a:r>
          </a:p>
          <a:p>
            <a:r>
              <a:rPr lang="en-US" dirty="0"/>
              <a:t>Setting the number of available threads to the exact number of cores available:</a:t>
            </a:r>
          </a:p>
          <a:p>
            <a:pPr marL="0" indent="0" algn="ctr">
              <a:buNone/>
            </a:pPr>
            <a:r>
              <a:rPr lang="en-US" sz="2000" dirty="0" err="1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omp_set_num_threads</a:t>
            </a:r>
            <a:r>
              <a:rPr lang="en-US" sz="20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 </a:t>
            </a:r>
            <a:r>
              <a:rPr lang="en-US" sz="2000" dirty="0" err="1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omp_get_num_procs</a:t>
            </a:r>
            <a:r>
              <a:rPr lang="en-US" sz="20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 ) );</a:t>
            </a:r>
          </a:p>
          <a:p>
            <a:r>
              <a:rPr lang="en-US" dirty="0"/>
              <a:t>Asking how many OpenMP threads this program is using right now: 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num = </a:t>
            </a:r>
            <a:r>
              <a:rPr lang="en-US" sz="2000" dirty="0" err="1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omp_get_num_threads</a:t>
            </a:r>
            <a:r>
              <a:rPr lang="en-US" sz="20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 ); </a:t>
            </a:r>
          </a:p>
          <a:p>
            <a:r>
              <a:rPr lang="en-US" dirty="0"/>
              <a:t>Asking which thread number this one is: 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me = </a:t>
            </a:r>
            <a:r>
              <a:rPr lang="en-US" sz="2000" dirty="0" err="1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omp_get_thread_num</a:t>
            </a:r>
            <a:r>
              <a:rPr lang="en-US" sz="20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 )</a:t>
            </a:r>
            <a:endParaRPr lang="pt-BR" sz="2000" dirty="0">
              <a:solidFill>
                <a:srgbClr val="C0000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402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20A08-2367-5294-F67E-2AAF6627C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Hello World in OpenMP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CD7BE-E89E-6343-053A-056B96390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575323" cy="4351338"/>
          </a:xfrm>
        </p:spPr>
        <p:txBody>
          <a:bodyPr/>
          <a:lstStyle/>
          <a:p>
            <a:pPr algn="just"/>
            <a:r>
              <a:rPr lang="en-US" dirty="0"/>
              <a:t>Each thread has a unique integer “id”; master thread has “id” 0</a:t>
            </a:r>
          </a:p>
          <a:p>
            <a:pPr algn="just"/>
            <a:r>
              <a:rPr lang="en-US" dirty="0"/>
              <a:t>Other threads have “id” 1, 2, …</a:t>
            </a:r>
          </a:p>
          <a:p>
            <a:pPr algn="just"/>
            <a:r>
              <a:rPr lang="en-US" dirty="0"/>
              <a:t>OpenMP runtime function</a:t>
            </a:r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sz="2000" dirty="0" err="1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omp_get_thread_num</a:t>
            </a:r>
            <a:r>
              <a:rPr lang="en-US" sz="20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() </a:t>
            </a:r>
            <a:endParaRPr lang="en-US" dirty="0">
              <a:solidFill>
                <a:srgbClr val="C0000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indent="0" algn="just">
              <a:buNone/>
            </a:pPr>
            <a:r>
              <a:rPr lang="en-US" dirty="0"/>
              <a:t>returns a thread’s unique “id”.</a:t>
            </a:r>
          </a:p>
          <a:p>
            <a:pPr algn="just"/>
            <a:r>
              <a:rPr lang="en-US" dirty="0"/>
              <a:t>What will be the programs output?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BD1282-7E1C-0F6E-AC38-5B9CAE309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3794" y="1698061"/>
            <a:ext cx="3736257" cy="344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378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9B17A-D02B-1D63-0309-CD93599CA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sample OpenMP program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332490-0773-1A98-DD35-777A649BD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980" y="2172930"/>
            <a:ext cx="8790039" cy="299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5751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4A539-049D-CECC-B80F-7E2E8B90C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sample OpenMP program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4E4B86-DA54-DB30-937A-547A90FCF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0749" y="1317523"/>
            <a:ext cx="7796980" cy="5057365"/>
          </a:xfrm>
        </p:spPr>
      </p:pic>
    </p:spTree>
    <p:extLst>
      <p:ext uri="{BB962C8B-B14F-4D97-AF65-F5344CB8AC3E}">
        <p14:creationId xmlns:p14="http://schemas.microsoft.com/office/powerpoint/2010/main" val="39103989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OpenMP</a:t>
            </a:r>
            <a:r>
              <a:rPr lang="en-IN" dirty="0"/>
              <a:t>: parallel loops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6CDD04-C589-66C5-C6E7-618D4BF2DF83}"/>
              </a:ext>
            </a:extLst>
          </p:cNvPr>
          <p:cNvSpPr txBox="1"/>
          <p:nvPr/>
        </p:nvSpPr>
        <p:spPr>
          <a:xfrm>
            <a:off x="838200" y="1995948"/>
            <a:ext cx="538807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b="1" dirty="0" err="1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omp</a:t>
            </a:r>
            <a:r>
              <a:rPr lang="en-US" b="1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parallel for </a:t>
            </a:r>
            <a:r>
              <a:rPr lang="en-US" sz="2000" dirty="0"/>
              <a:t>directive in line 5 specifies that the for loop must be executed in parallel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/>
              <a:t>The iterations of the for loop will be divided among the threads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Once all iterations have been executed, all threads in the team are synchronized at the implicit barrier at the end of the parallel for loop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All slave threads are terminated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Finally, the execution proceeds sequentially, and the master thread terminates the program by executing return 0</a:t>
            </a:r>
            <a:endParaRPr lang="en-IN" sz="2000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1C8EDB13-8FF6-11D5-9C7F-7AE99BC5E0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9122" y="2262211"/>
            <a:ext cx="5132439" cy="3066872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3E1BE8-491B-03B7-8AB6-A7373B352D5A}"/>
              </a:ext>
            </a:extLst>
          </p:cNvPr>
          <p:cNvSpPr/>
          <p:nvPr/>
        </p:nvSpPr>
        <p:spPr>
          <a:xfrm>
            <a:off x="6371302" y="2227685"/>
            <a:ext cx="5260259" cy="324888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2834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4F9DA-0315-3347-C805-DEBA77B5A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OpenMP threads in Loops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27D21E-27FA-7874-89A5-9F5138A258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832" y="1337189"/>
            <a:ext cx="10648335" cy="4699818"/>
          </a:xfrm>
        </p:spPr>
      </p:pic>
    </p:spTree>
    <p:extLst>
      <p:ext uri="{BB962C8B-B14F-4D97-AF65-F5344CB8AC3E}">
        <p14:creationId xmlns:p14="http://schemas.microsoft.com/office/powerpoint/2010/main" val="28012171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CC67-3848-464D-C89D-8594E0D5B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OpenMP: parallel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3A44A-9AB6-4F43-36CA-DD69A2165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loop variable is made private to each thread in the team and must be either (unsigned) integer or a pointer</a:t>
            </a:r>
          </a:p>
          <a:p>
            <a:pPr algn="just"/>
            <a:r>
              <a:rPr lang="en-US" dirty="0"/>
              <a:t>The loop variable should not be modified during the execution of any iteration</a:t>
            </a:r>
          </a:p>
          <a:p>
            <a:pPr algn="just"/>
            <a:r>
              <a:rPr lang="en-US" dirty="0"/>
              <a:t>The condition in the for loop must be a simple relational expression</a:t>
            </a:r>
          </a:p>
          <a:p>
            <a:pPr algn="just"/>
            <a:r>
              <a:rPr lang="en-US" dirty="0"/>
              <a:t>The increment in the for loop must specify a change by constant additive expression</a:t>
            </a:r>
          </a:p>
          <a:p>
            <a:pPr algn="just"/>
            <a:r>
              <a:rPr lang="en-US" dirty="0"/>
              <a:t>The number of iterations of all associated loops must be known before the start of the outermost for loop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3818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3FC4B-FE5F-78E2-BD1A-E495A9DF0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OpenMP: parallel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D1AF5-2A18-A9C1-BD52-BAF224EF6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start and terminate conditions must have compatible types</a:t>
            </a:r>
          </a:p>
          <a:p>
            <a:r>
              <a:rPr lang="en-US" dirty="0"/>
              <a:t>Neither the start nor the terminate conditions can be changed during the execution of the loop</a:t>
            </a:r>
          </a:p>
          <a:p>
            <a:r>
              <a:rPr lang="en-US" dirty="0"/>
              <a:t>The index can only be modified by the changed expression (i.e., not modified inside the loop itself)</a:t>
            </a:r>
          </a:p>
          <a:p>
            <a:r>
              <a:rPr lang="en-US" dirty="0"/>
              <a:t>You cannot use a break or a </a:t>
            </a:r>
            <a:r>
              <a:rPr lang="en-US" dirty="0" err="1"/>
              <a:t>goto</a:t>
            </a:r>
            <a:r>
              <a:rPr lang="en-US" dirty="0"/>
              <a:t> to get out of the loop</a:t>
            </a:r>
          </a:p>
          <a:p>
            <a:r>
              <a:rPr lang="en-US" dirty="0"/>
              <a:t>There can be no inter-loop data dependencies such as:</a:t>
            </a:r>
          </a:p>
          <a:p>
            <a:pPr marL="0" indent="0" algn="ctr">
              <a:buNone/>
            </a:pPr>
            <a:r>
              <a:rPr lang="en-US" dirty="0"/>
              <a:t>A[</a:t>
            </a:r>
            <a:r>
              <a:rPr lang="en-US" dirty="0" err="1"/>
              <a:t>i</a:t>
            </a:r>
            <a:r>
              <a:rPr lang="en-US" dirty="0"/>
              <a:t>]=a[i-1]+1;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19355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B99D9-4E18-D048-8C87-11240A9E1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OpenMP: parallel loops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5B1B1C-EEE2-DB03-A391-296CC6A64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61192"/>
            <a:ext cx="8974394" cy="213406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E85CEB-3DE9-6792-AA78-92C15EC98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52" y="3919574"/>
            <a:ext cx="9062754" cy="257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80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D0B0C-C5A3-687F-AB1A-3DEB0DCC6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OpenMP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B582D-7CF3-9F18-86D2-A8E2F5AC3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OpenMP stands for “Open Multi-Processing”</a:t>
            </a:r>
          </a:p>
          <a:p>
            <a:r>
              <a:rPr lang="en-US" dirty="0"/>
              <a:t>OpenMP is a multi-vendor standard to perform shared-memory multithreading</a:t>
            </a:r>
          </a:p>
          <a:p>
            <a:r>
              <a:rPr lang="en-IN" dirty="0"/>
              <a:t>OpenMP uses fork-join model</a:t>
            </a:r>
          </a:p>
          <a:p>
            <a:r>
              <a:rPr lang="en-IN" dirty="0"/>
              <a:t>OpenMP is both directive and library based </a:t>
            </a:r>
          </a:p>
          <a:p>
            <a:r>
              <a:rPr lang="en-IN" dirty="0"/>
              <a:t>Each OpenMP thread has its own stack</a:t>
            </a:r>
          </a:p>
          <a:p>
            <a:r>
              <a:rPr lang="en-US" dirty="0"/>
              <a:t>OpenMP probably gives you the biggest multithread benefit per amount of work you have to put in to using it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77586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01A4E-6D67-1B6B-FFF7-66F6CAEA8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OpenMP: parallel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0FEA5-D75A-FC03-FD71-27D4B99AA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7BF4EB-9F78-5B22-CE58-30FDC8DA9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537" y="1825625"/>
            <a:ext cx="672526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274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58749-23B5-17DE-E8FD-A2EC07B29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Program Multiple Data (SPMD) in OpenMP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706C1B-9436-B3D2-6AC2-E023092AB4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2490" y="1690688"/>
            <a:ext cx="8524568" cy="4906757"/>
          </a:xfrm>
        </p:spPr>
      </p:pic>
    </p:spTree>
    <p:extLst>
      <p:ext uri="{BB962C8B-B14F-4D97-AF65-F5344CB8AC3E}">
        <p14:creationId xmlns:p14="http://schemas.microsoft.com/office/powerpoint/2010/main" val="4361334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EB614-66D4-8E87-38DE-FBB9848D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OpenMP: data sharing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8963D-9D70-F65E-2E88-F21692FB7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032" y="1835457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Various data sharing clauses might be used in </a:t>
            </a:r>
            <a:r>
              <a:rPr lang="en-US" dirty="0" err="1"/>
              <a:t>omp</a:t>
            </a:r>
            <a:r>
              <a:rPr lang="en-US" dirty="0"/>
              <a:t> parallel directive to specify whether and how data are shared among threads:</a:t>
            </a:r>
          </a:p>
          <a:p>
            <a:pPr marL="0" indent="0" algn="just">
              <a:buNone/>
            </a:pPr>
            <a:endParaRPr lang="en-US" sz="1100" dirty="0"/>
          </a:p>
          <a:p>
            <a:pPr lvl="1" algn="just"/>
            <a:r>
              <a:rPr lang="en-US" b="1" dirty="0"/>
              <a:t>shared(list) </a:t>
            </a:r>
            <a:r>
              <a:rPr lang="en-US" dirty="0"/>
              <a:t>specifies that each variable in the list is shared by all threads in a team, i.e., all threads share the same copy of the variable</a:t>
            </a:r>
          </a:p>
          <a:p>
            <a:pPr lvl="1" algn="just"/>
            <a:endParaRPr lang="en-US" dirty="0"/>
          </a:p>
          <a:p>
            <a:pPr lvl="1" algn="just"/>
            <a:r>
              <a:rPr lang="en-US" b="1" dirty="0"/>
              <a:t>private(list)</a:t>
            </a:r>
            <a:r>
              <a:rPr lang="en-US" dirty="0"/>
              <a:t> specifies that each variable in the list is private to each thread in a team, i.e., each thread has its own local copy of the variable</a:t>
            </a:r>
          </a:p>
          <a:p>
            <a:pPr lvl="1" algn="just"/>
            <a:endParaRPr lang="en-US" dirty="0"/>
          </a:p>
          <a:p>
            <a:pPr lvl="1" algn="just"/>
            <a:r>
              <a:rPr lang="en-US" b="1" dirty="0" err="1"/>
              <a:t>firstprivate</a:t>
            </a:r>
            <a:r>
              <a:rPr lang="en-US" b="1" dirty="0"/>
              <a:t>(list) </a:t>
            </a:r>
            <a:r>
              <a:rPr lang="en-US" dirty="0"/>
              <a:t>is like private but each variable listed is initialized with the value it contained when the parallel region was encountered</a:t>
            </a:r>
          </a:p>
          <a:p>
            <a:pPr lvl="1" algn="just"/>
            <a:endParaRPr lang="en-US" dirty="0"/>
          </a:p>
          <a:p>
            <a:pPr lvl="1" algn="just"/>
            <a:r>
              <a:rPr lang="en-US" b="1" dirty="0" err="1"/>
              <a:t>lastprivate</a:t>
            </a:r>
            <a:r>
              <a:rPr lang="en-US" b="1" dirty="0"/>
              <a:t>(list) </a:t>
            </a:r>
            <a:r>
              <a:rPr lang="en-US" dirty="0"/>
              <a:t>is like private but when the parallel region ends each variable listed is updated with its final value within the parallel region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92932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71DEF-9706-4B5E-7A56-20EED09BD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OpenMP: data sharing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CDD643-2B24-1A5B-C583-ABEBA4A72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802187"/>
          </a:xfrm>
        </p:spPr>
      </p:pic>
    </p:spTree>
    <p:extLst>
      <p:ext uri="{BB962C8B-B14F-4D97-AF65-F5344CB8AC3E}">
        <p14:creationId xmlns:p14="http://schemas.microsoft.com/office/powerpoint/2010/main" val="28351234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89D61-2F0E-56EF-666E-08D9B055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OpenMP: data sharing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2BF3C-3EDA-AA71-3002-44245B004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not specified otherwise,</a:t>
            </a:r>
          </a:p>
          <a:p>
            <a:pPr lvl="1"/>
            <a:r>
              <a:rPr lang="en-US" dirty="0"/>
              <a:t>automatic variables declared outside a parallel construct are shared by default</a:t>
            </a:r>
          </a:p>
          <a:p>
            <a:pPr lvl="1"/>
            <a:r>
              <a:rPr lang="en-US" dirty="0"/>
              <a:t>automatic variables declared within a parallel construct are private</a:t>
            </a:r>
          </a:p>
          <a:p>
            <a:pPr lvl="1"/>
            <a:r>
              <a:rPr lang="en-US" dirty="0"/>
              <a:t>static and dynamically allocated variables are shared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62B86F-6A43-DC02-BB2B-AA57D44ED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18" y="4234165"/>
            <a:ext cx="5584723" cy="181497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459E71C-35FF-0C69-2B1D-FEF76C04DE00}"/>
              </a:ext>
            </a:extLst>
          </p:cNvPr>
          <p:cNvSpPr/>
          <p:nvPr/>
        </p:nvSpPr>
        <p:spPr>
          <a:xfrm>
            <a:off x="609599" y="4192531"/>
            <a:ext cx="5535562" cy="181497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1508AA-903D-D936-A0F2-CD275D4F1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974" y="4192531"/>
            <a:ext cx="5528189" cy="181497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3AAD81E-E478-8D33-4271-D875F2D7452C}"/>
              </a:ext>
            </a:extLst>
          </p:cNvPr>
          <p:cNvSpPr/>
          <p:nvPr/>
        </p:nvSpPr>
        <p:spPr>
          <a:xfrm>
            <a:off x="6324601" y="4192531"/>
            <a:ext cx="5535562" cy="181497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0667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221FD-8DCB-3F39-4688-809DD8068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OpenMP: nested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5363E-F166-6A17-82B2-916226DBD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5346290" cy="456534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Nested parallelism is enabled or disabled by setting the shell variable </a:t>
            </a:r>
            <a:r>
              <a:rPr lang="en-US" sz="2400" b="1" dirty="0"/>
              <a:t>OMP_NESTED nested</a:t>
            </a:r>
            <a:endParaRPr lang="en-US" sz="2400" dirty="0"/>
          </a:p>
          <a:p>
            <a:r>
              <a:rPr lang="en-US" sz="2400" dirty="0"/>
              <a:t>where nested is either true or false</a:t>
            </a:r>
          </a:p>
          <a:p>
            <a:r>
              <a:rPr lang="en-US" sz="2400" dirty="0"/>
              <a:t>Within a program, this can be achieved </a:t>
            </a:r>
            <a:r>
              <a:rPr lang="en-US" sz="2400" dirty="0" err="1"/>
              <a:t>usign</a:t>
            </a:r>
            <a:r>
              <a:rPr lang="en-US" sz="2400" dirty="0"/>
              <a:t> the following two functions</a:t>
            </a:r>
          </a:p>
          <a:p>
            <a:pPr marL="0" indent="0" algn="ctr">
              <a:buNone/>
            </a:pPr>
            <a:r>
              <a:rPr lang="en-US" sz="22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void </a:t>
            </a:r>
            <a:r>
              <a:rPr lang="en-US" sz="2200" dirty="0" err="1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omp_set_nested</a:t>
            </a:r>
            <a:r>
              <a:rPr lang="en-US" sz="22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(int nested)</a:t>
            </a:r>
            <a:r>
              <a:rPr lang="en-US" dirty="0"/>
              <a:t> </a:t>
            </a:r>
          </a:p>
          <a:p>
            <a:r>
              <a:rPr lang="en-US" sz="2400" dirty="0"/>
              <a:t>Enables or disables nested parallelism</a:t>
            </a:r>
          </a:p>
          <a:p>
            <a:pPr marL="0" indent="0" algn="ctr">
              <a:buNone/>
            </a:pPr>
            <a:r>
              <a:rPr lang="en-US" sz="22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int </a:t>
            </a:r>
            <a:r>
              <a:rPr lang="en-US" sz="2200" dirty="0" err="1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omp_get_nested</a:t>
            </a:r>
            <a:r>
              <a:rPr lang="en-US" sz="22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() </a:t>
            </a:r>
          </a:p>
          <a:p>
            <a:r>
              <a:rPr lang="en-US" sz="2400" dirty="0"/>
              <a:t>Tells whether nested parallelism is enabled or disabled. 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574EF0-51BE-9C85-9A5E-622CDD21F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069" y="1825624"/>
            <a:ext cx="5565459" cy="401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043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8B11A-FA75-85D2-380E-086F7548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FEFCF-C3F1-C6FD-31B3-8833C8F0F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thread can be considered to be a </a:t>
            </a:r>
            <a:r>
              <a:rPr lang="en-US" b="1" dirty="0"/>
              <a:t>lightweight process</a:t>
            </a:r>
          </a:p>
          <a:p>
            <a:r>
              <a:rPr lang="en-US" dirty="0"/>
              <a:t>A more precise definition is that it is an execution path, a sequence of instructions, that is managed separately by the operating system scheduler as a unit</a:t>
            </a:r>
          </a:p>
          <a:p>
            <a:r>
              <a:rPr lang="en-US" dirty="0"/>
              <a:t>Threads alleviate the overhead associated with the fork mechanism by copying only the bare essentials needed: the run-time stack</a:t>
            </a:r>
          </a:p>
          <a:p>
            <a:r>
              <a:rPr lang="en-US" dirty="0"/>
              <a:t>The run-time stack cannot be shared between two threads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8473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0A2C8-4157-99B8-55E7-542B04A3B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Fork-join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3F66E4-B56C-A68E-0686-FA33541EE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9833" y="1533832"/>
            <a:ext cx="8935452" cy="5107600"/>
          </a:xfrm>
        </p:spPr>
      </p:pic>
    </p:spTree>
    <p:extLst>
      <p:ext uri="{BB962C8B-B14F-4D97-AF65-F5344CB8AC3E}">
        <p14:creationId xmlns:p14="http://schemas.microsoft.com/office/powerpoint/2010/main" val="623542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DDB2B-06F6-EE38-A9D0-107DACF15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OpenMP Consortium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5E34A6-DCAB-67F1-C11B-8D99CAC1D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271" y="2053388"/>
            <a:ext cx="8318090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955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64FE6-95BF-6E59-CBA8-0A1A03AA2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OpenMP Isn’t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3E75B-2D26-097A-0AAC-7768711CE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OpenMP doesn’t check for </a:t>
            </a:r>
            <a:r>
              <a:rPr lang="en-US" b="1" dirty="0">
                <a:solidFill>
                  <a:srgbClr val="FF0000"/>
                </a:solidFill>
              </a:rPr>
              <a:t>data dependencies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data conflicts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deadlocks</a:t>
            </a:r>
            <a:r>
              <a:rPr lang="en-US" dirty="0"/>
              <a:t>, or </a:t>
            </a:r>
            <a:r>
              <a:rPr lang="en-US" b="1" dirty="0">
                <a:solidFill>
                  <a:srgbClr val="FF0000"/>
                </a:solidFill>
              </a:rPr>
              <a:t>race conditions</a:t>
            </a:r>
            <a:r>
              <a:rPr lang="en-US" dirty="0"/>
              <a:t>. You are responsible for avoiding those yourself</a:t>
            </a:r>
          </a:p>
          <a:p>
            <a:pPr algn="just"/>
            <a:r>
              <a:rPr lang="en-US" dirty="0"/>
              <a:t>OpenMP doesn’t check for </a:t>
            </a:r>
            <a:r>
              <a:rPr lang="en-US" b="1" dirty="0">
                <a:solidFill>
                  <a:srgbClr val="FF0000"/>
                </a:solidFill>
              </a:rPr>
              <a:t>non-conforming</a:t>
            </a:r>
            <a:r>
              <a:rPr lang="en-US" dirty="0"/>
              <a:t> code sequences</a:t>
            </a:r>
          </a:p>
          <a:p>
            <a:pPr algn="just"/>
            <a:r>
              <a:rPr lang="en-US" dirty="0"/>
              <a:t>OpenMP doesn’t </a:t>
            </a:r>
            <a:r>
              <a:rPr lang="en-US" b="1" dirty="0">
                <a:solidFill>
                  <a:srgbClr val="FF0000"/>
                </a:solidFill>
              </a:rPr>
              <a:t>guarantee identical behavior</a:t>
            </a:r>
            <a:r>
              <a:rPr lang="en-US" dirty="0"/>
              <a:t> across vendors or hardware, or even between multiple runs on the same vendor’s hardware</a:t>
            </a:r>
          </a:p>
          <a:p>
            <a:pPr algn="just"/>
            <a:r>
              <a:rPr lang="en-US" dirty="0"/>
              <a:t>OpenMP doesn’t guarantee the </a:t>
            </a:r>
            <a:r>
              <a:rPr lang="en-US" b="1" dirty="0">
                <a:solidFill>
                  <a:srgbClr val="FF0000"/>
                </a:solidFill>
              </a:rPr>
              <a:t>order in which threads execute</a:t>
            </a:r>
            <a:r>
              <a:rPr lang="en-US" dirty="0"/>
              <a:t>, just that they do execute</a:t>
            </a:r>
          </a:p>
          <a:p>
            <a:pPr algn="just"/>
            <a:r>
              <a:rPr lang="en-IN" dirty="0"/>
              <a:t>OpenMP is not </a:t>
            </a:r>
            <a:r>
              <a:rPr lang="en-IN" b="1" dirty="0">
                <a:solidFill>
                  <a:srgbClr val="FF0000"/>
                </a:solidFill>
              </a:rPr>
              <a:t>overhead-free</a:t>
            </a:r>
          </a:p>
          <a:p>
            <a:pPr algn="just"/>
            <a:r>
              <a:rPr lang="en-US" dirty="0"/>
              <a:t>OpenMP does not prevent you from writing code that triggers </a:t>
            </a:r>
            <a:r>
              <a:rPr lang="en-US" b="1" dirty="0">
                <a:solidFill>
                  <a:srgbClr val="FF0000"/>
                </a:solidFill>
              </a:rPr>
              <a:t>cache performance problems 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101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 err="1">
                <a:latin typeface="Calibri" panose="020F0502020204030204" pitchFamily="34" charset="0"/>
              </a:rPr>
              <a:t>OpenMP</a:t>
            </a:r>
            <a:r>
              <a:rPr lang="en-IN" altLang="en-US" dirty="0">
                <a:latin typeface="Calibri" panose="020F0502020204030204" pitchFamily="34" charset="0"/>
              </a:rPr>
              <a:t> Programming Model 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altLang="en-US" dirty="0">
                <a:latin typeface="Calibri" panose="020F0502020204030204" pitchFamily="34" charset="0"/>
              </a:rPr>
              <a:t>Shared memory, thread-based parallelism 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OpenMP is based on the existence of multiple threads in the shared memory programming paradigm 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A shared memory process consists of multiple threads </a:t>
            </a:r>
          </a:p>
          <a:p>
            <a:r>
              <a:rPr lang="en-IN" altLang="en-US" dirty="0">
                <a:latin typeface="Calibri" panose="020F0502020204030204" pitchFamily="34" charset="0"/>
              </a:rPr>
              <a:t>Explicit Parallelism 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</a:rPr>
              <a:t>Programmer has full control over parallelization 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</a:rPr>
              <a:t>OpenMP is not an automatic parallel programming model </a:t>
            </a:r>
          </a:p>
          <a:p>
            <a:pPr lvl="1"/>
            <a:r>
              <a:rPr lang="en-IN" altLang="en-US" dirty="0">
                <a:latin typeface="Calibri" panose="020F0502020204030204" pitchFamily="34" charset="0"/>
              </a:rPr>
              <a:t>Compiler directive based 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</a:rPr>
              <a:t>Most OpenMP parallelism is specified through the use of compiler directives which are embedded in the source code. </a:t>
            </a:r>
          </a:p>
        </p:txBody>
      </p:sp>
    </p:spTree>
    <p:extLst>
      <p:ext uri="{BB962C8B-B14F-4D97-AF65-F5344CB8AC3E}">
        <p14:creationId xmlns:p14="http://schemas.microsoft.com/office/powerpoint/2010/main" val="884231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08760-52F5-6FD1-8B87-4880E3ED7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OpenMP: parallel regions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C8B64-A95D-6CD1-1A7E-2D9416523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0634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A parallel region within a program is specified as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sz="2200" dirty="0">
                <a:solidFill>
                  <a:srgbClr val="0070C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#pragma </a:t>
            </a:r>
            <a:r>
              <a:rPr lang="en-US" sz="2200" dirty="0" err="1">
                <a:solidFill>
                  <a:srgbClr val="0070C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omp</a:t>
            </a:r>
            <a:r>
              <a:rPr lang="en-US" sz="2200" dirty="0">
                <a:solidFill>
                  <a:srgbClr val="0070C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parallel [clause [[,] clause] …] </a:t>
            </a:r>
          </a:p>
          <a:p>
            <a:pPr marL="457200" lvl="1" indent="0" algn="just">
              <a:buNone/>
            </a:pPr>
            <a:r>
              <a:rPr lang="en-US" sz="1900" dirty="0">
                <a:solidFill>
                  <a:srgbClr val="0070C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		Structured-block</a:t>
            </a:r>
            <a:endParaRPr lang="en-IN" sz="1900" dirty="0">
              <a:solidFill>
                <a:srgbClr val="0070C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algn="just"/>
            <a:r>
              <a:rPr lang="en-US" dirty="0"/>
              <a:t>A team of threads is formed</a:t>
            </a:r>
          </a:p>
          <a:p>
            <a:pPr algn="just"/>
            <a:r>
              <a:rPr lang="en-US" dirty="0"/>
              <a:t>Thread that encountered the </a:t>
            </a:r>
            <a:r>
              <a:rPr lang="en-US" dirty="0" err="1"/>
              <a:t>omp</a:t>
            </a:r>
            <a:r>
              <a:rPr lang="en-US" dirty="0"/>
              <a:t> parallel directive becomes the </a:t>
            </a:r>
            <a:r>
              <a:rPr lang="en-US" b="1" dirty="0"/>
              <a:t>master thread</a:t>
            </a:r>
            <a:r>
              <a:rPr lang="en-US" dirty="0"/>
              <a:t> within this team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The structured-block is executed by every thread in the team</a:t>
            </a:r>
            <a:endParaRPr lang="en-US" dirty="0"/>
          </a:p>
          <a:p>
            <a:pPr algn="just"/>
            <a:r>
              <a:rPr lang="en-US" dirty="0"/>
              <a:t>At the end, there is an implicit </a:t>
            </a:r>
            <a:r>
              <a:rPr lang="en-US" b="1" dirty="0">
                <a:solidFill>
                  <a:srgbClr val="FF0000"/>
                </a:solidFill>
              </a:rPr>
              <a:t>barrier</a:t>
            </a:r>
          </a:p>
          <a:p>
            <a:pPr algn="just"/>
            <a:r>
              <a:rPr lang="en-US" dirty="0"/>
              <a:t>Only after </a:t>
            </a:r>
            <a:r>
              <a:rPr lang="en-US" b="1" dirty="0">
                <a:solidFill>
                  <a:srgbClr val="FF0000"/>
                </a:solidFill>
              </a:rPr>
              <a:t>all threads have finished, the threads created by this directive are terminated and only the master resumes execution</a:t>
            </a:r>
          </a:p>
          <a:p>
            <a:pPr algn="just"/>
            <a:r>
              <a:rPr lang="en-US" dirty="0"/>
              <a:t>A parallel region might be refined by a list of clause</a:t>
            </a:r>
          </a:p>
        </p:txBody>
      </p:sp>
    </p:spTree>
    <p:extLst>
      <p:ext uri="{BB962C8B-B14F-4D97-AF65-F5344CB8AC3E}">
        <p14:creationId xmlns:p14="http://schemas.microsoft.com/office/powerpoint/2010/main" val="1491345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1302</Words>
  <Application>Microsoft Office PowerPoint</Application>
  <PresentationFormat>Widescreen</PresentationFormat>
  <Paragraphs>134</Paragraphs>
  <Slides>35</Slides>
  <Notes>1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Calibri-Bold</vt:lpstr>
      <vt:lpstr>Cascadia Mono</vt:lpstr>
      <vt:lpstr>Office Theme</vt:lpstr>
      <vt:lpstr>Introduction to OpenMP</vt:lpstr>
      <vt:lpstr>Can my code be parallelized?</vt:lpstr>
      <vt:lpstr>OpenMP introduction</vt:lpstr>
      <vt:lpstr>Threads</vt:lpstr>
      <vt:lpstr>Fork-join model</vt:lpstr>
      <vt:lpstr>OpenMP Consortium</vt:lpstr>
      <vt:lpstr>What OpenMP Isn’t</vt:lpstr>
      <vt:lpstr>OpenMP Programming Model </vt:lpstr>
      <vt:lpstr>OpenMP: parallel regions</vt:lpstr>
      <vt:lpstr>OpenMP: parallel regions</vt:lpstr>
      <vt:lpstr>“Hello Word” Example/1</vt:lpstr>
      <vt:lpstr>“Hello Word” Example/2</vt:lpstr>
      <vt:lpstr>“Hello Word” Example/2</vt:lpstr>
      <vt:lpstr>“Hello Word” Example/2</vt:lpstr>
      <vt:lpstr>OpenMP Components</vt:lpstr>
      <vt:lpstr>“Hello Word” Example/3</vt:lpstr>
      <vt:lpstr>“Hello Word” Example/3</vt:lpstr>
      <vt:lpstr>“Hello Word” Example/3</vt:lpstr>
      <vt:lpstr>Hello World in OpenMP</vt:lpstr>
      <vt:lpstr>OpenMP controlling number of threads</vt:lpstr>
      <vt:lpstr>OpenMP controlling number of threads</vt:lpstr>
      <vt:lpstr>Hello World in OpenMP</vt:lpstr>
      <vt:lpstr>A sample OpenMP program</vt:lpstr>
      <vt:lpstr>A sample OpenMP program</vt:lpstr>
      <vt:lpstr>OpenMP: parallel loops</vt:lpstr>
      <vt:lpstr>Creating OpenMP threads in Loops</vt:lpstr>
      <vt:lpstr>OpenMP: parallel loops</vt:lpstr>
      <vt:lpstr>OpenMP: parallel loops</vt:lpstr>
      <vt:lpstr>OpenMP: parallel loops</vt:lpstr>
      <vt:lpstr>OpenMP: parallel loops</vt:lpstr>
      <vt:lpstr>Single Program Multiple Data (SPMD) in OpenMP</vt:lpstr>
      <vt:lpstr>OpenMP: data sharing</vt:lpstr>
      <vt:lpstr>OpenMP: data sharing</vt:lpstr>
      <vt:lpstr>OpenMP: data sharing</vt:lpstr>
      <vt:lpstr>OpenMP: nested parallelism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OpenMP</dc:title>
  <dc:creator>Girisha Surathkal [MAHE-MIT]</dc:creator>
  <cp:lastModifiedBy>Girisha Surathkal [MAHE-MIT]</cp:lastModifiedBy>
  <cp:revision>14</cp:revision>
  <dcterms:created xsi:type="dcterms:W3CDTF">2023-02-06T04:41:46Z</dcterms:created>
  <dcterms:modified xsi:type="dcterms:W3CDTF">2023-02-07T09:31:06Z</dcterms:modified>
</cp:coreProperties>
</file>