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766"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B4913542-5EE7-4541-B003-46A8BF551F0B}">
  <a:tblStyle styleId="{B4913542-5EE7-4541-B003-46A8BF551F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7BC87CF-A05D-4223-A3B3-9C00D10DC1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95" orient="horz"/>
        <p:guide pos="2880"/>
        <p:guide pos="1429" orient="horz"/>
        <p:guide pos="423"/>
        <p:guide pos="158" orient="horz"/>
        <p:guide pos="2787" orient="horz"/>
        <p:guide pos="2001"/>
        <p:guide pos="33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1f5d965ad3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8" name="Google Shape;3678;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1f5d965ad35_0_3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Master" Target="../slideMasters/slideMaster1.xm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3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cstate="screen">
            <a:alphaModFix/>
            <a:extLst>
              <a:ext uri="{28A0092B-C50C-407E-A947-70E740481C1C}">
                <a14:useLocalDpi xmlns:a14="http://schemas.microsoft.com/office/drawing/2010/main"/>
              </a:ext>
            </a:extLst>
          </a:blip>
          <a:srcRect t="-864"/>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cstate="screen">
            <a:alphaModFix/>
            <a:extLst>
              <a:ext uri="{28A0092B-C50C-407E-A947-70E740481C1C}">
                <a14:useLocalDpi xmlns:a14="http://schemas.microsoft.com/office/drawing/2010/main"/>
              </a:ext>
            </a:extLst>
          </a:blip>
          <a:srcRect t="-864"/>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cstate="screen">
            <a:alphaModFix amt="85000"/>
            <a:extLst>
              <a:ext uri="{28A0092B-C50C-407E-A947-70E740481C1C}">
                <a14:useLocalDpi xmlns:a14="http://schemas.microsoft.com/office/drawing/2010/main"/>
              </a:ext>
            </a:extLst>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cstate="screen">
            <a:alphaModFix amt="70000"/>
            <a:extLst>
              <a:ext uri="{28A0092B-C50C-407E-A947-70E740481C1C}">
                <a14:useLocalDpi xmlns:a14="http://schemas.microsoft.com/office/drawing/2010/main"/>
              </a:ext>
            </a:extLst>
          </a:blip>
          <a:srcRect/>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0" y="225967"/>
            <a:ext cx="175200" cy="4733543"/>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cstate="screen">
            <a:alphaModFix amt="95000"/>
            <a:extLst>
              <a:ext uri="{28A0092B-C50C-407E-A947-70E740481C1C}">
                <a14:useLocalDpi xmlns:a14="http://schemas.microsoft.com/office/drawing/2010/main"/>
              </a:ext>
            </a:extLst>
          </a:blip>
          <a:srcRect/>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cstate="screen">
            <a:alphaModFix/>
            <a:extLst>
              <a:ext uri="{28A0092B-C50C-407E-A947-70E740481C1C}">
                <a14:useLocalDpi xmlns:a14="http://schemas.microsoft.com/office/drawing/2010/main"/>
              </a:ext>
            </a:extLst>
          </a:blip>
          <a:srcRect t="-866"/>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cstate="screen">
            <a:alphaModFix/>
            <a:extLst>
              <a:ext uri="{28A0092B-C50C-407E-A947-70E740481C1C}">
                <a14:useLocalDpi xmlns:a14="http://schemas.microsoft.com/office/drawing/2010/main"/>
              </a:ext>
            </a:extLst>
          </a:blip>
          <a:srcRect t="-866"/>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cstate="screen">
            <a:alphaModFix amt="85000"/>
            <a:extLst>
              <a:ext uri="{28A0092B-C50C-407E-A947-70E740481C1C}">
                <a14:useLocalDpi xmlns:a14="http://schemas.microsoft.com/office/drawing/2010/main"/>
              </a:ext>
            </a:extLst>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cstate="screen">
            <a:alphaModFix amt="70000"/>
            <a:extLst>
              <a:ext uri="{28A0092B-C50C-407E-A947-70E740481C1C}">
                <a14:useLocalDpi xmlns:a14="http://schemas.microsoft.com/office/drawing/2010/main"/>
              </a:ext>
            </a:extLst>
          </a:blip>
          <a:srcRect/>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cstate="screen">
            <a:alphaModFix amt="95000"/>
            <a:extLst>
              <a:ext uri="{28A0092B-C50C-407E-A947-70E740481C1C}">
                <a14:useLocalDpi xmlns:a14="http://schemas.microsoft.com/office/drawing/2010/main"/>
              </a:ext>
            </a:extLst>
          </a:blip>
          <a:srcRect/>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102" Type="http://schemas.openxmlformats.org/officeDocument/2006/relationships/slideLayout" Target="../slideLayouts/slideLayout219.xml"/><Relationship Id="rId5" Type="http://schemas.openxmlformats.org/officeDocument/2006/relationships/slideLayout" Target="../slideLayouts/slideLayout122.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113" Type="http://schemas.openxmlformats.org/officeDocument/2006/relationships/slideLayout" Target="../slideLayouts/slideLayout230.xml"/><Relationship Id="rId118" Type="http://schemas.openxmlformats.org/officeDocument/2006/relationships/theme" Target="../theme/theme2.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59" Type="http://schemas.openxmlformats.org/officeDocument/2006/relationships/slideLayout" Target="../slideLayouts/slideLayout176.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54" Type="http://schemas.openxmlformats.org/officeDocument/2006/relationships/slideLayout" Target="../slideLayouts/slideLayout171.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49" Type="http://schemas.openxmlformats.org/officeDocument/2006/relationships/slideLayout" Target="../slideLayouts/slideLayout166.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 Id="rId24" Type="http://schemas.openxmlformats.org/officeDocument/2006/relationships/slideLayout" Target="../slideLayouts/slideLayout141.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66" Type="http://schemas.openxmlformats.org/officeDocument/2006/relationships/slideLayout" Target="../slideLayouts/slideLayout183.xml"/><Relationship Id="rId87" Type="http://schemas.openxmlformats.org/officeDocument/2006/relationships/slideLayout" Target="../slideLayouts/slideLayout204.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56" Type="http://schemas.openxmlformats.org/officeDocument/2006/relationships/slideLayout" Target="../slideLayouts/slideLayout173.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25" Type="http://schemas.openxmlformats.org/officeDocument/2006/relationships/slideLayout" Target="../slideLayouts/slideLayout142.xml"/><Relationship Id="rId46" Type="http://schemas.openxmlformats.org/officeDocument/2006/relationships/slideLayout" Target="../slideLayouts/slideLayout163.xml"/><Relationship Id="rId67" Type="http://schemas.openxmlformats.org/officeDocument/2006/relationships/slideLayout" Target="../slideLayouts/slideLayout184.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62" Type="http://schemas.openxmlformats.org/officeDocument/2006/relationships/slideLayout" Target="../slideLayouts/slideLayout179.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111" Type="http://schemas.openxmlformats.org/officeDocument/2006/relationships/slideLayout" Target="../slideLayouts/slideLayout228.xml"/><Relationship Id="rId15" Type="http://schemas.openxmlformats.org/officeDocument/2006/relationships/slideLayout" Target="../slideLayouts/slideLayout132.xml"/><Relationship Id="rId36" Type="http://schemas.openxmlformats.org/officeDocument/2006/relationships/slideLayout" Target="../slideLayouts/slideLayout153.xml"/><Relationship Id="rId57" Type="http://schemas.openxmlformats.org/officeDocument/2006/relationships/slideLayout" Target="../slideLayouts/slideLayout174.xml"/><Relationship Id="rId106" Type="http://schemas.openxmlformats.org/officeDocument/2006/relationships/slideLayout" Target="../slideLayouts/slideLayout2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“Your Project Name”</a:t>
            </a:r>
            <a:endParaRPr/>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- 4</a:t>
            </a:r>
            <a:endParaRPr/>
          </a:p>
        </p:txBody>
      </p:sp>
      <p:pic>
        <p:nvPicPr>
          <p:cNvPr id="3657" name="Google Shape;3657;p209"/>
          <p:cNvPicPr preferRelativeResize="0"/>
          <p:nvPr/>
        </p:nvPicPr>
        <p:blipFill rotWithShape="1">
          <a:blip r:embed="rId3" cstate="screen">
            <a:alphaModFix/>
            <a:extLst>
              <a:ext uri="{28A0092B-C50C-407E-A947-70E740481C1C}">
                <a14:useLocalDpi xmlns:a14="http://schemas.microsoft.com/office/drawing/2010/main"/>
              </a:ext>
            </a:extLst>
          </a:blip>
          <a:srcRect l="-76771" b="-2488"/>
          <a:stretch/>
        </p:blipFill>
        <p:spPr>
          <a:xfrm>
            <a:off x="0" y="0"/>
            <a:ext cx="9144000" cy="5143500"/>
          </a:xfrm>
          <a:prstGeom prst="rect">
            <a:avLst/>
          </a:prstGeom>
          <a:noFill/>
          <a:ln>
            <a:noFill/>
          </a:ln>
        </p:spPr>
      </p:pic>
      <p:sp>
        <p:nvSpPr>
          <p:cNvPr id="2" name="TextBox 1">
            <a:extLst>
              <a:ext uri="{FF2B5EF4-FFF2-40B4-BE49-F238E27FC236}">
                <a16:creationId xmlns:a16="http://schemas.microsoft.com/office/drawing/2014/main" id="{D9EC61C0-B8A6-37EA-C8AF-65FD502BAB6A}"/>
              </a:ext>
            </a:extLst>
          </p:cNvPr>
          <p:cNvSpPr txBox="1"/>
          <p:nvPr/>
        </p:nvSpPr>
        <p:spPr>
          <a:xfrm>
            <a:off x="261255" y="2640951"/>
            <a:ext cx="3371961" cy="400110"/>
          </a:xfrm>
          <a:prstGeom prst="rect">
            <a:avLst/>
          </a:prstGeom>
          <a:solidFill>
            <a:schemeClr val="accent6">
              <a:lumMod val="95000"/>
            </a:schemeClr>
          </a:solidFill>
        </p:spPr>
        <p:txBody>
          <a:bodyPr wrap="square" rtlCol="0">
            <a:spAutoFit/>
          </a:bodyPr>
          <a:lstStyle/>
          <a:p>
            <a:r>
              <a:rPr lang="en-US" sz="2000" b="1" dirty="0">
                <a:solidFill>
                  <a:srgbClr val="002060"/>
                </a:solidFill>
              </a:rPr>
              <a:t>“JOB SEARCH WEBSITE”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9" name="Shape 3709"/>
        <p:cNvGrpSpPr/>
        <p:nvPr/>
      </p:nvGrpSpPr>
      <p:grpSpPr>
        <a:xfrm>
          <a:off x="0" y="0"/>
          <a:ext cx="0" cy="0"/>
          <a:chOff x="0" y="0"/>
          <a:chExt cx="0" cy="0"/>
        </a:xfrm>
      </p:grpSpPr>
      <p:sp>
        <p:nvSpPr>
          <p:cNvPr id="3710" name="Google Shape;3710;p1"/>
          <p:cNvSpPr txBox="1"/>
          <p:nvPr>
            <p:ph type="title"/>
          </p:nvPr>
        </p:nvSpPr>
        <p:spPr>
          <a:xfrm>
            <a:off x="144700" y="811421"/>
            <a:ext cx="3421500" cy="344100"/>
          </a:xfrm>
          <a:prstGeom prst="rect">
            <a:avLst/>
          </a:prstGeom>
          <a:noFill/>
          <a:ln>
            <a:noFill/>
          </a:ln>
        </p:spPr>
        <p:txBody>
          <a:bodyPr anchorCtr="0" anchor="ctr" bIns="45700" lIns="90000" spcFirstLastPara="1" rIns="91425" wrap="square" tIns="45700">
            <a:noAutofit/>
          </a:bodyPr>
          <a:lstStyle/>
          <a:p>
            <a:pPr indent="0" lvl="0" marL="0" rtl="0" algn="l">
              <a:lnSpc>
                <a:spcPct val="100000"/>
              </a:lnSpc>
              <a:spcBef>
                <a:spcPts val="0"/>
              </a:spcBef>
              <a:spcAft>
                <a:spcPts val="0"/>
              </a:spcAft>
              <a:buClr>
                <a:schemeClr val="lt1"/>
              </a:buClr>
              <a:buSzPts val="1700"/>
              <a:buFont typeface="Public Sans"/>
              <a:buNone/>
            </a:pPr>
            <a:r>
              <a:rPr lang="en-US" sz="1829">
                <a:solidFill>
                  <a:schemeClr val="lt2"/>
                </a:solidFill>
                <a:latin typeface="EB Garamond"/>
                <a:ea typeface="EB Garamond"/>
                <a:cs typeface="EB Garamond"/>
                <a:sym typeface="EB Garamond"/>
              </a:rPr>
              <a:t>Your Project Name</a:t>
            </a:r>
            <a:endParaRPr sz="1829">
              <a:solidFill>
                <a:schemeClr val="lt2"/>
              </a:solidFill>
              <a:latin typeface="EB Garamond"/>
              <a:ea typeface="EB Garamond"/>
              <a:cs typeface="EB Garamond"/>
              <a:sym typeface="EB Garamond"/>
            </a:endParaRPr>
          </a:p>
        </p:txBody>
      </p:sp>
      <p:sp>
        <p:nvSpPr>
          <p:cNvPr id="3711" name="Google Shape;3711;p1"/>
          <p:cNvSpPr txBox="1"/>
          <p:nvPr>
            <p:ph idx="1" type="body"/>
          </p:nvPr>
        </p:nvSpPr>
        <p:spPr>
          <a:xfrm>
            <a:off x="144700" y="1155512"/>
            <a:ext cx="4548600" cy="10911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400"/>
              <a:buFont typeface="EB Garamond Medium"/>
              <a:buChar char="▪"/>
            </a:pPr>
            <a:r>
              <a:rPr lang="en-US" sz="1400">
                <a:solidFill>
                  <a:srgbClr val="F2F2F2"/>
                </a:solidFill>
                <a:latin typeface="Calibri"/>
                <a:ea typeface="Calibri"/>
                <a:cs typeface="Calibri"/>
                <a:sym typeface="Calibri"/>
              </a:rPr>
              <a:t>we are going build a job search website. The job search Website is an online platform that provides </a:t>
            </a:r>
            <a:r>
              <a:rPr lang="en-US">
                <a:solidFill>
                  <a:srgbClr val="F2F2F2"/>
                </a:solidFill>
                <a:latin typeface="Calibri"/>
                <a:ea typeface="Calibri"/>
                <a:cs typeface="Calibri"/>
                <a:sym typeface="Calibri"/>
              </a:rPr>
              <a:t>students to select the suitable job by their salary,current trends tech,residence,IT sector and HR posting</a:t>
            </a:r>
            <a:endParaRPr sz="1400">
              <a:solidFill>
                <a:srgbClr val="F2F2F2"/>
              </a:solidFill>
              <a:latin typeface="EB Garamond Medium"/>
              <a:ea typeface="EB Garamond Medium"/>
              <a:cs typeface="EB Garamond Medium"/>
              <a:sym typeface="EB Garamond Medium"/>
            </a:endParaRPr>
          </a:p>
          <a:p>
            <a:pPr indent="-196850" lvl="0" marL="285750" rtl="0" algn="l">
              <a:lnSpc>
                <a:spcPct val="100000"/>
              </a:lnSpc>
              <a:spcBef>
                <a:spcPts val="0"/>
              </a:spcBef>
              <a:spcAft>
                <a:spcPts val="0"/>
              </a:spcAft>
              <a:buClr>
                <a:schemeClr val="lt1"/>
              </a:buClr>
              <a:buSzPts val="1400"/>
              <a:buFont typeface="EB Garamond Medium"/>
              <a:buNone/>
            </a:pPr>
            <a:r>
              <a:t/>
            </a:r>
            <a:endParaRPr>
              <a:latin typeface="EB Garamond Medium"/>
              <a:ea typeface="EB Garamond Medium"/>
              <a:cs typeface="EB Garamond Medium"/>
              <a:sym typeface="EB Garamond Medium"/>
            </a:endParaRPr>
          </a:p>
        </p:txBody>
      </p:sp>
      <p:graphicFrame>
        <p:nvGraphicFramePr>
          <p:cNvPr id="3712" name="Google Shape;3712;p1"/>
          <p:cNvGraphicFramePr/>
          <p:nvPr/>
        </p:nvGraphicFramePr>
        <p:xfrm>
          <a:off x="144700" y="2246465"/>
          <a:ext cx="3000000" cy="3000000"/>
        </p:xfrm>
        <a:graphic>
          <a:graphicData uri="http://schemas.openxmlformats.org/drawingml/2006/table">
            <a:tbl>
              <a:tblPr>
                <a:noFill/>
                <a:tableStyleId>{B4913542-5EE7-4541-B003-46A8BF551F0B}</a:tableStyleId>
              </a:tblPr>
              <a:tblGrid>
                <a:gridCol w="1739400"/>
                <a:gridCol w="1725800"/>
                <a:gridCol w="814325"/>
              </a:tblGrid>
              <a:tr h="340675">
                <a:tc>
                  <a:txBody>
                    <a:bodyPr/>
                    <a:lstStyle/>
                    <a:p>
                      <a:pPr indent="0" lvl="0" marL="0" marR="0" rtl="0" algn="ctr">
                        <a:lnSpc>
                          <a:spcPct val="100000"/>
                        </a:lnSpc>
                        <a:spcBef>
                          <a:spcPts val="0"/>
                        </a:spcBef>
                        <a:spcAft>
                          <a:spcPts val="0"/>
                        </a:spcAft>
                        <a:buClr>
                          <a:srgbClr val="000000"/>
                        </a:buClr>
                        <a:buSzPts val="1400"/>
                        <a:buFont typeface="Arial"/>
                        <a:buNone/>
                        <a:defRPr sz="1400" u="none" cap="none" strike="noStrike"/>
                      </a:pPr>
                      <a:r>
                        <a:rPr b="1" lang="en-US" sz="1400" u="none" cap="none" strike="noStrike">
                          <a:solidFill>
                            <a:schemeClr val="lt2"/>
                          </a:solidFill>
                        </a:rPr>
                        <a:t>LMS Username</a:t>
                      </a:r>
                      <a:endParaRPr b="1" sz="14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defRPr sz="1400" u="none" cap="none" strike="noStrike"/>
                      </a:pPr>
                      <a:r>
                        <a:rPr b="1" lang="en-US" sz="1400" u="none" cap="none" strike="noStrike">
                          <a:solidFill>
                            <a:schemeClr val="lt2"/>
                          </a:solidFill>
                        </a:rPr>
                        <a:t>Name </a:t>
                      </a:r>
                      <a:endParaRPr b="1" sz="14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defRPr sz="1400" u="none" cap="none" strike="noStrike"/>
                      </a:pPr>
                      <a:r>
                        <a:rPr b="1" lang="en-US" sz="1400" u="none" cap="none" strike="noStrike">
                          <a:solidFill>
                            <a:schemeClr val="lt2"/>
                          </a:solidFill>
                        </a:rPr>
                        <a:t>Batch </a:t>
                      </a:r>
                      <a:endParaRPr b="1" sz="14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4100">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2113a5289</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MUGILAN.E</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A52</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0675">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2113a52167</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ADITH NARAYAN.A</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A52</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4100">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2113a52168</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AJMAL MOHAMMED.S</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A52</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0675">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2113a52183</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MANOJ.J</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rPr lang="en-US" sz="1400" u="none" cap="none" strike="noStrike">
                          <a:solidFill>
                            <a:schemeClr val="lt1"/>
                          </a:solidFill>
                        </a:rPr>
                        <a:t>A52</a:t>
                      </a:r>
                      <a:endParaRPr sz="1400" u="none" cap="none" strike="noStrike">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0675">
                <a:tc gridSpan="3">
                  <a:txBody>
                    <a:bodyPr/>
                    <a:lstStyle/>
                    <a:p>
                      <a:pPr indent="0" lvl="0" marL="0" marR="0" rtl="0" algn="l">
                        <a:lnSpc>
                          <a:spcPct val="100000"/>
                        </a:lnSpc>
                        <a:spcBef>
                          <a:spcPts val="0"/>
                        </a:spcBef>
                        <a:spcAft>
                          <a:spcPts val="0"/>
                        </a:spcAft>
                        <a:buClr>
                          <a:srgbClr val="000000"/>
                        </a:buClr>
                        <a:buSzPts val="1400"/>
                        <a:buFont typeface="Arial"/>
                        <a:buNone/>
                        <a:defRPr sz="1400" u="none" cap="none" strike="noStrik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1f5d965ad35_0_1833"/>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EB Garamond"/>
                <a:ea typeface="EB Garamond"/>
                <a:cs typeface="EB Garamond"/>
                <a:sym typeface="EB Garamond"/>
              </a:rPr>
              <a:t>Do database modelling and create models</a:t>
            </a:r>
            <a:endParaRPr b="1"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Design schema for all the data to be stored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Start mongodb local server and point the backend to the server</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Create mongoose schema at the backend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Run test queries to set up the database</a:t>
            </a:r>
            <a:br>
              <a:rPr lang="en-US" sz="1100" i="0" u="none" strike="noStrike" cap="none" dirty="0">
                <a:solidFill>
                  <a:srgbClr val="000000"/>
                </a:solidFill>
                <a:latin typeface="EB Garamond"/>
                <a:ea typeface="EB Garamond"/>
                <a:cs typeface="EB Garamond"/>
                <a:sym typeface="EB Garamond"/>
              </a:rPr>
            </a:br>
            <a:endParaRPr sz="1100" i="0" u="none" strike="noStrike" cap="none" dirty="0">
              <a:solidFill>
                <a:srgbClr val="000000"/>
              </a:solidFill>
              <a:latin typeface="EB Garamond"/>
              <a:ea typeface="EB Garamond"/>
              <a:cs typeface="EB Garamond"/>
              <a:sym typeface="EB Garamond"/>
            </a:endParaRPr>
          </a:p>
          <a:p>
            <a:pPr marL="0" marR="0" lvl="0" indent="0" algn="l" rtl="0">
              <a:lnSpc>
                <a:spcPct val="100000"/>
              </a:lnSpc>
              <a:spcBef>
                <a:spcPts val="0"/>
              </a:spcBef>
              <a:spcAft>
                <a:spcPts val="0"/>
              </a:spcAft>
              <a:buNone/>
            </a:pPr>
            <a:r>
              <a:rPr lang="en-US" sz="1100" b="1" i="0" u="none" strike="noStrike" cap="none" dirty="0">
                <a:solidFill>
                  <a:srgbClr val="000000"/>
                </a:solidFill>
                <a:latin typeface="EB Garamond"/>
                <a:ea typeface="EB Garamond"/>
                <a:cs typeface="EB Garamond"/>
                <a:sym typeface="EB Garamond"/>
              </a:rPr>
              <a:t>Create Various APIs to ensure data flow within the website</a:t>
            </a:r>
            <a:endParaRPr b="1"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Define all the routes for the backend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Add authentication middleware</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Add controllers for all the paths to handle </a:t>
            </a:r>
            <a:r>
              <a:rPr lang="en-US" sz="1100" i="0" u="none" strike="noStrike" cap="none" dirty="0" err="1">
                <a:solidFill>
                  <a:srgbClr val="000000"/>
                </a:solidFill>
                <a:latin typeface="EB Garamond"/>
                <a:ea typeface="EB Garamond"/>
                <a:cs typeface="EB Garamond"/>
                <a:sym typeface="EB Garamond"/>
              </a:rPr>
              <a:t>api</a:t>
            </a:r>
            <a:r>
              <a:rPr lang="en-US" sz="1100" i="0" u="none" strike="noStrike" cap="none" dirty="0">
                <a:solidFill>
                  <a:srgbClr val="000000"/>
                </a:solidFill>
                <a:latin typeface="EB Garamond"/>
                <a:ea typeface="EB Garamond"/>
                <a:cs typeface="EB Garamond"/>
                <a:sym typeface="EB Garamond"/>
              </a:rPr>
              <a:t> request</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Create Environment variables for all authentication keys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Note: Always handle all possible cases with the request</a:t>
            </a:r>
            <a:endParaRPr dirty="0">
              <a:latin typeface="EB Garamond"/>
              <a:ea typeface="EB Garamond"/>
              <a:cs typeface="EB Garamond"/>
              <a:sym typeface="EB Garamond"/>
            </a:endParaRPr>
          </a:p>
        </p:txBody>
      </p:sp>
      <p:sp>
        <p:nvSpPr>
          <p:cNvPr id="3671" name="Google Shape;3671;g1f5d965ad35_0_1833"/>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Understanding </a:t>
            </a:r>
            <a:r>
              <a:rPr lang="en-US" sz="1100" i="0" u="none" strike="noStrike" cap="none" dirty="0" err="1">
                <a:solidFill>
                  <a:srgbClr val="000000"/>
                </a:solidFill>
                <a:latin typeface="EB Garamond"/>
                <a:ea typeface="EB Garamond"/>
                <a:cs typeface="EB Garamond"/>
                <a:sym typeface="EB Garamond"/>
              </a:rPr>
              <a:t>Nosql</a:t>
            </a:r>
            <a:r>
              <a:rPr lang="en-US" sz="1100" i="0" u="none" strike="noStrike" cap="none" dirty="0">
                <a:solidFill>
                  <a:srgbClr val="000000"/>
                </a:solidFill>
                <a:latin typeface="EB Garamond"/>
                <a:ea typeface="EB Garamond"/>
                <a:cs typeface="EB Garamond"/>
                <a:sym typeface="EB Garamond"/>
              </a:rPr>
              <a:t> databases modeling</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Querying and filtering mongodb</a:t>
            </a:r>
            <a:endParaRPr sz="1100" i="0" u="none" strike="noStrike" cap="none" dirty="0">
              <a:solidFill>
                <a:srgbClr val="000000"/>
              </a:solidFill>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Understanding various req methods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Getting familiar with cookies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Server side authentication</a:t>
            </a:r>
            <a:endParaRPr dirty="0">
              <a:latin typeface="EB Garamond"/>
              <a:ea typeface="EB Garamond"/>
              <a:cs typeface="EB Garamond"/>
              <a:sym typeface="EB Garamond"/>
            </a:endParaRPr>
          </a:p>
        </p:txBody>
      </p:sp>
      <p:sp>
        <p:nvSpPr>
          <p:cNvPr id="3672" name="Google Shape;3672;g1f5d965ad35_0_1833"/>
          <p:cNvSpPr txBox="1"/>
          <p:nvPr/>
        </p:nvSpPr>
        <p:spPr>
          <a:xfrm>
            <a:off x="489450" y="3037177"/>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chemeClr val="dk1"/>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3" name="Google Shape;3673;g1f5d965ad35_0_1833"/>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EB Garamond"/>
                <a:ea typeface="EB Garamond"/>
                <a:cs typeface="EB Garamond"/>
                <a:sym typeface="EB Garamond"/>
              </a:rPr>
              <a:t>Learning outcome</a:t>
            </a:r>
            <a:endParaRPr b="1">
              <a:latin typeface="EB Garamond"/>
              <a:ea typeface="EB Garamond"/>
              <a:cs typeface="EB Garamond"/>
              <a:sym typeface="EB Garamond"/>
            </a:endParaRPr>
          </a:p>
        </p:txBody>
      </p:sp>
      <p:sp>
        <p:nvSpPr>
          <p:cNvPr id="3674" name="Google Shape;3674;g1f5d965ad35_0_1833"/>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chemeClr val="dk2"/>
                </a:solidFill>
                <a:latin typeface="EB Garamond ExtraBold"/>
                <a:ea typeface="EB Garamond ExtraBold"/>
                <a:cs typeface="EB Garamond ExtraBold"/>
                <a:sym typeface="EB Garamond ExtraBold"/>
              </a:rPr>
              <a:t>Task 4 :: Backend (Module 4)</a:t>
            </a:r>
            <a:endParaRPr>
              <a:latin typeface="EB Garamond ExtraBold"/>
              <a:ea typeface="EB Garamond ExtraBold"/>
              <a:cs typeface="EB Garamond ExtraBold"/>
              <a:sym typeface="EB Garamond ExtraBold"/>
            </a:endParaRPr>
          </a:p>
        </p:txBody>
      </p:sp>
      <p:sp>
        <p:nvSpPr>
          <p:cNvPr id="3675" name="Google Shape;3675;g1f5d965ad35_0_1833"/>
          <p:cNvSpPr txBox="1"/>
          <p:nvPr/>
        </p:nvSpPr>
        <p:spPr>
          <a:xfrm>
            <a:off x="489450" y="2758367"/>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1" name="Google Shape;3681;g2139e008f02_0_0"/>
          <p:cNvPicPr preferRelativeResize="0"/>
          <p:nvPr/>
        </p:nvPicPr>
        <p:blipFill rotWithShape="1">
          <a:blip r:embed="rId3" cstate="screen">
            <a:alphaModFix/>
            <a:extLst>
              <a:ext uri="{28A0092B-C50C-407E-A947-70E740481C1C}">
                <a14:useLocalDpi xmlns:a14="http://schemas.microsoft.com/office/drawing/2010/main"/>
              </a:ext>
            </a:extLst>
          </a:blip>
          <a:srcRect l="-187439" b="-3434"/>
          <a:stretch/>
        </p:blipFill>
        <p:spPr>
          <a:xfrm>
            <a:off x="0" y="10651"/>
            <a:ext cx="9144000" cy="5143500"/>
          </a:xfrm>
          <a:prstGeom prst="rect">
            <a:avLst/>
          </a:prstGeom>
          <a:noFill/>
          <a:ln>
            <a:noFill/>
          </a:ln>
        </p:spPr>
      </p:pic>
      <p:sp>
        <p:nvSpPr>
          <p:cNvPr id="3682" name="Google Shape;3682;g2139e008f02_0_0"/>
          <p:cNvSpPr txBox="1"/>
          <p:nvPr/>
        </p:nvSpPr>
        <p:spPr>
          <a:xfrm>
            <a:off x="546804" y="3334624"/>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dirty="0">
              <a:solidFill>
                <a:schemeClr val="lt2"/>
              </a:solidFill>
              <a:latin typeface="EB Garamond"/>
              <a:ea typeface="EB Garamond"/>
              <a:cs typeface="EB Garamond"/>
              <a:sym typeface="EB Garamond"/>
            </a:endParaRPr>
          </a:p>
        </p:txBody>
      </p:sp>
      <p:sp>
        <p:nvSpPr>
          <p:cNvPr id="2" name="TextBox 1">
            <a:extLst>
              <a:ext uri="{FF2B5EF4-FFF2-40B4-BE49-F238E27FC236}">
                <a16:creationId xmlns:a16="http://schemas.microsoft.com/office/drawing/2014/main" id="{812464AC-E90B-9AFA-A8B4-0466239CEE2F}"/>
              </a:ext>
            </a:extLst>
          </p:cNvPr>
          <p:cNvSpPr txBox="1"/>
          <p:nvPr/>
        </p:nvSpPr>
        <p:spPr>
          <a:xfrm>
            <a:off x="546804" y="646771"/>
            <a:ext cx="8180884"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first designed the schema for our data to be stored</a:t>
            </a:r>
          </a:p>
          <a:p>
            <a:pPr marL="285750" indent="-285750">
              <a:buFont typeface="Arial" panose="020B0604020202020204" pitchFamily="34" charset="0"/>
              <a:buChar char="•"/>
            </a:pPr>
            <a:r>
              <a:rPr lang="en-IN" sz="1600" dirty="0"/>
              <a:t>And then we created mongoose schema at the backend</a:t>
            </a:r>
          </a:p>
          <a:p>
            <a:pPr marL="285750" indent="-285750">
              <a:buFont typeface="Arial" panose="020B0604020202020204" pitchFamily="34" charset="0"/>
              <a:buChar char="•"/>
            </a:pPr>
            <a:r>
              <a:rPr lang="en-IN" sz="1600" dirty="0"/>
              <a:t>We </a:t>
            </a:r>
            <a:r>
              <a:rPr lang="en-US" sz="1600" dirty="0"/>
              <a:t>Started mongoDB local server and point the backend to the server</a:t>
            </a:r>
            <a:endParaRPr lang="en-IN" sz="1600" dirty="0"/>
          </a:p>
          <a:p>
            <a:pPr marL="285750" indent="-285750">
              <a:buFont typeface="Arial" panose="020B0604020202020204" pitchFamily="34" charset="0"/>
              <a:buChar char="•"/>
            </a:pPr>
            <a:r>
              <a:rPr lang="en-IN" sz="1600" dirty="0"/>
              <a:t>We run test queries to setup the database</a:t>
            </a:r>
          </a:p>
          <a:p>
            <a:pPr marL="285750" indent="-285750">
              <a:buFont typeface="Arial" panose="020B0604020202020204" pitchFamily="34" charset="0"/>
              <a:buChar char="•"/>
            </a:pPr>
            <a:r>
              <a:rPr lang="en-IN" sz="1600" dirty="0"/>
              <a:t>We defined all the routes for the backend</a:t>
            </a:r>
          </a:p>
          <a:p>
            <a:pPr marL="285750" indent="-285750">
              <a:buFont typeface="Arial" panose="020B0604020202020204" pitchFamily="34" charset="0"/>
              <a:buChar char="•"/>
            </a:pPr>
            <a:r>
              <a:rPr lang="en-IN" sz="1600" dirty="0"/>
              <a:t>We created various backend API’s to ensure the dataflow within the network</a:t>
            </a:r>
          </a:p>
          <a:p>
            <a:pPr marL="285750" indent="-285750">
              <a:buFont typeface="Arial" panose="020B0604020202020204" pitchFamily="34" charset="0"/>
              <a:buChar char="•"/>
            </a:pPr>
            <a:r>
              <a:rPr lang="en-IN" sz="1600" dirty="0"/>
              <a:t>We added some authentication middleware for the security purpose of the website</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FE92A4C-299C-AC69-B0F9-3A253577041B}"/>
              </a:ext>
            </a:extLst>
          </p:cNvPr>
          <p:cNvSpPr txBox="1"/>
          <p:nvPr/>
        </p:nvSpPr>
        <p:spPr>
          <a:xfrm>
            <a:off x="538975" y="3685291"/>
            <a:ext cx="8066049" cy="954107"/>
          </a:xfrm>
          <a:prstGeom prst="rect">
            <a:avLst/>
          </a:prstGeom>
          <a:noFill/>
        </p:spPr>
        <p:txBody>
          <a:bodyPr wrap="square" rtlCol="0">
            <a:spAutoFit/>
          </a:bodyPr>
          <a:lstStyle/>
          <a:p>
            <a:r>
              <a:rPr lang="en-US" dirty="0"/>
              <a:t>After designing the front-end of the website, we started to build the back-end code for our website. we started creating a schema for our data to be stored, we started MongoDB local server and point the backend to the server, we run test queries to setup the database and hence our website runs successfully.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8" name="Google Shape;3688;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a:ea typeface="EB Garamond"/>
                <a:cs typeface="EB Garamond"/>
                <a:sym typeface="EB Garamond"/>
              </a:rPr>
              <a:t>Set mongodb server on localhost</a:t>
            </a:r>
            <a:endParaRPr sz="1000" b="0" dirty="0">
              <a:latin typeface="EB Garamond"/>
              <a:ea typeface="EB Garamond"/>
              <a:cs typeface="EB Garamond"/>
              <a:sym typeface="EB Garamond"/>
            </a:endParaRPr>
          </a:p>
        </p:txBody>
      </p:sp>
      <p:sp>
        <p:nvSpPr>
          <p:cNvPr id="3690" name="Google Shape;3690;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a:ea typeface="EB Garamond"/>
                <a:cs typeface="EB Garamond"/>
                <a:sym typeface="EB Garamond"/>
              </a:rPr>
              <a:t>Add dummy data with schema in mongodb server</a:t>
            </a:r>
            <a:endParaRPr sz="1000" b="0" dirty="0">
              <a:latin typeface="EB Garamond"/>
              <a:ea typeface="EB Garamond"/>
              <a:cs typeface="EB Garamond"/>
              <a:sym typeface="EB Garamond"/>
            </a:endParaRPr>
          </a:p>
        </p:txBody>
      </p:sp>
      <p:sp>
        <p:nvSpPr>
          <p:cNvPr id="3691" name="Google Shape;3691;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5" name="Google Shape;3695;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6" name="Google Shape;3696;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Box 2">
            <a:extLst>
              <a:ext uri="{FF2B5EF4-FFF2-40B4-BE49-F238E27FC236}">
                <a16:creationId xmlns:a16="http://schemas.microsoft.com/office/drawing/2014/main" id="{3E23E538-438F-E3C1-0C22-937601AC8F2B}"/>
              </a:ext>
            </a:extLst>
          </p:cNvPr>
          <p:cNvSpPr txBox="1"/>
          <p:nvPr/>
        </p:nvSpPr>
        <p:spPr>
          <a:xfrm>
            <a:off x="3968750" y="1879600"/>
            <a:ext cx="2952750" cy="738664"/>
          </a:xfrm>
          <a:prstGeom prst="rect">
            <a:avLst/>
          </a:prstGeom>
          <a:noFill/>
        </p:spPr>
        <p:txBody>
          <a:bodyPr wrap="square" rtlCol="0">
            <a:spAutoFit/>
          </a:bodyPr>
          <a:lstStyle/>
          <a:p>
            <a:r>
              <a:rPr lang="en-US" dirty="0">
                <a:solidFill>
                  <a:srgbClr val="BD8738"/>
                </a:solidFill>
                <a:latin typeface="Public Sans Bold Italics"/>
              </a:rPr>
              <a:t>https://github.com/manoj2608/Naan-Mudhalvan_FSD-Batch_A52_6</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