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d9c67055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d9c67055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1d911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e63ae98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e63ae98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e63ae988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e63ae988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e63ae988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e63ae988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Refactoring And Bug Fixing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Problem statement</a:t>
            </a:r>
            <a:endParaRPr sz="3000"/>
          </a:p>
        </p:txBody>
      </p:sp>
      <p:sp>
        <p:nvSpPr>
          <p:cNvPr id="141" name="Google Shape;141;p18"/>
          <p:cNvSpPr txBox="1"/>
          <p:nvPr>
            <p:ph idx="2" type="body"/>
          </p:nvPr>
        </p:nvSpPr>
        <p:spPr>
          <a:xfrm>
            <a:off x="5174225" y="359225"/>
            <a:ext cx="3374400" cy="4345500"/>
          </a:xfrm>
          <a:prstGeom prst="rect">
            <a:avLst/>
          </a:prstGeom>
        </p:spPr>
        <p:txBody>
          <a:bodyPr anchorCtr="0" anchor="t" bIns="91425" lIns="91425" spcFirstLastPara="1" rIns="91425" wrap="square" tIns="91425">
            <a:spAutoFit/>
          </a:bodyPr>
          <a:lstStyle/>
          <a:p>
            <a:pPr indent="0" lvl="0" marL="0" rtl="0" algn="just">
              <a:lnSpc>
                <a:spcPct val="99014"/>
              </a:lnSpc>
              <a:spcBef>
                <a:spcPts val="0"/>
              </a:spcBef>
              <a:spcAft>
                <a:spcPts val="0"/>
              </a:spcAft>
              <a:buNone/>
            </a:pPr>
            <a:r>
              <a:rPr b="1" lang="en" sz="2100">
                <a:solidFill>
                  <a:srgbClr val="178D7D"/>
                </a:solidFill>
                <a:latin typeface="Times New Roman"/>
                <a:ea typeface="Times New Roman"/>
                <a:cs typeface="Times New Roman"/>
                <a:sym typeface="Times New Roman"/>
              </a:rPr>
              <a:t>Refactor the existing</a:t>
            </a:r>
            <a:r>
              <a:rPr b="1" lang="en" sz="2100">
                <a:solidFill>
                  <a:srgbClr val="178D7D"/>
                </a:solidFill>
                <a:latin typeface="Times New Roman"/>
                <a:ea typeface="Times New Roman"/>
                <a:cs typeface="Times New Roman"/>
                <a:sym typeface="Times New Roman"/>
              </a:rPr>
              <a:t> codebase</a:t>
            </a:r>
            <a:r>
              <a:rPr lang="en" sz="2100">
                <a:solidFill>
                  <a:srgbClr val="178D7D"/>
                </a:solidFill>
                <a:latin typeface="Times New Roman"/>
                <a:ea typeface="Times New Roman"/>
                <a:cs typeface="Times New Roman"/>
                <a:sym typeface="Times New Roman"/>
              </a:rPr>
              <a:t> </a:t>
            </a:r>
            <a:r>
              <a:rPr b="1" lang="en" sz="2100">
                <a:solidFill>
                  <a:srgbClr val="178D7D"/>
                </a:solidFill>
                <a:latin typeface="Times New Roman"/>
                <a:ea typeface="Times New Roman"/>
                <a:cs typeface="Times New Roman"/>
                <a:sym typeface="Times New Roman"/>
              </a:rPr>
              <a:t>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sz="2100">
              <a:solidFill>
                <a:srgbClr val="178D7D"/>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8D7D">
            <a:alpha val="68080"/>
          </a:srgbClr>
        </a:solidFill>
      </p:bgPr>
    </p:bg>
    <p:spTree>
      <p:nvGrpSpPr>
        <p:cNvPr id="145" name="Shape 145"/>
        <p:cNvGrpSpPr/>
        <p:nvPr/>
      </p:nvGrpSpPr>
      <p:grpSpPr>
        <a:xfrm>
          <a:off x="0" y="0"/>
          <a:ext cx="0" cy="0"/>
          <a:chOff x="0" y="0"/>
          <a:chExt cx="0" cy="0"/>
        </a:xfrm>
      </p:grpSpPr>
      <p:sp>
        <p:nvSpPr>
          <p:cNvPr id="146" name="Google Shape;146;p19"/>
          <p:cNvSpPr txBox="1"/>
          <p:nvPr/>
        </p:nvSpPr>
        <p:spPr>
          <a:xfrm>
            <a:off x="125200" y="100700"/>
            <a:ext cx="7837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1"/>
              </a:buClr>
              <a:buSzPts val="1800"/>
              <a:buFont typeface="Times New Roman"/>
              <a:buChar char="➢"/>
            </a:pPr>
            <a:r>
              <a:rPr lang="en" sz="1800">
                <a:solidFill>
                  <a:schemeClr val="accent1"/>
                </a:solidFill>
                <a:latin typeface="Times New Roman"/>
                <a:ea typeface="Times New Roman"/>
                <a:cs typeface="Times New Roman"/>
                <a:sym typeface="Times New Roman"/>
              </a:rPr>
              <a:t>Running the Code as it is given : </a:t>
            </a:r>
            <a:endParaRPr sz="1800">
              <a:solidFill>
                <a:schemeClr val="accent1"/>
              </a:solidFill>
              <a:latin typeface="Times New Roman"/>
              <a:ea typeface="Times New Roman"/>
              <a:cs typeface="Times New Roman"/>
              <a:sym typeface="Times New Roman"/>
            </a:endParaRPr>
          </a:p>
        </p:txBody>
      </p:sp>
      <p:sp>
        <p:nvSpPr>
          <p:cNvPr id="147" name="Google Shape;147;p19"/>
          <p:cNvSpPr/>
          <p:nvPr/>
        </p:nvSpPr>
        <p:spPr>
          <a:xfrm>
            <a:off x="2611800" y="755250"/>
            <a:ext cx="3920390" cy="1816498"/>
          </a:xfrm>
          <a:custGeom>
            <a:rect b="b" l="l" r="r" t="t"/>
            <a:pathLst>
              <a:path extrusionOk="0" h="3229329" w="7032090">
                <a:moveTo>
                  <a:pt x="0" y="0"/>
                </a:moveTo>
                <a:lnTo>
                  <a:pt x="7032090" y="0"/>
                </a:lnTo>
                <a:lnTo>
                  <a:pt x="7032090" y="3229328"/>
                </a:lnTo>
                <a:lnTo>
                  <a:pt x="0" y="3229328"/>
                </a:lnTo>
                <a:lnTo>
                  <a:pt x="0" y="0"/>
                </a:lnTo>
                <a:close/>
              </a:path>
            </a:pathLst>
          </a:custGeom>
          <a:blipFill rotWithShape="1">
            <a:blip r:embed="rId3">
              <a:alphaModFix/>
            </a:blip>
            <a:stretch>
              <a:fillRect b="0" l="0" r="0" t="0"/>
            </a:stretch>
          </a:blipFill>
          <a:ln>
            <a:noFill/>
          </a:ln>
        </p:spPr>
      </p:sp>
      <p:sp>
        <p:nvSpPr>
          <p:cNvPr id="148" name="Google Shape;148;p19"/>
          <p:cNvSpPr txBox="1"/>
          <p:nvPr/>
        </p:nvSpPr>
        <p:spPr>
          <a:xfrm>
            <a:off x="3173175" y="2571750"/>
            <a:ext cx="7222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1"/>
                </a:solidFill>
                <a:latin typeface="Times New Roman"/>
                <a:ea typeface="Times New Roman"/>
                <a:cs typeface="Times New Roman"/>
                <a:sym typeface="Times New Roman"/>
              </a:rPr>
              <a:t>Output for the given code</a:t>
            </a:r>
            <a:endParaRPr sz="1500">
              <a:solidFill>
                <a:schemeClr val="accent1"/>
              </a:solidFill>
              <a:latin typeface="Times New Roman"/>
              <a:ea typeface="Times New Roman"/>
              <a:cs typeface="Times New Roman"/>
              <a:sym typeface="Times New Roman"/>
            </a:endParaRPr>
          </a:p>
        </p:txBody>
      </p:sp>
      <p:sp>
        <p:nvSpPr>
          <p:cNvPr id="149" name="Google Shape;149;p19"/>
          <p:cNvSpPr txBox="1"/>
          <p:nvPr/>
        </p:nvSpPr>
        <p:spPr>
          <a:xfrm>
            <a:off x="220425" y="2987250"/>
            <a:ext cx="7249800" cy="1810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1"/>
              </a:buClr>
              <a:buSzPts val="1600"/>
              <a:buFont typeface="Times New Roman"/>
              <a:buChar char="➢"/>
            </a:pPr>
            <a:r>
              <a:rPr lang="en" sz="1600">
                <a:solidFill>
                  <a:schemeClr val="accent1"/>
                </a:solidFill>
                <a:latin typeface="Times New Roman"/>
                <a:ea typeface="Times New Roman"/>
                <a:cs typeface="Times New Roman"/>
                <a:sym typeface="Times New Roman"/>
              </a:rPr>
              <a:t>Identified Bugs :</a:t>
            </a:r>
            <a:endParaRPr sz="1600">
              <a:solidFill>
                <a:schemeClr val="accen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600">
                <a:solidFill>
                  <a:schemeClr val="accent1"/>
                </a:solidFill>
                <a:latin typeface="Times New Roman"/>
                <a:ea typeface="Times New Roman"/>
                <a:cs typeface="Times New Roman"/>
                <a:sym typeface="Times New Roman"/>
              </a:rPr>
              <a:t>i. Incorrect method in routing </a:t>
            </a:r>
            <a:r>
              <a:rPr lang="en" sz="1600">
                <a:solidFill>
                  <a:schemeClr val="accent1"/>
                </a:solidFill>
                <a:latin typeface="Times New Roman"/>
                <a:ea typeface="Times New Roman"/>
                <a:cs typeface="Times New Roman"/>
                <a:sym typeface="Times New Roman"/>
              </a:rPr>
              <a:t>definition, configured only for post requests</a:t>
            </a:r>
            <a:endParaRPr sz="1600">
              <a:solidFill>
                <a:schemeClr val="accen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600">
                <a:solidFill>
                  <a:schemeClr val="accent1"/>
                </a:solidFill>
                <a:latin typeface="Times New Roman"/>
                <a:ea typeface="Times New Roman"/>
                <a:cs typeface="Times New Roman"/>
                <a:sym typeface="Times New Roman"/>
              </a:rPr>
              <a:t>ii. </a:t>
            </a:r>
            <a:r>
              <a:rPr lang="en" sz="1600">
                <a:solidFill>
                  <a:schemeClr val="accent1"/>
                </a:solidFill>
                <a:latin typeface="Times New Roman"/>
                <a:ea typeface="Times New Roman"/>
                <a:cs typeface="Times New Roman"/>
                <a:sym typeface="Times New Roman"/>
              </a:rPr>
              <a:t>Incorrect form submission method</a:t>
            </a:r>
            <a:endParaRPr sz="1600">
              <a:solidFill>
                <a:schemeClr val="accen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600">
                <a:solidFill>
                  <a:schemeClr val="accent1"/>
                </a:solidFill>
                <a:latin typeface="Times New Roman"/>
                <a:ea typeface="Times New Roman"/>
                <a:cs typeface="Times New Roman"/>
                <a:sym typeface="Times New Roman"/>
              </a:rPr>
              <a:t>iii. Incorrect request argument retrieval</a:t>
            </a:r>
            <a:endParaRPr sz="1600">
              <a:solidFill>
                <a:schemeClr val="accen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600">
                <a:solidFill>
                  <a:schemeClr val="accent1"/>
                </a:solidFill>
                <a:latin typeface="Times New Roman"/>
                <a:ea typeface="Times New Roman"/>
                <a:cs typeface="Times New Roman"/>
                <a:sym typeface="Times New Roman"/>
              </a:rPr>
              <a:t>iv. Unused form action attribute</a:t>
            </a:r>
            <a:endParaRPr sz="1600">
              <a:solidFill>
                <a:schemeClr val="accen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600">
                <a:solidFill>
                  <a:schemeClr val="accent1"/>
                </a:solidFill>
                <a:latin typeface="Times New Roman"/>
                <a:ea typeface="Times New Roman"/>
                <a:cs typeface="Times New Roman"/>
                <a:sym typeface="Times New Roman"/>
              </a:rPr>
              <a:t>v. Missing type attribute to add note button</a:t>
            </a:r>
            <a:endParaRPr sz="1600">
              <a:solidFill>
                <a:schemeClr val="accen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8D7D">
            <a:alpha val="68080"/>
          </a:srgbClr>
        </a:solidFill>
      </p:bgPr>
    </p:bg>
    <p:spTree>
      <p:nvGrpSpPr>
        <p:cNvPr id="153" name="Shape 153"/>
        <p:cNvGrpSpPr/>
        <p:nvPr/>
      </p:nvGrpSpPr>
      <p:grpSpPr>
        <a:xfrm>
          <a:off x="0" y="0"/>
          <a:ext cx="0" cy="0"/>
          <a:chOff x="0" y="0"/>
          <a:chExt cx="0" cy="0"/>
        </a:xfrm>
      </p:grpSpPr>
      <p:sp>
        <p:nvSpPr>
          <p:cNvPr id="154" name="Google Shape;154;p20"/>
          <p:cNvSpPr txBox="1"/>
          <p:nvPr/>
        </p:nvSpPr>
        <p:spPr>
          <a:xfrm>
            <a:off x="152400" y="114275"/>
            <a:ext cx="69507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1"/>
              </a:buClr>
              <a:buSzPts val="1600"/>
              <a:buFont typeface="Times New Roman"/>
              <a:buChar char="➢"/>
            </a:pPr>
            <a:r>
              <a:rPr lang="en" sz="1600">
                <a:solidFill>
                  <a:schemeClr val="accent1"/>
                </a:solidFill>
                <a:latin typeface="Times New Roman"/>
                <a:ea typeface="Times New Roman"/>
                <a:cs typeface="Times New Roman"/>
                <a:sym typeface="Times New Roman"/>
              </a:rPr>
              <a:t>After Fixing the bugs :</a:t>
            </a:r>
            <a:endParaRPr sz="160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accent1"/>
              </a:solidFill>
              <a:latin typeface="Times New Roman"/>
              <a:ea typeface="Times New Roman"/>
              <a:cs typeface="Times New Roman"/>
              <a:sym typeface="Times New Roman"/>
            </a:endParaRPr>
          </a:p>
        </p:txBody>
      </p:sp>
      <p:sp>
        <p:nvSpPr>
          <p:cNvPr id="155" name="Google Shape;155;p20"/>
          <p:cNvSpPr txBox="1"/>
          <p:nvPr/>
        </p:nvSpPr>
        <p:spPr>
          <a:xfrm>
            <a:off x="2492850" y="3012625"/>
            <a:ext cx="7837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1"/>
                </a:solidFill>
                <a:latin typeface="Times New Roman"/>
                <a:ea typeface="Times New Roman"/>
                <a:cs typeface="Times New Roman"/>
                <a:sym typeface="Times New Roman"/>
              </a:rPr>
              <a:t>Output After Debugging the Errors</a:t>
            </a:r>
            <a:endParaRPr sz="1500">
              <a:solidFill>
                <a:schemeClr val="accent1"/>
              </a:solidFill>
              <a:latin typeface="Times New Roman"/>
              <a:ea typeface="Times New Roman"/>
              <a:cs typeface="Times New Roman"/>
              <a:sym typeface="Times New Roman"/>
            </a:endParaRPr>
          </a:p>
        </p:txBody>
      </p:sp>
      <p:pic>
        <p:nvPicPr>
          <p:cNvPr id="156" name="Google Shape;156;p20"/>
          <p:cNvPicPr preferRelativeResize="0"/>
          <p:nvPr/>
        </p:nvPicPr>
        <p:blipFill>
          <a:blip r:embed="rId3">
            <a:alphaModFix/>
          </a:blip>
          <a:stretch>
            <a:fillRect/>
          </a:stretch>
        </p:blipFill>
        <p:spPr>
          <a:xfrm>
            <a:off x="2207075" y="791375"/>
            <a:ext cx="3667125" cy="2143125"/>
          </a:xfrm>
          <a:prstGeom prst="rect">
            <a:avLst/>
          </a:prstGeom>
          <a:noFill/>
          <a:ln>
            <a:noFill/>
          </a:ln>
        </p:spPr>
      </p:pic>
      <p:sp>
        <p:nvSpPr>
          <p:cNvPr id="157" name="Google Shape;157;p20"/>
          <p:cNvSpPr txBox="1"/>
          <p:nvPr/>
        </p:nvSpPr>
        <p:spPr>
          <a:xfrm>
            <a:off x="492575" y="3570500"/>
            <a:ext cx="73995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accent1"/>
              </a:buClr>
              <a:buSzPts val="1500"/>
              <a:buFont typeface="Times New Roman"/>
              <a:buChar char="●"/>
            </a:pPr>
            <a:r>
              <a:rPr lang="en" sz="1500">
                <a:solidFill>
                  <a:schemeClr val="accent1"/>
                </a:solidFill>
                <a:latin typeface="Times New Roman"/>
                <a:ea typeface="Times New Roman"/>
                <a:cs typeface="Times New Roman"/>
                <a:sym typeface="Times New Roman"/>
              </a:rPr>
              <a:t>Adding delete and modify options to the notes</a:t>
            </a:r>
            <a:endParaRPr sz="1500">
              <a:solidFill>
                <a:schemeClr val="accent1"/>
              </a:solidFill>
              <a:latin typeface="Times New Roman"/>
              <a:ea typeface="Times New Roman"/>
              <a:cs typeface="Times New Roman"/>
              <a:sym typeface="Times New Roman"/>
            </a:endParaRPr>
          </a:p>
          <a:p>
            <a:pPr indent="-323850" lvl="0" marL="457200" rtl="0" algn="l">
              <a:spcBef>
                <a:spcPts val="0"/>
              </a:spcBef>
              <a:spcAft>
                <a:spcPts val="0"/>
              </a:spcAft>
              <a:buClr>
                <a:schemeClr val="accent1"/>
              </a:buClr>
              <a:buSzPts val="1500"/>
              <a:buFont typeface="Times New Roman"/>
              <a:buChar char="●"/>
            </a:pPr>
            <a:r>
              <a:rPr lang="en" sz="1500">
                <a:solidFill>
                  <a:schemeClr val="accent1"/>
                </a:solidFill>
                <a:latin typeface="Times New Roman"/>
                <a:ea typeface="Times New Roman"/>
                <a:cs typeface="Times New Roman"/>
                <a:sym typeface="Times New Roman"/>
              </a:rPr>
              <a:t>Styling with CSS</a:t>
            </a:r>
            <a:endParaRPr sz="1500">
              <a:solidFill>
                <a:schemeClr val="accen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8D7D">
            <a:alpha val="68080"/>
          </a:srgbClr>
        </a:solidFill>
      </p:bgPr>
    </p:bg>
    <p:spTree>
      <p:nvGrpSpPr>
        <p:cNvPr id="161" name="Shape 161"/>
        <p:cNvGrpSpPr/>
        <p:nvPr/>
      </p:nvGrpSpPr>
      <p:grpSpPr>
        <a:xfrm>
          <a:off x="0" y="0"/>
          <a:ext cx="0" cy="0"/>
          <a:chOff x="0" y="0"/>
          <a:chExt cx="0" cy="0"/>
        </a:xfrm>
      </p:grpSpPr>
      <p:sp>
        <p:nvSpPr>
          <p:cNvPr id="162" name="Google Shape;162;p21"/>
          <p:cNvSpPr txBox="1"/>
          <p:nvPr/>
        </p:nvSpPr>
        <p:spPr>
          <a:xfrm>
            <a:off x="247650" y="155100"/>
            <a:ext cx="78378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accent1"/>
              </a:buClr>
              <a:buSzPts val="1500"/>
              <a:buFont typeface="Times New Roman"/>
              <a:buChar char="➢"/>
            </a:pPr>
            <a:r>
              <a:rPr lang="en" sz="1500">
                <a:solidFill>
                  <a:schemeClr val="accent1"/>
                </a:solidFill>
                <a:latin typeface="Times New Roman"/>
                <a:ea typeface="Times New Roman"/>
                <a:cs typeface="Times New Roman"/>
                <a:sym typeface="Times New Roman"/>
              </a:rPr>
              <a:t>After adding delete and modify options and some styling with CSS : </a:t>
            </a:r>
            <a:endParaRPr sz="150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accent1"/>
              </a:solidFill>
              <a:latin typeface="Times New Roman"/>
              <a:ea typeface="Times New Roman"/>
              <a:cs typeface="Times New Roman"/>
              <a:sym typeface="Times New Roman"/>
            </a:endParaRPr>
          </a:p>
        </p:txBody>
      </p:sp>
      <p:pic>
        <p:nvPicPr>
          <p:cNvPr id="163" name="Google Shape;163;p21"/>
          <p:cNvPicPr preferRelativeResize="0"/>
          <p:nvPr/>
        </p:nvPicPr>
        <p:blipFill>
          <a:blip r:embed="rId3">
            <a:alphaModFix/>
          </a:blip>
          <a:stretch>
            <a:fillRect/>
          </a:stretch>
        </p:blipFill>
        <p:spPr>
          <a:xfrm>
            <a:off x="1200225" y="801600"/>
            <a:ext cx="6885225" cy="2827375"/>
          </a:xfrm>
          <a:prstGeom prst="rect">
            <a:avLst/>
          </a:prstGeom>
          <a:noFill/>
          <a:ln>
            <a:noFill/>
          </a:ln>
        </p:spPr>
      </p:pic>
      <p:sp>
        <p:nvSpPr>
          <p:cNvPr id="164" name="Google Shape;164;p21"/>
          <p:cNvSpPr txBox="1"/>
          <p:nvPr/>
        </p:nvSpPr>
        <p:spPr>
          <a:xfrm>
            <a:off x="247650" y="4509425"/>
            <a:ext cx="76038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accent1"/>
              </a:buClr>
              <a:buSzPts val="1500"/>
              <a:buFont typeface="Times New Roman"/>
              <a:buChar char="●"/>
            </a:pPr>
            <a:r>
              <a:rPr lang="en" sz="1500">
                <a:solidFill>
                  <a:schemeClr val="accent1"/>
                </a:solidFill>
                <a:latin typeface="Times New Roman"/>
                <a:ea typeface="Times New Roman"/>
                <a:cs typeface="Times New Roman"/>
                <a:sym typeface="Times New Roman"/>
              </a:rPr>
              <a:t>By tapping on the bullet point of the note you will be enabled with edit and delete options</a:t>
            </a:r>
            <a:endParaRPr sz="1500">
              <a:solidFill>
                <a:schemeClr val="accen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