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351345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231933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1388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47859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3620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2933559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3566343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271253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159379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F485-1447-4821-AA5A-B367F6B05389}"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348104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F485-1447-4821-AA5A-B367F6B05389}"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26649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F485-1447-4821-AA5A-B367F6B05389}" type="datetimeFigureOut">
              <a:rPr lang="en-IN" smtClean="0"/>
              <a:t>11-03-2022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38935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F485-1447-4821-AA5A-B367F6B05389}" type="datetimeFigureOut">
              <a:rPr lang="en-IN" smtClean="0"/>
              <a:t>11-03-2022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82788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F485-1447-4821-AA5A-B367F6B05389}" type="datetimeFigureOut">
              <a:rPr lang="en-IN" smtClean="0"/>
              <a:t>11-03-2022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43243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EF485-1447-4821-AA5A-B367F6B05389}"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254809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FEF485-1447-4821-AA5A-B367F6B05389}"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362932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FEF485-1447-4821-AA5A-B367F6B05389}" type="datetimeFigureOut">
              <a:rPr lang="en-IN" smtClean="0"/>
              <a:t>11-03-2022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350C89-7DB7-4A5C-9D34-F3F23B8CFCB1}" type="slidenum">
              <a:rPr lang="en-IN" smtClean="0"/>
              <a:t>‹#›</a:t>
            </a:fld>
            <a:endParaRPr lang="en-IN"/>
          </a:p>
        </p:txBody>
      </p:sp>
    </p:spTree>
    <p:extLst>
      <p:ext uri="{BB962C8B-B14F-4D97-AF65-F5344CB8AC3E}">
        <p14:creationId xmlns:p14="http://schemas.microsoft.com/office/powerpoint/2010/main" val="2912640634"/>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B345-53A4-4BC7-896B-6AE9DB760E29}"/>
              </a:ext>
            </a:extLst>
          </p:cNvPr>
          <p:cNvSpPr>
            <a:spLocks noGrp="1"/>
          </p:cNvSpPr>
          <p:nvPr>
            <p:ph type="ctrTitle"/>
          </p:nvPr>
        </p:nvSpPr>
        <p:spPr/>
        <p:txBody>
          <a:bodyPr>
            <a:normAutofit fontScale="90000"/>
          </a:bodyPr>
          <a:lstStyle/>
          <a:p>
            <a:pPr algn="ctr"/>
            <a:r>
              <a:rPr lang="en-IN" dirty="0"/>
              <a:t>Predicting Used Houses Prices</a:t>
            </a:r>
            <a:br>
              <a:rPr lang="en-IN" dirty="0"/>
            </a:br>
            <a:endParaRPr lang="en-IN" dirty="0"/>
          </a:p>
        </p:txBody>
      </p:sp>
      <p:sp>
        <p:nvSpPr>
          <p:cNvPr id="3" name="Subtitle 2">
            <a:extLst>
              <a:ext uri="{FF2B5EF4-FFF2-40B4-BE49-F238E27FC236}">
                <a16:creationId xmlns:a16="http://schemas.microsoft.com/office/drawing/2014/main" id="{C6A30E7C-745D-4401-8B60-76A2F0F9710B}"/>
              </a:ext>
            </a:extLst>
          </p:cNvPr>
          <p:cNvSpPr>
            <a:spLocks noGrp="1"/>
          </p:cNvSpPr>
          <p:nvPr>
            <p:ph type="subTitle" idx="1"/>
          </p:nvPr>
        </p:nvSpPr>
        <p:spPr>
          <a:xfrm>
            <a:off x="3048000" y="5202238"/>
            <a:ext cx="9144000" cy="1655762"/>
          </a:xfrm>
        </p:spPr>
        <p:txBody>
          <a:bodyPr/>
          <a:lstStyle/>
          <a:p>
            <a:pPr algn="r"/>
            <a:r>
              <a:rPr lang="en-US" sz="3200" dirty="0">
                <a:solidFill>
                  <a:schemeClr val="tx1"/>
                </a:solidFill>
              </a:rPr>
              <a:t>Submitted by-:</a:t>
            </a:r>
          </a:p>
          <a:p>
            <a:pPr algn="r"/>
            <a:r>
              <a:rPr lang="en-US" sz="3200" dirty="0">
                <a:solidFill>
                  <a:schemeClr val="tx1"/>
                </a:solidFill>
              </a:rPr>
              <a:t>Manoj Kumar Saxena</a:t>
            </a:r>
            <a:endParaRPr lang="en-IN" sz="3200" dirty="0">
              <a:solidFill>
                <a:schemeClr val="tx1"/>
              </a:solidFill>
            </a:endParaRPr>
          </a:p>
          <a:p>
            <a:endParaRPr lang="en-IN" dirty="0"/>
          </a:p>
        </p:txBody>
      </p:sp>
    </p:spTree>
    <p:extLst>
      <p:ext uri="{BB962C8B-B14F-4D97-AF65-F5344CB8AC3E}">
        <p14:creationId xmlns:p14="http://schemas.microsoft.com/office/powerpoint/2010/main" val="1265358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01719-070A-416B-9E88-6024177FFF50}"/>
              </a:ext>
            </a:extLst>
          </p:cNvPr>
          <p:cNvSpPr>
            <a:spLocks noGrp="1"/>
          </p:cNvSpPr>
          <p:nvPr>
            <p:ph idx="1"/>
          </p:nvPr>
        </p:nvSpPr>
        <p:spPr>
          <a:xfrm>
            <a:off x="677334" y="360219"/>
            <a:ext cx="8596668" cy="6026726"/>
          </a:xfrm>
        </p:spPr>
        <p:txBody>
          <a:bodyPr>
            <a:normAutofit/>
          </a:bodyPr>
          <a:lstStyle/>
          <a:p>
            <a:r>
              <a:rPr lang="en-US" dirty="0"/>
              <a:t>TotRmsAbvGrd: Total rooms above grade (does not include bathrooms)</a:t>
            </a:r>
          </a:p>
          <a:p>
            <a:r>
              <a:rPr lang="en-US" dirty="0"/>
              <a:t>Functional: Home functionality (Assume typical unless deductions are warranted)</a:t>
            </a:r>
          </a:p>
          <a:p>
            <a:r>
              <a:rPr lang="en-US" dirty="0"/>
              <a:t>Fireplaces: Number of fireplaces</a:t>
            </a:r>
          </a:p>
          <a:p>
            <a:r>
              <a:rPr lang="en-US" dirty="0"/>
              <a:t>FireplaceQu: Fireplace quality</a:t>
            </a:r>
          </a:p>
          <a:p>
            <a:r>
              <a:rPr lang="en-IN" dirty="0"/>
              <a:t>GarageType: Garage location</a:t>
            </a:r>
            <a:endParaRPr lang="en-US" dirty="0"/>
          </a:p>
          <a:p>
            <a:r>
              <a:rPr lang="en-US" dirty="0"/>
              <a:t>GarageYrBlt: Year garage was built		</a:t>
            </a:r>
          </a:p>
          <a:p>
            <a:r>
              <a:rPr lang="en-US" dirty="0"/>
              <a:t>GarageFinish: Interior finish of the garage</a:t>
            </a:r>
          </a:p>
          <a:p>
            <a:r>
              <a:rPr lang="en-US" dirty="0"/>
              <a:t>GarageCars: Size of garage in car capacity</a:t>
            </a:r>
          </a:p>
          <a:p>
            <a:r>
              <a:rPr lang="en-US" dirty="0"/>
              <a:t>GarageArea: Size of garage in square feet</a:t>
            </a:r>
          </a:p>
          <a:p>
            <a:r>
              <a:rPr lang="en-US" dirty="0"/>
              <a:t>GarageQual: Garage quality</a:t>
            </a:r>
          </a:p>
          <a:p>
            <a:r>
              <a:rPr lang="en-IN" dirty="0"/>
              <a:t>GarageCond: Garage condition</a:t>
            </a:r>
            <a:endParaRPr lang="en-US" dirty="0"/>
          </a:p>
          <a:p>
            <a:r>
              <a:rPr lang="en-IN" dirty="0"/>
              <a:t>PavedDrive: Paved driveway</a:t>
            </a:r>
          </a:p>
          <a:p>
            <a:r>
              <a:rPr lang="en-US" dirty="0"/>
              <a:t>Fence: Fence quality</a:t>
            </a:r>
          </a:p>
          <a:p>
            <a:endParaRPr lang="en-IN" dirty="0"/>
          </a:p>
        </p:txBody>
      </p:sp>
    </p:spTree>
    <p:extLst>
      <p:ext uri="{BB962C8B-B14F-4D97-AF65-F5344CB8AC3E}">
        <p14:creationId xmlns:p14="http://schemas.microsoft.com/office/powerpoint/2010/main" val="91888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898A0-068D-4440-B1C1-A0EB4CCF2896}"/>
              </a:ext>
            </a:extLst>
          </p:cNvPr>
          <p:cNvSpPr>
            <a:spLocks noGrp="1"/>
          </p:cNvSpPr>
          <p:nvPr>
            <p:ph idx="1"/>
          </p:nvPr>
        </p:nvSpPr>
        <p:spPr>
          <a:xfrm>
            <a:off x="677334" y="595745"/>
            <a:ext cx="8596668" cy="5445617"/>
          </a:xfrm>
        </p:spPr>
        <p:txBody>
          <a:bodyPr>
            <a:normAutofit/>
          </a:bodyPr>
          <a:lstStyle/>
          <a:p>
            <a:r>
              <a:rPr lang="en-IN" dirty="0"/>
              <a:t>WoodDeckSF: Wood deck area in square feet</a:t>
            </a:r>
          </a:p>
          <a:p>
            <a:r>
              <a:rPr lang="en-IN" dirty="0"/>
              <a:t>OpenPorchSF: Open porch area in square feet</a:t>
            </a:r>
          </a:p>
          <a:p>
            <a:r>
              <a:rPr lang="en-IN" dirty="0"/>
              <a:t>EnclosedPorch: Enclosed porch area in square feet</a:t>
            </a:r>
          </a:p>
          <a:p>
            <a:r>
              <a:rPr lang="en-IN" dirty="0"/>
              <a:t>3SsnPorch: Three season porch area in square feet</a:t>
            </a:r>
          </a:p>
          <a:p>
            <a:r>
              <a:rPr lang="en-IN" dirty="0"/>
              <a:t>ScreenPorch: Screen porch area in square feet</a:t>
            </a:r>
          </a:p>
          <a:p>
            <a:r>
              <a:rPr lang="en-IN" dirty="0"/>
              <a:t>PoolArea: Pool area in square feet</a:t>
            </a:r>
          </a:p>
          <a:p>
            <a:r>
              <a:rPr lang="en-IN" dirty="0"/>
              <a:t>PoolQC: Pool quality</a:t>
            </a:r>
          </a:p>
          <a:p>
            <a:r>
              <a:rPr lang="en-US" dirty="0"/>
              <a:t>MiscFeature: Miscellaneous feature not covered in other categories</a:t>
            </a:r>
            <a:endParaRPr lang="en-IN" dirty="0"/>
          </a:p>
          <a:p>
            <a:r>
              <a:rPr lang="en-US" dirty="0"/>
              <a:t>MiscVal: $Value of miscellaneous feature</a:t>
            </a:r>
          </a:p>
          <a:p>
            <a:r>
              <a:rPr lang="en-US" dirty="0"/>
              <a:t>MoSold: Month Sold (MM)</a:t>
            </a:r>
          </a:p>
          <a:p>
            <a:r>
              <a:rPr lang="en-US" dirty="0"/>
              <a:t>YrSold: Year Sold (YYYY)</a:t>
            </a:r>
          </a:p>
          <a:p>
            <a:r>
              <a:rPr lang="en-US" dirty="0"/>
              <a:t>SaleType: Type of sale</a:t>
            </a:r>
          </a:p>
          <a:p>
            <a:r>
              <a:rPr lang="en-IN" dirty="0"/>
              <a:t>SaleCondition: Condition of sale</a:t>
            </a:r>
          </a:p>
        </p:txBody>
      </p:sp>
    </p:spTree>
    <p:extLst>
      <p:ext uri="{BB962C8B-B14F-4D97-AF65-F5344CB8AC3E}">
        <p14:creationId xmlns:p14="http://schemas.microsoft.com/office/powerpoint/2010/main" val="3138409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5723-2174-4891-8A47-609C8A85D321}"/>
              </a:ext>
            </a:extLst>
          </p:cNvPr>
          <p:cNvSpPr>
            <a:spLocks noGrp="1"/>
          </p:cNvSpPr>
          <p:nvPr>
            <p:ph type="title"/>
          </p:nvPr>
        </p:nvSpPr>
        <p:spPr/>
        <p:txBody>
          <a:bodyPr/>
          <a:lstStyle/>
          <a:p>
            <a:r>
              <a:rPr lang="en-IN" dirty="0"/>
              <a:t>Data Summary</a:t>
            </a:r>
          </a:p>
        </p:txBody>
      </p:sp>
      <p:sp>
        <p:nvSpPr>
          <p:cNvPr id="3" name="Content Placeholder 2">
            <a:extLst>
              <a:ext uri="{FF2B5EF4-FFF2-40B4-BE49-F238E27FC236}">
                <a16:creationId xmlns:a16="http://schemas.microsoft.com/office/drawing/2014/main" id="{2D91E037-AB24-419C-9A89-C8BBCFDB7295}"/>
              </a:ext>
            </a:extLst>
          </p:cNvPr>
          <p:cNvSpPr>
            <a:spLocks noGrp="1"/>
          </p:cNvSpPr>
          <p:nvPr>
            <p:ph idx="1"/>
          </p:nvPr>
        </p:nvSpPr>
        <p:spPr/>
        <p:txBody>
          <a:bodyPr/>
          <a:lstStyle/>
          <a:p>
            <a:r>
              <a:rPr lang="en-IN" dirty="0"/>
              <a:t>Data has null values for most of the features for both train &amp; test dataset.</a:t>
            </a:r>
          </a:p>
          <a:p>
            <a:r>
              <a:rPr lang="en-IN" dirty="0"/>
              <a:t>Data has 1168 no. of records for the training dataset and 292 no. of records for test dataset.</a:t>
            </a:r>
          </a:p>
          <a:p>
            <a:r>
              <a:rPr lang="en-IN" dirty="0"/>
              <a:t>There were 43 object type variables, 34 integer type variable, 3 float type features  and the target variable is of integer type.</a:t>
            </a:r>
          </a:p>
          <a:p>
            <a:r>
              <a:rPr lang="en-IN" dirty="0"/>
              <a:t>Removed </a:t>
            </a:r>
            <a:r>
              <a:rPr lang="en-IN" dirty="0">
                <a:solidFill>
                  <a:schemeClr val="accent6">
                    <a:lumMod val="20000"/>
                    <a:lumOff val="80000"/>
                  </a:schemeClr>
                </a:solidFill>
              </a:rPr>
              <a:t>Id</a:t>
            </a:r>
            <a:r>
              <a:rPr lang="en-IN" dirty="0"/>
              <a:t> features consisting unique values and </a:t>
            </a:r>
            <a:r>
              <a:rPr lang="en-IN" dirty="0">
                <a:solidFill>
                  <a:schemeClr val="accent6">
                    <a:lumMod val="20000"/>
                    <a:lumOff val="80000"/>
                  </a:schemeClr>
                </a:solidFill>
              </a:rPr>
              <a:t>Utilities</a:t>
            </a:r>
            <a:r>
              <a:rPr lang="en-IN" dirty="0"/>
              <a:t> for the houses are same.</a:t>
            </a:r>
          </a:p>
          <a:p>
            <a:r>
              <a:rPr lang="en-IN" dirty="0"/>
              <a:t>Converted the target variable i.e. SalePrice in lacs.</a:t>
            </a:r>
          </a:p>
          <a:p>
            <a:endParaRPr lang="en-IN" dirty="0"/>
          </a:p>
        </p:txBody>
      </p:sp>
      <p:sp>
        <p:nvSpPr>
          <p:cNvPr id="4" name="Rectangle 1">
            <a:extLst>
              <a:ext uri="{FF2B5EF4-FFF2-40B4-BE49-F238E27FC236}">
                <a16:creationId xmlns:a16="http://schemas.microsoft.com/office/drawing/2014/main" id="{4C068446-65E4-4AB5-8CAE-7C4B4F66078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float64(3), int64(35), object(43)</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EF179D6-27C3-4655-8F4D-C72DFEFC454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float64(3), int64(35), object(43)</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6680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5A3B5A-96C2-4F6C-9286-AF40928B1164}"/>
              </a:ext>
            </a:extLst>
          </p:cNvPr>
          <p:cNvSpPr>
            <a:spLocks noGrp="1" noChangeArrowheads="1"/>
          </p:cNvSpPr>
          <p:nvPr>
            <p:ph idx="1"/>
          </p:nvPr>
        </p:nvSpPr>
        <p:spPr bwMode="auto">
          <a:xfrm>
            <a:off x="677863" y="361766"/>
            <a:ext cx="7566251"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en-US" altLang="en-US" b="1" i="0" u="none" strike="noStrike" cap="none" normalizeH="0" baseline="0" dirty="0">
                <a:ln>
                  <a:noFill/>
                </a:ln>
                <a:effectLst/>
                <a:latin typeface="Courier New" panose="02070309020205020404" pitchFamily="49" charset="0"/>
              </a:rPr>
              <a:t>Alley, MasVnrType, MasVnrArea, BsmtQual, BsmtCond, </a:t>
            </a:r>
          </a:p>
          <a:p>
            <a:pPr marL="0" indent="0" defTabSz="914400">
              <a:buClrTx/>
              <a:buSzTx/>
              <a:buNone/>
            </a:pPr>
            <a:r>
              <a:rPr kumimoji="0" lang="en-US" altLang="en-US" b="1" i="0" u="none" strike="noStrike" cap="none" normalizeH="0" baseline="0" dirty="0">
                <a:ln>
                  <a:noFill/>
                </a:ln>
                <a:effectLst/>
                <a:latin typeface="Courier New" panose="02070309020205020404" pitchFamily="49" charset="0"/>
              </a:rPr>
              <a:t>BsmtExposure, BsmtFinType1, BsmtFinType2 FireplaceQu, GarageType, GarageFinish, GarageQual, GarageCond, Pool</a:t>
            </a:r>
            <a:r>
              <a:rPr lang="en-US" altLang="en-US" b="1" dirty="0">
                <a:latin typeface="Courier New" panose="02070309020205020404" pitchFamily="49" charset="0"/>
              </a:rPr>
              <a:t>Q</a:t>
            </a:r>
            <a:r>
              <a:rPr kumimoji="0" lang="en-US" altLang="en-US" b="1" i="0" u="none" strike="noStrike" cap="none" normalizeH="0" baseline="0" dirty="0">
                <a:ln>
                  <a:noFill/>
                </a:ln>
                <a:effectLst/>
                <a:latin typeface="Courier New" panose="02070309020205020404" pitchFamily="49" charset="0"/>
              </a:rPr>
              <a:t>C, Fence, MiscFeature. </a:t>
            </a:r>
          </a:p>
          <a:p>
            <a:pPr defTabSz="914400">
              <a:buClrTx/>
              <a:buSzTx/>
            </a:pPr>
            <a:endParaRPr lang="en-US" altLang="en-US" b="1" dirty="0">
              <a:latin typeface="Courier New" panose="02070309020205020404" pitchFamily="49" charset="0"/>
            </a:endParaRPr>
          </a:p>
          <a:p>
            <a:pPr defTabSz="914400">
              <a:buClrTx/>
              <a:buSzTx/>
            </a:pPr>
            <a:r>
              <a:rPr kumimoji="0" lang="en-US" altLang="en-US" b="1" i="0" u="none" strike="noStrike" cap="none" normalizeH="0" baseline="0" dirty="0">
                <a:ln>
                  <a:noFill/>
                </a:ln>
                <a:effectLst/>
                <a:latin typeface="Courier New" panose="02070309020205020404" pitchFamily="49" charset="0"/>
              </a:rPr>
              <a:t>These were the features for both the dataset that has null values in it.</a:t>
            </a:r>
          </a:p>
          <a:p>
            <a:pPr defTabSz="914400">
              <a:buClrTx/>
              <a:buSzTx/>
            </a:pPr>
            <a:r>
              <a:rPr kumimoji="0" lang="en-US" altLang="en-US" b="1" i="0" u="none" strike="noStrike" cap="none" normalizeH="0" baseline="0" dirty="0">
                <a:ln>
                  <a:noFill/>
                </a:ln>
                <a:effectLst/>
                <a:latin typeface="Courier New" panose="02070309020205020404" pitchFamily="49" charset="0"/>
              </a:rPr>
              <a:t>This may be because Such type of qualities of the features was no available.</a:t>
            </a:r>
          </a:p>
          <a:p>
            <a:pPr defTabSz="914400">
              <a:buClrTx/>
              <a:buSzTx/>
            </a:pPr>
            <a:endParaRPr lang="en-US" altLang="en-US" b="1" dirty="0">
              <a:latin typeface="Courier New" panose="02070309020205020404" pitchFamily="49" charset="0"/>
            </a:endParaRPr>
          </a:p>
          <a:p>
            <a:pPr defTabSz="914400">
              <a:buClrTx/>
              <a:buSzTx/>
            </a:pPr>
            <a:r>
              <a:rPr kumimoji="0" lang="en-US" altLang="en-US" b="1" i="0" u="none" strike="noStrike" cap="none" normalizeH="0" baseline="0" dirty="0">
                <a:ln>
                  <a:noFill/>
                </a:ln>
                <a:effectLst/>
                <a:latin typeface="Courier New" panose="02070309020205020404" pitchFamily="49" charset="0"/>
              </a:rPr>
              <a:t>So, I replaced such features of null values consistent by not available. </a:t>
            </a:r>
          </a:p>
          <a:p>
            <a:pPr defTabSz="914400">
              <a:buClrTx/>
              <a:buSzTx/>
            </a:pPr>
            <a:endParaRPr kumimoji="0" lang="en-US" altLang="en-US" b="1" i="0" u="none" strike="noStrike" cap="none" normalizeH="0" baseline="0" dirty="0">
              <a:ln>
                <a:noFill/>
              </a:ln>
              <a:solidFill>
                <a:schemeClr val="tx1"/>
              </a:solidFill>
              <a:effectLst/>
            </a:endParaRPr>
          </a:p>
          <a:p>
            <a:pPr defTabSz="914400">
              <a:buClrTx/>
              <a:buSzTx/>
            </a:pPr>
            <a:r>
              <a:rPr kumimoji="0" lang="en-US" altLang="en-US" sz="1800" b="1" i="0" u="none" strike="noStrike" cap="none" normalizeH="0" baseline="0" dirty="0">
                <a:ln>
                  <a:noFill/>
                </a:ln>
                <a:effectLst/>
                <a:latin typeface="Courier New" panose="02070309020205020404" pitchFamily="49" charset="0"/>
              </a:rPr>
              <a:t>GarageYrBlt: As this is because of no Garage in the house so there </a:t>
            </a:r>
            <a:r>
              <a:rPr lang="en-US" altLang="en-US" b="1" dirty="0">
                <a:latin typeface="Courier New" panose="02070309020205020404" pitchFamily="49" charset="0"/>
              </a:rPr>
              <a:t>were null values. So, replaced by </a:t>
            </a:r>
            <a:r>
              <a:rPr lang="en-US" altLang="en-US" b="1" dirty="0">
                <a:solidFill>
                  <a:srgbClr val="FF0000"/>
                </a:solidFill>
                <a:latin typeface="Courier New" panose="02070309020205020404" pitchFamily="49" charset="0"/>
              </a:rPr>
              <a:t>1800</a:t>
            </a:r>
            <a:r>
              <a:rPr lang="en-US" altLang="en-US" b="1" dirty="0">
                <a:latin typeface="Courier New" panose="02070309020205020404" pitchFamily="49" charset="0"/>
              </a:rPr>
              <a:t> because so, that there should be not much variance in the feature.</a:t>
            </a:r>
          </a:p>
          <a:p>
            <a:pPr defTabSz="914400">
              <a:buClrTx/>
              <a:buSzTx/>
            </a:pPr>
            <a:r>
              <a:rPr kumimoji="0" lang="en-US" altLang="en-US" b="1" i="0" u="none" strike="noStrike" cap="none" normalizeH="0" baseline="0" dirty="0">
                <a:ln>
                  <a:noFill/>
                </a:ln>
                <a:effectLst/>
                <a:latin typeface="Courier New" panose="02070309020205020404" pitchFamily="49" charset="0"/>
              </a:rPr>
              <a:t>LotFrontage: This features should be float type </a:t>
            </a:r>
            <a:r>
              <a:rPr lang="en-US" altLang="en-US" b="1" dirty="0">
                <a:latin typeface="Courier New" panose="02070309020205020404" pitchFamily="49" charset="0"/>
              </a:rPr>
              <a:t>i</a:t>
            </a:r>
            <a:r>
              <a:rPr kumimoji="0" lang="en-US" altLang="en-US" b="1" i="0" u="none" strike="noStrike" cap="none" normalizeH="0" baseline="0" dirty="0">
                <a:ln>
                  <a:noFill/>
                </a:ln>
                <a:effectLst/>
                <a:latin typeface="Courier New" panose="02070309020205020404" pitchFamily="49" charset="0"/>
              </a:rPr>
              <a:t>t it was showing object because of some missed values that were consisting method in it. So, later on I replaced it by mean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460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508E-51B8-4497-B144-B2201B84F674}"/>
              </a:ext>
            </a:extLst>
          </p:cNvPr>
          <p:cNvSpPr>
            <a:spLocks noGrp="1"/>
          </p:cNvSpPr>
          <p:nvPr>
            <p:ph type="title"/>
          </p:nvPr>
        </p:nvSpPr>
        <p:spPr>
          <a:xfrm>
            <a:off x="677334" y="2563091"/>
            <a:ext cx="8596668" cy="1320800"/>
          </a:xfrm>
        </p:spPr>
        <p:txBody>
          <a:bodyPr>
            <a:normAutofit fontScale="90000"/>
          </a:bodyPr>
          <a:lstStyle/>
          <a:p>
            <a:pPr algn="ctr"/>
            <a:r>
              <a:rPr lang="en-IN" dirty="0">
                <a:latin typeface="Georgia" panose="02040502050405020303" pitchFamily="18" charset="0"/>
              </a:rPr>
              <a:t>Exploratory Data Analysis</a:t>
            </a:r>
            <a:br>
              <a:rPr lang="en-IN" dirty="0">
                <a:latin typeface="Georgia" panose="02040502050405020303" pitchFamily="18" charset="0"/>
              </a:rPr>
            </a:br>
            <a:br>
              <a:rPr lang="en-IN" dirty="0">
                <a:latin typeface="Georgia" panose="02040502050405020303" pitchFamily="18" charset="0"/>
              </a:rPr>
            </a:br>
            <a:r>
              <a:rPr lang="en-IN" dirty="0">
                <a:latin typeface="Georgia" panose="02040502050405020303" pitchFamily="18" charset="0"/>
              </a:rPr>
              <a:t>(EDA)</a:t>
            </a:r>
            <a:endParaRPr lang="en-IN" dirty="0"/>
          </a:p>
        </p:txBody>
      </p:sp>
    </p:spTree>
    <p:extLst>
      <p:ext uri="{BB962C8B-B14F-4D97-AF65-F5344CB8AC3E}">
        <p14:creationId xmlns:p14="http://schemas.microsoft.com/office/powerpoint/2010/main" val="46173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B1FFB-027B-498C-A906-71CD092D397F}"/>
              </a:ext>
            </a:extLst>
          </p:cNvPr>
          <p:cNvSpPr>
            <a:spLocks noGrp="1"/>
          </p:cNvSpPr>
          <p:nvPr>
            <p:ph idx="1"/>
          </p:nvPr>
        </p:nvSpPr>
        <p:spPr>
          <a:xfrm>
            <a:off x="1038841" y="4927599"/>
            <a:ext cx="8596668" cy="1320800"/>
          </a:xfrm>
        </p:spPr>
        <p:txBody>
          <a:bodyPr/>
          <a:lstStyle/>
          <a:p>
            <a:r>
              <a:rPr lang="en-US" dirty="0"/>
              <a:t>from above graph we know that there is some linear relation between Basement Type 1 finished in sq. ft. and Sale Price of the Houses.</a:t>
            </a:r>
          </a:p>
          <a:p>
            <a:r>
              <a:rPr lang="en-US" b="0" i="0" dirty="0">
                <a:solidFill>
                  <a:schemeClr val="tx1"/>
                </a:solidFill>
                <a:effectLst/>
                <a:latin typeface="Helvetica Neue"/>
              </a:rPr>
              <a:t>from above graph we know that there is some linear relation between House built and Sale Price of the Houses.</a:t>
            </a:r>
            <a:endParaRPr lang="en-IN" dirty="0">
              <a:solidFill>
                <a:schemeClr val="tx1"/>
              </a:solidFill>
            </a:endParaRPr>
          </a:p>
        </p:txBody>
      </p:sp>
      <p:pic>
        <p:nvPicPr>
          <p:cNvPr id="5" name="Picture 4">
            <a:extLst>
              <a:ext uri="{FF2B5EF4-FFF2-40B4-BE49-F238E27FC236}">
                <a16:creationId xmlns:a16="http://schemas.microsoft.com/office/drawing/2014/main" id="{C1F94C59-1DB6-4920-8200-D2A076594595}"/>
              </a:ext>
            </a:extLst>
          </p:cNvPr>
          <p:cNvPicPr>
            <a:picLocks noChangeAspect="1"/>
          </p:cNvPicPr>
          <p:nvPr/>
        </p:nvPicPr>
        <p:blipFill>
          <a:blip r:embed="rId2"/>
          <a:stretch>
            <a:fillRect/>
          </a:stretch>
        </p:blipFill>
        <p:spPr>
          <a:xfrm>
            <a:off x="1038840" y="244451"/>
            <a:ext cx="4809067" cy="3689102"/>
          </a:xfrm>
          <a:prstGeom prst="rect">
            <a:avLst/>
          </a:prstGeom>
        </p:spPr>
      </p:pic>
      <p:pic>
        <p:nvPicPr>
          <p:cNvPr id="7" name="Picture 6">
            <a:extLst>
              <a:ext uri="{FF2B5EF4-FFF2-40B4-BE49-F238E27FC236}">
                <a16:creationId xmlns:a16="http://schemas.microsoft.com/office/drawing/2014/main" id="{76C2A0C3-1C2F-45EF-932B-F3F49D5F1676}"/>
              </a:ext>
            </a:extLst>
          </p:cNvPr>
          <p:cNvPicPr>
            <a:picLocks noChangeAspect="1"/>
          </p:cNvPicPr>
          <p:nvPr/>
        </p:nvPicPr>
        <p:blipFill>
          <a:blip r:embed="rId3"/>
          <a:stretch>
            <a:fillRect/>
          </a:stretch>
        </p:blipFill>
        <p:spPr>
          <a:xfrm>
            <a:off x="6847367" y="164706"/>
            <a:ext cx="4305793" cy="3768847"/>
          </a:xfrm>
          <a:prstGeom prst="rect">
            <a:avLst/>
          </a:prstGeom>
        </p:spPr>
      </p:pic>
    </p:spTree>
    <p:extLst>
      <p:ext uri="{BB962C8B-B14F-4D97-AF65-F5344CB8AC3E}">
        <p14:creationId xmlns:p14="http://schemas.microsoft.com/office/powerpoint/2010/main" val="689976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31FB2-80FA-44EE-B960-8D5CEC9E9EC6}"/>
              </a:ext>
            </a:extLst>
          </p:cNvPr>
          <p:cNvSpPr>
            <a:spLocks noGrp="1"/>
          </p:cNvSpPr>
          <p:nvPr>
            <p:ph idx="1"/>
          </p:nvPr>
        </p:nvSpPr>
        <p:spPr>
          <a:xfrm>
            <a:off x="677334" y="4082902"/>
            <a:ext cx="8596668" cy="1958460"/>
          </a:xfrm>
        </p:spPr>
        <p:txBody>
          <a:bodyPr/>
          <a:lstStyle/>
          <a:p>
            <a:r>
              <a:rPr lang="en-US" b="0" i="0" dirty="0">
                <a:solidFill>
                  <a:schemeClr val="tx1"/>
                </a:solidFill>
                <a:effectLst/>
                <a:latin typeface="Helvetica Neue"/>
              </a:rPr>
              <a:t>There is extreme loss is sale price of house in between year 2009 and 2010.</a:t>
            </a:r>
          </a:p>
          <a:p>
            <a:r>
              <a:rPr lang="en-US" b="0" i="0" dirty="0">
                <a:solidFill>
                  <a:schemeClr val="tx1"/>
                </a:solidFill>
                <a:effectLst/>
                <a:latin typeface="Helvetica Neue"/>
              </a:rPr>
              <a:t>Here we analyses that the more the house was built new has their total sales price increasing from 1898.</a:t>
            </a:r>
            <a:endParaRPr lang="en-IN" dirty="0">
              <a:solidFill>
                <a:schemeClr val="tx1"/>
              </a:solidFill>
            </a:endParaRPr>
          </a:p>
        </p:txBody>
      </p:sp>
      <p:pic>
        <p:nvPicPr>
          <p:cNvPr id="5" name="Picture 4">
            <a:extLst>
              <a:ext uri="{FF2B5EF4-FFF2-40B4-BE49-F238E27FC236}">
                <a16:creationId xmlns:a16="http://schemas.microsoft.com/office/drawing/2014/main" id="{1C6036DE-13A4-4C7E-8F56-70FBF1FBC84F}"/>
              </a:ext>
            </a:extLst>
          </p:cNvPr>
          <p:cNvPicPr>
            <a:picLocks noChangeAspect="1"/>
          </p:cNvPicPr>
          <p:nvPr/>
        </p:nvPicPr>
        <p:blipFill>
          <a:blip r:embed="rId2"/>
          <a:stretch>
            <a:fillRect/>
          </a:stretch>
        </p:blipFill>
        <p:spPr>
          <a:xfrm>
            <a:off x="677334" y="609600"/>
            <a:ext cx="3400900" cy="2819400"/>
          </a:xfrm>
          <a:prstGeom prst="rect">
            <a:avLst/>
          </a:prstGeom>
        </p:spPr>
      </p:pic>
      <p:pic>
        <p:nvPicPr>
          <p:cNvPr id="7" name="Picture 6">
            <a:extLst>
              <a:ext uri="{FF2B5EF4-FFF2-40B4-BE49-F238E27FC236}">
                <a16:creationId xmlns:a16="http://schemas.microsoft.com/office/drawing/2014/main" id="{A79FBA3A-6B38-40F7-980F-469D22529DDA}"/>
              </a:ext>
            </a:extLst>
          </p:cNvPr>
          <p:cNvPicPr>
            <a:picLocks noChangeAspect="1"/>
          </p:cNvPicPr>
          <p:nvPr/>
        </p:nvPicPr>
        <p:blipFill>
          <a:blip r:embed="rId3"/>
          <a:stretch>
            <a:fillRect/>
          </a:stretch>
        </p:blipFill>
        <p:spPr>
          <a:xfrm>
            <a:off x="4245452" y="609600"/>
            <a:ext cx="5579032" cy="2819400"/>
          </a:xfrm>
          <a:prstGeom prst="rect">
            <a:avLst/>
          </a:prstGeom>
        </p:spPr>
      </p:pic>
    </p:spTree>
    <p:extLst>
      <p:ext uri="{BB962C8B-B14F-4D97-AF65-F5344CB8AC3E}">
        <p14:creationId xmlns:p14="http://schemas.microsoft.com/office/powerpoint/2010/main" val="26088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4986F-0B5A-451D-A2FB-3375E4D4DD83}"/>
              </a:ext>
            </a:extLst>
          </p:cNvPr>
          <p:cNvSpPr>
            <a:spLocks noGrp="1"/>
          </p:cNvSpPr>
          <p:nvPr>
            <p:ph idx="1"/>
          </p:nvPr>
        </p:nvSpPr>
        <p:spPr>
          <a:xfrm>
            <a:off x="677334" y="5077397"/>
            <a:ext cx="8596668" cy="1195812"/>
          </a:xfrm>
        </p:spPr>
        <p:txBody>
          <a:bodyPr/>
          <a:lstStyle/>
          <a:p>
            <a:r>
              <a:rPr lang="en-US" b="0" i="0" dirty="0">
                <a:solidFill>
                  <a:schemeClr val="tx1"/>
                </a:solidFill>
                <a:effectLst/>
                <a:latin typeface="Helvetica Neue"/>
              </a:rPr>
              <a:t>Here we analyses that the more the house that were remodeled with increase in the years the average sales price of the houses were increased.</a:t>
            </a:r>
          </a:p>
          <a:p>
            <a:r>
              <a:rPr lang="en-US" dirty="0">
                <a:solidFill>
                  <a:schemeClr val="tx1"/>
                </a:solidFill>
                <a:latin typeface="Helvetica Neue"/>
              </a:rPr>
              <a:t>The older the garage the lower the prices for the houses.</a:t>
            </a:r>
            <a:endParaRPr lang="en-IN" dirty="0">
              <a:solidFill>
                <a:schemeClr val="tx1"/>
              </a:solidFill>
            </a:endParaRPr>
          </a:p>
        </p:txBody>
      </p:sp>
      <p:pic>
        <p:nvPicPr>
          <p:cNvPr id="5" name="Picture 4">
            <a:extLst>
              <a:ext uri="{FF2B5EF4-FFF2-40B4-BE49-F238E27FC236}">
                <a16:creationId xmlns:a16="http://schemas.microsoft.com/office/drawing/2014/main" id="{809DC457-F220-4BD4-A4DC-58D60836EC16}"/>
              </a:ext>
            </a:extLst>
          </p:cNvPr>
          <p:cNvPicPr>
            <a:picLocks noChangeAspect="1"/>
          </p:cNvPicPr>
          <p:nvPr/>
        </p:nvPicPr>
        <p:blipFill>
          <a:blip r:embed="rId2"/>
          <a:stretch>
            <a:fillRect/>
          </a:stretch>
        </p:blipFill>
        <p:spPr>
          <a:xfrm>
            <a:off x="677334" y="223640"/>
            <a:ext cx="8421275" cy="2305372"/>
          </a:xfrm>
          <a:prstGeom prst="rect">
            <a:avLst/>
          </a:prstGeom>
        </p:spPr>
      </p:pic>
      <p:pic>
        <p:nvPicPr>
          <p:cNvPr id="7" name="Picture 6">
            <a:extLst>
              <a:ext uri="{FF2B5EF4-FFF2-40B4-BE49-F238E27FC236}">
                <a16:creationId xmlns:a16="http://schemas.microsoft.com/office/drawing/2014/main" id="{F8CCA7CB-EB51-4B6D-BF8A-E8670DCDF385}"/>
              </a:ext>
            </a:extLst>
          </p:cNvPr>
          <p:cNvPicPr>
            <a:picLocks noChangeAspect="1"/>
          </p:cNvPicPr>
          <p:nvPr/>
        </p:nvPicPr>
        <p:blipFill>
          <a:blip r:embed="rId3"/>
          <a:stretch>
            <a:fillRect/>
          </a:stretch>
        </p:blipFill>
        <p:spPr>
          <a:xfrm>
            <a:off x="677334" y="2598124"/>
            <a:ext cx="8421275" cy="2410161"/>
          </a:xfrm>
          <a:prstGeom prst="rect">
            <a:avLst/>
          </a:prstGeom>
        </p:spPr>
      </p:pic>
    </p:spTree>
    <p:extLst>
      <p:ext uri="{BB962C8B-B14F-4D97-AF65-F5344CB8AC3E}">
        <p14:creationId xmlns:p14="http://schemas.microsoft.com/office/powerpoint/2010/main" val="1428873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12DBD-EA74-4E60-94CB-7681D9355BA4}"/>
              </a:ext>
            </a:extLst>
          </p:cNvPr>
          <p:cNvSpPr>
            <a:spLocks noGrp="1"/>
          </p:cNvSpPr>
          <p:nvPr>
            <p:ph idx="1"/>
          </p:nvPr>
        </p:nvSpPr>
        <p:spPr>
          <a:xfrm>
            <a:off x="677334" y="3869635"/>
            <a:ext cx="8596668" cy="2171727"/>
          </a:xfrm>
        </p:spPr>
        <p:txBody>
          <a:bodyPr/>
          <a:lstStyle/>
          <a:p>
            <a:pPr algn="l"/>
            <a:r>
              <a:rPr lang="en-US" b="0" i="0" dirty="0">
                <a:solidFill>
                  <a:schemeClr val="tx1"/>
                </a:solidFill>
                <a:effectLst/>
                <a:latin typeface="Helvetica Neue"/>
              </a:rPr>
              <a:t>LotFrontage: Linear feet of street connected to property is somehow seems that there is some linear relation between them.</a:t>
            </a:r>
          </a:p>
          <a:p>
            <a:pPr algn="l"/>
            <a:r>
              <a:rPr lang="en-US" b="0" i="0" dirty="0">
                <a:solidFill>
                  <a:schemeClr val="tx1"/>
                </a:solidFill>
                <a:effectLst/>
                <a:latin typeface="Helvetica Neue"/>
              </a:rPr>
              <a:t>LotArea: Not so specific but the lot area somehow seems like to be very slight increase in the area leads to extra amount of change in increasing manner of SalesPrice.</a:t>
            </a:r>
          </a:p>
          <a:p>
            <a:endParaRPr lang="en-IN" dirty="0"/>
          </a:p>
        </p:txBody>
      </p:sp>
      <p:pic>
        <p:nvPicPr>
          <p:cNvPr id="5" name="Picture 4">
            <a:extLst>
              <a:ext uri="{FF2B5EF4-FFF2-40B4-BE49-F238E27FC236}">
                <a16:creationId xmlns:a16="http://schemas.microsoft.com/office/drawing/2014/main" id="{9752A8BE-CC07-4C3D-96DC-1CA1E4766A1E}"/>
              </a:ext>
            </a:extLst>
          </p:cNvPr>
          <p:cNvPicPr>
            <a:picLocks noChangeAspect="1"/>
          </p:cNvPicPr>
          <p:nvPr/>
        </p:nvPicPr>
        <p:blipFill>
          <a:blip r:embed="rId2"/>
          <a:stretch>
            <a:fillRect/>
          </a:stretch>
        </p:blipFill>
        <p:spPr>
          <a:xfrm>
            <a:off x="677333" y="609600"/>
            <a:ext cx="8267883" cy="3114261"/>
          </a:xfrm>
          <a:prstGeom prst="rect">
            <a:avLst/>
          </a:prstGeom>
        </p:spPr>
      </p:pic>
    </p:spTree>
    <p:extLst>
      <p:ext uri="{BB962C8B-B14F-4D97-AF65-F5344CB8AC3E}">
        <p14:creationId xmlns:p14="http://schemas.microsoft.com/office/powerpoint/2010/main" val="367589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4F62A-7066-412A-9629-3050D535A47D}"/>
              </a:ext>
            </a:extLst>
          </p:cNvPr>
          <p:cNvSpPr>
            <a:spLocks noGrp="1"/>
          </p:cNvSpPr>
          <p:nvPr>
            <p:ph idx="1"/>
          </p:nvPr>
        </p:nvSpPr>
        <p:spPr>
          <a:xfrm>
            <a:off x="677334" y="3657600"/>
            <a:ext cx="8596668" cy="2383762"/>
          </a:xfrm>
        </p:spPr>
        <p:txBody>
          <a:bodyPr/>
          <a:lstStyle/>
          <a:p>
            <a:pPr algn="l"/>
            <a:r>
              <a:rPr lang="en-US" b="0" i="0" dirty="0">
                <a:solidFill>
                  <a:schemeClr val="tx1"/>
                </a:solidFill>
                <a:effectLst/>
                <a:latin typeface="Helvetica Neue"/>
              </a:rPr>
              <a:t>MasVnArea: Masonry veneer area except zero area there is linear relations that tells that increase in the masonry areas lead to increase the sales Price of the houses.</a:t>
            </a:r>
          </a:p>
          <a:p>
            <a:pPr algn="l"/>
            <a:r>
              <a:rPr lang="en-US" b="0" i="0" dirty="0">
                <a:solidFill>
                  <a:schemeClr val="tx1"/>
                </a:solidFill>
                <a:effectLst/>
                <a:latin typeface="Helvetica Neue"/>
              </a:rPr>
              <a:t>BsmtFinSF1: Basement finished Type 1 rather than zero square feet there is some min amount of increase in the area there is good amount of increase in Sale Price of House.</a:t>
            </a:r>
          </a:p>
          <a:p>
            <a:endParaRPr lang="en-IN" dirty="0"/>
          </a:p>
        </p:txBody>
      </p:sp>
      <p:pic>
        <p:nvPicPr>
          <p:cNvPr id="5" name="Picture 4">
            <a:extLst>
              <a:ext uri="{FF2B5EF4-FFF2-40B4-BE49-F238E27FC236}">
                <a16:creationId xmlns:a16="http://schemas.microsoft.com/office/drawing/2014/main" id="{28EA2657-F7D3-4962-B71E-B80C0EFEA1C5}"/>
              </a:ext>
            </a:extLst>
          </p:cNvPr>
          <p:cNvPicPr>
            <a:picLocks noChangeAspect="1"/>
          </p:cNvPicPr>
          <p:nvPr/>
        </p:nvPicPr>
        <p:blipFill>
          <a:blip r:embed="rId2"/>
          <a:stretch>
            <a:fillRect/>
          </a:stretch>
        </p:blipFill>
        <p:spPr>
          <a:xfrm>
            <a:off x="677334" y="609600"/>
            <a:ext cx="8307640" cy="2716696"/>
          </a:xfrm>
          <a:prstGeom prst="rect">
            <a:avLst/>
          </a:prstGeom>
        </p:spPr>
      </p:pic>
    </p:spTree>
    <p:extLst>
      <p:ext uri="{BB962C8B-B14F-4D97-AF65-F5344CB8AC3E}">
        <p14:creationId xmlns:p14="http://schemas.microsoft.com/office/powerpoint/2010/main" val="104571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FB46-53A6-4BCC-9265-878B718770F3}"/>
              </a:ext>
            </a:extLst>
          </p:cNvPr>
          <p:cNvSpPr>
            <a:spLocks noGrp="1"/>
          </p:cNvSpPr>
          <p:nvPr>
            <p:ph type="title"/>
          </p:nvPr>
        </p:nvSpPr>
        <p:spPr/>
        <p:txBody>
          <a:bodyPr/>
          <a:lstStyle/>
          <a:p>
            <a:pPr algn="ctr"/>
            <a:r>
              <a:rPr lang="en-IN" dirty="0"/>
              <a:t>Content</a:t>
            </a:r>
          </a:p>
        </p:txBody>
      </p:sp>
      <p:sp>
        <p:nvSpPr>
          <p:cNvPr id="3" name="Content Placeholder 2">
            <a:extLst>
              <a:ext uri="{FF2B5EF4-FFF2-40B4-BE49-F238E27FC236}">
                <a16:creationId xmlns:a16="http://schemas.microsoft.com/office/drawing/2014/main" id="{CDA533F9-E043-4F69-BB63-4CD37DB0CEBD}"/>
              </a:ext>
            </a:extLst>
          </p:cNvPr>
          <p:cNvSpPr>
            <a:spLocks noGrp="1"/>
          </p:cNvSpPr>
          <p:nvPr>
            <p:ph idx="1"/>
          </p:nvPr>
        </p:nvSpPr>
        <p:spPr/>
        <p:txBody>
          <a:bodyPr/>
          <a:lstStyle/>
          <a:p>
            <a:r>
              <a:rPr lang="en-US" sz="2000" dirty="0"/>
              <a:t>Problem Description	</a:t>
            </a:r>
          </a:p>
          <a:p>
            <a:r>
              <a:rPr lang="en-US" sz="2000" dirty="0"/>
              <a:t>Data pre-processing</a:t>
            </a:r>
          </a:p>
          <a:p>
            <a:r>
              <a:rPr lang="en-US" sz="2000" dirty="0"/>
              <a:t>EDA</a:t>
            </a:r>
          </a:p>
          <a:p>
            <a:r>
              <a:rPr lang="en-US" sz="2000" dirty="0"/>
              <a:t>Data cleaning</a:t>
            </a:r>
          </a:p>
          <a:p>
            <a:r>
              <a:rPr lang="en-US" sz="2000" dirty="0"/>
              <a:t>Model Deployment</a:t>
            </a:r>
          </a:p>
          <a:p>
            <a:r>
              <a:rPr lang="en-US" sz="2000" dirty="0"/>
              <a:t>Hyper Parameter Tuning</a:t>
            </a:r>
          </a:p>
          <a:p>
            <a:r>
              <a:rPr lang="en-US" sz="2000" dirty="0"/>
              <a:t>Conclusion</a:t>
            </a:r>
            <a:endParaRPr lang="en-IN" sz="2000" dirty="0"/>
          </a:p>
          <a:p>
            <a:endParaRPr lang="en-IN" dirty="0"/>
          </a:p>
          <a:p>
            <a:endParaRPr lang="en-IN" dirty="0"/>
          </a:p>
        </p:txBody>
      </p:sp>
    </p:spTree>
    <p:extLst>
      <p:ext uri="{BB962C8B-B14F-4D97-AF65-F5344CB8AC3E}">
        <p14:creationId xmlns:p14="http://schemas.microsoft.com/office/powerpoint/2010/main" val="320155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11A22-4DD1-42F6-B980-B54F63EA38EC}"/>
              </a:ext>
            </a:extLst>
          </p:cNvPr>
          <p:cNvSpPr>
            <a:spLocks noGrp="1"/>
          </p:cNvSpPr>
          <p:nvPr>
            <p:ph idx="1"/>
          </p:nvPr>
        </p:nvSpPr>
        <p:spPr>
          <a:xfrm>
            <a:off x="624325" y="3629708"/>
            <a:ext cx="8596668" cy="1285461"/>
          </a:xfrm>
        </p:spPr>
        <p:txBody>
          <a:bodyPr>
            <a:normAutofit fontScale="92500"/>
          </a:bodyPr>
          <a:lstStyle/>
          <a:p>
            <a:r>
              <a:rPr lang="en-US" b="0" i="0" dirty="0">
                <a:solidFill>
                  <a:schemeClr val="tx1"/>
                </a:solidFill>
                <a:effectLst/>
                <a:latin typeface="Helvetica Neue"/>
              </a:rPr>
              <a:t>Shows that there is increase in the total areas for the basement in the house leads to increase in the Sale Price.</a:t>
            </a:r>
          </a:p>
          <a:p>
            <a:r>
              <a:rPr lang="en-US" b="0" i="0" dirty="0">
                <a:solidFill>
                  <a:schemeClr val="tx1"/>
                </a:solidFill>
                <a:effectLst/>
                <a:latin typeface="Helvetica Neue"/>
              </a:rPr>
              <a:t>1stFlrSF,2ndFlrSF these two features after adding means total area of both 1st and 2nd floor combinedly showing the linear relations w.r.t. Sale Price of the houses.</a:t>
            </a:r>
            <a:endParaRPr lang="en-IN" dirty="0">
              <a:solidFill>
                <a:schemeClr val="tx1"/>
              </a:solidFill>
            </a:endParaRPr>
          </a:p>
        </p:txBody>
      </p:sp>
      <p:pic>
        <p:nvPicPr>
          <p:cNvPr id="5" name="Picture 4">
            <a:extLst>
              <a:ext uri="{FF2B5EF4-FFF2-40B4-BE49-F238E27FC236}">
                <a16:creationId xmlns:a16="http://schemas.microsoft.com/office/drawing/2014/main" id="{10DEFCBA-C7F3-4A12-BE7C-A9EBC009537A}"/>
              </a:ext>
            </a:extLst>
          </p:cNvPr>
          <p:cNvPicPr>
            <a:picLocks noChangeAspect="1"/>
          </p:cNvPicPr>
          <p:nvPr/>
        </p:nvPicPr>
        <p:blipFill>
          <a:blip r:embed="rId2"/>
          <a:stretch>
            <a:fillRect/>
          </a:stretch>
        </p:blipFill>
        <p:spPr>
          <a:xfrm>
            <a:off x="1531938" y="508822"/>
            <a:ext cx="3026810" cy="2076740"/>
          </a:xfrm>
          <a:prstGeom prst="rect">
            <a:avLst/>
          </a:prstGeom>
        </p:spPr>
      </p:pic>
      <p:pic>
        <p:nvPicPr>
          <p:cNvPr id="7" name="Picture 6">
            <a:extLst>
              <a:ext uri="{FF2B5EF4-FFF2-40B4-BE49-F238E27FC236}">
                <a16:creationId xmlns:a16="http://schemas.microsoft.com/office/drawing/2014/main" id="{886D2959-B853-4AC8-B124-DDEB032ED6D6}"/>
              </a:ext>
            </a:extLst>
          </p:cNvPr>
          <p:cNvPicPr>
            <a:picLocks noChangeAspect="1"/>
          </p:cNvPicPr>
          <p:nvPr/>
        </p:nvPicPr>
        <p:blipFill>
          <a:blip r:embed="rId3"/>
          <a:stretch>
            <a:fillRect/>
          </a:stretch>
        </p:blipFill>
        <p:spPr>
          <a:xfrm>
            <a:off x="5298158" y="561831"/>
            <a:ext cx="3238952" cy="2133898"/>
          </a:xfrm>
          <a:prstGeom prst="rect">
            <a:avLst/>
          </a:prstGeom>
        </p:spPr>
      </p:pic>
    </p:spTree>
    <p:extLst>
      <p:ext uri="{BB962C8B-B14F-4D97-AF65-F5344CB8AC3E}">
        <p14:creationId xmlns:p14="http://schemas.microsoft.com/office/powerpoint/2010/main" val="415041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21BAD-1F8A-4D52-91A6-578EF720688C}"/>
              </a:ext>
            </a:extLst>
          </p:cNvPr>
          <p:cNvSpPr>
            <a:spLocks noGrp="1"/>
          </p:cNvSpPr>
          <p:nvPr>
            <p:ph idx="1"/>
          </p:nvPr>
        </p:nvSpPr>
        <p:spPr>
          <a:xfrm>
            <a:off x="677334" y="4306957"/>
            <a:ext cx="8596668" cy="1734405"/>
          </a:xfrm>
        </p:spPr>
        <p:txBody>
          <a:bodyPr/>
          <a:lstStyle/>
          <a:p>
            <a:pPr algn="l"/>
            <a:r>
              <a:rPr lang="en-US" b="0" i="0" dirty="0">
                <a:solidFill>
                  <a:schemeClr val="tx1"/>
                </a:solidFill>
                <a:effectLst/>
                <a:latin typeface="Helvetica Neue"/>
              </a:rPr>
              <a:t>1stFlrSF: In this more area in on the 1st Floor of houses will impact to increase in the sale price of the houses.</a:t>
            </a:r>
          </a:p>
          <a:p>
            <a:pPr algn="l"/>
            <a:r>
              <a:rPr lang="en-US" b="0" i="0" dirty="0">
                <a:solidFill>
                  <a:schemeClr val="tx1"/>
                </a:solidFill>
                <a:effectLst/>
                <a:latin typeface="Helvetica Neue"/>
              </a:rPr>
              <a:t>2ndFlrSF: In this more area in on the 2nd Floor of houses will impact to increase in the sale price of the houses.</a:t>
            </a:r>
          </a:p>
          <a:p>
            <a:endParaRPr lang="en-IN" dirty="0">
              <a:solidFill>
                <a:schemeClr val="tx1"/>
              </a:solidFill>
            </a:endParaRPr>
          </a:p>
        </p:txBody>
      </p:sp>
      <p:pic>
        <p:nvPicPr>
          <p:cNvPr id="5" name="Picture 4">
            <a:extLst>
              <a:ext uri="{FF2B5EF4-FFF2-40B4-BE49-F238E27FC236}">
                <a16:creationId xmlns:a16="http://schemas.microsoft.com/office/drawing/2014/main" id="{162343A1-4A14-43BA-8C67-DE7AFCF3FD69}"/>
              </a:ext>
            </a:extLst>
          </p:cNvPr>
          <p:cNvPicPr>
            <a:picLocks noChangeAspect="1"/>
          </p:cNvPicPr>
          <p:nvPr/>
        </p:nvPicPr>
        <p:blipFill>
          <a:blip r:embed="rId2"/>
          <a:stretch>
            <a:fillRect/>
          </a:stretch>
        </p:blipFill>
        <p:spPr>
          <a:xfrm>
            <a:off x="1650847" y="691664"/>
            <a:ext cx="6737779" cy="2737336"/>
          </a:xfrm>
          <a:prstGeom prst="rect">
            <a:avLst/>
          </a:prstGeom>
        </p:spPr>
      </p:pic>
    </p:spTree>
    <p:extLst>
      <p:ext uri="{BB962C8B-B14F-4D97-AF65-F5344CB8AC3E}">
        <p14:creationId xmlns:p14="http://schemas.microsoft.com/office/powerpoint/2010/main" val="243877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0C723-3793-4A36-A38D-669F3BA8BCEA}"/>
              </a:ext>
            </a:extLst>
          </p:cNvPr>
          <p:cNvSpPr>
            <a:spLocks noGrp="1"/>
          </p:cNvSpPr>
          <p:nvPr>
            <p:ph idx="1"/>
          </p:nvPr>
        </p:nvSpPr>
        <p:spPr>
          <a:xfrm>
            <a:off x="1060174" y="3756993"/>
            <a:ext cx="8213828" cy="1643269"/>
          </a:xfrm>
        </p:spPr>
        <p:txBody>
          <a:bodyPr/>
          <a:lstStyle/>
          <a:p>
            <a:pPr algn="l"/>
            <a:r>
              <a:rPr lang="en-US" b="0" i="0" dirty="0">
                <a:solidFill>
                  <a:schemeClr val="tx1"/>
                </a:solidFill>
                <a:effectLst/>
                <a:latin typeface="Helvetica Neue"/>
              </a:rPr>
              <a:t>LowQualFinSF: Not much impacts it showing to the target variable but consisting 0 sq. ft. area for most no. of houses this may be because of there were no such houses that had done low quality finishing in their houses.</a:t>
            </a:r>
          </a:p>
          <a:p>
            <a:pPr algn="l"/>
            <a:r>
              <a:rPr lang="en-US" b="0" i="0" dirty="0">
                <a:solidFill>
                  <a:schemeClr val="tx1"/>
                </a:solidFill>
                <a:effectLst/>
                <a:latin typeface="Helvetica Neue"/>
              </a:rPr>
              <a:t>GrLivArea: In this more increase in above grade (ground) living area will impact to increase in the sale price of the houses.</a:t>
            </a:r>
          </a:p>
          <a:p>
            <a:endParaRPr lang="en-IN" dirty="0">
              <a:solidFill>
                <a:schemeClr val="tx1"/>
              </a:solidFill>
            </a:endParaRPr>
          </a:p>
        </p:txBody>
      </p:sp>
      <p:pic>
        <p:nvPicPr>
          <p:cNvPr id="5" name="Picture 4">
            <a:extLst>
              <a:ext uri="{FF2B5EF4-FFF2-40B4-BE49-F238E27FC236}">
                <a16:creationId xmlns:a16="http://schemas.microsoft.com/office/drawing/2014/main" id="{3CB066B8-95BF-43FA-B422-CB3B5BF4F2FB}"/>
              </a:ext>
            </a:extLst>
          </p:cNvPr>
          <p:cNvPicPr>
            <a:picLocks noChangeAspect="1"/>
          </p:cNvPicPr>
          <p:nvPr/>
        </p:nvPicPr>
        <p:blipFill>
          <a:blip r:embed="rId2"/>
          <a:stretch>
            <a:fillRect/>
          </a:stretch>
        </p:blipFill>
        <p:spPr>
          <a:xfrm>
            <a:off x="2332383" y="816637"/>
            <a:ext cx="5406887" cy="2284371"/>
          </a:xfrm>
          <a:prstGeom prst="rect">
            <a:avLst/>
          </a:prstGeom>
        </p:spPr>
      </p:pic>
    </p:spTree>
    <p:extLst>
      <p:ext uri="{BB962C8B-B14F-4D97-AF65-F5344CB8AC3E}">
        <p14:creationId xmlns:p14="http://schemas.microsoft.com/office/powerpoint/2010/main" val="3002257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8A4B4-0777-4D5E-9363-5E068078E4EC}"/>
              </a:ext>
            </a:extLst>
          </p:cNvPr>
          <p:cNvSpPr>
            <a:spLocks noGrp="1"/>
          </p:cNvSpPr>
          <p:nvPr>
            <p:ph idx="1"/>
          </p:nvPr>
        </p:nvSpPr>
        <p:spPr>
          <a:xfrm>
            <a:off x="677334" y="3750365"/>
            <a:ext cx="8596668" cy="2290997"/>
          </a:xfrm>
        </p:spPr>
        <p:txBody>
          <a:bodyPr/>
          <a:lstStyle/>
          <a:p>
            <a:pPr algn="l"/>
            <a:r>
              <a:rPr lang="en-US" b="0" i="0" dirty="0">
                <a:solidFill>
                  <a:schemeClr val="tx1"/>
                </a:solidFill>
                <a:effectLst/>
                <a:latin typeface="Helvetica Neue"/>
              </a:rPr>
              <a:t>GarageArea: Except with the 0 area there is some linear relation that stats that increase in the Garage area increase the Sale price of the House.</a:t>
            </a:r>
          </a:p>
          <a:p>
            <a:pPr algn="l"/>
            <a:r>
              <a:rPr lang="en-US" b="0" i="0" dirty="0">
                <a:solidFill>
                  <a:schemeClr val="tx1"/>
                </a:solidFill>
                <a:effectLst/>
                <a:latin typeface="Helvetica Neue"/>
              </a:rPr>
              <a:t>WoodDeckSF: Except with the 0 area sq. ft. there is some linear relation that stats that increase in the Wood Deck area increase the Sale price of the House. And seems to be outliers in it.</a:t>
            </a:r>
          </a:p>
          <a:p>
            <a:endParaRPr lang="en-IN" dirty="0">
              <a:solidFill>
                <a:schemeClr val="tx1"/>
              </a:solidFill>
            </a:endParaRPr>
          </a:p>
        </p:txBody>
      </p:sp>
      <p:pic>
        <p:nvPicPr>
          <p:cNvPr id="5" name="Picture 4">
            <a:extLst>
              <a:ext uri="{FF2B5EF4-FFF2-40B4-BE49-F238E27FC236}">
                <a16:creationId xmlns:a16="http://schemas.microsoft.com/office/drawing/2014/main" id="{40CC791E-9FAD-48B4-8F8F-28837D09BF54}"/>
              </a:ext>
            </a:extLst>
          </p:cNvPr>
          <p:cNvPicPr>
            <a:picLocks noChangeAspect="1"/>
          </p:cNvPicPr>
          <p:nvPr/>
        </p:nvPicPr>
        <p:blipFill>
          <a:blip r:embed="rId2"/>
          <a:stretch>
            <a:fillRect/>
          </a:stretch>
        </p:blipFill>
        <p:spPr>
          <a:xfrm>
            <a:off x="1736035" y="549615"/>
            <a:ext cx="6891129" cy="2845711"/>
          </a:xfrm>
          <a:prstGeom prst="rect">
            <a:avLst/>
          </a:prstGeom>
        </p:spPr>
      </p:pic>
    </p:spTree>
    <p:extLst>
      <p:ext uri="{BB962C8B-B14F-4D97-AF65-F5344CB8AC3E}">
        <p14:creationId xmlns:p14="http://schemas.microsoft.com/office/powerpoint/2010/main" val="297709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588B9-DC12-46B3-9AFC-7812E1E1B8D8}"/>
              </a:ext>
            </a:extLst>
          </p:cNvPr>
          <p:cNvSpPr>
            <a:spLocks noGrp="1"/>
          </p:cNvSpPr>
          <p:nvPr>
            <p:ph idx="1"/>
          </p:nvPr>
        </p:nvSpPr>
        <p:spPr>
          <a:xfrm>
            <a:off x="677334" y="3299791"/>
            <a:ext cx="8596668" cy="2741571"/>
          </a:xfrm>
        </p:spPr>
        <p:txBody>
          <a:bodyPr/>
          <a:lstStyle/>
          <a:p>
            <a:pPr algn="l"/>
            <a:r>
              <a:rPr lang="en-US" b="0" i="0" dirty="0">
                <a:solidFill>
                  <a:schemeClr val="tx1"/>
                </a:solidFill>
                <a:effectLst/>
                <a:latin typeface="Helvetica Neue"/>
              </a:rPr>
              <a:t>OpenPorchSF: Except with the 0 area sq. ft. there is some linear relation that stats that increase in the open Porch area increase the Sale price of the House. And seems to be outliers in it.</a:t>
            </a:r>
          </a:p>
          <a:p>
            <a:pPr algn="l"/>
            <a:r>
              <a:rPr lang="en-US" b="0" i="0" dirty="0">
                <a:solidFill>
                  <a:schemeClr val="tx1"/>
                </a:solidFill>
                <a:effectLst/>
                <a:latin typeface="Helvetica Neue"/>
              </a:rPr>
              <a:t>Enclosed Porch, 3SnPorch,ScreenPorch, Pool Area, </a:t>
            </a:r>
            <a:r>
              <a:rPr lang="en-US" b="0" i="0" dirty="0" err="1">
                <a:solidFill>
                  <a:schemeClr val="tx1"/>
                </a:solidFill>
                <a:effectLst/>
                <a:latin typeface="Helvetica Neue"/>
              </a:rPr>
              <a:t>MiscVal</a:t>
            </a:r>
            <a:r>
              <a:rPr lang="en-US" b="0" i="0" dirty="0">
                <a:solidFill>
                  <a:schemeClr val="tx1"/>
                </a:solidFill>
                <a:effectLst/>
                <a:latin typeface="Helvetica Neue"/>
              </a:rPr>
              <a:t> these area very less founded in the houses due to which not much info we gathered from graph.</a:t>
            </a:r>
          </a:p>
        </p:txBody>
      </p:sp>
      <p:pic>
        <p:nvPicPr>
          <p:cNvPr id="5" name="Picture 4">
            <a:extLst>
              <a:ext uri="{FF2B5EF4-FFF2-40B4-BE49-F238E27FC236}">
                <a16:creationId xmlns:a16="http://schemas.microsoft.com/office/drawing/2014/main" id="{1246DDFE-BA79-4EAF-AB5E-CD15B77E5A9F}"/>
              </a:ext>
            </a:extLst>
          </p:cNvPr>
          <p:cNvPicPr>
            <a:picLocks noChangeAspect="1"/>
          </p:cNvPicPr>
          <p:nvPr/>
        </p:nvPicPr>
        <p:blipFill>
          <a:blip r:embed="rId2"/>
          <a:stretch>
            <a:fillRect/>
          </a:stretch>
        </p:blipFill>
        <p:spPr>
          <a:xfrm>
            <a:off x="2491409" y="816638"/>
            <a:ext cx="5419589" cy="2204858"/>
          </a:xfrm>
          <a:prstGeom prst="rect">
            <a:avLst/>
          </a:prstGeom>
        </p:spPr>
      </p:pic>
    </p:spTree>
    <p:extLst>
      <p:ext uri="{BB962C8B-B14F-4D97-AF65-F5344CB8AC3E}">
        <p14:creationId xmlns:p14="http://schemas.microsoft.com/office/powerpoint/2010/main" val="2408270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A8B0C-9EF3-4EB3-A803-B6ACF138F163}"/>
              </a:ext>
            </a:extLst>
          </p:cNvPr>
          <p:cNvSpPr>
            <a:spLocks noGrp="1"/>
          </p:cNvSpPr>
          <p:nvPr>
            <p:ph idx="1"/>
          </p:nvPr>
        </p:nvSpPr>
        <p:spPr>
          <a:xfrm>
            <a:off x="7885044" y="581412"/>
            <a:ext cx="3458818" cy="5488084"/>
          </a:xfrm>
        </p:spPr>
        <p:txBody>
          <a:bodyPr>
            <a:normAutofit fontScale="92500"/>
          </a:bodyPr>
          <a:lstStyle/>
          <a:p>
            <a:r>
              <a:rPr lang="en-US" b="0" i="0" dirty="0">
                <a:solidFill>
                  <a:schemeClr val="tx1"/>
                </a:solidFill>
                <a:effectLst/>
                <a:latin typeface="Helvetica Neue"/>
              </a:rPr>
              <a:t>MSSubClass: 20 type(1-STORY 1946 &amp; NEWER ALL STYLES) of dwelling involved in the sale are the most that were sold while 60 type (2-STORY 1946 &amp; NEWER) of dwelling involved in the sale that are highly expensive that were sold. </a:t>
            </a:r>
          </a:p>
          <a:p>
            <a:endParaRPr lang="en-US" b="0" i="0" dirty="0">
              <a:solidFill>
                <a:schemeClr val="tx1"/>
              </a:solidFill>
              <a:effectLst/>
              <a:latin typeface="Helvetica Neue"/>
            </a:endParaRPr>
          </a:p>
          <a:p>
            <a:r>
              <a:rPr lang="en-US" b="0" i="0" dirty="0">
                <a:solidFill>
                  <a:schemeClr val="tx1"/>
                </a:solidFill>
                <a:effectLst/>
                <a:latin typeface="Helvetica Neue"/>
              </a:rPr>
              <a:t>OverallQual: As in data description there we set a no. from 1 to 10 that specifies the quality so in accordance with that higher the quality higher the price for sale. And there are very less no. for records for quality of houses 1 7 2 that are very poor/ poor. $$</a:t>
            </a:r>
            <a:endParaRPr lang="en-IN" dirty="0">
              <a:solidFill>
                <a:schemeClr val="tx1"/>
              </a:solidFill>
            </a:endParaRPr>
          </a:p>
        </p:txBody>
      </p:sp>
      <p:pic>
        <p:nvPicPr>
          <p:cNvPr id="5" name="Picture 4">
            <a:extLst>
              <a:ext uri="{FF2B5EF4-FFF2-40B4-BE49-F238E27FC236}">
                <a16:creationId xmlns:a16="http://schemas.microsoft.com/office/drawing/2014/main" id="{4DC1CF91-EDC8-4ACE-B112-87DF57719DA9}"/>
              </a:ext>
            </a:extLst>
          </p:cNvPr>
          <p:cNvPicPr>
            <a:picLocks noChangeAspect="1"/>
          </p:cNvPicPr>
          <p:nvPr/>
        </p:nvPicPr>
        <p:blipFill>
          <a:blip r:embed="rId2"/>
          <a:stretch>
            <a:fillRect/>
          </a:stretch>
        </p:blipFill>
        <p:spPr>
          <a:xfrm>
            <a:off x="677334" y="482740"/>
            <a:ext cx="6785113" cy="1943371"/>
          </a:xfrm>
          <a:prstGeom prst="rect">
            <a:avLst/>
          </a:prstGeom>
        </p:spPr>
      </p:pic>
      <p:pic>
        <p:nvPicPr>
          <p:cNvPr id="9" name="Picture 8">
            <a:extLst>
              <a:ext uri="{FF2B5EF4-FFF2-40B4-BE49-F238E27FC236}">
                <a16:creationId xmlns:a16="http://schemas.microsoft.com/office/drawing/2014/main" id="{2967FB35-5240-470F-A1A3-40DD6011AB61}"/>
              </a:ext>
            </a:extLst>
          </p:cNvPr>
          <p:cNvPicPr>
            <a:picLocks noChangeAspect="1"/>
          </p:cNvPicPr>
          <p:nvPr/>
        </p:nvPicPr>
        <p:blipFill>
          <a:blip r:embed="rId3"/>
          <a:stretch>
            <a:fillRect/>
          </a:stretch>
        </p:blipFill>
        <p:spPr>
          <a:xfrm>
            <a:off x="678807" y="3436388"/>
            <a:ext cx="6783640" cy="1991003"/>
          </a:xfrm>
          <a:prstGeom prst="rect">
            <a:avLst/>
          </a:prstGeom>
        </p:spPr>
      </p:pic>
    </p:spTree>
    <p:extLst>
      <p:ext uri="{BB962C8B-B14F-4D97-AF65-F5344CB8AC3E}">
        <p14:creationId xmlns:p14="http://schemas.microsoft.com/office/powerpoint/2010/main" val="1835242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9409F-75A5-47BC-AF7B-77A32DBE6418}"/>
              </a:ext>
            </a:extLst>
          </p:cNvPr>
          <p:cNvSpPr>
            <a:spLocks noGrp="1"/>
          </p:cNvSpPr>
          <p:nvPr>
            <p:ph idx="1"/>
          </p:nvPr>
        </p:nvSpPr>
        <p:spPr>
          <a:xfrm>
            <a:off x="6440556" y="251791"/>
            <a:ext cx="2833445" cy="5789571"/>
          </a:xfrm>
        </p:spPr>
        <p:txBody>
          <a:bodyPr>
            <a:normAutofit fontScale="92500" lnSpcReduction="10000"/>
          </a:bodyPr>
          <a:lstStyle/>
          <a:p>
            <a:pPr algn="l"/>
            <a:r>
              <a:rPr lang="en-US" b="0" i="0" dirty="0">
                <a:solidFill>
                  <a:schemeClr val="tx1"/>
                </a:solidFill>
                <a:effectLst/>
                <a:latin typeface="Helvetica Neue"/>
              </a:rPr>
              <a:t>OverallCond: Here I analyze that the average overall condition of houses i.e. 5 were more in sale from both graph as better the conditions of houses their prices for sale in increasing. $$</a:t>
            </a:r>
          </a:p>
          <a:p>
            <a:pPr algn="l"/>
            <a:endParaRPr lang="en-US" b="0" i="0" dirty="0">
              <a:solidFill>
                <a:schemeClr val="tx1"/>
              </a:solidFill>
              <a:effectLst/>
              <a:latin typeface="Helvetica Neue"/>
            </a:endParaRPr>
          </a:p>
          <a:p>
            <a:pPr algn="l"/>
            <a:endParaRPr lang="en-US" b="0" i="0" dirty="0">
              <a:solidFill>
                <a:schemeClr val="tx1"/>
              </a:solidFill>
              <a:effectLst/>
              <a:latin typeface="Helvetica Neue"/>
            </a:endParaRPr>
          </a:p>
          <a:p>
            <a:pPr algn="l"/>
            <a:r>
              <a:rPr lang="en-US" b="0" i="0" dirty="0">
                <a:solidFill>
                  <a:schemeClr val="tx1"/>
                </a:solidFill>
                <a:effectLst/>
                <a:latin typeface="Helvetica Neue"/>
              </a:rPr>
              <a:t>BsmFullBath: there are zero no. of full basement bathroom records are high from both for these graph I analyzed that more the no. of basement Full bathrooms more the sales price for the house. $$</a:t>
            </a:r>
          </a:p>
          <a:p>
            <a:endParaRPr lang="en-IN" dirty="0">
              <a:solidFill>
                <a:schemeClr val="tx1"/>
              </a:solidFill>
            </a:endParaRPr>
          </a:p>
        </p:txBody>
      </p:sp>
      <p:pic>
        <p:nvPicPr>
          <p:cNvPr id="5" name="Picture 4">
            <a:extLst>
              <a:ext uri="{FF2B5EF4-FFF2-40B4-BE49-F238E27FC236}">
                <a16:creationId xmlns:a16="http://schemas.microsoft.com/office/drawing/2014/main" id="{0E3BAD37-9D6B-450E-BA67-19597E3B6BAB}"/>
              </a:ext>
            </a:extLst>
          </p:cNvPr>
          <p:cNvPicPr>
            <a:picLocks noChangeAspect="1"/>
          </p:cNvPicPr>
          <p:nvPr/>
        </p:nvPicPr>
        <p:blipFill>
          <a:blip r:embed="rId2"/>
          <a:stretch>
            <a:fillRect/>
          </a:stretch>
        </p:blipFill>
        <p:spPr>
          <a:xfrm>
            <a:off x="243005" y="251791"/>
            <a:ext cx="5953792" cy="2623931"/>
          </a:xfrm>
          <a:prstGeom prst="rect">
            <a:avLst/>
          </a:prstGeom>
        </p:spPr>
      </p:pic>
      <p:pic>
        <p:nvPicPr>
          <p:cNvPr id="7" name="Picture 6">
            <a:extLst>
              <a:ext uri="{FF2B5EF4-FFF2-40B4-BE49-F238E27FC236}">
                <a16:creationId xmlns:a16="http://schemas.microsoft.com/office/drawing/2014/main" id="{AA8DFA5E-974C-47DC-9B4A-FB29477F9B18}"/>
              </a:ext>
            </a:extLst>
          </p:cNvPr>
          <p:cNvPicPr>
            <a:picLocks noChangeAspect="1"/>
          </p:cNvPicPr>
          <p:nvPr/>
        </p:nvPicPr>
        <p:blipFill>
          <a:blip r:embed="rId3"/>
          <a:stretch>
            <a:fillRect/>
          </a:stretch>
        </p:blipFill>
        <p:spPr>
          <a:xfrm>
            <a:off x="243005" y="3246644"/>
            <a:ext cx="6000464" cy="2889113"/>
          </a:xfrm>
          <a:prstGeom prst="rect">
            <a:avLst/>
          </a:prstGeom>
        </p:spPr>
      </p:pic>
    </p:spTree>
    <p:extLst>
      <p:ext uri="{BB962C8B-B14F-4D97-AF65-F5344CB8AC3E}">
        <p14:creationId xmlns:p14="http://schemas.microsoft.com/office/powerpoint/2010/main" val="2331510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987EB-F934-4CF9-96A8-8280D115EFDF}"/>
              </a:ext>
            </a:extLst>
          </p:cNvPr>
          <p:cNvSpPr>
            <a:spLocks noGrp="1"/>
          </p:cNvSpPr>
          <p:nvPr>
            <p:ph idx="1"/>
          </p:nvPr>
        </p:nvSpPr>
        <p:spPr>
          <a:xfrm>
            <a:off x="5925195" y="310092"/>
            <a:ext cx="3589866" cy="6117212"/>
          </a:xfrm>
        </p:spPr>
        <p:txBody>
          <a:bodyPr/>
          <a:lstStyle/>
          <a:p>
            <a:pPr algn="l"/>
            <a:r>
              <a:rPr lang="en-US" b="0" i="0" dirty="0">
                <a:solidFill>
                  <a:schemeClr val="tx1"/>
                </a:solidFill>
                <a:effectLst/>
                <a:latin typeface="Helvetica Neue"/>
              </a:rPr>
              <a:t>BsmFullBath: there are zero no. of full basement bathroom records are high from both for these graph </a:t>
            </a:r>
            <a:r>
              <a:rPr lang="en-US" dirty="0">
                <a:solidFill>
                  <a:schemeClr val="tx1"/>
                </a:solidFill>
                <a:latin typeface="Helvetica Neue"/>
              </a:rPr>
              <a:t>I</a:t>
            </a:r>
            <a:r>
              <a:rPr lang="en-US" b="0" i="0" dirty="0">
                <a:solidFill>
                  <a:schemeClr val="tx1"/>
                </a:solidFill>
                <a:effectLst/>
                <a:latin typeface="Helvetica Neue"/>
              </a:rPr>
              <a:t> analyzed that more the no. of basement Full bathrooms more the sales price for the house. $$</a:t>
            </a:r>
          </a:p>
          <a:p>
            <a:pPr algn="l"/>
            <a:endParaRPr lang="en-US" dirty="0">
              <a:solidFill>
                <a:schemeClr val="tx1"/>
              </a:solidFill>
              <a:latin typeface="Helvetica Neue"/>
            </a:endParaRPr>
          </a:p>
          <a:p>
            <a:pPr algn="l"/>
            <a:endParaRPr lang="en-US" b="0" i="0" dirty="0">
              <a:solidFill>
                <a:schemeClr val="tx1"/>
              </a:solidFill>
              <a:effectLst/>
              <a:latin typeface="Helvetica Neue"/>
            </a:endParaRPr>
          </a:p>
          <a:p>
            <a:pPr algn="l"/>
            <a:r>
              <a:rPr lang="en-US" b="0" i="0" dirty="0">
                <a:solidFill>
                  <a:schemeClr val="tx1"/>
                </a:solidFill>
                <a:effectLst/>
                <a:latin typeface="Helvetica Neue"/>
              </a:rPr>
              <a:t>FullBath: Increased in the no. of full bathrooms will result in the increase in sale price for the houses and there are very less records for the O &amp; 3 no. of bathrooms.</a:t>
            </a:r>
          </a:p>
          <a:p>
            <a:endParaRPr lang="en-IN" dirty="0">
              <a:solidFill>
                <a:schemeClr val="tx1"/>
              </a:solidFill>
            </a:endParaRPr>
          </a:p>
        </p:txBody>
      </p:sp>
      <p:pic>
        <p:nvPicPr>
          <p:cNvPr id="7" name="Picture 6">
            <a:extLst>
              <a:ext uri="{FF2B5EF4-FFF2-40B4-BE49-F238E27FC236}">
                <a16:creationId xmlns:a16="http://schemas.microsoft.com/office/drawing/2014/main" id="{4052D959-D236-4650-989F-684D4F101CD1}"/>
              </a:ext>
            </a:extLst>
          </p:cNvPr>
          <p:cNvPicPr>
            <a:picLocks noChangeAspect="1"/>
          </p:cNvPicPr>
          <p:nvPr/>
        </p:nvPicPr>
        <p:blipFill>
          <a:blip r:embed="rId2"/>
          <a:stretch>
            <a:fillRect/>
          </a:stretch>
        </p:blipFill>
        <p:spPr>
          <a:xfrm>
            <a:off x="484063" y="3162114"/>
            <a:ext cx="5195350" cy="2323608"/>
          </a:xfrm>
          <a:prstGeom prst="rect">
            <a:avLst/>
          </a:prstGeom>
        </p:spPr>
      </p:pic>
      <p:pic>
        <p:nvPicPr>
          <p:cNvPr id="8" name="Picture 7">
            <a:extLst>
              <a:ext uri="{FF2B5EF4-FFF2-40B4-BE49-F238E27FC236}">
                <a16:creationId xmlns:a16="http://schemas.microsoft.com/office/drawing/2014/main" id="{48792CE6-7624-409B-9065-95B6292DEC22}"/>
              </a:ext>
            </a:extLst>
          </p:cNvPr>
          <p:cNvPicPr>
            <a:picLocks noChangeAspect="1"/>
          </p:cNvPicPr>
          <p:nvPr/>
        </p:nvPicPr>
        <p:blipFill>
          <a:blip r:embed="rId3"/>
          <a:stretch>
            <a:fillRect/>
          </a:stretch>
        </p:blipFill>
        <p:spPr>
          <a:xfrm>
            <a:off x="645165" y="433065"/>
            <a:ext cx="5034248" cy="2057687"/>
          </a:xfrm>
          <a:prstGeom prst="rect">
            <a:avLst/>
          </a:prstGeom>
        </p:spPr>
      </p:pic>
    </p:spTree>
    <p:extLst>
      <p:ext uri="{BB962C8B-B14F-4D97-AF65-F5344CB8AC3E}">
        <p14:creationId xmlns:p14="http://schemas.microsoft.com/office/powerpoint/2010/main" val="4087458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F3B86-CC33-42BF-AC5C-3D4C729B92E3}"/>
              </a:ext>
            </a:extLst>
          </p:cNvPr>
          <p:cNvSpPr>
            <a:spLocks noGrp="1"/>
          </p:cNvSpPr>
          <p:nvPr>
            <p:ph idx="1"/>
          </p:nvPr>
        </p:nvSpPr>
        <p:spPr>
          <a:xfrm>
            <a:off x="6652590" y="437322"/>
            <a:ext cx="2621411" cy="5724939"/>
          </a:xfrm>
        </p:spPr>
        <p:txBody>
          <a:bodyPr/>
          <a:lstStyle/>
          <a:p>
            <a:r>
              <a:rPr lang="en-US" b="0" i="0" dirty="0">
                <a:solidFill>
                  <a:schemeClr val="tx1"/>
                </a:solidFill>
                <a:effectLst/>
                <a:latin typeface="Helvetica Neue"/>
              </a:rPr>
              <a:t>BsmtHalfBath: from both graphs there is only analyze that there are more no. of houses that has no half bathroom in basement. $$</a:t>
            </a:r>
          </a:p>
          <a:p>
            <a:endParaRPr lang="en-US" b="0" i="0" dirty="0">
              <a:solidFill>
                <a:schemeClr val="tx1"/>
              </a:solidFill>
              <a:effectLst/>
              <a:latin typeface="Helvetica Neue"/>
            </a:endParaRPr>
          </a:p>
          <a:p>
            <a:endParaRPr lang="en-US" b="0" i="0" dirty="0">
              <a:solidFill>
                <a:schemeClr val="tx1"/>
              </a:solidFill>
              <a:effectLst/>
              <a:latin typeface="Helvetica Neue"/>
            </a:endParaRPr>
          </a:p>
          <a:p>
            <a:r>
              <a:rPr lang="en-US" b="0" i="0" dirty="0">
                <a:solidFill>
                  <a:schemeClr val="tx1"/>
                </a:solidFill>
                <a:effectLst/>
                <a:latin typeface="Helvetica Neue"/>
              </a:rPr>
              <a:t>HalfBath: there are very no. of houses that has 2 no. of Half bathrooms but the average sale price for having only 1 half bathroom is maximum.</a:t>
            </a:r>
            <a:endParaRPr lang="en-IN" dirty="0">
              <a:solidFill>
                <a:schemeClr val="tx1"/>
              </a:solidFill>
            </a:endParaRPr>
          </a:p>
        </p:txBody>
      </p:sp>
      <p:pic>
        <p:nvPicPr>
          <p:cNvPr id="5" name="Picture 4">
            <a:extLst>
              <a:ext uri="{FF2B5EF4-FFF2-40B4-BE49-F238E27FC236}">
                <a16:creationId xmlns:a16="http://schemas.microsoft.com/office/drawing/2014/main" id="{45026525-0C52-467F-BDCE-0554FBC273DC}"/>
              </a:ext>
            </a:extLst>
          </p:cNvPr>
          <p:cNvPicPr>
            <a:picLocks noChangeAspect="1"/>
          </p:cNvPicPr>
          <p:nvPr/>
        </p:nvPicPr>
        <p:blipFill>
          <a:blip r:embed="rId2"/>
          <a:stretch>
            <a:fillRect/>
          </a:stretch>
        </p:blipFill>
        <p:spPr>
          <a:xfrm>
            <a:off x="1294522" y="437322"/>
            <a:ext cx="4629200" cy="2057687"/>
          </a:xfrm>
          <a:prstGeom prst="rect">
            <a:avLst/>
          </a:prstGeom>
        </p:spPr>
      </p:pic>
      <p:pic>
        <p:nvPicPr>
          <p:cNvPr id="7" name="Picture 6">
            <a:extLst>
              <a:ext uri="{FF2B5EF4-FFF2-40B4-BE49-F238E27FC236}">
                <a16:creationId xmlns:a16="http://schemas.microsoft.com/office/drawing/2014/main" id="{E69FC301-BF99-4DFF-9377-5BDBA6922C4D}"/>
              </a:ext>
            </a:extLst>
          </p:cNvPr>
          <p:cNvPicPr>
            <a:picLocks noChangeAspect="1"/>
          </p:cNvPicPr>
          <p:nvPr/>
        </p:nvPicPr>
        <p:blipFill>
          <a:blip r:embed="rId3"/>
          <a:stretch>
            <a:fillRect/>
          </a:stretch>
        </p:blipFill>
        <p:spPr>
          <a:xfrm>
            <a:off x="1294522" y="3429000"/>
            <a:ext cx="4629200" cy="1962424"/>
          </a:xfrm>
          <a:prstGeom prst="rect">
            <a:avLst/>
          </a:prstGeom>
        </p:spPr>
      </p:pic>
      <p:pic>
        <p:nvPicPr>
          <p:cNvPr id="8" name="Picture 7">
            <a:extLst>
              <a:ext uri="{FF2B5EF4-FFF2-40B4-BE49-F238E27FC236}">
                <a16:creationId xmlns:a16="http://schemas.microsoft.com/office/drawing/2014/main" id="{B4F06B43-74AF-41FB-8F23-2FF063681FF3}"/>
              </a:ext>
            </a:extLst>
          </p:cNvPr>
          <p:cNvPicPr>
            <a:picLocks noChangeAspect="1"/>
          </p:cNvPicPr>
          <p:nvPr/>
        </p:nvPicPr>
        <p:blipFill>
          <a:blip r:embed="rId4"/>
          <a:stretch>
            <a:fillRect/>
          </a:stretch>
        </p:blipFill>
        <p:spPr>
          <a:xfrm>
            <a:off x="1294523" y="437322"/>
            <a:ext cx="4629200" cy="2185149"/>
          </a:xfrm>
          <a:prstGeom prst="rect">
            <a:avLst/>
          </a:prstGeom>
        </p:spPr>
      </p:pic>
    </p:spTree>
    <p:extLst>
      <p:ext uri="{BB962C8B-B14F-4D97-AF65-F5344CB8AC3E}">
        <p14:creationId xmlns:p14="http://schemas.microsoft.com/office/powerpoint/2010/main" val="3887729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E9C2F-45CA-435C-AF61-BA995F674EDB}"/>
              </a:ext>
            </a:extLst>
          </p:cNvPr>
          <p:cNvSpPr>
            <a:spLocks noGrp="1"/>
          </p:cNvSpPr>
          <p:nvPr>
            <p:ph idx="1"/>
          </p:nvPr>
        </p:nvSpPr>
        <p:spPr>
          <a:xfrm>
            <a:off x="6877878" y="609601"/>
            <a:ext cx="2396124" cy="5431762"/>
          </a:xfrm>
        </p:spPr>
        <p:txBody>
          <a:bodyPr>
            <a:normAutofit fontScale="92500" lnSpcReduction="20000"/>
          </a:bodyPr>
          <a:lstStyle/>
          <a:p>
            <a:pPr algn="l"/>
            <a:r>
              <a:rPr lang="en-US" b="0" i="0" dirty="0">
                <a:solidFill>
                  <a:schemeClr val="tx1"/>
                </a:solidFill>
                <a:effectLst/>
                <a:latin typeface="Helvetica Neue"/>
              </a:rPr>
              <a:t>BedrooomAbvGr: there no such impacts for the no. of bedrooms to the sale Price but there very less no of records for 6,0,8 no. of bedrooms that lead model to underfitted.</a:t>
            </a:r>
          </a:p>
          <a:p>
            <a:pPr algn="l"/>
            <a:endParaRPr lang="en-US" dirty="0">
              <a:solidFill>
                <a:schemeClr val="tx1"/>
              </a:solidFill>
              <a:latin typeface="Helvetica Neue"/>
            </a:endParaRPr>
          </a:p>
          <a:p>
            <a:pPr algn="l"/>
            <a:endParaRPr lang="en-US" b="0" i="0" dirty="0">
              <a:solidFill>
                <a:schemeClr val="tx1"/>
              </a:solidFill>
              <a:effectLst/>
              <a:latin typeface="Helvetica Neue"/>
            </a:endParaRPr>
          </a:p>
          <a:p>
            <a:pPr algn="l"/>
            <a:r>
              <a:rPr lang="en-US" b="0" i="0" dirty="0">
                <a:solidFill>
                  <a:schemeClr val="tx1"/>
                </a:solidFill>
                <a:effectLst/>
                <a:latin typeface="Helvetica Neue"/>
              </a:rPr>
              <a:t> KitchenAbvGr: very less records for the houses having 3 or no kitchen above ground and the sale price are high for having only 1 kitchen in the house. </a:t>
            </a:r>
            <a:endParaRPr lang="en-IN" dirty="0">
              <a:solidFill>
                <a:schemeClr val="tx1"/>
              </a:solidFill>
            </a:endParaRPr>
          </a:p>
        </p:txBody>
      </p:sp>
      <p:pic>
        <p:nvPicPr>
          <p:cNvPr id="5" name="Picture 4">
            <a:extLst>
              <a:ext uri="{FF2B5EF4-FFF2-40B4-BE49-F238E27FC236}">
                <a16:creationId xmlns:a16="http://schemas.microsoft.com/office/drawing/2014/main" id="{FF7F4E74-6AC6-4661-89A8-FC5D691D84C1}"/>
              </a:ext>
            </a:extLst>
          </p:cNvPr>
          <p:cNvPicPr>
            <a:picLocks noChangeAspect="1"/>
          </p:cNvPicPr>
          <p:nvPr/>
        </p:nvPicPr>
        <p:blipFill>
          <a:blip r:embed="rId2"/>
          <a:stretch>
            <a:fillRect/>
          </a:stretch>
        </p:blipFill>
        <p:spPr>
          <a:xfrm>
            <a:off x="677333" y="609600"/>
            <a:ext cx="5034353" cy="2412294"/>
          </a:xfrm>
          <a:prstGeom prst="rect">
            <a:avLst/>
          </a:prstGeom>
        </p:spPr>
      </p:pic>
      <p:pic>
        <p:nvPicPr>
          <p:cNvPr id="7" name="Picture 6">
            <a:extLst>
              <a:ext uri="{FF2B5EF4-FFF2-40B4-BE49-F238E27FC236}">
                <a16:creationId xmlns:a16="http://schemas.microsoft.com/office/drawing/2014/main" id="{6B4C9F1F-5ED0-4553-99FE-DF607E61EFEB}"/>
              </a:ext>
            </a:extLst>
          </p:cNvPr>
          <p:cNvPicPr>
            <a:picLocks noChangeAspect="1"/>
          </p:cNvPicPr>
          <p:nvPr/>
        </p:nvPicPr>
        <p:blipFill>
          <a:blip r:embed="rId3"/>
          <a:stretch>
            <a:fillRect/>
          </a:stretch>
        </p:blipFill>
        <p:spPr>
          <a:xfrm>
            <a:off x="731705" y="3429000"/>
            <a:ext cx="4979981" cy="2343520"/>
          </a:xfrm>
          <a:prstGeom prst="rect">
            <a:avLst/>
          </a:prstGeom>
        </p:spPr>
      </p:pic>
    </p:spTree>
    <p:extLst>
      <p:ext uri="{BB962C8B-B14F-4D97-AF65-F5344CB8AC3E}">
        <p14:creationId xmlns:p14="http://schemas.microsoft.com/office/powerpoint/2010/main" val="359041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CE31-BD14-4E06-99FF-A77CF7454C3B}"/>
              </a:ext>
            </a:extLst>
          </p:cNvPr>
          <p:cNvSpPr>
            <a:spLocks noGrp="1"/>
          </p:cNvSpPr>
          <p:nvPr>
            <p:ph type="title"/>
          </p:nvPr>
        </p:nvSpPr>
        <p:spPr>
          <a:xfrm>
            <a:off x="797650" y="2462463"/>
            <a:ext cx="8596668" cy="1320800"/>
          </a:xfrm>
        </p:spPr>
        <p:txBody>
          <a:bodyPr/>
          <a:lstStyle/>
          <a:p>
            <a:pPr algn="ctr"/>
            <a:r>
              <a:rPr lang="en-IN" dirty="0">
                <a:latin typeface="Georgia" panose="02040502050405020303" pitchFamily="18" charset="0"/>
              </a:rPr>
              <a:t>Problem Description &amp; Understanding of Data</a:t>
            </a:r>
            <a:endParaRPr lang="en-IN" dirty="0"/>
          </a:p>
        </p:txBody>
      </p:sp>
    </p:spTree>
    <p:extLst>
      <p:ext uri="{BB962C8B-B14F-4D97-AF65-F5344CB8AC3E}">
        <p14:creationId xmlns:p14="http://schemas.microsoft.com/office/powerpoint/2010/main" val="4273527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55FCB-B1AF-4B0D-85DF-560EA88DB1DF}"/>
              </a:ext>
            </a:extLst>
          </p:cNvPr>
          <p:cNvSpPr>
            <a:spLocks noGrp="1"/>
          </p:cNvSpPr>
          <p:nvPr>
            <p:ph idx="1"/>
          </p:nvPr>
        </p:nvSpPr>
        <p:spPr>
          <a:xfrm>
            <a:off x="677334" y="2690192"/>
            <a:ext cx="8596668" cy="1311966"/>
          </a:xfrm>
        </p:spPr>
        <p:txBody>
          <a:bodyPr/>
          <a:lstStyle/>
          <a:p>
            <a:pPr algn="l"/>
            <a:r>
              <a:rPr lang="en-US" b="0" i="0" dirty="0">
                <a:solidFill>
                  <a:schemeClr val="tx1"/>
                </a:solidFill>
                <a:effectLst/>
                <a:latin typeface="Helvetica Neue"/>
              </a:rPr>
              <a:t>Fireplaces: Increased no. of fireplaces is impacting the increase in the Sale Price of the houses. $$</a:t>
            </a:r>
          </a:p>
          <a:p>
            <a:pPr algn="l"/>
            <a:r>
              <a:rPr lang="en-US" b="0" i="0" dirty="0">
                <a:solidFill>
                  <a:schemeClr val="tx1"/>
                </a:solidFill>
                <a:effectLst/>
                <a:latin typeface="Helvetica Neue"/>
              </a:rPr>
              <a:t>Garage Cars: More No. of cars capacity in the house more its sale Price.</a:t>
            </a:r>
          </a:p>
          <a:p>
            <a:endParaRPr lang="en-IN" b="1" dirty="0">
              <a:solidFill>
                <a:schemeClr val="tx1"/>
              </a:solidFill>
            </a:endParaRPr>
          </a:p>
        </p:txBody>
      </p:sp>
      <p:pic>
        <p:nvPicPr>
          <p:cNvPr id="5" name="Picture 4">
            <a:extLst>
              <a:ext uri="{FF2B5EF4-FFF2-40B4-BE49-F238E27FC236}">
                <a16:creationId xmlns:a16="http://schemas.microsoft.com/office/drawing/2014/main" id="{2DA4DF59-2FD3-483A-87A1-F911D5F9AF82}"/>
              </a:ext>
            </a:extLst>
          </p:cNvPr>
          <p:cNvPicPr>
            <a:picLocks noChangeAspect="1"/>
          </p:cNvPicPr>
          <p:nvPr/>
        </p:nvPicPr>
        <p:blipFill>
          <a:blip r:embed="rId2"/>
          <a:stretch>
            <a:fillRect/>
          </a:stretch>
        </p:blipFill>
        <p:spPr>
          <a:xfrm>
            <a:off x="677334" y="4215521"/>
            <a:ext cx="4039164" cy="1924319"/>
          </a:xfrm>
          <a:prstGeom prst="rect">
            <a:avLst/>
          </a:prstGeom>
        </p:spPr>
      </p:pic>
      <p:pic>
        <p:nvPicPr>
          <p:cNvPr id="7" name="Picture 6">
            <a:extLst>
              <a:ext uri="{FF2B5EF4-FFF2-40B4-BE49-F238E27FC236}">
                <a16:creationId xmlns:a16="http://schemas.microsoft.com/office/drawing/2014/main" id="{740F51C4-635A-460E-B531-50916389E845}"/>
              </a:ext>
            </a:extLst>
          </p:cNvPr>
          <p:cNvPicPr>
            <a:picLocks noChangeAspect="1"/>
          </p:cNvPicPr>
          <p:nvPr/>
        </p:nvPicPr>
        <p:blipFill>
          <a:blip r:embed="rId3"/>
          <a:stretch>
            <a:fillRect/>
          </a:stretch>
        </p:blipFill>
        <p:spPr>
          <a:xfrm>
            <a:off x="745977" y="295298"/>
            <a:ext cx="8459381" cy="2181529"/>
          </a:xfrm>
          <a:prstGeom prst="rect">
            <a:avLst/>
          </a:prstGeom>
        </p:spPr>
      </p:pic>
      <p:sp>
        <p:nvSpPr>
          <p:cNvPr id="8" name="TextBox 7">
            <a:extLst>
              <a:ext uri="{FF2B5EF4-FFF2-40B4-BE49-F238E27FC236}">
                <a16:creationId xmlns:a16="http://schemas.microsoft.com/office/drawing/2014/main" id="{68A1E671-56FE-42E9-A624-CDE1E4FF2097}"/>
              </a:ext>
            </a:extLst>
          </p:cNvPr>
          <p:cNvSpPr txBox="1"/>
          <p:nvPr/>
        </p:nvSpPr>
        <p:spPr>
          <a:xfrm>
            <a:off x="5552660" y="4452730"/>
            <a:ext cx="3652697" cy="1754326"/>
          </a:xfrm>
          <a:prstGeom prst="rect">
            <a:avLst/>
          </a:prstGeom>
          <a:noFill/>
        </p:spPr>
        <p:txBody>
          <a:bodyPr wrap="square" rtlCol="0">
            <a:spAutoFit/>
          </a:bodyPr>
          <a:lstStyle/>
          <a:p>
            <a:r>
              <a:rPr lang="en-US" dirty="0"/>
              <a:t>TotRmsAbvGrd: here we analyze that the sale Price is increasing w.r.t. increase in the no. of rooms above ground while there are very less records for having 2 &amp; 14 no. of rooms in the house.</a:t>
            </a:r>
            <a:endParaRPr lang="en-IN" dirty="0"/>
          </a:p>
        </p:txBody>
      </p:sp>
    </p:spTree>
    <p:extLst>
      <p:ext uri="{BB962C8B-B14F-4D97-AF65-F5344CB8AC3E}">
        <p14:creationId xmlns:p14="http://schemas.microsoft.com/office/powerpoint/2010/main" val="2467935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7D28F-7FF2-46AB-B753-E1DFF8B176D3}"/>
              </a:ext>
            </a:extLst>
          </p:cNvPr>
          <p:cNvSpPr>
            <a:spLocks noGrp="1"/>
          </p:cNvSpPr>
          <p:nvPr>
            <p:ph idx="1"/>
          </p:nvPr>
        </p:nvSpPr>
        <p:spPr>
          <a:xfrm>
            <a:off x="677334" y="3429000"/>
            <a:ext cx="8596668" cy="2612362"/>
          </a:xfrm>
        </p:spPr>
        <p:txBody>
          <a:bodyPr/>
          <a:lstStyle/>
          <a:p>
            <a:pPr algn="l"/>
            <a:r>
              <a:rPr lang="en-US" b="0" i="0" dirty="0" err="1">
                <a:solidFill>
                  <a:schemeClr val="tx1"/>
                </a:solidFill>
                <a:effectLst/>
                <a:latin typeface="Helvetica Neue"/>
              </a:rPr>
              <a:t>MSZoning:Floating</a:t>
            </a:r>
            <a:r>
              <a:rPr lang="en-US" b="0" i="0" dirty="0">
                <a:solidFill>
                  <a:schemeClr val="tx1"/>
                </a:solidFill>
                <a:effectLst/>
                <a:latin typeface="Helvetica Neue"/>
              </a:rPr>
              <a:t> Village Residential(FV) has highest average Sale Price of the houses and RL(Residential Low Density) types of Zoning has highest types of houses and very low amount of houses for commercial(C) types of Zoning.</a:t>
            </a:r>
          </a:p>
          <a:p>
            <a:pPr algn="l"/>
            <a:r>
              <a:rPr lang="en-US" b="0" i="0" dirty="0">
                <a:solidFill>
                  <a:schemeClr val="tx1"/>
                </a:solidFill>
                <a:effectLst/>
                <a:latin typeface="Helvetica Neue"/>
              </a:rPr>
              <a:t>Street: Paved Type of road access to property has highest average Sale Prices for the houses and Low amount of houses are there that are Gravel Type of road access to property.</a:t>
            </a:r>
          </a:p>
          <a:p>
            <a:endParaRPr lang="en-IN" dirty="0">
              <a:solidFill>
                <a:schemeClr val="tx1"/>
              </a:solidFill>
            </a:endParaRPr>
          </a:p>
        </p:txBody>
      </p:sp>
      <p:pic>
        <p:nvPicPr>
          <p:cNvPr id="5" name="Picture 4">
            <a:extLst>
              <a:ext uri="{FF2B5EF4-FFF2-40B4-BE49-F238E27FC236}">
                <a16:creationId xmlns:a16="http://schemas.microsoft.com/office/drawing/2014/main" id="{D590297D-2F94-4DA0-BB48-FA8E4680B784}"/>
              </a:ext>
            </a:extLst>
          </p:cNvPr>
          <p:cNvPicPr>
            <a:picLocks noChangeAspect="1"/>
          </p:cNvPicPr>
          <p:nvPr/>
        </p:nvPicPr>
        <p:blipFill>
          <a:blip r:embed="rId2"/>
          <a:stretch>
            <a:fillRect/>
          </a:stretch>
        </p:blipFill>
        <p:spPr>
          <a:xfrm>
            <a:off x="823344" y="373991"/>
            <a:ext cx="8278380" cy="2505425"/>
          </a:xfrm>
          <a:prstGeom prst="rect">
            <a:avLst/>
          </a:prstGeom>
        </p:spPr>
      </p:pic>
    </p:spTree>
    <p:extLst>
      <p:ext uri="{BB962C8B-B14F-4D97-AF65-F5344CB8AC3E}">
        <p14:creationId xmlns:p14="http://schemas.microsoft.com/office/powerpoint/2010/main" val="3880523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383C3-14EF-409A-BC09-CDC1A21E4D05}"/>
              </a:ext>
            </a:extLst>
          </p:cNvPr>
          <p:cNvSpPr>
            <a:spLocks noGrp="1"/>
          </p:cNvSpPr>
          <p:nvPr>
            <p:ph idx="1"/>
          </p:nvPr>
        </p:nvSpPr>
        <p:spPr>
          <a:xfrm>
            <a:off x="677334" y="3617843"/>
            <a:ext cx="8596668" cy="2423519"/>
          </a:xfrm>
        </p:spPr>
        <p:txBody>
          <a:bodyPr/>
          <a:lstStyle/>
          <a:p>
            <a:pPr algn="l"/>
            <a:r>
              <a:rPr lang="en-US" b="0" i="0" dirty="0">
                <a:solidFill>
                  <a:schemeClr val="tx1"/>
                </a:solidFill>
                <a:effectLst/>
                <a:latin typeface="Helvetica Neue"/>
              </a:rPr>
              <a:t>Lot Shape : Not much info we gathered from Lo Shape but Moderate type of irregularities has highest average sale Price while Irregular type of records are not much available in our dataset.</a:t>
            </a:r>
          </a:p>
          <a:p>
            <a:pPr algn="l"/>
            <a:r>
              <a:rPr lang="en-US" b="0" i="0" dirty="0">
                <a:solidFill>
                  <a:schemeClr val="tx1"/>
                </a:solidFill>
                <a:effectLst/>
                <a:latin typeface="Helvetica Neue"/>
              </a:rPr>
              <a:t>LandContour: HLS(Hillside - Significant slope from side to side) has highest Sales Price while Flat type buildings has higher o. of records in the dataset</a:t>
            </a:r>
          </a:p>
          <a:p>
            <a:endParaRPr lang="en-IN" dirty="0">
              <a:solidFill>
                <a:schemeClr val="tx1"/>
              </a:solidFill>
            </a:endParaRPr>
          </a:p>
        </p:txBody>
      </p:sp>
      <p:pic>
        <p:nvPicPr>
          <p:cNvPr id="5" name="Picture 4">
            <a:extLst>
              <a:ext uri="{FF2B5EF4-FFF2-40B4-BE49-F238E27FC236}">
                <a16:creationId xmlns:a16="http://schemas.microsoft.com/office/drawing/2014/main" id="{88450B6C-DBA8-4EBC-994A-F630205AF89B}"/>
              </a:ext>
            </a:extLst>
          </p:cNvPr>
          <p:cNvPicPr>
            <a:picLocks noChangeAspect="1"/>
          </p:cNvPicPr>
          <p:nvPr/>
        </p:nvPicPr>
        <p:blipFill>
          <a:blip r:embed="rId2"/>
          <a:stretch>
            <a:fillRect/>
          </a:stretch>
        </p:blipFill>
        <p:spPr>
          <a:xfrm>
            <a:off x="1090885" y="476897"/>
            <a:ext cx="8183117" cy="2591162"/>
          </a:xfrm>
          <a:prstGeom prst="rect">
            <a:avLst/>
          </a:prstGeom>
        </p:spPr>
      </p:pic>
    </p:spTree>
    <p:extLst>
      <p:ext uri="{BB962C8B-B14F-4D97-AF65-F5344CB8AC3E}">
        <p14:creationId xmlns:p14="http://schemas.microsoft.com/office/powerpoint/2010/main" val="1976161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44EF8-26C9-4C51-BF66-14E245E9DF0D}"/>
              </a:ext>
            </a:extLst>
          </p:cNvPr>
          <p:cNvSpPr>
            <a:spLocks noGrp="1"/>
          </p:cNvSpPr>
          <p:nvPr>
            <p:ph idx="1"/>
          </p:nvPr>
        </p:nvSpPr>
        <p:spPr>
          <a:xfrm>
            <a:off x="6414052" y="1060174"/>
            <a:ext cx="2859950" cy="4981188"/>
          </a:xfrm>
        </p:spPr>
        <p:txBody>
          <a:bodyPr>
            <a:normAutofit lnSpcReduction="10000"/>
          </a:bodyPr>
          <a:lstStyle/>
          <a:p>
            <a:r>
              <a:rPr lang="en-US" dirty="0"/>
              <a:t>Alley: No alley access types of such houses are very common and their prices for Sale is highest.</a:t>
            </a:r>
          </a:p>
          <a:p>
            <a:endParaRPr lang="en-US" dirty="0"/>
          </a:p>
          <a:p>
            <a:endParaRPr lang="en-US" dirty="0"/>
          </a:p>
          <a:p>
            <a:endParaRPr lang="en-US" dirty="0"/>
          </a:p>
          <a:p>
            <a:r>
              <a:rPr lang="en-US" dirty="0"/>
              <a:t>Lot Config: Cul-de-sac &amp; Frontage on 3 sides of property(CullDSac &amp; Fr3) having highest Sale Prices for the houses while such type of houses are rarely available.</a:t>
            </a:r>
            <a:endParaRPr lang="en-IN" dirty="0"/>
          </a:p>
        </p:txBody>
      </p:sp>
      <p:pic>
        <p:nvPicPr>
          <p:cNvPr id="7" name="Picture 6">
            <a:extLst>
              <a:ext uri="{FF2B5EF4-FFF2-40B4-BE49-F238E27FC236}">
                <a16:creationId xmlns:a16="http://schemas.microsoft.com/office/drawing/2014/main" id="{B8421152-BC59-46D8-BB3F-D0503AF5D8B2}"/>
              </a:ext>
            </a:extLst>
          </p:cNvPr>
          <p:cNvPicPr>
            <a:picLocks noChangeAspect="1"/>
          </p:cNvPicPr>
          <p:nvPr/>
        </p:nvPicPr>
        <p:blipFill>
          <a:blip r:embed="rId2"/>
          <a:stretch>
            <a:fillRect/>
          </a:stretch>
        </p:blipFill>
        <p:spPr>
          <a:xfrm>
            <a:off x="691969" y="662609"/>
            <a:ext cx="4834188" cy="5435072"/>
          </a:xfrm>
          <a:prstGeom prst="rect">
            <a:avLst/>
          </a:prstGeom>
        </p:spPr>
      </p:pic>
    </p:spTree>
    <p:extLst>
      <p:ext uri="{BB962C8B-B14F-4D97-AF65-F5344CB8AC3E}">
        <p14:creationId xmlns:p14="http://schemas.microsoft.com/office/powerpoint/2010/main" val="766959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1E2E1-2785-4B3A-9F64-D3A88D04CFDB}"/>
              </a:ext>
            </a:extLst>
          </p:cNvPr>
          <p:cNvSpPr>
            <a:spLocks noGrp="1"/>
          </p:cNvSpPr>
          <p:nvPr>
            <p:ph idx="1"/>
          </p:nvPr>
        </p:nvSpPr>
        <p:spPr>
          <a:xfrm>
            <a:off x="847252" y="3809704"/>
            <a:ext cx="8596668" cy="1676697"/>
          </a:xfrm>
        </p:spPr>
        <p:txBody>
          <a:bodyPr/>
          <a:lstStyle/>
          <a:p>
            <a:r>
              <a:rPr lang="en-US" dirty="0"/>
              <a:t>Land Slope: No such impact n the Sale Price for the houses while Gentle Slope(Gtl) has highest no. of records among them.</a:t>
            </a:r>
          </a:p>
          <a:p>
            <a:endParaRPr lang="en-US" dirty="0"/>
          </a:p>
          <a:p>
            <a:r>
              <a:rPr lang="en-US" dirty="0"/>
              <a:t>Neighborhood: North Ames (NAmes) such type houses are mostly available.</a:t>
            </a:r>
            <a:endParaRPr lang="en-IN" dirty="0"/>
          </a:p>
        </p:txBody>
      </p:sp>
      <p:pic>
        <p:nvPicPr>
          <p:cNvPr id="5" name="Picture 4">
            <a:extLst>
              <a:ext uri="{FF2B5EF4-FFF2-40B4-BE49-F238E27FC236}">
                <a16:creationId xmlns:a16="http://schemas.microsoft.com/office/drawing/2014/main" id="{5F555785-B9E0-4DAB-9705-99463334C264}"/>
              </a:ext>
            </a:extLst>
          </p:cNvPr>
          <p:cNvPicPr>
            <a:picLocks noChangeAspect="1"/>
          </p:cNvPicPr>
          <p:nvPr/>
        </p:nvPicPr>
        <p:blipFill>
          <a:blip r:embed="rId2"/>
          <a:stretch>
            <a:fillRect/>
          </a:stretch>
        </p:blipFill>
        <p:spPr>
          <a:xfrm>
            <a:off x="1017170" y="152733"/>
            <a:ext cx="8256832" cy="3094050"/>
          </a:xfrm>
          <a:prstGeom prst="rect">
            <a:avLst/>
          </a:prstGeom>
        </p:spPr>
      </p:pic>
    </p:spTree>
    <p:extLst>
      <p:ext uri="{BB962C8B-B14F-4D97-AF65-F5344CB8AC3E}">
        <p14:creationId xmlns:p14="http://schemas.microsoft.com/office/powerpoint/2010/main" val="3173176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1B47C-DD03-48C3-814E-BB0ECEB0970D}"/>
              </a:ext>
            </a:extLst>
          </p:cNvPr>
          <p:cNvSpPr>
            <a:spLocks noGrp="1"/>
          </p:cNvSpPr>
          <p:nvPr>
            <p:ph idx="1"/>
          </p:nvPr>
        </p:nvSpPr>
        <p:spPr>
          <a:xfrm>
            <a:off x="677334" y="3260035"/>
            <a:ext cx="8596668" cy="2781327"/>
          </a:xfrm>
        </p:spPr>
        <p:txBody>
          <a:bodyPr/>
          <a:lstStyle/>
          <a:p>
            <a:r>
              <a:rPr lang="en-US" dirty="0"/>
              <a:t>Condition2: It is Proximity to various conditions in which PosA(Adjacent to positive off-site feature) types has highest Sale Price while Norm i.e., Normal proximity to various condition such type are easily available in Sale.</a:t>
            </a:r>
          </a:p>
          <a:p>
            <a:endParaRPr lang="en-US" dirty="0"/>
          </a:p>
          <a:p>
            <a:r>
              <a:rPr lang="en-US" dirty="0"/>
              <a:t>Bldg Type: it is type of dwelling in the house in which Single-family Detached &amp; Townhouse End Unit	(1Farm &amp; TwnhsE) has highest Sale Price and 2FmCon	type  are rarely found to Sale.</a:t>
            </a:r>
            <a:endParaRPr lang="en-IN" dirty="0"/>
          </a:p>
        </p:txBody>
      </p:sp>
      <p:pic>
        <p:nvPicPr>
          <p:cNvPr id="5" name="Picture 4">
            <a:extLst>
              <a:ext uri="{FF2B5EF4-FFF2-40B4-BE49-F238E27FC236}">
                <a16:creationId xmlns:a16="http://schemas.microsoft.com/office/drawing/2014/main" id="{0E1579A3-64A3-426A-B2DC-7E322F3AEBF5}"/>
              </a:ext>
            </a:extLst>
          </p:cNvPr>
          <p:cNvPicPr>
            <a:picLocks noChangeAspect="1"/>
          </p:cNvPicPr>
          <p:nvPr/>
        </p:nvPicPr>
        <p:blipFill>
          <a:blip r:embed="rId2"/>
          <a:stretch>
            <a:fillRect/>
          </a:stretch>
        </p:blipFill>
        <p:spPr>
          <a:xfrm>
            <a:off x="1558483" y="234865"/>
            <a:ext cx="7325747" cy="2200582"/>
          </a:xfrm>
          <a:prstGeom prst="rect">
            <a:avLst/>
          </a:prstGeom>
        </p:spPr>
      </p:pic>
    </p:spTree>
    <p:extLst>
      <p:ext uri="{BB962C8B-B14F-4D97-AF65-F5344CB8AC3E}">
        <p14:creationId xmlns:p14="http://schemas.microsoft.com/office/powerpoint/2010/main" val="3554233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C47B6-A44F-4C01-8063-9A951703D272}"/>
              </a:ext>
            </a:extLst>
          </p:cNvPr>
          <p:cNvSpPr>
            <a:spLocks noGrp="1"/>
          </p:cNvSpPr>
          <p:nvPr>
            <p:ph idx="1"/>
          </p:nvPr>
        </p:nvSpPr>
        <p:spPr>
          <a:xfrm>
            <a:off x="6626088" y="464131"/>
            <a:ext cx="3604590" cy="5577232"/>
          </a:xfrm>
        </p:spPr>
        <p:txBody>
          <a:bodyPr>
            <a:normAutofit/>
          </a:bodyPr>
          <a:lstStyle/>
          <a:p>
            <a:r>
              <a:rPr lang="en-US" dirty="0"/>
              <a:t>Condition1: Its shows the Proximity to various conditions in which we found that RRNn &amp; PosA (Within 200' of North-South Railroad and Adjacent to positive off-site feature) sch type has highest average Sale Prices for the houses. While Norm(NOrmal0 type of houses are easily available for Sale.</a:t>
            </a:r>
          </a:p>
          <a:p>
            <a:pPr marL="0" indent="0">
              <a:buNone/>
            </a:pPr>
            <a:endParaRPr lang="en-US" dirty="0"/>
          </a:p>
          <a:p>
            <a:r>
              <a:rPr lang="en-US" dirty="0"/>
              <a:t>HouseStyle: Two and one-half story: 2nd level finished(2.5 Fin)  such houses are rarely available to sale and has highest prices for Sale.</a:t>
            </a:r>
            <a:endParaRPr lang="en-IN" dirty="0"/>
          </a:p>
        </p:txBody>
      </p:sp>
      <p:pic>
        <p:nvPicPr>
          <p:cNvPr id="5" name="Picture 4">
            <a:extLst>
              <a:ext uri="{FF2B5EF4-FFF2-40B4-BE49-F238E27FC236}">
                <a16:creationId xmlns:a16="http://schemas.microsoft.com/office/drawing/2014/main" id="{958371E7-E6CA-40CF-B036-133FE1AC19EA}"/>
              </a:ext>
            </a:extLst>
          </p:cNvPr>
          <p:cNvPicPr>
            <a:picLocks noChangeAspect="1"/>
          </p:cNvPicPr>
          <p:nvPr/>
        </p:nvPicPr>
        <p:blipFill>
          <a:blip r:embed="rId2"/>
          <a:stretch>
            <a:fillRect/>
          </a:stretch>
        </p:blipFill>
        <p:spPr>
          <a:xfrm>
            <a:off x="1098468" y="464130"/>
            <a:ext cx="4865010" cy="5577232"/>
          </a:xfrm>
          <a:prstGeom prst="rect">
            <a:avLst/>
          </a:prstGeom>
        </p:spPr>
      </p:pic>
    </p:spTree>
    <p:extLst>
      <p:ext uri="{BB962C8B-B14F-4D97-AF65-F5344CB8AC3E}">
        <p14:creationId xmlns:p14="http://schemas.microsoft.com/office/powerpoint/2010/main" val="2537471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03F3B-0FC0-4368-BA7D-DB1DAD7B4049}"/>
              </a:ext>
            </a:extLst>
          </p:cNvPr>
          <p:cNvSpPr>
            <a:spLocks noGrp="1"/>
          </p:cNvSpPr>
          <p:nvPr>
            <p:ph idx="1"/>
          </p:nvPr>
        </p:nvSpPr>
        <p:spPr>
          <a:xfrm>
            <a:off x="677334" y="3707410"/>
            <a:ext cx="8596668" cy="2333952"/>
          </a:xfrm>
        </p:spPr>
        <p:txBody>
          <a:bodyPr/>
          <a:lstStyle/>
          <a:p>
            <a:r>
              <a:rPr lang="en-US" dirty="0"/>
              <a:t>RoofStyle: Shed type of roof in the houses are very rarely available for sale and are expensive.</a:t>
            </a:r>
          </a:p>
          <a:p>
            <a:endParaRPr lang="en-US" dirty="0"/>
          </a:p>
          <a:p>
            <a:r>
              <a:rPr lang="en-US" dirty="0"/>
              <a:t>RoofMatl: Wood Shingles type of material used for roofs in the houses are rarely available and such houses are expensive.</a:t>
            </a:r>
            <a:endParaRPr lang="en-IN" dirty="0"/>
          </a:p>
        </p:txBody>
      </p:sp>
      <p:pic>
        <p:nvPicPr>
          <p:cNvPr id="5" name="Picture 4">
            <a:extLst>
              <a:ext uri="{FF2B5EF4-FFF2-40B4-BE49-F238E27FC236}">
                <a16:creationId xmlns:a16="http://schemas.microsoft.com/office/drawing/2014/main" id="{00E8C6F0-8137-4400-B301-0E0B84E639F8}"/>
              </a:ext>
            </a:extLst>
          </p:cNvPr>
          <p:cNvPicPr>
            <a:picLocks noChangeAspect="1"/>
          </p:cNvPicPr>
          <p:nvPr/>
        </p:nvPicPr>
        <p:blipFill>
          <a:blip r:embed="rId2"/>
          <a:stretch>
            <a:fillRect/>
          </a:stretch>
        </p:blipFill>
        <p:spPr>
          <a:xfrm>
            <a:off x="1472131" y="592250"/>
            <a:ext cx="7392432" cy="2333951"/>
          </a:xfrm>
          <a:prstGeom prst="rect">
            <a:avLst/>
          </a:prstGeom>
        </p:spPr>
      </p:pic>
    </p:spTree>
    <p:extLst>
      <p:ext uri="{BB962C8B-B14F-4D97-AF65-F5344CB8AC3E}">
        <p14:creationId xmlns:p14="http://schemas.microsoft.com/office/powerpoint/2010/main" val="324971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776E8-6F6F-4854-8A7D-06F685668055}"/>
              </a:ext>
            </a:extLst>
          </p:cNvPr>
          <p:cNvSpPr>
            <a:spLocks noGrp="1"/>
          </p:cNvSpPr>
          <p:nvPr>
            <p:ph idx="1"/>
          </p:nvPr>
        </p:nvSpPr>
        <p:spPr>
          <a:xfrm>
            <a:off x="677334" y="3558210"/>
            <a:ext cx="8596668" cy="2483152"/>
          </a:xfrm>
        </p:spPr>
        <p:txBody>
          <a:bodyPr/>
          <a:lstStyle/>
          <a:p>
            <a:r>
              <a:rPr lang="en-US" dirty="0"/>
              <a:t>Exterior2nd: Other type Exterior covering on house are rarely available in the sale are costly such houses.</a:t>
            </a:r>
          </a:p>
          <a:p>
            <a:endParaRPr lang="en-US" dirty="0"/>
          </a:p>
          <a:p>
            <a:r>
              <a:rPr lang="en-US" dirty="0"/>
              <a:t>MasVnrType: Stone type Masonry veneer type of houses are expensive and Brick Common type of masonry veneer type of houses are rarely available in the Sales.</a:t>
            </a:r>
            <a:endParaRPr lang="en-IN" dirty="0"/>
          </a:p>
        </p:txBody>
      </p:sp>
      <p:pic>
        <p:nvPicPr>
          <p:cNvPr id="5" name="Picture 4">
            <a:extLst>
              <a:ext uri="{FF2B5EF4-FFF2-40B4-BE49-F238E27FC236}">
                <a16:creationId xmlns:a16="http://schemas.microsoft.com/office/drawing/2014/main" id="{BDD5853E-BB36-4344-8EC0-B292C9786C95}"/>
              </a:ext>
            </a:extLst>
          </p:cNvPr>
          <p:cNvPicPr>
            <a:picLocks noChangeAspect="1"/>
          </p:cNvPicPr>
          <p:nvPr/>
        </p:nvPicPr>
        <p:blipFill>
          <a:blip r:embed="rId2"/>
          <a:stretch>
            <a:fillRect/>
          </a:stretch>
        </p:blipFill>
        <p:spPr>
          <a:xfrm>
            <a:off x="1407946" y="613378"/>
            <a:ext cx="7335274" cy="2686413"/>
          </a:xfrm>
          <a:prstGeom prst="rect">
            <a:avLst/>
          </a:prstGeom>
        </p:spPr>
      </p:pic>
    </p:spTree>
    <p:extLst>
      <p:ext uri="{BB962C8B-B14F-4D97-AF65-F5344CB8AC3E}">
        <p14:creationId xmlns:p14="http://schemas.microsoft.com/office/powerpoint/2010/main" val="3058272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CE59F-4F12-4F60-8E33-5EE7BD66FD8B}"/>
              </a:ext>
            </a:extLst>
          </p:cNvPr>
          <p:cNvSpPr>
            <a:spLocks noGrp="1"/>
          </p:cNvSpPr>
          <p:nvPr>
            <p:ph idx="1"/>
          </p:nvPr>
        </p:nvSpPr>
        <p:spPr>
          <a:xfrm>
            <a:off x="677334" y="3429000"/>
            <a:ext cx="8596668" cy="2612362"/>
          </a:xfrm>
        </p:spPr>
        <p:txBody>
          <a:bodyPr/>
          <a:lstStyle/>
          <a:p>
            <a:r>
              <a:rPr lang="en-US" dirty="0"/>
              <a:t>ExterCond: Evaluates the present condition of the material on the exterior in which Excellent quality of houses are rarely available and are expensive ones in the Sale.</a:t>
            </a:r>
          </a:p>
          <a:p>
            <a:endParaRPr lang="en-US" dirty="0"/>
          </a:p>
          <a:p>
            <a:r>
              <a:rPr lang="en-US" dirty="0"/>
              <a:t>Foundation: Poured Concrete Type of foundation are costly in Sale of houses while wood type are rarely available in Sale of Houses.</a:t>
            </a:r>
            <a:endParaRPr lang="en-IN" dirty="0"/>
          </a:p>
        </p:txBody>
      </p:sp>
      <p:pic>
        <p:nvPicPr>
          <p:cNvPr id="7" name="Picture 6">
            <a:extLst>
              <a:ext uri="{FF2B5EF4-FFF2-40B4-BE49-F238E27FC236}">
                <a16:creationId xmlns:a16="http://schemas.microsoft.com/office/drawing/2014/main" id="{42F75E60-EB27-476A-90DC-A60026B4C815}"/>
              </a:ext>
            </a:extLst>
          </p:cNvPr>
          <p:cNvPicPr>
            <a:picLocks noChangeAspect="1"/>
          </p:cNvPicPr>
          <p:nvPr/>
        </p:nvPicPr>
        <p:blipFill>
          <a:blip r:embed="rId2"/>
          <a:stretch>
            <a:fillRect/>
          </a:stretch>
        </p:blipFill>
        <p:spPr>
          <a:xfrm>
            <a:off x="1228216" y="482931"/>
            <a:ext cx="7297168" cy="2181529"/>
          </a:xfrm>
          <a:prstGeom prst="rect">
            <a:avLst/>
          </a:prstGeom>
        </p:spPr>
      </p:pic>
    </p:spTree>
    <p:extLst>
      <p:ext uri="{BB962C8B-B14F-4D97-AF65-F5344CB8AC3E}">
        <p14:creationId xmlns:p14="http://schemas.microsoft.com/office/powerpoint/2010/main" val="73733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8C5B-33C9-43DB-B0A7-C81CDB228967}"/>
              </a:ext>
            </a:extLst>
          </p:cNvPr>
          <p:cNvSpPr>
            <a:spLocks noGrp="1"/>
          </p:cNvSpPr>
          <p:nvPr>
            <p:ph type="title"/>
          </p:nvPr>
        </p:nvSpPr>
        <p:spPr/>
        <p:txBody>
          <a:bodyPr/>
          <a:lstStyle/>
          <a:p>
            <a:pPr algn="ctr"/>
            <a:r>
              <a:rPr lang="en-IN" dirty="0"/>
              <a:t>Problem Description</a:t>
            </a:r>
          </a:p>
        </p:txBody>
      </p:sp>
      <p:sp>
        <p:nvSpPr>
          <p:cNvPr id="3" name="Content Placeholder 2">
            <a:extLst>
              <a:ext uri="{FF2B5EF4-FFF2-40B4-BE49-F238E27FC236}">
                <a16:creationId xmlns:a16="http://schemas.microsoft.com/office/drawing/2014/main" id="{8F489F04-D438-41CF-937C-DD7F29D4D1F5}"/>
              </a:ext>
            </a:extLst>
          </p:cNvPr>
          <p:cNvSpPr>
            <a:spLocks noGrp="1"/>
          </p:cNvSpPr>
          <p:nvPr>
            <p:ph idx="1"/>
          </p:nvPr>
        </p:nvSpPr>
        <p:spPr>
          <a:xfrm>
            <a:off x="677334" y="1467853"/>
            <a:ext cx="10343592" cy="4981073"/>
          </a:xfrm>
        </p:spPr>
        <p:txBody>
          <a:bodyPr>
            <a:normAutofit/>
          </a:bodyPr>
          <a:lstStyle/>
          <a:p>
            <a:pPr marL="0" indent="0">
              <a:buNone/>
            </a:pPr>
            <a:r>
              <a:rPr lang="en-US" dirty="0"/>
              <a:t>Houses are one of the necessary need of each and every person around the globe and therefore housing and real estate market is one of the markets which is one of the major contributors in the world’s economy. Data science comes as a very important tool to solve problems in the domain to help the companies increase their overall revenue, profits, improving their marketing strategies and focusing on changing trends in house sales and purchases. Our problem is related to one such housing company. </a:t>
            </a:r>
          </a:p>
          <a:p>
            <a:pPr marL="0" indent="0">
              <a:buNone/>
            </a:pPr>
            <a:r>
              <a:rPr lang="en-US" dirty="0"/>
              <a:t>A US-based housing company named </a:t>
            </a:r>
            <a:r>
              <a:rPr lang="en-US" dirty="0">
                <a:solidFill>
                  <a:schemeClr val="bg1"/>
                </a:solidFill>
              </a:rPr>
              <a:t>Surprise Housing </a:t>
            </a:r>
            <a:r>
              <a:rPr lang="en-US"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We are required to build a model using Machine Learning in order to predict the actual value of the prospective properties and decide whether to invest in them or not.</a:t>
            </a:r>
            <a:endParaRPr lang="en-IN" dirty="0"/>
          </a:p>
        </p:txBody>
      </p:sp>
    </p:spTree>
    <p:extLst>
      <p:ext uri="{BB962C8B-B14F-4D97-AF65-F5344CB8AC3E}">
        <p14:creationId xmlns:p14="http://schemas.microsoft.com/office/powerpoint/2010/main" val="3903203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E5AB7-89F0-45A7-B58D-64ACCE2C7C87}"/>
              </a:ext>
            </a:extLst>
          </p:cNvPr>
          <p:cNvSpPr>
            <a:spLocks noGrp="1"/>
          </p:cNvSpPr>
          <p:nvPr>
            <p:ph idx="1"/>
          </p:nvPr>
        </p:nvSpPr>
        <p:spPr>
          <a:xfrm>
            <a:off x="677334" y="3233530"/>
            <a:ext cx="8596668" cy="2807832"/>
          </a:xfrm>
        </p:spPr>
        <p:txBody>
          <a:bodyPr/>
          <a:lstStyle/>
          <a:p>
            <a:r>
              <a:rPr lang="en-US" dirty="0"/>
              <a:t>BsmtCond: The basement condition is good then such houses are expensive while Poor type of basement Condition are rare.</a:t>
            </a:r>
          </a:p>
          <a:p>
            <a:endParaRPr lang="en-US" dirty="0"/>
          </a:p>
          <a:p>
            <a:r>
              <a:rPr lang="en-US" dirty="0"/>
              <a:t>Basement Exposure: The exposure of the basement is better their prices for sale is better while No basement in houses are very easy easily available in the sale.</a:t>
            </a:r>
            <a:endParaRPr lang="en-IN" dirty="0"/>
          </a:p>
        </p:txBody>
      </p:sp>
      <p:pic>
        <p:nvPicPr>
          <p:cNvPr id="5" name="Picture 4">
            <a:extLst>
              <a:ext uri="{FF2B5EF4-FFF2-40B4-BE49-F238E27FC236}">
                <a16:creationId xmlns:a16="http://schemas.microsoft.com/office/drawing/2014/main" id="{8AB08662-2443-4529-9E56-674843E2576D}"/>
              </a:ext>
            </a:extLst>
          </p:cNvPr>
          <p:cNvPicPr>
            <a:picLocks noChangeAspect="1"/>
          </p:cNvPicPr>
          <p:nvPr/>
        </p:nvPicPr>
        <p:blipFill>
          <a:blip r:embed="rId2"/>
          <a:stretch>
            <a:fillRect/>
          </a:stretch>
        </p:blipFill>
        <p:spPr>
          <a:xfrm>
            <a:off x="1447702" y="422661"/>
            <a:ext cx="7335274" cy="2381582"/>
          </a:xfrm>
          <a:prstGeom prst="rect">
            <a:avLst/>
          </a:prstGeom>
        </p:spPr>
      </p:pic>
    </p:spTree>
    <p:extLst>
      <p:ext uri="{BB962C8B-B14F-4D97-AF65-F5344CB8AC3E}">
        <p14:creationId xmlns:p14="http://schemas.microsoft.com/office/powerpoint/2010/main" val="527428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031AE-61E8-4275-8EE9-63E8C765E604}"/>
              </a:ext>
            </a:extLst>
          </p:cNvPr>
          <p:cNvSpPr>
            <a:spLocks noGrp="1"/>
          </p:cNvSpPr>
          <p:nvPr>
            <p:ph idx="1"/>
          </p:nvPr>
        </p:nvSpPr>
        <p:spPr>
          <a:xfrm>
            <a:off x="677334" y="3492063"/>
            <a:ext cx="8596668" cy="2333951"/>
          </a:xfrm>
        </p:spPr>
        <p:txBody>
          <a:bodyPr/>
          <a:lstStyle/>
          <a:p>
            <a:r>
              <a:rPr lang="en-US" dirty="0"/>
              <a:t>BsmtFinType2: Better the Living Quarters better the sale Prices for the houses and mostly houses have unfinished basement in it.</a:t>
            </a:r>
          </a:p>
          <a:p>
            <a:endParaRPr lang="en-US" dirty="0"/>
          </a:p>
          <a:p>
            <a:r>
              <a:rPr lang="en-US" dirty="0"/>
              <a:t>Heating: GasA(Gas forced warm air furnace) type of heating in the houses are mostly in the houses and such type of heating container has high sale Price.</a:t>
            </a:r>
            <a:endParaRPr lang="en-IN" dirty="0"/>
          </a:p>
        </p:txBody>
      </p:sp>
      <p:pic>
        <p:nvPicPr>
          <p:cNvPr id="5" name="Picture 4">
            <a:extLst>
              <a:ext uri="{FF2B5EF4-FFF2-40B4-BE49-F238E27FC236}">
                <a16:creationId xmlns:a16="http://schemas.microsoft.com/office/drawing/2014/main" id="{C4F97D5C-8EB7-43A9-84BE-0E07103117E5}"/>
              </a:ext>
            </a:extLst>
          </p:cNvPr>
          <p:cNvPicPr>
            <a:picLocks noChangeAspect="1"/>
          </p:cNvPicPr>
          <p:nvPr/>
        </p:nvPicPr>
        <p:blipFill>
          <a:blip r:embed="rId2"/>
          <a:stretch>
            <a:fillRect/>
          </a:stretch>
        </p:blipFill>
        <p:spPr>
          <a:xfrm>
            <a:off x="1327084" y="274198"/>
            <a:ext cx="7297168" cy="2333951"/>
          </a:xfrm>
          <a:prstGeom prst="rect">
            <a:avLst/>
          </a:prstGeom>
        </p:spPr>
      </p:pic>
    </p:spTree>
    <p:extLst>
      <p:ext uri="{BB962C8B-B14F-4D97-AF65-F5344CB8AC3E}">
        <p14:creationId xmlns:p14="http://schemas.microsoft.com/office/powerpoint/2010/main" val="3518599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2162E-9FD1-4F3A-8A06-54DE48099006}"/>
              </a:ext>
            </a:extLst>
          </p:cNvPr>
          <p:cNvSpPr>
            <a:spLocks noGrp="1"/>
          </p:cNvSpPr>
          <p:nvPr>
            <p:ph idx="1"/>
          </p:nvPr>
        </p:nvSpPr>
        <p:spPr>
          <a:xfrm>
            <a:off x="677334" y="3564835"/>
            <a:ext cx="8596668" cy="2476527"/>
          </a:xfrm>
        </p:spPr>
        <p:txBody>
          <a:bodyPr/>
          <a:lstStyle/>
          <a:p>
            <a:r>
              <a:rPr lang="en-US" dirty="0"/>
              <a:t>CentralAir : Mostly houses has Central Air in it and are Costly.</a:t>
            </a:r>
          </a:p>
          <a:p>
            <a:pPr marL="0" indent="0">
              <a:buNone/>
            </a:pPr>
            <a:endParaRPr lang="en-US" dirty="0"/>
          </a:p>
          <a:p>
            <a:r>
              <a:rPr lang="en-US" dirty="0"/>
              <a:t>Electrical: Mostly houses has Electical system of SBrkr(Standard Circuit Breakers &amp; Romex) in it and are Costly.</a:t>
            </a:r>
            <a:endParaRPr lang="en-IN" dirty="0"/>
          </a:p>
        </p:txBody>
      </p:sp>
      <p:pic>
        <p:nvPicPr>
          <p:cNvPr id="5" name="Picture 4">
            <a:extLst>
              <a:ext uri="{FF2B5EF4-FFF2-40B4-BE49-F238E27FC236}">
                <a16:creationId xmlns:a16="http://schemas.microsoft.com/office/drawing/2014/main" id="{8D155144-D9A5-4624-ABF1-52A058D969C1}"/>
              </a:ext>
            </a:extLst>
          </p:cNvPr>
          <p:cNvPicPr>
            <a:picLocks noChangeAspect="1"/>
          </p:cNvPicPr>
          <p:nvPr/>
        </p:nvPicPr>
        <p:blipFill>
          <a:blip r:embed="rId2"/>
          <a:stretch>
            <a:fillRect/>
          </a:stretch>
        </p:blipFill>
        <p:spPr>
          <a:xfrm>
            <a:off x="1402758" y="328054"/>
            <a:ext cx="7478169" cy="2666937"/>
          </a:xfrm>
          <a:prstGeom prst="rect">
            <a:avLst/>
          </a:prstGeom>
        </p:spPr>
      </p:pic>
    </p:spTree>
    <p:extLst>
      <p:ext uri="{BB962C8B-B14F-4D97-AF65-F5344CB8AC3E}">
        <p14:creationId xmlns:p14="http://schemas.microsoft.com/office/powerpoint/2010/main" val="2150003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3E604-7F81-4C83-A23C-D15B3B8EF83B}"/>
              </a:ext>
            </a:extLst>
          </p:cNvPr>
          <p:cNvSpPr>
            <a:spLocks noGrp="1"/>
          </p:cNvSpPr>
          <p:nvPr>
            <p:ph idx="1"/>
          </p:nvPr>
        </p:nvSpPr>
        <p:spPr>
          <a:xfrm>
            <a:off x="677334" y="3180522"/>
            <a:ext cx="8596668" cy="2860840"/>
          </a:xfrm>
        </p:spPr>
        <p:txBody>
          <a:bodyPr/>
          <a:lstStyle/>
          <a:p>
            <a:r>
              <a:rPr lang="en-US" dirty="0"/>
              <a:t>Functional: Home functionality Typ(typical) type are in most of houses and such houses have high sale Price.</a:t>
            </a:r>
          </a:p>
          <a:p>
            <a:endParaRPr lang="en-US" dirty="0"/>
          </a:p>
          <a:p>
            <a:r>
              <a:rPr lang="en-US" dirty="0"/>
              <a:t>FirePlaceQual: Better the quality for fire place having higher Sale Prices for such houses.</a:t>
            </a:r>
            <a:endParaRPr lang="en-IN" dirty="0"/>
          </a:p>
        </p:txBody>
      </p:sp>
      <p:pic>
        <p:nvPicPr>
          <p:cNvPr id="5" name="Picture 4">
            <a:extLst>
              <a:ext uri="{FF2B5EF4-FFF2-40B4-BE49-F238E27FC236}">
                <a16:creationId xmlns:a16="http://schemas.microsoft.com/office/drawing/2014/main" id="{BE7C55EF-BF77-44A5-A7CC-210C795360C6}"/>
              </a:ext>
            </a:extLst>
          </p:cNvPr>
          <p:cNvPicPr>
            <a:picLocks noChangeAspect="1"/>
          </p:cNvPicPr>
          <p:nvPr/>
        </p:nvPicPr>
        <p:blipFill>
          <a:blip r:embed="rId2"/>
          <a:stretch>
            <a:fillRect/>
          </a:stretch>
        </p:blipFill>
        <p:spPr>
          <a:xfrm>
            <a:off x="1441901" y="274198"/>
            <a:ext cx="7373379" cy="2333951"/>
          </a:xfrm>
          <a:prstGeom prst="rect">
            <a:avLst/>
          </a:prstGeom>
        </p:spPr>
      </p:pic>
    </p:spTree>
    <p:extLst>
      <p:ext uri="{BB962C8B-B14F-4D97-AF65-F5344CB8AC3E}">
        <p14:creationId xmlns:p14="http://schemas.microsoft.com/office/powerpoint/2010/main" val="2880856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6F6A3-61B5-4471-A457-3A0332E407F3}"/>
              </a:ext>
            </a:extLst>
          </p:cNvPr>
          <p:cNvSpPr>
            <a:spLocks noGrp="1"/>
          </p:cNvSpPr>
          <p:nvPr>
            <p:ph idx="1"/>
          </p:nvPr>
        </p:nvSpPr>
        <p:spPr>
          <a:xfrm>
            <a:off x="677334" y="3670852"/>
            <a:ext cx="8596668" cy="2370510"/>
          </a:xfrm>
        </p:spPr>
        <p:txBody>
          <a:bodyPr/>
          <a:lstStyle/>
          <a:p>
            <a:r>
              <a:rPr lang="en-US" dirty="0"/>
              <a:t>Garage finish: better the finishing of garage better the Sale Price and vary rare houses that has not Garage in it.</a:t>
            </a:r>
          </a:p>
          <a:p>
            <a:endParaRPr lang="en-US" dirty="0"/>
          </a:p>
          <a:p>
            <a:r>
              <a:rPr lang="en-US" dirty="0"/>
              <a:t>Garage Qual: Better the quality of garage in the houses higher the prices of houses. And mostly houses their garage quality is typical/Average.</a:t>
            </a:r>
          </a:p>
          <a:p>
            <a:endParaRPr lang="en-IN" dirty="0"/>
          </a:p>
        </p:txBody>
      </p:sp>
      <p:pic>
        <p:nvPicPr>
          <p:cNvPr id="5" name="Picture 4">
            <a:extLst>
              <a:ext uri="{FF2B5EF4-FFF2-40B4-BE49-F238E27FC236}">
                <a16:creationId xmlns:a16="http://schemas.microsoft.com/office/drawing/2014/main" id="{37120B91-6684-4431-9B35-90F3CDCF7825}"/>
              </a:ext>
            </a:extLst>
          </p:cNvPr>
          <p:cNvPicPr>
            <a:picLocks noChangeAspect="1"/>
          </p:cNvPicPr>
          <p:nvPr/>
        </p:nvPicPr>
        <p:blipFill>
          <a:blip r:embed="rId2"/>
          <a:stretch>
            <a:fillRect/>
          </a:stretch>
        </p:blipFill>
        <p:spPr>
          <a:xfrm>
            <a:off x="1582912" y="277311"/>
            <a:ext cx="7382905" cy="2248214"/>
          </a:xfrm>
          <a:prstGeom prst="rect">
            <a:avLst/>
          </a:prstGeom>
        </p:spPr>
      </p:pic>
    </p:spTree>
    <p:extLst>
      <p:ext uri="{BB962C8B-B14F-4D97-AF65-F5344CB8AC3E}">
        <p14:creationId xmlns:p14="http://schemas.microsoft.com/office/powerpoint/2010/main" val="1704018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59914-E920-46FE-B712-ADE6FECB7F84}"/>
              </a:ext>
            </a:extLst>
          </p:cNvPr>
          <p:cNvSpPr>
            <a:spLocks noGrp="1"/>
          </p:cNvSpPr>
          <p:nvPr>
            <p:ph idx="1"/>
          </p:nvPr>
        </p:nvSpPr>
        <p:spPr>
          <a:xfrm>
            <a:off x="677334" y="3008243"/>
            <a:ext cx="8596668" cy="3033119"/>
          </a:xfrm>
        </p:spPr>
        <p:txBody>
          <a:bodyPr/>
          <a:lstStyle/>
          <a:p>
            <a:r>
              <a:rPr lang="en-US" dirty="0"/>
              <a:t>Paved drive: Paved(Y) driveway has highest average Sale Price of the houses and mostly founded during Sale of houses.</a:t>
            </a:r>
          </a:p>
          <a:p>
            <a:endParaRPr lang="en-US" dirty="0"/>
          </a:p>
          <a:p>
            <a:r>
              <a:rPr lang="en-US" dirty="0"/>
              <a:t>PoolQC: Better the quality and conditions for the pool of the houses better the Sale Price of the houses. Most of houses hasn't have pool in it.</a:t>
            </a:r>
            <a:endParaRPr lang="en-IN" dirty="0"/>
          </a:p>
        </p:txBody>
      </p:sp>
      <p:pic>
        <p:nvPicPr>
          <p:cNvPr id="5" name="Picture 4">
            <a:extLst>
              <a:ext uri="{FF2B5EF4-FFF2-40B4-BE49-F238E27FC236}">
                <a16:creationId xmlns:a16="http://schemas.microsoft.com/office/drawing/2014/main" id="{E8A72F02-17D9-4967-8A40-68F070E3C2C8}"/>
              </a:ext>
            </a:extLst>
          </p:cNvPr>
          <p:cNvPicPr>
            <a:picLocks noChangeAspect="1"/>
          </p:cNvPicPr>
          <p:nvPr/>
        </p:nvPicPr>
        <p:blipFill>
          <a:blip r:embed="rId2"/>
          <a:stretch>
            <a:fillRect/>
          </a:stretch>
        </p:blipFill>
        <p:spPr>
          <a:xfrm>
            <a:off x="1455153" y="325556"/>
            <a:ext cx="7373379" cy="2257740"/>
          </a:xfrm>
          <a:prstGeom prst="rect">
            <a:avLst/>
          </a:prstGeom>
        </p:spPr>
      </p:pic>
    </p:spTree>
    <p:extLst>
      <p:ext uri="{BB962C8B-B14F-4D97-AF65-F5344CB8AC3E}">
        <p14:creationId xmlns:p14="http://schemas.microsoft.com/office/powerpoint/2010/main" val="3777088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2DA23-4F84-467D-9B16-E6B9777BA9C6}"/>
              </a:ext>
            </a:extLst>
          </p:cNvPr>
          <p:cNvSpPr>
            <a:spLocks noGrp="1"/>
          </p:cNvSpPr>
          <p:nvPr>
            <p:ph idx="1"/>
          </p:nvPr>
        </p:nvSpPr>
        <p:spPr>
          <a:xfrm>
            <a:off x="677334" y="3273287"/>
            <a:ext cx="8596668" cy="2768075"/>
          </a:xfrm>
        </p:spPr>
        <p:txBody>
          <a:bodyPr/>
          <a:lstStyle/>
          <a:p>
            <a:r>
              <a:rPr lang="en-US" dirty="0"/>
              <a:t>MiscFeature: Miscellaneous feature not covered in other categories in which houses Tennis Court is available such houses has higher Sale Price. Mostly houses has has no other miscellaneous features in it.</a:t>
            </a:r>
          </a:p>
          <a:p>
            <a:endParaRPr lang="en-US" dirty="0"/>
          </a:p>
          <a:p>
            <a:r>
              <a:rPr lang="en-US" dirty="0"/>
              <a:t>SaleType: con(Contract 15% Down payment regular terms) and New(Home just constructed and sold) such types of sales has highest Sale Prices. mostly houses are those whose Sale type WD (Warranty Deed - Conventional).</a:t>
            </a:r>
            <a:endParaRPr lang="en-IN" dirty="0"/>
          </a:p>
        </p:txBody>
      </p:sp>
      <p:pic>
        <p:nvPicPr>
          <p:cNvPr id="5" name="Picture 4">
            <a:extLst>
              <a:ext uri="{FF2B5EF4-FFF2-40B4-BE49-F238E27FC236}">
                <a16:creationId xmlns:a16="http://schemas.microsoft.com/office/drawing/2014/main" id="{BC828F65-CE61-4294-B333-CA9526342EDB}"/>
              </a:ext>
            </a:extLst>
          </p:cNvPr>
          <p:cNvPicPr>
            <a:picLocks noChangeAspect="1"/>
          </p:cNvPicPr>
          <p:nvPr/>
        </p:nvPicPr>
        <p:blipFill>
          <a:blip r:embed="rId2"/>
          <a:stretch>
            <a:fillRect/>
          </a:stretch>
        </p:blipFill>
        <p:spPr>
          <a:xfrm>
            <a:off x="1622055" y="397384"/>
            <a:ext cx="7278116" cy="2591162"/>
          </a:xfrm>
          <a:prstGeom prst="rect">
            <a:avLst/>
          </a:prstGeom>
        </p:spPr>
      </p:pic>
    </p:spTree>
    <p:extLst>
      <p:ext uri="{BB962C8B-B14F-4D97-AF65-F5344CB8AC3E}">
        <p14:creationId xmlns:p14="http://schemas.microsoft.com/office/powerpoint/2010/main" val="2292824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971ED4-D4C0-4AC9-9D84-F83B3AB12EBC}"/>
              </a:ext>
            </a:extLst>
          </p:cNvPr>
          <p:cNvSpPr>
            <a:spLocks noGrp="1"/>
          </p:cNvSpPr>
          <p:nvPr>
            <p:ph idx="1"/>
          </p:nvPr>
        </p:nvSpPr>
        <p:spPr>
          <a:xfrm>
            <a:off x="6798366" y="470545"/>
            <a:ext cx="2475636" cy="5570817"/>
          </a:xfrm>
        </p:spPr>
        <p:txBody>
          <a:bodyPr>
            <a:normAutofit lnSpcReduction="10000"/>
          </a:bodyPr>
          <a:lstStyle/>
          <a:p>
            <a:r>
              <a:rPr lang="en-US" dirty="0"/>
              <a:t>Fence: Fence is not impacting much to Sale Price for the houses but mostly houses doesn't have fencing in it.</a:t>
            </a:r>
          </a:p>
          <a:p>
            <a:endParaRPr lang="en-US" dirty="0"/>
          </a:p>
          <a:p>
            <a:r>
              <a:rPr lang="en-US" dirty="0"/>
              <a:t>Sale Condition: Partial	[Home was not completed when last assessed (associated with New Homes)] such condition of Sales are having High Sale prices for the houses. While most of houses has normal Sale Condition.</a:t>
            </a:r>
          </a:p>
          <a:p>
            <a:endParaRPr lang="en-IN" dirty="0"/>
          </a:p>
        </p:txBody>
      </p:sp>
      <p:pic>
        <p:nvPicPr>
          <p:cNvPr id="5" name="Picture 4">
            <a:extLst>
              <a:ext uri="{FF2B5EF4-FFF2-40B4-BE49-F238E27FC236}">
                <a16:creationId xmlns:a16="http://schemas.microsoft.com/office/drawing/2014/main" id="{E0CD8AF7-036C-4AD3-9B85-4F8003F578EA}"/>
              </a:ext>
            </a:extLst>
          </p:cNvPr>
          <p:cNvPicPr>
            <a:picLocks noChangeAspect="1"/>
          </p:cNvPicPr>
          <p:nvPr/>
        </p:nvPicPr>
        <p:blipFill>
          <a:blip r:embed="rId2"/>
          <a:stretch>
            <a:fillRect/>
          </a:stretch>
        </p:blipFill>
        <p:spPr>
          <a:xfrm>
            <a:off x="1107995" y="470545"/>
            <a:ext cx="4391930" cy="5570817"/>
          </a:xfrm>
          <a:prstGeom prst="rect">
            <a:avLst/>
          </a:prstGeom>
        </p:spPr>
      </p:pic>
    </p:spTree>
    <p:extLst>
      <p:ext uri="{BB962C8B-B14F-4D97-AF65-F5344CB8AC3E}">
        <p14:creationId xmlns:p14="http://schemas.microsoft.com/office/powerpoint/2010/main" val="1386395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9F0B1-170D-40E6-A602-4E301ED5652E}"/>
              </a:ext>
            </a:extLst>
          </p:cNvPr>
          <p:cNvSpPr>
            <a:spLocks noGrp="1"/>
          </p:cNvSpPr>
          <p:nvPr>
            <p:ph idx="1"/>
          </p:nvPr>
        </p:nvSpPr>
        <p:spPr>
          <a:xfrm>
            <a:off x="6824870" y="518791"/>
            <a:ext cx="2449132" cy="5522571"/>
          </a:xfrm>
        </p:spPr>
        <p:txBody>
          <a:bodyPr/>
          <a:lstStyle/>
          <a:p>
            <a:r>
              <a:rPr lang="en-US" dirty="0"/>
              <a:t>GarageType: Built-in Garage types of houses are expensive in Sale Price  and 2Types are rarely available for sale.</a:t>
            </a:r>
          </a:p>
          <a:p>
            <a:endParaRPr lang="en-US" dirty="0"/>
          </a:p>
          <a:p>
            <a:r>
              <a:rPr lang="en-US" dirty="0"/>
              <a:t>GarageCond: Good and Typical/Average type of garage condition in the houses has higher Sale Price of the houses.</a:t>
            </a:r>
            <a:endParaRPr lang="en-IN" dirty="0"/>
          </a:p>
        </p:txBody>
      </p:sp>
      <p:pic>
        <p:nvPicPr>
          <p:cNvPr id="5" name="Picture 4">
            <a:extLst>
              <a:ext uri="{FF2B5EF4-FFF2-40B4-BE49-F238E27FC236}">
                <a16:creationId xmlns:a16="http://schemas.microsoft.com/office/drawing/2014/main" id="{C31263A2-26E3-4BC5-BD3D-8E8D6EE9F045}"/>
              </a:ext>
            </a:extLst>
          </p:cNvPr>
          <p:cNvPicPr>
            <a:picLocks noChangeAspect="1"/>
          </p:cNvPicPr>
          <p:nvPr/>
        </p:nvPicPr>
        <p:blipFill>
          <a:blip r:embed="rId2"/>
          <a:stretch>
            <a:fillRect/>
          </a:stretch>
        </p:blipFill>
        <p:spPr>
          <a:xfrm>
            <a:off x="1258087" y="518791"/>
            <a:ext cx="4264843" cy="5522571"/>
          </a:xfrm>
          <a:prstGeom prst="rect">
            <a:avLst/>
          </a:prstGeom>
        </p:spPr>
      </p:pic>
    </p:spTree>
    <p:extLst>
      <p:ext uri="{BB962C8B-B14F-4D97-AF65-F5344CB8AC3E}">
        <p14:creationId xmlns:p14="http://schemas.microsoft.com/office/powerpoint/2010/main" val="86352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93AFA-BCEF-470B-AADF-43B2B42EEAF1}"/>
              </a:ext>
            </a:extLst>
          </p:cNvPr>
          <p:cNvSpPr>
            <a:spLocks noGrp="1"/>
          </p:cNvSpPr>
          <p:nvPr>
            <p:ph idx="1"/>
          </p:nvPr>
        </p:nvSpPr>
        <p:spPr>
          <a:xfrm>
            <a:off x="6202016" y="397565"/>
            <a:ext cx="3071985" cy="5643797"/>
          </a:xfrm>
        </p:spPr>
        <p:txBody>
          <a:bodyPr/>
          <a:lstStyle/>
          <a:p>
            <a:r>
              <a:rPr lang="en-US" dirty="0"/>
              <a:t>HeatingQC: Better the heating Quality and its conditions better the Sale Price for the houses.</a:t>
            </a:r>
          </a:p>
          <a:p>
            <a:endParaRPr lang="en-US" dirty="0"/>
          </a:p>
          <a:p>
            <a:endParaRPr lang="en-US" dirty="0"/>
          </a:p>
          <a:p>
            <a:endParaRPr lang="en-US" dirty="0"/>
          </a:p>
          <a:p>
            <a:endParaRPr lang="en-US" dirty="0"/>
          </a:p>
          <a:p>
            <a:r>
              <a:rPr lang="en-US" dirty="0"/>
              <a:t>KitchenQual: Better the quality of kitchen of the houses better their Sale Price.</a:t>
            </a:r>
          </a:p>
          <a:p>
            <a:endParaRPr lang="en-IN" dirty="0"/>
          </a:p>
        </p:txBody>
      </p:sp>
      <p:pic>
        <p:nvPicPr>
          <p:cNvPr id="5" name="Picture 4">
            <a:extLst>
              <a:ext uri="{FF2B5EF4-FFF2-40B4-BE49-F238E27FC236}">
                <a16:creationId xmlns:a16="http://schemas.microsoft.com/office/drawing/2014/main" id="{C672C4F8-3137-4143-BBAD-9438A0B38898}"/>
              </a:ext>
            </a:extLst>
          </p:cNvPr>
          <p:cNvPicPr>
            <a:picLocks noChangeAspect="1"/>
          </p:cNvPicPr>
          <p:nvPr/>
        </p:nvPicPr>
        <p:blipFill>
          <a:blip r:embed="rId2"/>
          <a:stretch>
            <a:fillRect/>
          </a:stretch>
        </p:blipFill>
        <p:spPr>
          <a:xfrm>
            <a:off x="623633" y="397564"/>
            <a:ext cx="4604469" cy="5643797"/>
          </a:xfrm>
          <a:prstGeom prst="rect">
            <a:avLst/>
          </a:prstGeom>
        </p:spPr>
      </p:pic>
    </p:spTree>
    <p:extLst>
      <p:ext uri="{BB962C8B-B14F-4D97-AF65-F5344CB8AC3E}">
        <p14:creationId xmlns:p14="http://schemas.microsoft.com/office/powerpoint/2010/main" val="353566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2809-6176-44C6-9655-1A43BB6FF857}"/>
              </a:ext>
            </a:extLst>
          </p:cNvPr>
          <p:cNvSpPr>
            <a:spLocks noGrp="1"/>
          </p:cNvSpPr>
          <p:nvPr>
            <p:ph type="title"/>
          </p:nvPr>
        </p:nvSpPr>
        <p:spPr>
          <a:xfrm>
            <a:off x="677334" y="156237"/>
            <a:ext cx="8596668" cy="799727"/>
          </a:xfrm>
        </p:spPr>
        <p:txBody>
          <a:bodyPr/>
          <a:lstStyle/>
          <a:p>
            <a:r>
              <a:rPr lang="en-IN" dirty="0"/>
              <a:t>Column Description</a:t>
            </a:r>
          </a:p>
        </p:txBody>
      </p:sp>
      <p:sp>
        <p:nvSpPr>
          <p:cNvPr id="3" name="Content Placeholder 2">
            <a:extLst>
              <a:ext uri="{FF2B5EF4-FFF2-40B4-BE49-F238E27FC236}">
                <a16:creationId xmlns:a16="http://schemas.microsoft.com/office/drawing/2014/main" id="{8763F4A9-43F5-44E0-9092-4F7A77C97AEA}"/>
              </a:ext>
            </a:extLst>
          </p:cNvPr>
          <p:cNvSpPr>
            <a:spLocks noGrp="1"/>
          </p:cNvSpPr>
          <p:nvPr>
            <p:ph idx="1"/>
          </p:nvPr>
        </p:nvSpPr>
        <p:spPr>
          <a:xfrm>
            <a:off x="677334" y="817418"/>
            <a:ext cx="8596668" cy="5223945"/>
          </a:xfrm>
        </p:spPr>
        <p:txBody>
          <a:bodyPr>
            <a:normAutofit fontScale="85000" lnSpcReduction="20000"/>
          </a:bodyPr>
          <a:lstStyle/>
          <a:p>
            <a:pPr>
              <a:buFont typeface="Wingdings" panose="05000000000000000000" pitchFamily="2" charset="2"/>
              <a:buChar char="v"/>
            </a:pPr>
            <a:r>
              <a:rPr lang="en-US" dirty="0"/>
              <a:t>MSSubClass: Identifies the type of dwelling involved in the sale such as:	</a:t>
            </a:r>
          </a:p>
          <a:p>
            <a:pPr lvl="2"/>
            <a:endParaRPr lang="en-US" dirty="0"/>
          </a:p>
          <a:p>
            <a:pPr lvl="2"/>
            <a:r>
              <a:rPr lang="en-US" dirty="0"/>
              <a:t>        20	1-STORY 1946 &amp; NEWER ALL STYLES</a:t>
            </a:r>
          </a:p>
          <a:p>
            <a:pPr lvl="2"/>
            <a:r>
              <a:rPr lang="en-US" dirty="0"/>
              <a:t>        30	1-STORY 1945 &amp; OLDER</a:t>
            </a:r>
          </a:p>
          <a:p>
            <a:pPr lvl="2"/>
            <a:r>
              <a:rPr lang="en-US" dirty="0"/>
              <a:t>        40	1-STORY W/FINISHED ATTIC ALL AGES</a:t>
            </a:r>
          </a:p>
          <a:p>
            <a:pPr lvl="2"/>
            <a:r>
              <a:rPr lang="en-US" dirty="0"/>
              <a:t>        45	1-1/2 STORY - UNFINISHED ALL AGES</a:t>
            </a:r>
          </a:p>
          <a:p>
            <a:pPr lvl="2"/>
            <a:r>
              <a:rPr lang="en-US" dirty="0"/>
              <a:t>        50	1-1/2 STORY FINISHED ALL AGES</a:t>
            </a:r>
          </a:p>
          <a:p>
            <a:pPr lvl="2"/>
            <a:r>
              <a:rPr lang="en-US" dirty="0"/>
              <a:t>        60	2-STORY 1946 &amp; NEWER</a:t>
            </a:r>
          </a:p>
          <a:p>
            <a:pPr lvl="2"/>
            <a:r>
              <a:rPr lang="en-US" dirty="0"/>
              <a:t>        70	2-STORY 1945 &amp; OLDER</a:t>
            </a:r>
          </a:p>
          <a:p>
            <a:pPr lvl="2"/>
            <a:r>
              <a:rPr lang="en-US" dirty="0"/>
              <a:t>        75	2-1/2 STORY ALL AGES</a:t>
            </a:r>
          </a:p>
          <a:p>
            <a:pPr lvl="2"/>
            <a:r>
              <a:rPr lang="en-US" dirty="0"/>
              <a:t>        80	SPLIT OR MULTI-LEVEL</a:t>
            </a:r>
          </a:p>
          <a:p>
            <a:pPr lvl="2"/>
            <a:r>
              <a:rPr lang="en-US" dirty="0"/>
              <a:t>        85	SPLIT FOYER</a:t>
            </a:r>
          </a:p>
          <a:p>
            <a:pPr lvl="2"/>
            <a:r>
              <a:rPr lang="en-US" dirty="0"/>
              <a:t>        90	DUPLEX - ALL STYLES AND AGES</a:t>
            </a:r>
          </a:p>
          <a:p>
            <a:pPr lvl="2"/>
            <a:r>
              <a:rPr lang="en-US" dirty="0"/>
              <a:t>       120	1-STORY PUD (Planned Unit Development) - 1946 &amp; NEWER</a:t>
            </a:r>
          </a:p>
          <a:p>
            <a:pPr lvl="2"/>
            <a:r>
              <a:rPr lang="en-US" dirty="0"/>
              <a:t>       150	1-1/2 STORY PUD - ALL AGES</a:t>
            </a:r>
          </a:p>
          <a:p>
            <a:pPr lvl="2"/>
            <a:r>
              <a:rPr lang="en-US" dirty="0"/>
              <a:t>       160	2-STORY PUD - 1946 &amp; NEWER</a:t>
            </a:r>
          </a:p>
          <a:p>
            <a:pPr lvl="2"/>
            <a:r>
              <a:rPr lang="en-US" dirty="0"/>
              <a:t>       180	PUD - MULTILEVEL - INCL SPLIT LEV/FOYER</a:t>
            </a:r>
          </a:p>
          <a:p>
            <a:pPr lvl="2"/>
            <a:r>
              <a:rPr lang="en-US" dirty="0"/>
              <a:t>       190	2 FAMILY CONVERSION - ALL STYLES AND AGES</a:t>
            </a:r>
            <a:endParaRPr lang="en-IN" dirty="0"/>
          </a:p>
        </p:txBody>
      </p:sp>
    </p:spTree>
    <p:extLst>
      <p:ext uri="{BB962C8B-B14F-4D97-AF65-F5344CB8AC3E}">
        <p14:creationId xmlns:p14="http://schemas.microsoft.com/office/powerpoint/2010/main" val="4093094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8BE70-EE28-427E-ADC7-C22348B05429}"/>
              </a:ext>
            </a:extLst>
          </p:cNvPr>
          <p:cNvSpPr>
            <a:spLocks noGrp="1"/>
          </p:cNvSpPr>
          <p:nvPr>
            <p:ph idx="1"/>
          </p:nvPr>
        </p:nvSpPr>
        <p:spPr>
          <a:xfrm>
            <a:off x="6944138" y="556591"/>
            <a:ext cx="2329863" cy="5484771"/>
          </a:xfrm>
        </p:spPr>
        <p:txBody>
          <a:bodyPr/>
          <a:lstStyle/>
          <a:p>
            <a:r>
              <a:rPr lang="en-US" dirty="0"/>
              <a:t>BsmtQual: Excellent Quality of basement in the houses are expensive while fair type of basement quality are rarely available in the sale of houses.</a:t>
            </a:r>
          </a:p>
          <a:p>
            <a:r>
              <a:rPr lang="en-US" dirty="0"/>
              <a:t>BsmtFinType1: Better the Living Quarters better the sale Prices for the houses and there are very less houses that doesn't have basement in it.</a:t>
            </a:r>
            <a:endParaRPr lang="en-IN" dirty="0"/>
          </a:p>
        </p:txBody>
      </p:sp>
      <p:pic>
        <p:nvPicPr>
          <p:cNvPr id="5" name="Picture 4">
            <a:extLst>
              <a:ext uri="{FF2B5EF4-FFF2-40B4-BE49-F238E27FC236}">
                <a16:creationId xmlns:a16="http://schemas.microsoft.com/office/drawing/2014/main" id="{9B2D2A23-DC46-47D8-AAC5-CBA9B546567D}"/>
              </a:ext>
            </a:extLst>
          </p:cNvPr>
          <p:cNvPicPr>
            <a:picLocks noChangeAspect="1"/>
          </p:cNvPicPr>
          <p:nvPr/>
        </p:nvPicPr>
        <p:blipFill>
          <a:blip r:embed="rId2"/>
          <a:stretch>
            <a:fillRect/>
          </a:stretch>
        </p:blipFill>
        <p:spPr>
          <a:xfrm>
            <a:off x="784735" y="556591"/>
            <a:ext cx="4317352" cy="5560749"/>
          </a:xfrm>
          <a:prstGeom prst="rect">
            <a:avLst/>
          </a:prstGeom>
        </p:spPr>
      </p:pic>
    </p:spTree>
    <p:extLst>
      <p:ext uri="{BB962C8B-B14F-4D97-AF65-F5344CB8AC3E}">
        <p14:creationId xmlns:p14="http://schemas.microsoft.com/office/powerpoint/2010/main" val="1253955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6EECB-7EED-46F0-B0AC-ED018216F310}"/>
              </a:ext>
            </a:extLst>
          </p:cNvPr>
          <p:cNvSpPr>
            <a:spLocks noGrp="1"/>
          </p:cNvSpPr>
          <p:nvPr>
            <p:ph idx="1"/>
          </p:nvPr>
        </p:nvSpPr>
        <p:spPr>
          <a:xfrm>
            <a:off x="6626086" y="410817"/>
            <a:ext cx="2647915" cy="5630545"/>
          </a:xfrm>
        </p:spPr>
        <p:txBody>
          <a:bodyPr/>
          <a:lstStyle/>
          <a:p>
            <a:r>
              <a:rPr lang="en-US" dirty="0"/>
              <a:t>Exterior1st: Exterior covering on house in that Imitation Stucco of exterior used in the houses are rarely available and such houses are costly.</a:t>
            </a:r>
          </a:p>
          <a:p>
            <a:r>
              <a:rPr lang="en-US" dirty="0"/>
              <a:t>ExterQual: Evaluates the quality of the material on the exterior  in which Excellent quality of houses are rarely available and are expensive ones in the Sale.</a:t>
            </a:r>
            <a:endParaRPr lang="en-IN" dirty="0"/>
          </a:p>
        </p:txBody>
      </p:sp>
      <p:pic>
        <p:nvPicPr>
          <p:cNvPr id="5" name="Picture 4">
            <a:extLst>
              <a:ext uri="{FF2B5EF4-FFF2-40B4-BE49-F238E27FC236}">
                <a16:creationId xmlns:a16="http://schemas.microsoft.com/office/drawing/2014/main" id="{16693C86-4435-4165-8BFD-E2279A708371}"/>
              </a:ext>
            </a:extLst>
          </p:cNvPr>
          <p:cNvPicPr>
            <a:picLocks noChangeAspect="1"/>
          </p:cNvPicPr>
          <p:nvPr/>
        </p:nvPicPr>
        <p:blipFill>
          <a:blip r:embed="rId2"/>
          <a:stretch>
            <a:fillRect/>
          </a:stretch>
        </p:blipFill>
        <p:spPr>
          <a:xfrm>
            <a:off x="892404" y="410817"/>
            <a:ext cx="4657664" cy="5630545"/>
          </a:xfrm>
          <a:prstGeom prst="rect">
            <a:avLst/>
          </a:prstGeom>
        </p:spPr>
      </p:pic>
    </p:spTree>
    <p:extLst>
      <p:ext uri="{BB962C8B-B14F-4D97-AF65-F5344CB8AC3E}">
        <p14:creationId xmlns:p14="http://schemas.microsoft.com/office/powerpoint/2010/main" val="3010031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B618-B413-4822-B120-591F106E2B48}"/>
              </a:ext>
            </a:extLst>
          </p:cNvPr>
          <p:cNvSpPr>
            <a:spLocks noGrp="1"/>
          </p:cNvSpPr>
          <p:nvPr>
            <p:ph type="title"/>
          </p:nvPr>
        </p:nvSpPr>
        <p:spPr>
          <a:xfrm>
            <a:off x="677334" y="609600"/>
            <a:ext cx="8596668" cy="636104"/>
          </a:xfrm>
        </p:spPr>
        <p:txBody>
          <a:bodyPr>
            <a:normAutofit/>
          </a:bodyPr>
          <a:lstStyle/>
          <a:p>
            <a:pPr algn="ctr"/>
            <a:r>
              <a:rPr lang="en-US" sz="2800" dirty="0"/>
              <a:t>Outliers Detection</a:t>
            </a:r>
            <a:endParaRPr lang="en-IN" sz="2800" dirty="0"/>
          </a:p>
        </p:txBody>
      </p:sp>
      <p:pic>
        <p:nvPicPr>
          <p:cNvPr id="5" name="Content Placeholder 4">
            <a:extLst>
              <a:ext uri="{FF2B5EF4-FFF2-40B4-BE49-F238E27FC236}">
                <a16:creationId xmlns:a16="http://schemas.microsoft.com/office/drawing/2014/main" id="{070C2E80-79AB-4D74-9CD1-54037C4077B4}"/>
              </a:ext>
            </a:extLst>
          </p:cNvPr>
          <p:cNvPicPr>
            <a:picLocks noGrp="1" noChangeAspect="1"/>
          </p:cNvPicPr>
          <p:nvPr>
            <p:ph idx="1"/>
          </p:nvPr>
        </p:nvPicPr>
        <p:blipFill>
          <a:blip r:embed="rId2"/>
          <a:stretch>
            <a:fillRect/>
          </a:stretch>
        </p:blipFill>
        <p:spPr>
          <a:xfrm>
            <a:off x="1099090" y="1475029"/>
            <a:ext cx="5884806" cy="4926102"/>
          </a:xfrm>
        </p:spPr>
      </p:pic>
      <p:sp>
        <p:nvSpPr>
          <p:cNvPr id="7" name="TextBox 6">
            <a:extLst>
              <a:ext uri="{FF2B5EF4-FFF2-40B4-BE49-F238E27FC236}">
                <a16:creationId xmlns:a16="http://schemas.microsoft.com/office/drawing/2014/main" id="{4A4AD3C6-7935-4FFE-B97E-C2FA0774B5D8}"/>
              </a:ext>
            </a:extLst>
          </p:cNvPr>
          <p:cNvSpPr txBox="1"/>
          <p:nvPr/>
        </p:nvSpPr>
        <p:spPr>
          <a:xfrm>
            <a:off x="7416521" y="2283412"/>
            <a:ext cx="2588869" cy="3416320"/>
          </a:xfrm>
          <a:prstGeom prst="rect">
            <a:avLst/>
          </a:prstGeom>
          <a:noFill/>
        </p:spPr>
        <p:txBody>
          <a:bodyPr wrap="square" rtlCol="0">
            <a:spAutoFit/>
          </a:bodyPr>
          <a:lstStyle/>
          <a:p>
            <a:pPr algn="ctr"/>
            <a:r>
              <a:rPr lang="en-IN" u="sng" dirty="0"/>
              <a:t>Trained Dataset:</a:t>
            </a:r>
          </a:p>
          <a:p>
            <a:pPr algn="ctr"/>
            <a:endParaRPr lang="en-IN" u="sng" dirty="0"/>
          </a:p>
          <a:p>
            <a:r>
              <a:rPr lang="en-IN" dirty="0"/>
              <a:t>LotArea, BsmtFinSF1, BsmtFinSF2, TotalBsmtSF, 1stFlrSF, GrLivArea, EnclosedPorch, 3SsnPorch, MiscVal.</a:t>
            </a:r>
          </a:p>
          <a:p>
            <a:endParaRPr lang="en-IN" dirty="0"/>
          </a:p>
          <a:p>
            <a:r>
              <a:rPr lang="en-IN" dirty="0"/>
              <a:t>These features consisting outliers in it.</a:t>
            </a:r>
          </a:p>
        </p:txBody>
      </p:sp>
    </p:spTree>
    <p:extLst>
      <p:ext uri="{BB962C8B-B14F-4D97-AF65-F5344CB8AC3E}">
        <p14:creationId xmlns:p14="http://schemas.microsoft.com/office/powerpoint/2010/main" val="241005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3ACDC-054C-430D-8F9E-F283247DA9FE}"/>
              </a:ext>
            </a:extLst>
          </p:cNvPr>
          <p:cNvSpPr>
            <a:spLocks noGrp="1"/>
          </p:cNvSpPr>
          <p:nvPr>
            <p:ph idx="1"/>
          </p:nvPr>
        </p:nvSpPr>
        <p:spPr>
          <a:xfrm>
            <a:off x="6997148" y="914402"/>
            <a:ext cx="2250349" cy="3975652"/>
          </a:xfrm>
        </p:spPr>
        <p:txBody>
          <a:bodyPr>
            <a:normAutofit/>
          </a:bodyPr>
          <a:lstStyle/>
          <a:p>
            <a:pPr marL="0" indent="0" algn="ctr">
              <a:buNone/>
            </a:pPr>
            <a:r>
              <a:rPr lang="en-IN" u="sng" dirty="0"/>
              <a:t>Test Dataset:</a:t>
            </a:r>
          </a:p>
          <a:p>
            <a:pPr algn="ctr"/>
            <a:endParaRPr lang="en-IN" u="sng" dirty="0"/>
          </a:p>
          <a:p>
            <a:pPr marL="0" indent="0">
              <a:buNone/>
            </a:pPr>
            <a:r>
              <a:rPr lang="en-IN" dirty="0"/>
              <a:t>LotArea, BsmtFinSF2, TotalBsmtSF, 1stFlrSF, EnclosedPorch, 3SsnPorch, MiscVal. </a:t>
            </a:r>
          </a:p>
          <a:p>
            <a:pPr marL="0" indent="0">
              <a:buNone/>
            </a:pPr>
            <a:r>
              <a:rPr lang="en-IN" dirty="0"/>
              <a:t>These features consisting outliers in it.</a:t>
            </a:r>
          </a:p>
          <a:p>
            <a:endParaRPr lang="en-IN" dirty="0"/>
          </a:p>
        </p:txBody>
      </p:sp>
      <p:pic>
        <p:nvPicPr>
          <p:cNvPr id="7" name="Picture 6">
            <a:extLst>
              <a:ext uri="{FF2B5EF4-FFF2-40B4-BE49-F238E27FC236}">
                <a16:creationId xmlns:a16="http://schemas.microsoft.com/office/drawing/2014/main" id="{5E4BCE87-6650-4AC0-BD54-8BF3FCC2CDB9}"/>
              </a:ext>
            </a:extLst>
          </p:cNvPr>
          <p:cNvPicPr>
            <a:picLocks noChangeAspect="1"/>
          </p:cNvPicPr>
          <p:nvPr/>
        </p:nvPicPr>
        <p:blipFill>
          <a:blip r:embed="rId2"/>
          <a:stretch>
            <a:fillRect/>
          </a:stretch>
        </p:blipFill>
        <p:spPr>
          <a:xfrm>
            <a:off x="742818" y="386883"/>
            <a:ext cx="5826174" cy="5654479"/>
          </a:xfrm>
          <a:prstGeom prst="rect">
            <a:avLst/>
          </a:prstGeom>
        </p:spPr>
      </p:pic>
    </p:spTree>
    <p:extLst>
      <p:ext uri="{BB962C8B-B14F-4D97-AF65-F5344CB8AC3E}">
        <p14:creationId xmlns:p14="http://schemas.microsoft.com/office/powerpoint/2010/main" val="4106914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3F89-1852-41DD-8DD0-8A19E4B80952}"/>
              </a:ext>
            </a:extLst>
          </p:cNvPr>
          <p:cNvSpPr>
            <a:spLocks noGrp="1"/>
          </p:cNvSpPr>
          <p:nvPr>
            <p:ph type="title"/>
          </p:nvPr>
        </p:nvSpPr>
        <p:spPr>
          <a:xfrm>
            <a:off x="677334" y="251791"/>
            <a:ext cx="8596668" cy="742122"/>
          </a:xfrm>
        </p:spPr>
        <p:txBody>
          <a:bodyPr/>
          <a:lstStyle/>
          <a:p>
            <a:pPr algn="ctr"/>
            <a:r>
              <a:rPr lang="en-US" dirty="0"/>
              <a:t>Distribution</a:t>
            </a:r>
            <a:endParaRPr lang="en-IN" dirty="0"/>
          </a:p>
        </p:txBody>
      </p:sp>
      <p:sp>
        <p:nvSpPr>
          <p:cNvPr id="3" name="Content Placeholder 2">
            <a:extLst>
              <a:ext uri="{FF2B5EF4-FFF2-40B4-BE49-F238E27FC236}">
                <a16:creationId xmlns:a16="http://schemas.microsoft.com/office/drawing/2014/main" id="{55EAA78E-E94E-4A13-8BA6-3234E8875B80}"/>
              </a:ext>
            </a:extLst>
          </p:cNvPr>
          <p:cNvSpPr>
            <a:spLocks noGrp="1"/>
          </p:cNvSpPr>
          <p:nvPr>
            <p:ph idx="1"/>
          </p:nvPr>
        </p:nvSpPr>
        <p:spPr>
          <a:xfrm>
            <a:off x="1419457" y="1371842"/>
            <a:ext cx="1867083" cy="258176"/>
          </a:xfrm>
        </p:spPr>
        <p:txBody>
          <a:bodyPr>
            <a:normAutofit fontScale="70000" lnSpcReduction="20000"/>
          </a:bodyPr>
          <a:lstStyle/>
          <a:p>
            <a:pPr marL="0" indent="0">
              <a:buNone/>
            </a:pPr>
            <a:r>
              <a:rPr lang="en-US" dirty="0"/>
              <a:t>Trained dataset</a:t>
            </a:r>
            <a:endParaRPr lang="en-IN" dirty="0"/>
          </a:p>
        </p:txBody>
      </p:sp>
      <p:sp>
        <p:nvSpPr>
          <p:cNvPr id="4" name="TextBox 3">
            <a:extLst>
              <a:ext uri="{FF2B5EF4-FFF2-40B4-BE49-F238E27FC236}">
                <a16:creationId xmlns:a16="http://schemas.microsoft.com/office/drawing/2014/main" id="{BAE57558-3408-4A98-9911-FCB79512688E}"/>
              </a:ext>
            </a:extLst>
          </p:cNvPr>
          <p:cNvSpPr txBox="1"/>
          <p:nvPr/>
        </p:nvSpPr>
        <p:spPr>
          <a:xfrm>
            <a:off x="6533322" y="1298332"/>
            <a:ext cx="1537252" cy="307777"/>
          </a:xfrm>
          <a:prstGeom prst="rect">
            <a:avLst/>
          </a:prstGeom>
          <a:noFill/>
        </p:spPr>
        <p:txBody>
          <a:bodyPr wrap="square" rtlCol="0">
            <a:spAutoFit/>
          </a:bodyPr>
          <a:lstStyle/>
          <a:p>
            <a:r>
              <a:rPr lang="en-US" sz="1400" dirty="0"/>
              <a:t>Test Dataset</a:t>
            </a:r>
            <a:endParaRPr lang="en-IN" sz="1400" dirty="0"/>
          </a:p>
        </p:txBody>
      </p:sp>
      <p:pic>
        <p:nvPicPr>
          <p:cNvPr id="6" name="Picture 5">
            <a:extLst>
              <a:ext uri="{FF2B5EF4-FFF2-40B4-BE49-F238E27FC236}">
                <a16:creationId xmlns:a16="http://schemas.microsoft.com/office/drawing/2014/main" id="{1CDC7170-89E5-4583-9B99-C8F289376902}"/>
              </a:ext>
            </a:extLst>
          </p:cNvPr>
          <p:cNvPicPr>
            <a:picLocks noChangeAspect="1"/>
          </p:cNvPicPr>
          <p:nvPr/>
        </p:nvPicPr>
        <p:blipFill>
          <a:blip r:embed="rId2"/>
          <a:stretch>
            <a:fillRect/>
          </a:stretch>
        </p:blipFill>
        <p:spPr>
          <a:xfrm>
            <a:off x="1419457" y="2007947"/>
            <a:ext cx="3364578" cy="4296375"/>
          </a:xfrm>
          <a:prstGeom prst="rect">
            <a:avLst/>
          </a:prstGeom>
        </p:spPr>
      </p:pic>
      <p:pic>
        <p:nvPicPr>
          <p:cNvPr id="8" name="Picture 7">
            <a:extLst>
              <a:ext uri="{FF2B5EF4-FFF2-40B4-BE49-F238E27FC236}">
                <a16:creationId xmlns:a16="http://schemas.microsoft.com/office/drawing/2014/main" id="{E5B52BED-A316-4E67-A0B4-6C6070075DEB}"/>
              </a:ext>
            </a:extLst>
          </p:cNvPr>
          <p:cNvPicPr>
            <a:picLocks noChangeAspect="1"/>
          </p:cNvPicPr>
          <p:nvPr/>
        </p:nvPicPr>
        <p:blipFill>
          <a:blip r:embed="rId3"/>
          <a:stretch>
            <a:fillRect/>
          </a:stretch>
        </p:blipFill>
        <p:spPr>
          <a:xfrm>
            <a:off x="5930389" y="2007947"/>
            <a:ext cx="3160601" cy="4363059"/>
          </a:xfrm>
          <a:prstGeom prst="rect">
            <a:avLst/>
          </a:prstGeom>
        </p:spPr>
      </p:pic>
    </p:spTree>
    <p:extLst>
      <p:ext uri="{BB962C8B-B14F-4D97-AF65-F5344CB8AC3E}">
        <p14:creationId xmlns:p14="http://schemas.microsoft.com/office/powerpoint/2010/main" val="1398028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0F0C-FF77-4C0E-836B-FFC021E54FED}"/>
              </a:ext>
            </a:extLst>
          </p:cNvPr>
          <p:cNvSpPr>
            <a:spLocks noGrp="1"/>
          </p:cNvSpPr>
          <p:nvPr>
            <p:ph type="title"/>
          </p:nvPr>
        </p:nvSpPr>
        <p:spPr>
          <a:xfrm>
            <a:off x="677334" y="609600"/>
            <a:ext cx="8596668" cy="689113"/>
          </a:xfrm>
        </p:spPr>
        <p:txBody>
          <a:bodyPr/>
          <a:lstStyle/>
          <a:p>
            <a:r>
              <a:rPr lang="en-US" dirty="0"/>
              <a:t>Multi- </a:t>
            </a:r>
            <a:r>
              <a:rPr lang="en-US" dirty="0" err="1"/>
              <a:t>Colinearity</a:t>
            </a:r>
            <a:endParaRPr lang="en-IN" dirty="0"/>
          </a:p>
        </p:txBody>
      </p:sp>
      <p:sp>
        <p:nvSpPr>
          <p:cNvPr id="3" name="Content Placeholder 2">
            <a:extLst>
              <a:ext uri="{FF2B5EF4-FFF2-40B4-BE49-F238E27FC236}">
                <a16:creationId xmlns:a16="http://schemas.microsoft.com/office/drawing/2014/main" id="{52BB8ED2-350D-4834-AD75-AF64FCA48D1E}"/>
              </a:ext>
            </a:extLst>
          </p:cNvPr>
          <p:cNvSpPr>
            <a:spLocks noGrp="1"/>
          </p:cNvSpPr>
          <p:nvPr>
            <p:ph idx="1"/>
          </p:nvPr>
        </p:nvSpPr>
        <p:spPr>
          <a:xfrm>
            <a:off x="6770556" y="1709530"/>
            <a:ext cx="2503446" cy="4538869"/>
          </a:xfrm>
        </p:spPr>
        <p:txBody>
          <a:bodyPr>
            <a:normAutofit fontScale="62500" lnSpcReduction="20000"/>
          </a:bodyPr>
          <a:lstStyle/>
          <a:p>
            <a:pPr algn="l"/>
            <a:r>
              <a:rPr lang="en-IN" b="0" i="0" dirty="0">
                <a:solidFill>
                  <a:schemeClr val="tx1"/>
                </a:solidFill>
                <a:effectLst/>
                <a:latin typeface="Helvetica Neue"/>
              </a:rPr>
              <a:t>Exterior1st &amp; Exterior2nd ---&gt; 80% collinear to each other.</a:t>
            </a:r>
          </a:p>
          <a:p>
            <a:pPr algn="l"/>
            <a:r>
              <a:rPr lang="en-IN" b="0" i="0" dirty="0">
                <a:solidFill>
                  <a:schemeClr val="tx1"/>
                </a:solidFill>
                <a:effectLst/>
                <a:latin typeface="Helvetica Neue"/>
              </a:rPr>
              <a:t>GrLivArea &amp; TotRmsAbvGrd are 82% collinear to each other.</a:t>
            </a:r>
          </a:p>
          <a:p>
            <a:pPr algn="l"/>
            <a:r>
              <a:rPr lang="en-IN" b="0" i="0" dirty="0">
                <a:solidFill>
                  <a:schemeClr val="tx1"/>
                </a:solidFill>
                <a:effectLst/>
                <a:latin typeface="Helvetica Neue"/>
              </a:rPr>
              <a:t>TotalBsmtSF&amp;1stFlrSF---&gt;81% collinear with each other.</a:t>
            </a:r>
          </a:p>
          <a:p>
            <a:pPr algn="l"/>
            <a:r>
              <a:rPr lang="en-IN" b="0" i="0" dirty="0">
                <a:solidFill>
                  <a:schemeClr val="tx1"/>
                </a:solidFill>
                <a:effectLst/>
                <a:latin typeface="Helvetica Neue"/>
              </a:rPr>
              <a:t>BsmtFinSF2&amp;BsmtFinType2 ----&gt; -81% collinear.</a:t>
            </a:r>
          </a:p>
          <a:p>
            <a:pPr algn="l"/>
            <a:r>
              <a:rPr lang="en-IN" b="0" i="0" dirty="0">
                <a:solidFill>
                  <a:schemeClr val="tx1"/>
                </a:solidFill>
                <a:effectLst/>
                <a:latin typeface="Helvetica Neue"/>
              </a:rPr>
              <a:t>BsmtFinSF1&amp;BsmtFinType1 ----&gt; -73% collinear.</a:t>
            </a:r>
          </a:p>
          <a:p>
            <a:pPr algn="l"/>
            <a:r>
              <a:rPr lang="en-IN" b="0" i="0" dirty="0" err="1">
                <a:solidFill>
                  <a:schemeClr val="tx1"/>
                </a:solidFill>
                <a:effectLst/>
                <a:latin typeface="Helvetica Neue"/>
              </a:rPr>
              <a:t>GarageCars</a:t>
            </a:r>
            <a:r>
              <a:rPr lang="en-IN" b="0" i="0" dirty="0">
                <a:solidFill>
                  <a:schemeClr val="tx1"/>
                </a:solidFill>
                <a:effectLst/>
                <a:latin typeface="Helvetica Neue"/>
              </a:rPr>
              <a:t> &amp; </a:t>
            </a:r>
            <a:r>
              <a:rPr lang="en-IN" b="0" i="0" dirty="0" err="1">
                <a:solidFill>
                  <a:schemeClr val="tx1"/>
                </a:solidFill>
                <a:effectLst/>
                <a:latin typeface="Helvetica Neue"/>
              </a:rPr>
              <a:t>GarageArea</a:t>
            </a:r>
            <a:r>
              <a:rPr lang="en-IN" b="0" i="0" dirty="0">
                <a:solidFill>
                  <a:schemeClr val="tx1"/>
                </a:solidFill>
                <a:effectLst/>
                <a:latin typeface="Helvetica Neue"/>
              </a:rPr>
              <a:t> ----&gt; 88% collinear to each other.</a:t>
            </a:r>
          </a:p>
          <a:p>
            <a:pPr algn="l"/>
            <a:r>
              <a:rPr lang="en-IN" b="0" i="0" dirty="0" err="1">
                <a:solidFill>
                  <a:schemeClr val="tx1"/>
                </a:solidFill>
                <a:effectLst/>
                <a:latin typeface="Helvetica Neue"/>
              </a:rPr>
              <a:t>FirePlace&amp;FireQual</a:t>
            </a:r>
            <a:r>
              <a:rPr lang="en-IN" b="0" i="0" dirty="0">
                <a:solidFill>
                  <a:schemeClr val="tx1"/>
                </a:solidFill>
                <a:effectLst/>
                <a:latin typeface="Helvetica Neue"/>
              </a:rPr>
              <a:t> are 72% collinear to each other.</a:t>
            </a:r>
          </a:p>
          <a:p>
            <a:pPr algn="l"/>
            <a:r>
              <a:rPr lang="en-IN" b="0" i="0" dirty="0" err="1">
                <a:solidFill>
                  <a:schemeClr val="tx1"/>
                </a:solidFill>
                <a:effectLst/>
                <a:latin typeface="Helvetica Neue"/>
              </a:rPr>
              <a:t>MiscFeature</a:t>
            </a:r>
            <a:r>
              <a:rPr lang="en-IN" b="0" i="0" dirty="0">
                <a:solidFill>
                  <a:schemeClr val="tx1"/>
                </a:solidFill>
                <a:effectLst/>
                <a:latin typeface="Helvetica Neue"/>
              </a:rPr>
              <a:t> &amp; MiscVal are 78% collinear to each other.</a:t>
            </a:r>
          </a:p>
          <a:p>
            <a:pPr algn="l"/>
            <a:r>
              <a:rPr lang="en-IN" b="0" i="0" dirty="0" err="1">
                <a:solidFill>
                  <a:schemeClr val="tx1"/>
                </a:solidFill>
                <a:effectLst/>
                <a:latin typeface="Helvetica Neue"/>
              </a:rPr>
              <a:t>PoolArea</a:t>
            </a:r>
            <a:r>
              <a:rPr lang="en-IN" b="0" i="0" dirty="0">
                <a:solidFill>
                  <a:schemeClr val="tx1"/>
                </a:solidFill>
                <a:effectLst/>
                <a:latin typeface="Helvetica Neue"/>
              </a:rPr>
              <a:t> &amp; </a:t>
            </a:r>
            <a:r>
              <a:rPr lang="en-IN" b="0" i="0" dirty="0" err="1">
                <a:solidFill>
                  <a:schemeClr val="tx1"/>
                </a:solidFill>
                <a:effectLst/>
                <a:latin typeface="Helvetica Neue"/>
              </a:rPr>
              <a:t>PoolQC</a:t>
            </a:r>
            <a:r>
              <a:rPr lang="en-IN" b="0" i="0" dirty="0">
                <a:solidFill>
                  <a:schemeClr val="tx1"/>
                </a:solidFill>
                <a:effectLst/>
                <a:latin typeface="Helvetica Neue"/>
              </a:rPr>
              <a:t> are collinear about -93%.</a:t>
            </a:r>
          </a:p>
          <a:p>
            <a:endParaRPr lang="en-IN" dirty="0">
              <a:solidFill>
                <a:schemeClr val="tx1"/>
              </a:solidFill>
            </a:endParaRPr>
          </a:p>
        </p:txBody>
      </p:sp>
      <p:pic>
        <p:nvPicPr>
          <p:cNvPr id="5" name="Picture 4">
            <a:extLst>
              <a:ext uri="{FF2B5EF4-FFF2-40B4-BE49-F238E27FC236}">
                <a16:creationId xmlns:a16="http://schemas.microsoft.com/office/drawing/2014/main" id="{D9581F53-724F-464F-BBD4-B0822B81D711}"/>
              </a:ext>
            </a:extLst>
          </p:cNvPr>
          <p:cNvPicPr>
            <a:picLocks noChangeAspect="1"/>
          </p:cNvPicPr>
          <p:nvPr/>
        </p:nvPicPr>
        <p:blipFill>
          <a:blip r:embed="rId2"/>
          <a:stretch>
            <a:fillRect/>
          </a:stretch>
        </p:blipFill>
        <p:spPr>
          <a:xfrm>
            <a:off x="677334" y="1454889"/>
            <a:ext cx="4744112" cy="5220429"/>
          </a:xfrm>
          <a:prstGeom prst="rect">
            <a:avLst/>
          </a:prstGeom>
        </p:spPr>
      </p:pic>
    </p:spTree>
    <p:extLst>
      <p:ext uri="{BB962C8B-B14F-4D97-AF65-F5344CB8AC3E}">
        <p14:creationId xmlns:p14="http://schemas.microsoft.com/office/powerpoint/2010/main" val="72238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105A-9227-40B0-9D18-B76FF15B9B92}"/>
              </a:ext>
            </a:extLst>
          </p:cNvPr>
          <p:cNvSpPr>
            <a:spLocks noGrp="1"/>
          </p:cNvSpPr>
          <p:nvPr>
            <p:ph type="title"/>
          </p:nvPr>
        </p:nvSpPr>
        <p:spPr/>
        <p:txBody>
          <a:bodyPr/>
          <a:lstStyle/>
          <a:p>
            <a:r>
              <a:rPr lang="en-US" dirty="0"/>
              <a:t>Relation of features with the Label</a:t>
            </a:r>
            <a:endParaRPr lang="en-IN" dirty="0"/>
          </a:p>
        </p:txBody>
      </p:sp>
      <p:pic>
        <p:nvPicPr>
          <p:cNvPr id="5" name="Content Placeholder 4">
            <a:extLst>
              <a:ext uri="{FF2B5EF4-FFF2-40B4-BE49-F238E27FC236}">
                <a16:creationId xmlns:a16="http://schemas.microsoft.com/office/drawing/2014/main" id="{E7128A01-77EA-4075-BA73-96E1810EB546}"/>
              </a:ext>
            </a:extLst>
          </p:cNvPr>
          <p:cNvPicPr>
            <a:picLocks noGrp="1" noChangeAspect="1"/>
          </p:cNvPicPr>
          <p:nvPr>
            <p:ph idx="1"/>
          </p:nvPr>
        </p:nvPicPr>
        <p:blipFill>
          <a:blip r:embed="rId2"/>
          <a:stretch>
            <a:fillRect/>
          </a:stretch>
        </p:blipFill>
        <p:spPr>
          <a:xfrm>
            <a:off x="677334" y="1711829"/>
            <a:ext cx="9208788" cy="4304658"/>
          </a:xfrm>
        </p:spPr>
      </p:pic>
    </p:spTree>
    <p:extLst>
      <p:ext uri="{BB962C8B-B14F-4D97-AF65-F5344CB8AC3E}">
        <p14:creationId xmlns:p14="http://schemas.microsoft.com/office/powerpoint/2010/main" val="276205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893E-C0FF-4618-871C-D5846D5ABBA9}"/>
              </a:ext>
            </a:extLst>
          </p:cNvPr>
          <p:cNvSpPr>
            <a:spLocks noGrp="1"/>
          </p:cNvSpPr>
          <p:nvPr>
            <p:ph type="title"/>
          </p:nvPr>
        </p:nvSpPr>
        <p:spPr>
          <a:xfrm>
            <a:off x="796603" y="2768600"/>
            <a:ext cx="8596668" cy="1320800"/>
          </a:xfrm>
        </p:spPr>
        <p:txBody>
          <a:bodyPr/>
          <a:lstStyle/>
          <a:p>
            <a:pPr algn="ctr"/>
            <a:r>
              <a:rPr lang="en-US" dirty="0"/>
              <a:t>Data Cleaning</a:t>
            </a:r>
            <a:endParaRPr lang="en-IN" dirty="0"/>
          </a:p>
        </p:txBody>
      </p:sp>
    </p:spTree>
    <p:extLst>
      <p:ext uri="{BB962C8B-B14F-4D97-AF65-F5344CB8AC3E}">
        <p14:creationId xmlns:p14="http://schemas.microsoft.com/office/powerpoint/2010/main" val="2437424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D78A-3503-472C-8473-01A7A23AD52C}"/>
              </a:ext>
            </a:extLst>
          </p:cNvPr>
          <p:cNvSpPr>
            <a:spLocks noGrp="1"/>
          </p:cNvSpPr>
          <p:nvPr>
            <p:ph type="title"/>
          </p:nvPr>
        </p:nvSpPr>
        <p:spPr/>
        <p:txBody>
          <a:bodyPr/>
          <a:lstStyle/>
          <a:p>
            <a:r>
              <a:rPr lang="en-US" dirty="0"/>
              <a:t>Steps taken cleaning data:</a:t>
            </a:r>
            <a:endParaRPr lang="en-IN" dirty="0"/>
          </a:p>
        </p:txBody>
      </p:sp>
      <p:sp>
        <p:nvSpPr>
          <p:cNvPr id="3" name="Content Placeholder 2">
            <a:extLst>
              <a:ext uri="{FF2B5EF4-FFF2-40B4-BE49-F238E27FC236}">
                <a16:creationId xmlns:a16="http://schemas.microsoft.com/office/drawing/2014/main" id="{2F39F0BE-4A94-46FA-83C0-04FB3DFD032C}"/>
              </a:ext>
            </a:extLst>
          </p:cNvPr>
          <p:cNvSpPr>
            <a:spLocks noGrp="1"/>
          </p:cNvSpPr>
          <p:nvPr>
            <p:ph idx="1"/>
          </p:nvPr>
        </p:nvSpPr>
        <p:spPr/>
        <p:txBody>
          <a:bodyPr/>
          <a:lstStyle/>
          <a:p>
            <a:r>
              <a:rPr lang="en-US" dirty="0"/>
              <a:t>Removed duplicates records.</a:t>
            </a:r>
          </a:p>
          <a:p>
            <a:r>
              <a:rPr lang="en-US" dirty="0"/>
              <a:t>Removed features that has very less impact to predict the sale prices for the houses</a:t>
            </a:r>
          </a:p>
          <a:p>
            <a:r>
              <a:rPr lang="en-US" dirty="0"/>
              <a:t>Reduce variance using Square root to the features that has high variance.</a:t>
            </a:r>
          </a:p>
          <a:p>
            <a:r>
              <a:rPr lang="en-US" dirty="0"/>
              <a:t>Reduce outliers using Z- score technique.</a:t>
            </a:r>
          </a:p>
          <a:p>
            <a:r>
              <a:rPr lang="en-US" dirty="0"/>
              <a:t>Reduce skewness for the features.</a:t>
            </a:r>
          </a:p>
          <a:p>
            <a:r>
              <a:rPr lang="en-US" dirty="0"/>
              <a:t>Drop more columns so that model does not overfitted that has high variance after reducing skewness, outliers.</a:t>
            </a:r>
            <a:endParaRPr lang="en-IN" dirty="0"/>
          </a:p>
        </p:txBody>
      </p:sp>
    </p:spTree>
    <p:extLst>
      <p:ext uri="{BB962C8B-B14F-4D97-AF65-F5344CB8AC3E}">
        <p14:creationId xmlns:p14="http://schemas.microsoft.com/office/powerpoint/2010/main" val="2442989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4ADE-4095-42FA-9F83-65C3192F36D3}"/>
              </a:ext>
            </a:extLst>
          </p:cNvPr>
          <p:cNvSpPr>
            <a:spLocks noGrp="1"/>
          </p:cNvSpPr>
          <p:nvPr>
            <p:ph type="title"/>
          </p:nvPr>
        </p:nvSpPr>
        <p:spPr/>
        <p:txBody>
          <a:bodyPr/>
          <a:lstStyle/>
          <a:p>
            <a:r>
              <a:rPr lang="en-US" dirty="0"/>
              <a:t>Data loss	</a:t>
            </a:r>
            <a:endParaRPr lang="en-IN" dirty="0"/>
          </a:p>
        </p:txBody>
      </p:sp>
      <p:sp>
        <p:nvSpPr>
          <p:cNvPr id="9" name="TextBox 8">
            <a:extLst>
              <a:ext uri="{FF2B5EF4-FFF2-40B4-BE49-F238E27FC236}">
                <a16:creationId xmlns:a16="http://schemas.microsoft.com/office/drawing/2014/main" id="{EE1C6ECB-50C2-45EE-B1AB-155456D51B98}"/>
              </a:ext>
            </a:extLst>
          </p:cNvPr>
          <p:cNvSpPr txBox="1"/>
          <p:nvPr/>
        </p:nvSpPr>
        <p:spPr>
          <a:xfrm>
            <a:off x="1500808" y="2447836"/>
            <a:ext cx="6102626"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rPr>
              <a:t>Data Loss for training dataset after Cleaning:8.73%.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rPr>
              <a:t> Data Loss for test dataset after Cleaning:8.56%</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703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5F918-5CAE-4C2E-B08C-B02D1BF52DB9}"/>
              </a:ext>
            </a:extLst>
          </p:cNvPr>
          <p:cNvSpPr>
            <a:spLocks noGrp="1"/>
          </p:cNvSpPr>
          <p:nvPr>
            <p:ph idx="1"/>
          </p:nvPr>
        </p:nvSpPr>
        <p:spPr>
          <a:xfrm>
            <a:off x="635771" y="498765"/>
            <a:ext cx="8596668" cy="5542598"/>
          </a:xfrm>
        </p:spPr>
        <p:txBody>
          <a:bodyPr>
            <a:normAutofit fontScale="92500" lnSpcReduction="20000"/>
          </a:bodyPr>
          <a:lstStyle/>
          <a:p>
            <a:pPr>
              <a:buFont typeface="Wingdings" panose="05000000000000000000" pitchFamily="2" charset="2"/>
              <a:buChar char="v"/>
            </a:pPr>
            <a:r>
              <a:rPr lang="en-US" dirty="0"/>
              <a:t>MSZoning: Identifies the general zoning classification of the sale.</a:t>
            </a:r>
          </a:p>
          <a:p>
            <a:pPr marL="0" indent="0">
              <a:buNone/>
            </a:pPr>
            <a:r>
              <a:rPr lang="en-US" dirty="0"/>
              <a:t>	</a:t>
            </a:r>
          </a:p>
          <a:p>
            <a:pPr lvl="2"/>
            <a:r>
              <a:rPr lang="en-US" dirty="0"/>
              <a:t>       A	Agriculture</a:t>
            </a:r>
          </a:p>
          <a:p>
            <a:pPr lvl="2"/>
            <a:r>
              <a:rPr lang="en-US" dirty="0"/>
              <a:t>       C	Commercial</a:t>
            </a:r>
          </a:p>
          <a:p>
            <a:pPr lvl="2"/>
            <a:r>
              <a:rPr lang="en-US" dirty="0"/>
              <a:t>       FV	Floating Village Residential</a:t>
            </a:r>
          </a:p>
          <a:p>
            <a:pPr lvl="2"/>
            <a:r>
              <a:rPr lang="en-US" dirty="0"/>
              <a:t>       I	Industrial</a:t>
            </a:r>
          </a:p>
          <a:p>
            <a:pPr lvl="2"/>
            <a:r>
              <a:rPr lang="en-US" dirty="0"/>
              <a:t>       RH	Residential High Density</a:t>
            </a:r>
          </a:p>
          <a:p>
            <a:pPr lvl="2"/>
            <a:r>
              <a:rPr lang="en-US" dirty="0"/>
              <a:t>       RL	Residential Low Density</a:t>
            </a:r>
          </a:p>
          <a:p>
            <a:pPr lvl="2"/>
            <a:r>
              <a:rPr lang="en-US" dirty="0"/>
              <a:t>       RP	Residential Low Density Park </a:t>
            </a:r>
          </a:p>
          <a:p>
            <a:pPr lvl="2"/>
            <a:r>
              <a:rPr lang="en-US" dirty="0"/>
              <a:t>       RM	Residential Medium Density</a:t>
            </a:r>
          </a:p>
          <a:p>
            <a:pPr lvl="2"/>
            <a:r>
              <a:rPr lang="en-US" dirty="0"/>
              <a:t>	</a:t>
            </a:r>
          </a:p>
          <a:p>
            <a:pPr>
              <a:buFont typeface="Wingdings" panose="05000000000000000000" pitchFamily="2" charset="2"/>
              <a:buChar char="v"/>
            </a:pPr>
            <a:r>
              <a:rPr lang="en-US" dirty="0"/>
              <a:t>LotFrontage: Linear feet of street connected to property</a:t>
            </a:r>
          </a:p>
          <a:p>
            <a:pPr>
              <a:buFont typeface="Wingdings" panose="05000000000000000000" pitchFamily="2" charset="2"/>
              <a:buChar char="v"/>
            </a:pPr>
            <a:r>
              <a:rPr lang="en-US" dirty="0"/>
              <a:t>LotArea: Lot size in square feet</a:t>
            </a:r>
          </a:p>
          <a:p>
            <a:pPr>
              <a:buFont typeface="Wingdings" panose="05000000000000000000" pitchFamily="2" charset="2"/>
              <a:buChar char="v"/>
            </a:pPr>
            <a:endParaRPr lang="en-US" dirty="0"/>
          </a:p>
          <a:p>
            <a:pPr>
              <a:buFont typeface="Wingdings" panose="05000000000000000000" pitchFamily="2" charset="2"/>
              <a:buChar char="v"/>
            </a:pPr>
            <a:r>
              <a:rPr lang="en-US" dirty="0"/>
              <a:t>Street: Type of road access to property</a:t>
            </a:r>
          </a:p>
          <a:p>
            <a:pPr lvl="1">
              <a:buFont typeface="Wingdings" panose="05000000000000000000" pitchFamily="2" charset="2"/>
              <a:buChar char="v"/>
            </a:pPr>
            <a:endParaRPr lang="en-US" dirty="0"/>
          </a:p>
          <a:p>
            <a:pPr lvl="2">
              <a:buFont typeface="Wingdings" panose="05000000000000000000" pitchFamily="2" charset="2"/>
              <a:buChar char="Ø"/>
            </a:pPr>
            <a:r>
              <a:rPr lang="en-US" dirty="0"/>
              <a:t>       Grvl	      Gravel	</a:t>
            </a:r>
          </a:p>
          <a:p>
            <a:pPr lvl="2">
              <a:buFont typeface="Wingdings" panose="05000000000000000000" pitchFamily="2" charset="2"/>
              <a:buChar char="Ø"/>
            </a:pPr>
            <a:r>
              <a:rPr lang="en-US" dirty="0"/>
              <a:t>       Pave	Paved</a:t>
            </a:r>
            <a:endParaRPr lang="en-IN" dirty="0"/>
          </a:p>
        </p:txBody>
      </p:sp>
    </p:spTree>
    <p:extLst>
      <p:ext uri="{BB962C8B-B14F-4D97-AF65-F5344CB8AC3E}">
        <p14:creationId xmlns:p14="http://schemas.microsoft.com/office/powerpoint/2010/main" val="836322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25EC-8F44-410C-BEBF-38A824A8C2B0}"/>
              </a:ext>
            </a:extLst>
          </p:cNvPr>
          <p:cNvSpPr>
            <a:spLocks noGrp="1"/>
          </p:cNvSpPr>
          <p:nvPr>
            <p:ph type="title"/>
          </p:nvPr>
        </p:nvSpPr>
        <p:spPr>
          <a:xfrm>
            <a:off x="650830" y="2252870"/>
            <a:ext cx="8596668" cy="1320800"/>
          </a:xfrm>
        </p:spPr>
        <p:txBody>
          <a:bodyPr/>
          <a:lstStyle/>
          <a:p>
            <a:pPr algn="ctr"/>
            <a:r>
              <a:rPr lang="en-US" dirty="0"/>
              <a:t>Model Deployment</a:t>
            </a:r>
            <a:endParaRPr lang="en-IN" dirty="0"/>
          </a:p>
        </p:txBody>
      </p:sp>
    </p:spTree>
    <p:extLst>
      <p:ext uri="{BB962C8B-B14F-4D97-AF65-F5344CB8AC3E}">
        <p14:creationId xmlns:p14="http://schemas.microsoft.com/office/powerpoint/2010/main" val="8873573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2C73-EFCC-40A4-91FE-D9E5D541EAE9}"/>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9A9DCA80-5738-4A61-A76F-62F6B0F1B11A}"/>
              </a:ext>
            </a:extLst>
          </p:cNvPr>
          <p:cNvSpPr>
            <a:spLocks noGrp="1"/>
          </p:cNvSpPr>
          <p:nvPr>
            <p:ph idx="1"/>
          </p:nvPr>
        </p:nvSpPr>
        <p:spPr/>
        <p:txBody>
          <a:bodyPr/>
          <a:lstStyle/>
          <a:p>
            <a:pPr>
              <a:buFont typeface="Wingdings" panose="05000000000000000000" pitchFamily="2" charset="2"/>
              <a:buChar char="Ø"/>
            </a:pPr>
            <a:r>
              <a:rPr lang="en-IN" dirty="0"/>
              <a:t>Used 8 models that are:</a:t>
            </a:r>
          </a:p>
          <a:p>
            <a:pPr lvl="1"/>
            <a:r>
              <a:rPr lang="en-IN" dirty="0"/>
              <a:t>Linear Regression</a:t>
            </a:r>
          </a:p>
          <a:p>
            <a:pPr lvl="1"/>
            <a:r>
              <a:rPr lang="en-IN" dirty="0"/>
              <a:t>Decision Tree</a:t>
            </a:r>
          </a:p>
          <a:p>
            <a:pPr lvl="1"/>
            <a:r>
              <a:rPr lang="en-IN" dirty="0"/>
              <a:t>Random Forest</a:t>
            </a:r>
          </a:p>
          <a:p>
            <a:pPr lvl="1"/>
            <a:r>
              <a:rPr lang="en-IN" dirty="0"/>
              <a:t>Gradient Boosting</a:t>
            </a:r>
          </a:p>
          <a:p>
            <a:pPr lvl="1"/>
            <a:r>
              <a:rPr lang="en-IN" dirty="0"/>
              <a:t>AdaBoost</a:t>
            </a:r>
          </a:p>
          <a:p>
            <a:pPr lvl="1"/>
            <a:r>
              <a:rPr lang="en-IN" dirty="0"/>
              <a:t>Bagging</a:t>
            </a:r>
          </a:p>
          <a:p>
            <a:pPr lvl="1"/>
            <a:r>
              <a:rPr lang="en-IN" dirty="0"/>
              <a:t>Support Vector Machine</a:t>
            </a:r>
          </a:p>
          <a:p>
            <a:pPr lvl="1"/>
            <a:r>
              <a:rPr lang="en-IN" dirty="0"/>
              <a:t>Xtreme Gradient Boost</a:t>
            </a:r>
          </a:p>
          <a:p>
            <a:endParaRPr lang="en-IN" dirty="0"/>
          </a:p>
        </p:txBody>
      </p:sp>
    </p:spTree>
    <p:extLst>
      <p:ext uri="{BB962C8B-B14F-4D97-AF65-F5344CB8AC3E}">
        <p14:creationId xmlns:p14="http://schemas.microsoft.com/office/powerpoint/2010/main" val="693396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23AE-D5B6-4923-B6FB-A8CA4017C740}"/>
              </a:ext>
            </a:extLst>
          </p:cNvPr>
          <p:cNvSpPr>
            <a:spLocks noGrp="1"/>
          </p:cNvSpPr>
          <p:nvPr>
            <p:ph type="title"/>
          </p:nvPr>
        </p:nvSpPr>
        <p:spPr/>
        <p:txBody>
          <a:bodyPr/>
          <a:lstStyle/>
          <a:p>
            <a:r>
              <a:rPr lang="en-US" dirty="0"/>
              <a:t>Steps taken :</a:t>
            </a:r>
            <a:endParaRPr lang="en-IN" dirty="0"/>
          </a:p>
        </p:txBody>
      </p:sp>
      <p:sp>
        <p:nvSpPr>
          <p:cNvPr id="3" name="Content Placeholder 2">
            <a:extLst>
              <a:ext uri="{FF2B5EF4-FFF2-40B4-BE49-F238E27FC236}">
                <a16:creationId xmlns:a16="http://schemas.microsoft.com/office/drawing/2014/main" id="{71BBEE7F-424A-49B9-A20B-C8C5A589A3D0}"/>
              </a:ext>
            </a:extLst>
          </p:cNvPr>
          <p:cNvSpPr>
            <a:spLocks noGrp="1"/>
          </p:cNvSpPr>
          <p:nvPr>
            <p:ph idx="1"/>
          </p:nvPr>
        </p:nvSpPr>
        <p:spPr>
          <a:xfrm>
            <a:off x="677334" y="1722783"/>
            <a:ext cx="8596668" cy="4318579"/>
          </a:xfrm>
        </p:spPr>
        <p:txBody>
          <a:bodyPr>
            <a:normAutofit/>
          </a:bodyPr>
          <a:lstStyle/>
          <a:p>
            <a:r>
              <a:rPr lang="en-US" dirty="0"/>
              <a:t>Split the trained dataset into X, Y i.e. features and label.</a:t>
            </a:r>
          </a:p>
          <a:p>
            <a:r>
              <a:rPr lang="en-US" dirty="0"/>
              <a:t>Used PCA for Features Selection</a:t>
            </a:r>
          </a:p>
          <a:p>
            <a:r>
              <a:rPr lang="en-US" dirty="0"/>
              <a:t>Use Standard Scalar for normalization</a:t>
            </a:r>
          </a:p>
          <a:p>
            <a:r>
              <a:rPr lang="en-US" dirty="0"/>
              <a:t>We used every 8 model to find best accuracy for each model with the best random state for it.</a:t>
            </a:r>
          </a:p>
          <a:p>
            <a:r>
              <a:rPr lang="en-US" dirty="0"/>
              <a:t>Best cv score for the each model.</a:t>
            </a:r>
          </a:p>
          <a:p>
            <a:r>
              <a:rPr lang="en-US" dirty="0"/>
              <a:t>Least difference between best accuracy and cv Score for each model for the finalized model.</a:t>
            </a:r>
          </a:p>
          <a:p>
            <a:r>
              <a:rPr lang="en-US" dirty="0"/>
              <a:t>With respect to finalized model with divided training, test features and label with it best random state and plotted </a:t>
            </a:r>
            <a:r>
              <a:rPr lang="en-US" dirty="0">
                <a:solidFill>
                  <a:schemeClr val="accent5">
                    <a:lumMod val="60000"/>
                    <a:lumOff val="40000"/>
                  </a:schemeClr>
                </a:solidFill>
              </a:rPr>
              <a:t>regplot</a:t>
            </a:r>
            <a:r>
              <a:rPr lang="en-US" dirty="0"/>
              <a:t>.</a:t>
            </a:r>
          </a:p>
          <a:p>
            <a:r>
              <a:rPr lang="en-IN" dirty="0"/>
              <a:t>Ang we do hyper tuned the finalized model.</a:t>
            </a:r>
          </a:p>
        </p:txBody>
      </p:sp>
    </p:spTree>
    <p:extLst>
      <p:ext uri="{BB962C8B-B14F-4D97-AF65-F5344CB8AC3E}">
        <p14:creationId xmlns:p14="http://schemas.microsoft.com/office/powerpoint/2010/main" val="1847787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15E6-0B0D-4110-963B-1103A23E3415}"/>
              </a:ext>
            </a:extLst>
          </p:cNvPr>
          <p:cNvSpPr>
            <a:spLocks noGrp="1"/>
          </p:cNvSpPr>
          <p:nvPr>
            <p:ph type="title"/>
          </p:nvPr>
        </p:nvSpPr>
        <p:spPr>
          <a:xfrm>
            <a:off x="677334" y="609600"/>
            <a:ext cx="8596668" cy="450574"/>
          </a:xfrm>
        </p:spPr>
        <p:txBody>
          <a:bodyPr>
            <a:normAutofit fontScale="90000"/>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D7070D22-E401-497D-86E2-85040594B473}"/>
              </a:ext>
            </a:extLst>
          </p:cNvPr>
          <p:cNvSpPr>
            <a:spLocks noGrp="1"/>
          </p:cNvSpPr>
          <p:nvPr>
            <p:ph idx="1"/>
          </p:nvPr>
        </p:nvSpPr>
        <p:spPr>
          <a:xfrm>
            <a:off x="7142922" y="1523999"/>
            <a:ext cx="3178002" cy="4066789"/>
          </a:xfrm>
        </p:spPr>
        <p:txBody>
          <a:bodyPr/>
          <a:lstStyle/>
          <a:p>
            <a:r>
              <a:rPr lang="en-US" dirty="0"/>
              <a:t>We selected 20 feature Using Principal Component Analysis that we can see the </a:t>
            </a:r>
            <a:r>
              <a:rPr lang="en-US" dirty="0">
                <a:solidFill>
                  <a:schemeClr val="accent5">
                    <a:lumMod val="60000"/>
                    <a:lumOff val="40000"/>
                  </a:schemeClr>
                </a:solidFill>
              </a:rPr>
              <a:t>knee- graph </a:t>
            </a:r>
            <a:r>
              <a:rPr lang="en-US" dirty="0"/>
              <a:t>for both the trained as well as test dataset.</a:t>
            </a:r>
          </a:p>
        </p:txBody>
      </p:sp>
      <p:pic>
        <p:nvPicPr>
          <p:cNvPr id="5" name="Picture 4">
            <a:extLst>
              <a:ext uri="{FF2B5EF4-FFF2-40B4-BE49-F238E27FC236}">
                <a16:creationId xmlns:a16="http://schemas.microsoft.com/office/drawing/2014/main" id="{EABC5A57-0DEE-41F4-9E3E-25EECD91A3E0}"/>
              </a:ext>
            </a:extLst>
          </p:cNvPr>
          <p:cNvPicPr>
            <a:picLocks noChangeAspect="1"/>
          </p:cNvPicPr>
          <p:nvPr/>
        </p:nvPicPr>
        <p:blipFill>
          <a:blip r:embed="rId2"/>
          <a:stretch>
            <a:fillRect/>
          </a:stretch>
        </p:blipFill>
        <p:spPr>
          <a:xfrm>
            <a:off x="677333" y="1373707"/>
            <a:ext cx="5418667" cy="3503094"/>
          </a:xfrm>
          <a:prstGeom prst="rect">
            <a:avLst/>
          </a:prstGeom>
        </p:spPr>
      </p:pic>
    </p:spTree>
    <p:extLst>
      <p:ext uri="{BB962C8B-B14F-4D97-AF65-F5344CB8AC3E}">
        <p14:creationId xmlns:p14="http://schemas.microsoft.com/office/powerpoint/2010/main" val="2732465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2D12-DDF4-4C4C-B67A-F8F969C34521}"/>
              </a:ext>
            </a:extLst>
          </p:cNvPr>
          <p:cNvSpPr>
            <a:spLocks noGrp="1"/>
          </p:cNvSpPr>
          <p:nvPr>
            <p:ph type="title"/>
          </p:nvPr>
        </p:nvSpPr>
        <p:spPr>
          <a:xfrm>
            <a:off x="677334" y="609600"/>
            <a:ext cx="8596668" cy="490330"/>
          </a:xfrm>
        </p:spPr>
        <p:txBody>
          <a:bodyPr>
            <a:normAutofit/>
          </a:bodyPr>
          <a:lstStyle/>
          <a:p>
            <a:r>
              <a:rPr lang="en-US" sz="2400" dirty="0"/>
              <a:t>Accuracy and model evaluation for each model </a:t>
            </a:r>
            <a:endParaRPr lang="en-IN" sz="2400" dirty="0"/>
          </a:p>
        </p:txBody>
      </p:sp>
      <p:pic>
        <p:nvPicPr>
          <p:cNvPr id="5" name="Picture 4">
            <a:extLst>
              <a:ext uri="{FF2B5EF4-FFF2-40B4-BE49-F238E27FC236}">
                <a16:creationId xmlns:a16="http://schemas.microsoft.com/office/drawing/2014/main" id="{3C7D8E7C-B253-4DD5-A8BF-23E30E96CFB3}"/>
              </a:ext>
            </a:extLst>
          </p:cNvPr>
          <p:cNvPicPr>
            <a:picLocks noChangeAspect="1"/>
          </p:cNvPicPr>
          <p:nvPr/>
        </p:nvPicPr>
        <p:blipFill>
          <a:blip r:embed="rId2"/>
          <a:stretch>
            <a:fillRect/>
          </a:stretch>
        </p:blipFill>
        <p:spPr>
          <a:xfrm>
            <a:off x="359282" y="1128509"/>
            <a:ext cx="5563376" cy="4801270"/>
          </a:xfrm>
          <a:prstGeom prst="rect">
            <a:avLst/>
          </a:prstGeom>
        </p:spPr>
      </p:pic>
      <p:pic>
        <p:nvPicPr>
          <p:cNvPr id="7" name="Picture 6">
            <a:extLst>
              <a:ext uri="{FF2B5EF4-FFF2-40B4-BE49-F238E27FC236}">
                <a16:creationId xmlns:a16="http://schemas.microsoft.com/office/drawing/2014/main" id="{D1513BA1-5D60-4A6F-9C65-6A744C6F7DB5}"/>
              </a:ext>
            </a:extLst>
          </p:cNvPr>
          <p:cNvPicPr>
            <a:picLocks noChangeAspect="1"/>
          </p:cNvPicPr>
          <p:nvPr/>
        </p:nvPicPr>
        <p:blipFill>
          <a:blip r:embed="rId3"/>
          <a:stretch>
            <a:fillRect/>
          </a:stretch>
        </p:blipFill>
        <p:spPr>
          <a:xfrm>
            <a:off x="6425629" y="1099930"/>
            <a:ext cx="5696745" cy="4829849"/>
          </a:xfrm>
          <a:prstGeom prst="rect">
            <a:avLst/>
          </a:prstGeom>
        </p:spPr>
      </p:pic>
    </p:spTree>
    <p:extLst>
      <p:ext uri="{BB962C8B-B14F-4D97-AF65-F5344CB8AC3E}">
        <p14:creationId xmlns:p14="http://schemas.microsoft.com/office/powerpoint/2010/main" val="22804003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CDEB6D-D0C0-49CA-A525-496F197EA8D3}"/>
              </a:ext>
            </a:extLst>
          </p:cNvPr>
          <p:cNvPicPr>
            <a:picLocks noChangeAspect="1"/>
          </p:cNvPicPr>
          <p:nvPr/>
        </p:nvPicPr>
        <p:blipFill>
          <a:blip r:embed="rId2"/>
          <a:stretch>
            <a:fillRect/>
          </a:stretch>
        </p:blipFill>
        <p:spPr>
          <a:xfrm>
            <a:off x="1211279" y="338405"/>
            <a:ext cx="7837340" cy="5956378"/>
          </a:xfrm>
          <a:prstGeom prst="rect">
            <a:avLst/>
          </a:prstGeom>
        </p:spPr>
      </p:pic>
    </p:spTree>
    <p:extLst>
      <p:ext uri="{BB962C8B-B14F-4D97-AF65-F5344CB8AC3E}">
        <p14:creationId xmlns:p14="http://schemas.microsoft.com/office/powerpoint/2010/main" val="3406143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99FE-6F7E-4DFF-800F-5D8D801A693B}"/>
              </a:ext>
            </a:extLst>
          </p:cNvPr>
          <p:cNvSpPr>
            <a:spLocks noGrp="1"/>
          </p:cNvSpPr>
          <p:nvPr>
            <p:ph type="title"/>
          </p:nvPr>
        </p:nvSpPr>
        <p:spPr>
          <a:xfrm>
            <a:off x="677334" y="609600"/>
            <a:ext cx="8596668" cy="622852"/>
          </a:xfrm>
        </p:spPr>
        <p:txBody>
          <a:bodyPr>
            <a:normAutofit/>
          </a:bodyPr>
          <a:lstStyle/>
          <a:p>
            <a:r>
              <a:rPr lang="en-US" sz="3000" dirty="0"/>
              <a:t>Model Selection</a:t>
            </a:r>
            <a:endParaRPr lang="en-IN" sz="3000" dirty="0"/>
          </a:p>
        </p:txBody>
      </p:sp>
      <p:sp>
        <p:nvSpPr>
          <p:cNvPr id="3" name="Content Placeholder 2">
            <a:extLst>
              <a:ext uri="{FF2B5EF4-FFF2-40B4-BE49-F238E27FC236}">
                <a16:creationId xmlns:a16="http://schemas.microsoft.com/office/drawing/2014/main" id="{326E59AE-42A1-45F7-AE9A-269FF4654997}"/>
              </a:ext>
            </a:extLst>
          </p:cNvPr>
          <p:cNvSpPr>
            <a:spLocks noGrp="1"/>
          </p:cNvSpPr>
          <p:nvPr>
            <p:ph idx="1"/>
          </p:nvPr>
        </p:nvSpPr>
        <p:spPr>
          <a:xfrm>
            <a:off x="6096000" y="1957225"/>
            <a:ext cx="3178002" cy="2588271"/>
          </a:xfrm>
        </p:spPr>
        <p:txBody>
          <a:bodyPr>
            <a:noAutofit/>
          </a:bodyPr>
          <a:lstStyle/>
          <a:p>
            <a:pPr marL="0" indent="0">
              <a:buNone/>
            </a:pPr>
            <a:r>
              <a:rPr lang="en-US" sz="2400" dirty="0">
                <a:solidFill>
                  <a:schemeClr val="accent5">
                    <a:lumMod val="60000"/>
                    <a:lumOff val="40000"/>
                  </a:schemeClr>
                </a:solidFill>
                <a:latin typeface="Helvetica Neue"/>
              </a:rPr>
              <a:t>Her</a:t>
            </a:r>
            <a:r>
              <a:rPr lang="en-US" sz="2400" b="0" i="0" dirty="0">
                <a:solidFill>
                  <a:schemeClr val="accent5">
                    <a:lumMod val="60000"/>
                    <a:lumOff val="40000"/>
                  </a:schemeClr>
                </a:solidFill>
                <a:effectLst/>
                <a:latin typeface="Helvetica Neue"/>
              </a:rPr>
              <a:t>e for model Random Forest Regressor we get the least value i.e. the difference between the accuracy and cv Score of this model is 3.64.</a:t>
            </a:r>
            <a:endParaRPr lang="en-IN" sz="2400" dirty="0">
              <a:solidFill>
                <a:schemeClr val="accent5">
                  <a:lumMod val="60000"/>
                  <a:lumOff val="40000"/>
                </a:schemeClr>
              </a:solidFill>
            </a:endParaRPr>
          </a:p>
        </p:txBody>
      </p:sp>
      <p:pic>
        <p:nvPicPr>
          <p:cNvPr id="5" name="Picture 4">
            <a:extLst>
              <a:ext uri="{FF2B5EF4-FFF2-40B4-BE49-F238E27FC236}">
                <a16:creationId xmlns:a16="http://schemas.microsoft.com/office/drawing/2014/main" id="{05DB69F7-8B0E-4438-8E9D-23D993F8284A}"/>
              </a:ext>
            </a:extLst>
          </p:cNvPr>
          <p:cNvPicPr>
            <a:picLocks noChangeAspect="1"/>
          </p:cNvPicPr>
          <p:nvPr/>
        </p:nvPicPr>
        <p:blipFill>
          <a:blip r:embed="rId2"/>
          <a:stretch>
            <a:fillRect/>
          </a:stretch>
        </p:blipFill>
        <p:spPr>
          <a:xfrm>
            <a:off x="925047" y="1957225"/>
            <a:ext cx="4696480" cy="2999088"/>
          </a:xfrm>
          <a:prstGeom prst="rect">
            <a:avLst/>
          </a:prstGeom>
        </p:spPr>
      </p:pic>
    </p:spTree>
    <p:extLst>
      <p:ext uri="{BB962C8B-B14F-4D97-AF65-F5344CB8AC3E}">
        <p14:creationId xmlns:p14="http://schemas.microsoft.com/office/powerpoint/2010/main" val="14232041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3277-BE83-4AAF-84E8-E49BA5D6E171}"/>
              </a:ext>
            </a:extLst>
          </p:cNvPr>
          <p:cNvSpPr>
            <a:spLocks noGrp="1"/>
          </p:cNvSpPr>
          <p:nvPr>
            <p:ph type="title"/>
          </p:nvPr>
        </p:nvSpPr>
        <p:spPr/>
        <p:txBody>
          <a:bodyPr/>
          <a:lstStyle/>
          <a:p>
            <a:r>
              <a:rPr lang="en-US" dirty="0"/>
              <a:t>Regression plot with Random Forest model</a:t>
            </a:r>
            <a:endParaRPr lang="en-IN" dirty="0"/>
          </a:p>
        </p:txBody>
      </p:sp>
      <p:sp>
        <p:nvSpPr>
          <p:cNvPr id="3" name="Content Placeholder 2">
            <a:extLst>
              <a:ext uri="{FF2B5EF4-FFF2-40B4-BE49-F238E27FC236}">
                <a16:creationId xmlns:a16="http://schemas.microsoft.com/office/drawing/2014/main" id="{00E2909B-B143-462E-BC09-F2DC16680B16}"/>
              </a:ext>
            </a:extLst>
          </p:cNvPr>
          <p:cNvSpPr>
            <a:spLocks noGrp="1"/>
          </p:cNvSpPr>
          <p:nvPr>
            <p:ph idx="1"/>
          </p:nvPr>
        </p:nvSpPr>
        <p:spPr>
          <a:xfrm>
            <a:off x="5738191" y="2619512"/>
            <a:ext cx="3535811" cy="4110963"/>
          </a:xfrm>
        </p:spPr>
        <p:txBody>
          <a:bodyPr>
            <a:normAutofit/>
          </a:bodyPr>
          <a:lstStyle/>
          <a:p>
            <a:pPr marL="0" indent="0">
              <a:buNone/>
            </a:pPr>
            <a:r>
              <a:rPr lang="en-US" sz="2400" b="0" i="0" dirty="0">
                <a:solidFill>
                  <a:schemeClr val="accent5">
                    <a:lumMod val="60000"/>
                    <a:lumOff val="40000"/>
                  </a:schemeClr>
                </a:solidFill>
                <a:effectLst/>
                <a:latin typeface="Helvetica Neue"/>
              </a:rPr>
              <a:t>Here we analyze that the data points are close to the best fit line. That means the residual is less.</a:t>
            </a:r>
            <a:endParaRPr lang="en-IN" sz="2400" dirty="0">
              <a:solidFill>
                <a:schemeClr val="accent5">
                  <a:lumMod val="60000"/>
                  <a:lumOff val="40000"/>
                </a:schemeClr>
              </a:solidFill>
            </a:endParaRPr>
          </a:p>
        </p:txBody>
      </p:sp>
      <p:pic>
        <p:nvPicPr>
          <p:cNvPr id="5" name="Picture 4">
            <a:extLst>
              <a:ext uri="{FF2B5EF4-FFF2-40B4-BE49-F238E27FC236}">
                <a16:creationId xmlns:a16="http://schemas.microsoft.com/office/drawing/2014/main" id="{F51A969C-77CA-4EDE-8B7F-AE05FD5AB4E1}"/>
              </a:ext>
            </a:extLst>
          </p:cNvPr>
          <p:cNvPicPr>
            <a:picLocks noChangeAspect="1"/>
          </p:cNvPicPr>
          <p:nvPr/>
        </p:nvPicPr>
        <p:blipFill>
          <a:blip r:embed="rId2"/>
          <a:stretch>
            <a:fillRect/>
          </a:stretch>
        </p:blipFill>
        <p:spPr>
          <a:xfrm>
            <a:off x="1061647" y="2080592"/>
            <a:ext cx="4137235" cy="3697356"/>
          </a:xfrm>
          <a:prstGeom prst="rect">
            <a:avLst/>
          </a:prstGeom>
        </p:spPr>
      </p:pic>
    </p:spTree>
    <p:extLst>
      <p:ext uri="{BB962C8B-B14F-4D97-AF65-F5344CB8AC3E}">
        <p14:creationId xmlns:p14="http://schemas.microsoft.com/office/powerpoint/2010/main" val="419272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559C-5567-44CF-AE51-1444AEF719D1}"/>
              </a:ext>
            </a:extLst>
          </p:cNvPr>
          <p:cNvSpPr>
            <a:spLocks noGrp="1"/>
          </p:cNvSpPr>
          <p:nvPr>
            <p:ph type="title"/>
          </p:nvPr>
        </p:nvSpPr>
        <p:spPr/>
        <p:txBody>
          <a:bodyPr/>
          <a:lstStyle/>
          <a:p>
            <a:r>
              <a:rPr lang="en-US" dirty="0"/>
              <a:t>Regularization</a:t>
            </a:r>
            <a:endParaRPr lang="en-IN" dirty="0"/>
          </a:p>
        </p:txBody>
      </p:sp>
      <p:sp>
        <p:nvSpPr>
          <p:cNvPr id="3" name="Content Placeholder 2">
            <a:extLst>
              <a:ext uri="{FF2B5EF4-FFF2-40B4-BE49-F238E27FC236}">
                <a16:creationId xmlns:a16="http://schemas.microsoft.com/office/drawing/2014/main" id="{D4CB8672-5BCC-4969-9455-177DF8358E6E}"/>
              </a:ext>
            </a:extLst>
          </p:cNvPr>
          <p:cNvSpPr>
            <a:spLocks noGrp="1"/>
          </p:cNvSpPr>
          <p:nvPr>
            <p:ph idx="1"/>
          </p:nvPr>
        </p:nvSpPr>
        <p:spPr>
          <a:xfrm>
            <a:off x="6785112" y="2305878"/>
            <a:ext cx="2902227" cy="3735484"/>
          </a:xfrm>
        </p:spPr>
        <p:txBody>
          <a:bodyPr>
            <a:noAutofit/>
          </a:bodyPr>
          <a:lstStyle/>
          <a:p>
            <a:pPr algn="l" rtl="0"/>
            <a:r>
              <a:rPr lang="en-US" sz="2400" dirty="0">
                <a:solidFill>
                  <a:schemeClr val="accent5">
                    <a:lumMod val="60000"/>
                    <a:lumOff val="40000"/>
                  </a:schemeClr>
                </a:solidFill>
                <a:effectLst/>
              </a:rPr>
              <a:t>Here we can see that our model is not overfitted or underfitted as the r2 score Lasso model is 79.44 while the Random Forest r2-score is 86.9</a:t>
            </a:r>
          </a:p>
          <a:p>
            <a:br>
              <a:rPr lang="en-US" sz="2400" b="0" i="0" dirty="0">
                <a:solidFill>
                  <a:schemeClr val="accent5">
                    <a:lumMod val="60000"/>
                    <a:lumOff val="40000"/>
                  </a:schemeClr>
                </a:solidFill>
                <a:effectLst/>
                <a:latin typeface="Helvetica Neue"/>
              </a:rPr>
            </a:br>
            <a:endParaRPr lang="en-IN" sz="2400" dirty="0">
              <a:solidFill>
                <a:schemeClr val="accent5">
                  <a:lumMod val="60000"/>
                  <a:lumOff val="40000"/>
                </a:schemeClr>
              </a:solidFill>
            </a:endParaRPr>
          </a:p>
        </p:txBody>
      </p:sp>
      <p:pic>
        <p:nvPicPr>
          <p:cNvPr id="5" name="Picture 4">
            <a:extLst>
              <a:ext uri="{FF2B5EF4-FFF2-40B4-BE49-F238E27FC236}">
                <a16:creationId xmlns:a16="http://schemas.microsoft.com/office/drawing/2014/main" id="{446D12F6-217A-4914-B18C-7058BEB0E514}"/>
              </a:ext>
            </a:extLst>
          </p:cNvPr>
          <p:cNvPicPr>
            <a:picLocks noChangeAspect="1"/>
          </p:cNvPicPr>
          <p:nvPr/>
        </p:nvPicPr>
        <p:blipFill>
          <a:blip r:embed="rId2"/>
          <a:stretch>
            <a:fillRect/>
          </a:stretch>
        </p:blipFill>
        <p:spPr>
          <a:xfrm>
            <a:off x="551212" y="2205234"/>
            <a:ext cx="5868219" cy="3612469"/>
          </a:xfrm>
          <a:prstGeom prst="rect">
            <a:avLst/>
          </a:prstGeom>
        </p:spPr>
      </p:pic>
    </p:spTree>
    <p:extLst>
      <p:ext uri="{BB962C8B-B14F-4D97-AF65-F5344CB8AC3E}">
        <p14:creationId xmlns:p14="http://schemas.microsoft.com/office/powerpoint/2010/main" val="13393082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A650-279C-40C6-9357-0927202D685B}"/>
              </a:ext>
            </a:extLst>
          </p:cNvPr>
          <p:cNvSpPr>
            <a:spLocks noGrp="1"/>
          </p:cNvSpPr>
          <p:nvPr>
            <p:ph type="title"/>
          </p:nvPr>
        </p:nvSpPr>
        <p:spPr/>
        <p:txBody>
          <a:bodyPr/>
          <a:lstStyle/>
          <a:p>
            <a:r>
              <a:rPr lang="en-US" dirty="0"/>
              <a:t>Hyper tunning</a:t>
            </a:r>
            <a:endParaRPr lang="en-IN" dirty="0"/>
          </a:p>
        </p:txBody>
      </p:sp>
      <p:sp>
        <p:nvSpPr>
          <p:cNvPr id="3" name="Content Placeholder 2">
            <a:extLst>
              <a:ext uri="{FF2B5EF4-FFF2-40B4-BE49-F238E27FC236}">
                <a16:creationId xmlns:a16="http://schemas.microsoft.com/office/drawing/2014/main" id="{F2DA3F76-CD9A-4CFF-AD8D-B33BFDAB5B36}"/>
              </a:ext>
            </a:extLst>
          </p:cNvPr>
          <p:cNvSpPr>
            <a:spLocks noGrp="1"/>
          </p:cNvSpPr>
          <p:nvPr>
            <p:ph idx="1"/>
          </p:nvPr>
        </p:nvSpPr>
        <p:spPr>
          <a:xfrm>
            <a:off x="7301946" y="2355274"/>
            <a:ext cx="2769705" cy="4754515"/>
          </a:xfrm>
        </p:spPr>
        <p:txBody>
          <a:bodyPr>
            <a:normAutofit/>
          </a:bodyPr>
          <a:lstStyle/>
          <a:p>
            <a:pPr marL="0" indent="0">
              <a:buNone/>
            </a:pPr>
            <a:r>
              <a:rPr lang="en-US" sz="2400" b="0" i="0" dirty="0">
                <a:solidFill>
                  <a:schemeClr val="accent5">
                    <a:lumMod val="60000"/>
                    <a:lumOff val="40000"/>
                  </a:schemeClr>
                </a:solidFill>
                <a:effectLst/>
                <a:latin typeface="Helvetica Neue"/>
              </a:rPr>
              <a:t>AS after doing hyper tuned the Random forest regressor model we decreased the accuracy of the model.</a:t>
            </a:r>
            <a:endParaRPr lang="en-IN" sz="2400" dirty="0">
              <a:solidFill>
                <a:schemeClr val="accent5">
                  <a:lumMod val="60000"/>
                  <a:lumOff val="40000"/>
                </a:schemeClr>
              </a:solidFill>
            </a:endParaRPr>
          </a:p>
        </p:txBody>
      </p:sp>
      <p:pic>
        <p:nvPicPr>
          <p:cNvPr id="5" name="Picture 4">
            <a:extLst>
              <a:ext uri="{FF2B5EF4-FFF2-40B4-BE49-F238E27FC236}">
                <a16:creationId xmlns:a16="http://schemas.microsoft.com/office/drawing/2014/main" id="{2C23E70D-F64C-4C3D-8FA1-4C477D1B6BD9}"/>
              </a:ext>
            </a:extLst>
          </p:cNvPr>
          <p:cNvPicPr>
            <a:picLocks noChangeAspect="1"/>
          </p:cNvPicPr>
          <p:nvPr/>
        </p:nvPicPr>
        <p:blipFill>
          <a:blip r:embed="rId2"/>
          <a:stretch>
            <a:fillRect/>
          </a:stretch>
        </p:blipFill>
        <p:spPr>
          <a:xfrm>
            <a:off x="571259" y="1493884"/>
            <a:ext cx="6411220" cy="4754516"/>
          </a:xfrm>
          <a:prstGeom prst="rect">
            <a:avLst/>
          </a:prstGeom>
        </p:spPr>
      </p:pic>
    </p:spTree>
    <p:extLst>
      <p:ext uri="{BB962C8B-B14F-4D97-AF65-F5344CB8AC3E}">
        <p14:creationId xmlns:p14="http://schemas.microsoft.com/office/powerpoint/2010/main" val="244214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44174-4C5A-4D88-8C9B-391A790D0634}"/>
              </a:ext>
            </a:extLst>
          </p:cNvPr>
          <p:cNvSpPr>
            <a:spLocks noGrp="1"/>
          </p:cNvSpPr>
          <p:nvPr>
            <p:ph idx="1"/>
          </p:nvPr>
        </p:nvSpPr>
        <p:spPr>
          <a:xfrm>
            <a:off x="677334" y="374073"/>
            <a:ext cx="8596668" cy="5667289"/>
          </a:xfrm>
        </p:spPr>
        <p:txBody>
          <a:bodyPr>
            <a:normAutofit fontScale="92500" lnSpcReduction="20000"/>
          </a:bodyPr>
          <a:lstStyle/>
          <a:p>
            <a:r>
              <a:rPr lang="en-US" dirty="0"/>
              <a:t>Alley: Type of alley access to property</a:t>
            </a:r>
          </a:p>
          <a:p>
            <a:r>
              <a:rPr lang="en-US" dirty="0"/>
              <a:t>LotShape: General shape of property</a:t>
            </a:r>
          </a:p>
          <a:p>
            <a:r>
              <a:rPr lang="en-US" dirty="0"/>
              <a:t>LandContour: Flatness of the property</a:t>
            </a:r>
          </a:p>
          <a:p>
            <a:r>
              <a:rPr lang="en-IN" dirty="0"/>
              <a:t>Utilities: Type of utilities available</a:t>
            </a:r>
            <a:endParaRPr lang="en-US" dirty="0"/>
          </a:p>
          <a:p>
            <a:r>
              <a:rPr lang="en-IN" dirty="0"/>
              <a:t>LotConfig: Lot configuration</a:t>
            </a:r>
          </a:p>
          <a:p>
            <a:r>
              <a:rPr lang="en-US" dirty="0"/>
              <a:t>Neighborhood: Physical locations within Ames city limits</a:t>
            </a:r>
          </a:p>
          <a:p>
            <a:r>
              <a:rPr lang="en-US" dirty="0"/>
              <a:t>Condition1: Proximity to various conditions</a:t>
            </a:r>
          </a:p>
          <a:p>
            <a:r>
              <a:rPr lang="en-US" dirty="0"/>
              <a:t>Condition2: Proximity to various conditions (if more than one is present)</a:t>
            </a:r>
          </a:p>
          <a:p>
            <a:r>
              <a:rPr lang="en-US" dirty="0"/>
              <a:t>BldgType: Type of dwelling</a:t>
            </a:r>
          </a:p>
          <a:p>
            <a:r>
              <a:rPr lang="en-US" dirty="0"/>
              <a:t>HouseStyle: Style of dwelling</a:t>
            </a:r>
          </a:p>
          <a:p>
            <a:r>
              <a:rPr lang="en-US" dirty="0"/>
              <a:t>OverallQual: Rates the overall material and finish of the house</a:t>
            </a:r>
          </a:p>
          <a:p>
            <a:r>
              <a:rPr lang="en-US" dirty="0"/>
              <a:t>OverallCond: Rates the overall condition of the house</a:t>
            </a:r>
          </a:p>
          <a:p>
            <a:r>
              <a:rPr lang="en-US" dirty="0"/>
              <a:t>YearBuilt: Original construction date</a:t>
            </a:r>
          </a:p>
          <a:p>
            <a:r>
              <a:rPr lang="en-US" dirty="0"/>
              <a:t>YearRemodAdd: Remodel date (same as construction date if no remodeling or additions)</a:t>
            </a:r>
          </a:p>
          <a:p>
            <a:r>
              <a:rPr lang="en-US" dirty="0"/>
              <a:t>RoofStyle: Type of roof</a:t>
            </a:r>
          </a:p>
          <a:p>
            <a:r>
              <a:rPr lang="en-US" dirty="0"/>
              <a:t>RoofMatl: Roof material</a:t>
            </a:r>
          </a:p>
        </p:txBody>
      </p:sp>
    </p:spTree>
    <p:extLst>
      <p:ext uri="{BB962C8B-B14F-4D97-AF65-F5344CB8AC3E}">
        <p14:creationId xmlns:p14="http://schemas.microsoft.com/office/powerpoint/2010/main" val="11963829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0AE23-1708-4C5D-A177-E9D433F58016}"/>
              </a:ext>
            </a:extLst>
          </p:cNvPr>
          <p:cNvSpPr>
            <a:spLocks noGrp="1"/>
          </p:cNvSpPr>
          <p:nvPr>
            <p:ph idx="1"/>
          </p:nvPr>
        </p:nvSpPr>
        <p:spPr>
          <a:xfrm>
            <a:off x="5141842" y="1298713"/>
            <a:ext cx="4132159" cy="4742649"/>
          </a:xfrm>
        </p:spPr>
        <p:txBody>
          <a:bodyPr>
            <a:normAutofit/>
          </a:bodyPr>
          <a:lstStyle/>
          <a:p>
            <a:pPr marL="0" indent="0" algn="l" rtl="0">
              <a:buNone/>
            </a:pPr>
            <a:r>
              <a:rPr lang="en-US" sz="2000" b="0" i="0" dirty="0">
                <a:solidFill>
                  <a:schemeClr val="accent5">
                    <a:lumMod val="60000"/>
                    <a:lumOff val="40000"/>
                  </a:schemeClr>
                </a:solidFill>
                <a:effectLst/>
                <a:latin typeface="Helvetica Neue"/>
              </a:rPr>
              <a:t>There is very slight decrease in the errors after hyper tuned the model.</a:t>
            </a:r>
          </a:p>
          <a:p>
            <a:pPr marL="0" indent="0" algn="l" rtl="0">
              <a:buNone/>
            </a:pPr>
            <a:endParaRPr lang="en-US" sz="2000" b="0" i="0" dirty="0">
              <a:solidFill>
                <a:schemeClr val="accent5">
                  <a:lumMod val="60000"/>
                  <a:lumOff val="40000"/>
                </a:schemeClr>
              </a:solidFill>
              <a:effectLst/>
              <a:latin typeface="Helvetica Neue"/>
            </a:endParaRPr>
          </a:p>
          <a:p>
            <a:pPr marL="0" indent="0" algn="l">
              <a:buNone/>
            </a:pPr>
            <a:r>
              <a:rPr lang="en-US" sz="2000" dirty="0">
                <a:solidFill>
                  <a:schemeClr val="accent5">
                    <a:lumMod val="60000"/>
                    <a:lumOff val="40000"/>
                  </a:schemeClr>
                </a:solidFill>
                <a:latin typeface="Helvetica Neue"/>
              </a:rPr>
              <a:t>So, u</a:t>
            </a:r>
            <a:r>
              <a:rPr lang="en-US" sz="2000" b="0" i="0" dirty="0">
                <a:solidFill>
                  <a:schemeClr val="accent5">
                    <a:lumMod val="60000"/>
                    <a:lumOff val="40000"/>
                  </a:schemeClr>
                </a:solidFill>
                <a:effectLst/>
                <a:latin typeface="Helvetica Neue"/>
              </a:rPr>
              <a:t>sing Random Forest default parameterized model to predict Sales prices for the houses.</a:t>
            </a:r>
          </a:p>
          <a:p>
            <a:endParaRPr lang="en-IN" sz="2000" dirty="0">
              <a:solidFill>
                <a:schemeClr val="accent5">
                  <a:lumMod val="60000"/>
                  <a:lumOff val="40000"/>
                </a:schemeClr>
              </a:solidFill>
            </a:endParaRPr>
          </a:p>
        </p:txBody>
      </p:sp>
      <p:pic>
        <p:nvPicPr>
          <p:cNvPr id="5" name="Picture 4">
            <a:extLst>
              <a:ext uri="{FF2B5EF4-FFF2-40B4-BE49-F238E27FC236}">
                <a16:creationId xmlns:a16="http://schemas.microsoft.com/office/drawing/2014/main" id="{18FB5129-30B1-4E96-9C2C-285BC6C9B217}"/>
              </a:ext>
            </a:extLst>
          </p:cNvPr>
          <p:cNvPicPr>
            <a:picLocks noChangeAspect="1"/>
          </p:cNvPicPr>
          <p:nvPr/>
        </p:nvPicPr>
        <p:blipFill>
          <a:blip r:embed="rId2"/>
          <a:stretch>
            <a:fillRect/>
          </a:stretch>
        </p:blipFill>
        <p:spPr>
          <a:xfrm>
            <a:off x="600474" y="1298713"/>
            <a:ext cx="4378923" cy="4260574"/>
          </a:xfrm>
          <a:prstGeom prst="rect">
            <a:avLst/>
          </a:prstGeom>
        </p:spPr>
      </p:pic>
    </p:spTree>
    <p:extLst>
      <p:ext uri="{BB962C8B-B14F-4D97-AF65-F5344CB8AC3E}">
        <p14:creationId xmlns:p14="http://schemas.microsoft.com/office/powerpoint/2010/main" val="9230470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C068-2256-463D-96F8-0490D0FEA05D}"/>
              </a:ext>
            </a:extLst>
          </p:cNvPr>
          <p:cNvSpPr>
            <a:spLocks noGrp="1"/>
          </p:cNvSpPr>
          <p:nvPr>
            <p:ph type="title"/>
          </p:nvPr>
        </p:nvSpPr>
        <p:spPr>
          <a:xfrm>
            <a:off x="770099" y="2768600"/>
            <a:ext cx="8596668" cy="1320800"/>
          </a:xfrm>
        </p:spPr>
        <p:txBody>
          <a:bodyPr>
            <a:normAutofit/>
          </a:bodyPr>
          <a:lstStyle/>
          <a:p>
            <a:pPr algn="ctr"/>
            <a:r>
              <a:rPr lang="en-US" sz="4500" dirty="0">
                <a:latin typeface="Algerian" panose="04020705040A02060702" pitchFamily="82" charset="0"/>
              </a:rPr>
              <a:t>Thank You!!</a:t>
            </a:r>
            <a:endParaRPr lang="en-IN" sz="4500" dirty="0">
              <a:latin typeface="Algerian" panose="04020705040A02060702" pitchFamily="82" charset="0"/>
            </a:endParaRPr>
          </a:p>
        </p:txBody>
      </p:sp>
    </p:spTree>
    <p:extLst>
      <p:ext uri="{BB962C8B-B14F-4D97-AF65-F5344CB8AC3E}">
        <p14:creationId xmlns:p14="http://schemas.microsoft.com/office/powerpoint/2010/main" val="60240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5B50C-C75E-4323-90FE-6BE373A53B7F}"/>
              </a:ext>
            </a:extLst>
          </p:cNvPr>
          <p:cNvSpPr>
            <a:spLocks noGrp="1"/>
          </p:cNvSpPr>
          <p:nvPr>
            <p:ph idx="1"/>
          </p:nvPr>
        </p:nvSpPr>
        <p:spPr>
          <a:xfrm>
            <a:off x="677334" y="429491"/>
            <a:ext cx="8596668" cy="5874327"/>
          </a:xfrm>
        </p:spPr>
        <p:txBody>
          <a:bodyPr>
            <a:normAutofit/>
          </a:bodyPr>
          <a:lstStyle/>
          <a:p>
            <a:r>
              <a:rPr lang="en-US" dirty="0"/>
              <a:t>Exterior1st: Exterior covering on house	</a:t>
            </a:r>
          </a:p>
          <a:p>
            <a:r>
              <a:rPr lang="en-US" dirty="0"/>
              <a:t>Exterior2nd: Exterior covering on house (if more than one material)</a:t>
            </a:r>
          </a:p>
          <a:p>
            <a:r>
              <a:rPr lang="en-US" dirty="0"/>
              <a:t>MasVnrType: Masonry veneer type</a:t>
            </a:r>
          </a:p>
          <a:p>
            <a:r>
              <a:rPr lang="en-US" dirty="0"/>
              <a:t>MasVnrArea: Masonry veneer area in square feet</a:t>
            </a:r>
          </a:p>
          <a:p>
            <a:r>
              <a:rPr lang="en-US" dirty="0"/>
              <a:t>ExterQual: Evaluates the quality of the material on the exterior </a:t>
            </a:r>
          </a:p>
          <a:p>
            <a:r>
              <a:rPr lang="en-US" dirty="0"/>
              <a:t>ExterCond: Evaluates the present condition of the material on the exterior</a:t>
            </a:r>
          </a:p>
          <a:p>
            <a:r>
              <a:rPr lang="en-US" dirty="0"/>
              <a:t>Foundation: Type of foundation</a:t>
            </a:r>
            <a:endParaRPr lang="en-IN" dirty="0"/>
          </a:p>
          <a:p>
            <a:r>
              <a:rPr lang="en-US" dirty="0"/>
              <a:t>BsmtQual: Evaluates the height of the basement</a:t>
            </a:r>
          </a:p>
          <a:p>
            <a:r>
              <a:rPr lang="en-US" dirty="0"/>
              <a:t>BsmtCond: Evaluates the general condition of the basement</a:t>
            </a:r>
          </a:p>
          <a:p>
            <a:r>
              <a:rPr lang="en-US" dirty="0"/>
              <a:t>BsmtExposure: Refers to walkout or garden level walls</a:t>
            </a:r>
          </a:p>
          <a:p>
            <a:r>
              <a:rPr lang="en-US" dirty="0"/>
              <a:t>BsmtFinType1: Rating of basement finished area</a:t>
            </a:r>
          </a:p>
          <a:p>
            <a:r>
              <a:rPr lang="en-US" dirty="0"/>
              <a:t>BsmtFinSF1: Type 1 finished square feet</a:t>
            </a:r>
          </a:p>
          <a:p>
            <a:r>
              <a:rPr lang="en-US" dirty="0"/>
              <a:t>BsmtFinType2: Rating of basement finished area (if multiple types)</a:t>
            </a:r>
          </a:p>
          <a:p>
            <a:r>
              <a:rPr lang="en-US" dirty="0"/>
              <a:t>BsmtFinSF2: Type 2 finished square feet</a:t>
            </a:r>
            <a:endParaRPr lang="en-IN" dirty="0"/>
          </a:p>
        </p:txBody>
      </p:sp>
    </p:spTree>
    <p:extLst>
      <p:ext uri="{BB962C8B-B14F-4D97-AF65-F5344CB8AC3E}">
        <p14:creationId xmlns:p14="http://schemas.microsoft.com/office/powerpoint/2010/main" val="32022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D797A-00C2-47FF-84FB-7BBE89105D87}"/>
              </a:ext>
            </a:extLst>
          </p:cNvPr>
          <p:cNvSpPr>
            <a:spLocks noGrp="1"/>
          </p:cNvSpPr>
          <p:nvPr>
            <p:ph idx="1"/>
          </p:nvPr>
        </p:nvSpPr>
        <p:spPr>
          <a:xfrm>
            <a:off x="677334" y="277091"/>
            <a:ext cx="8596668" cy="6165273"/>
          </a:xfrm>
        </p:spPr>
        <p:txBody>
          <a:bodyPr>
            <a:normAutofit fontScale="92500" lnSpcReduction="10000"/>
          </a:bodyPr>
          <a:lstStyle/>
          <a:p>
            <a:r>
              <a:rPr lang="en-US" dirty="0"/>
              <a:t>BsmtUnfSF: Unfinished square feet of basement area</a:t>
            </a:r>
          </a:p>
          <a:p>
            <a:r>
              <a:rPr lang="en-US" dirty="0"/>
              <a:t>TotalBsmtSF: Total square feet of basement area</a:t>
            </a:r>
          </a:p>
          <a:p>
            <a:r>
              <a:rPr lang="en-IN" dirty="0"/>
              <a:t>Heating: Type of heating</a:t>
            </a:r>
            <a:endParaRPr lang="en-US" dirty="0"/>
          </a:p>
          <a:p>
            <a:r>
              <a:rPr lang="en-US" dirty="0"/>
              <a:t>HeatingQC: Heating quality and condition</a:t>
            </a:r>
          </a:p>
          <a:p>
            <a:r>
              <a:rPr lang="en-IN" dirty="0"/>
              <a:t>CentralAir: Central air conditioning</a:t>
            </a:r>
            <a:endParaRPr lang="en-US" dirty="0"/>
          </a:p>
          <a:p>
            <a:r>
              <a:rPr lang="en-IN" dirty="0"/>
              <a:t>Electrical: Electrical system</a:t>
            </a:r>
          </a:p>
          <a:p>
            <a:r>
              <a:rPr lang="en-IN" dirty="0"/>
              <a:t>1stFlrSF: First Floor square feet</a:t>
            </a:r>
          </a:p>
          <a:p>
            <a:r>
              <a:rPr lang="en-IN" dirty="0"/>
              <a:t>2ndFlrSF: Second floor square feet</a:t>
            </a:r>
          </a:p>
          <a:p>
            <a:r>
              <a:rPr lang="en-IN" dirty="0"/>
              <a:t>LowQualFinSF: Low quality finished square feet (all floors)</a:t>
            </a:r>
          </a:p>
          <a:p>
            <a:r>
              <a:rPr lang="en-IN" dirty="0"/>
              <a:t>GrLivArea: Above grade (ground) living area square feet</a:t>
            </a:r>
          </a:p>
          <a:p>
            <a:r>
              <a:rPr lang="en-IN" dirty="0"/>
              <a:t>BsmtFullBath: Basement full bathrooms</a:t>
            </a:r>
          </a:p>
          <a:p>
            <a:r>
              <a:rPr lang="en-IN" dirty="0"/>
              <a:t>BsmtHalfBath: Basement half bathrooms</a:t>
            </a:r>
          </a:p>
          <a:p>
            <a:r>
              <a:rPr lang="en-IN" dirty="0"/>
              <a:t>FullBath: Full bathrooms above grade</a:t>
            </a:r>
          </a:p>
          <a:p>
            <a:r>
              <a:rPr lang="en-IN" dirty="0"/>
              <a:t>HalfBath: Half baths above grade</a:t>
            </a:r>
          </a:p>
          <a:p>
            <a:r>
              <a:rPr lang="en-IN" dirty="0"/>
              <a:t>Bedroom: Bedrooms above grade (does NOT include basement bedrooms)</a:t>
            </a:r>
          </a:p>
          <a:p>
            <a:r>
              <a:rPr lang="en-IN" dirty="0"/>
              <a:t>Kitchen: Kitchens above grade</a:t>
            </a:r>
          </a:p>
          <a:p>
            <a:r>
              <a:rPr lang="en-IN" dirty="0"/>
              <a:t>KitchenQual: Kitchen quality</a:t>
            </a:r>
          </a:p>
        </p:txBody>
      </p:sp>
    </p:spTree>
    <p:extLst>
      <p:ext uri="{BB962C8B-B14F-4D97-AF65-F5344CB8AC3E}">
        <p14:creationId xmlns:p14="http://schemas.microsoft.com/office/powerpoint/2010/main" val="260556017"/>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4361</TotalTime>
  <Words>3999</Words>
  <Application>Microsoft Office PowerPoint</Application>
  <PresentationFormat>Widescreen</PresentationFormat>
  <Paragraphs>321</Paragraphs>
  <Slides>71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Algerian</vt:lpstr>
      <vt:lpstr>Arial</vt:lpstr>
      <vt:lpstr>Courier New</vt:lpstr>
      <vt:lpstr>Georgia</vt:lpstr>
      <vt:lpstr>Helvetica Neue</vt:lpstr>
      <vt:lpstr>Trebuchet MS</vt:lpstr>
      <vt:lpstr>Wingdings</vt:lpstr>
      <vt:lpstr>Wingdings 3</vt:lpstr>
      <vt:lpstr>Facet</vt:lpstr>
      <vt:lpstr>Predicting Used Houses Prices </vt:lpstr>
      <vt:lpstr>Content</vt:lpstr>
      <vt:lpstr>Problem Description &amp; Understanding of Data</vt:lpstr>
      <vt:lpstr>Problem Description</vt:lpstr>
      <vt:lpstr>Column Description</vt:lpstr>
      <vt:lpstr>PowerPoint Presentation</vt:lpstr>
      <vt:lpstr>PowerPoint Presentation</vt:lpstr>
      <vt:lpstr>PowerPoint Presentation</vt:lpstr>
      <vt:lpstr>PowerPoint Presentation</vt:lpstr>
      <vt:lpstr>PowerPoint Presentation</vt:lpstr>
      <vt:lpstr>PowerPoint Presentation</vt:lpstr>
      <vt:lpstr>Data Summary</vt:lpstr>
      <vt:lpstr>PowerPoint Presentation</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Outliers Detection</vt:lpstr>
      <vt:lpstr>PowerPoint Presentation</vt:lpstr>
      <vt:lpstr>Distribution</vt:lpstr>
      <vt:lpstr>Multi- Colinearity</vt:lpstr>
      <vt:lpstr>Relation of features with the Label</vt:lpstr>
      <vt:lpstr>Data Cleaning</vt:lpstr>
      <vt:lpstr>Steps taken cleaning data:</vt:lpstr>
      <vt:lpstr>Data loss </vt:lpstr>
      <vt:lpstr>Model Deployment</vt:lpstr>
      <vt:lpstr>Algorithms Used:</vt:lpstr>
      <vt:lpstr>Steps taken :</vt:lpstr>
      <vt:lpstr>Feature Selection:</vt:lpstr>
      <vt:lpstr>Accuracy and model evaluation for each model </vt:lpstr>
      <vt:lpstr>PowerPoint Presentation</vt:lpstr>
      <vt:lpstr>Model Selection</vt:lpstr>
      <vt:lpstr>Regression plot with Random Forest model</vt:lpstr>
      <vt:lpstr>Regularization</vt:lpstr>
      <vt:lpstr>Hyper tunning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Used Houses Prices </dc:title>
  <dc:creator>Manoj Saxena</dc:creator>
  <cp:lastModifiedBy>Manoj Saxena</cp:lastModifiedBy>
  <cp:revision>3</cp:revision>
  <dcterms:created xsi:type="dcterms:W3CDTF">2022-03-08T12:20:30Z</dcterms:created>
  <dcterms:modified xsi:type="dcterms:W3CDTF">2022-03-11T13:13:31Z</dcterms:modified>
</cp:coreProperties>
</file>