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6" r:id="rId4"/>
    <p:sldId id="258" r:id="rId5"/>
    <p:sldId id="259" r:id="rId6"/>
    <p:sldId id="260" r:id="rId7"/>
    <p:sldId id="276" r:id="rId8"/>
    <p:sldId id="261" r:id="rId9"/>
    <p:sldId id="262" r:id="rId10"/>
    <p:sldId id="285"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84" r:id="rId24"/>
    <p:sldId id="275" r:id="rId25"/>
    <p:sldId id="277" r:id="rId26"/>
    <p:sldId id="278" r:id="rId27"/>
    <p:sldId id="280" r:id="rId28"/>
    <p:sldId id="279" r:id="rId29"/>
    <p:sldId id="282" r:id="rId30"/>
    <p:sldId id="283" r:id="rId31"/>
    <p:sldId id="287" r:id="rId32"/>
    <p:sldId id="289" r:id="rId33"/>
    <p:sldId id="288" r:id="rId34"/>
    <p:sldId id="290" r:id="rId35"/>
    <p:sldId id="291"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oj Saxena" initials="MS" lastIdx="1" clrIdx="0">
    <p:extLst>
      <p:ext uri="{19B8F6BF-5375-455C-9EA6-DF929625EA0E}">
        <p15:presenceInfo xmlns:p15="http://schemas.microsoft.com/office/powerpoint/2012/main" userId="bfa75dc06e5a180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7B50-6A6A-4826-B737-848627A1E5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21FE14D-19F5-49BE-B022-B05C0D36DC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9222DA-6AAF-4627-A3F4-C56BE2726D79}"/>
              </a:ext>
            </a:extLst>
          </p:cNvPr>
          <p:cNvSpPr>
            <a:spLocks noGrp="1"/>
          </p:cNvSpPr>
          <p:nvPr>
            <p:ph type="dt" sz="half" idx="10"/>
          </p:nvPr>
        </p:nvSpPr>
        <p:spPr/>
        <p:txBody>
          <a:bodyPr/>
          <a:lstStyle/>
          <a:p>
            <a:fld id="{2FC3A46E-C0A5-48F3-9ABD-A05C3B671D11}" type="datetimeFigureOut">
              <a:rPr lang="en-IN" smtClean="0"/>
              <a:t>05-02-2022</a:t>
            </a:fld>
            <a:endParaRPr lang="en-IN"/>
          </a:p>
        </p:txBody>
      </p:sp>
      <p:sp>
        <p:nvSpPr>
          <p:cNvPr id="5" name="Footer Placeholder 4">
            <a:extLst>
              <a:ext uri="{FF2B5EF4-FFF2-40B4-BE49-F238E27FC236}">
                <a16:creationId xmlns:a16="http://schemas.microsoft.com/office/drawing/2014/main" id="{8CD3FEB2-8D2D-4FD6-94CC-9B875694FE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90B7D6-99E1-4EC1-B8A3-5EB08D77E435}"/>
              </a:ext>
            </a:extLst>
          </p:cNvPr>
          <p:cNvSpPr>
            <a:spLocks noGrp="1"/>
          </p:cNvSpPr>
          <p:nvPr>
            <p:ph type="sldNum" sz="quarter" idx="12"/>
          </p:nvPr>
        </p:nvSpPr>
        <p:spPr/>
        <p:txBody>
          <a:bodyPr/>
          <a:lstStyle/>
          <a:p>
            <a:fld id="{1CD338A7-F0E4-4A00-93F5-A3387E01794D}" type="slidenum">
              <a:rPr lang="en-IN" smtClean="0"/>
              <a:t>‹#›</a:t>
            </a:fld>
            <a:endParaRPr lang="en-IN"/>
          </a:p>
        </p:txBody>
      </p:sp>
    </p:spTree>
    <p:extLst>
      <p:ext uri="{BB962C8B-B14F-4D97-AF65-F5344CB8AC3E}">
        <p14:creationId xmlns:p14="http://schemas.microsoft.com/office/powerpoint/2010/main" val="434879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7AD66-AC2F-4926-91DE-77F594C44C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12865A-0EA6-44D8-9FDB-037F9B22EB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066920-0AD9-42C7-8221-C0AB5566B922}"/>
              </a:ext>
            </a:extLst>
          </p:cNvPr>
          <p:cNvSpPr>
            <a:spLocks noGrp="1"/>
          </p:cNvSpPr>
          <p:nvPr>
            <p:ph type="dt" sz="half" idx="10"/>
          </p:nvPr>
        </p:nvSpPr>
        <p:spPr/>
        <p:txBody>
          <a:bodyPr/>
          <a:lstStyle/>
          <a:p>
            <a:fld id="{2FC3A46E-C0A5-48F3-9ABD-A05C3B671D11}" type="datetimeFigureOut">
              <a:rPr lang="en-IN" smtClean="0"/>
              <a:t>05-02-2022</a:t>
            </a:fld>
            <a:endParaRPr lang="en-IN"/>
          </a:p>
        </p:txBody>
      </p:sp>
      <p:sp>
        <p:nvSpPr>
          <p:cNvPr id="5" name="Footer Placeholder 4">
            <a:extLst>
              <a:ext uri="{FF2B5EF4-FFF2-40B4-BE49-F238E27FC236}">
                <a16:creationId xmlns:a16="http://schemas.microsoft.com/office/drawing/2014/main" id="{C346EA12-A9E0-4E79-9211-59CD3E51C7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1713C4-11DF-48CB-AAD3-6D71E3ACD698}"/>
              </a:ext>
            </a:extLst>
          </p:cNvPr>
          <p:cNvSpPr>
            <a:spLocks noGrp="1"/>
          </p:cNvSpPr>
          <p:nvPr>
            <p:ph type="sldNum" sz="quarter" idx="12"/>
          </p:nvPr>
        </p:nvSpPr>
        <p:spPr/>
        <p:txBody>
          <a:bodyPr/>
          <a:lstStyle/>
          <a:p>
            <a:fld id="{1CD338A7-F0E4-4A00-93F5-A3387E01794D}" type="slidenum">
              <a:rPr lang="en-IN" smtClean="0"/>
              <a:t>‹#›</a:t>
            </a:fld>
            <a:endParaRPr lang="en-IN"/>
          </a:p>
        </p:txBody>
      </p:sp>
    </p:spTree>
    <p:extLst>
      <p:ext uri="{BB962C8B-B14F-4D97-AF65-F5344CB8AC3E}">
        <p14:creationId xmlns:p14="http://schemas.microsoft.com/office/powerpoint/2010/main" val="4062033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10B911-C3AB-407E-B343-A53B0C5511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291ADE-162D-449C-9C40-68D9639337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4E23FA-A039-4A9E-9032-FF5A59507205}"/>
              </a:ext>
            </a:extLst>
          </p:cNvPr>
          <p:cNvSpPr>
            <a:spLocks noGrp="1"/>
          </p:cNvSpPr>
          <p:nvPr>
            <p:ph type="dt" sz="half" idx="10"/>
          </p:nvPr>
        </p:nvSpPr>
        <p:spPr/>
        <p:txBody>
          <a:bodyPr/>
          <a:lstStyle/>
          <a:p>
            <a:fld id="{2FC3A46E-C0A5-48F3-9ABD-A05C3B671D11}" type="datetimeFigureOut">
              <a:rPr lang="en-IN" smtClean="0"/>
              <a:t>05-02-2022</a:t>
            </a:fld>
            <a:endParaRPr lang="en-IN"/>
          </a:p>
        </p:txBody>
      </p:sp>
      <p:sp>
        <p:nvSpPr>
          <p:cNvPr id="5" name="Footer Placeholder 4">
            <a:extLst>
              <a:ext uri="{FF2B5EF4-FFF2-40B4-BE49-F238E27FC236}">
                <a16:creationId xmlns:a16="http://schemas.microsoft.com/office/drawing/2014/main" id="{21D2250D-F3D2-45DD-A8B4-EA09842601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E6F7E9-2592-4FC5-A052-B81D417572FF}"/>
              </a:ext>
            </a:extLst>
          </p:cNvPr>
          <p:cNvSpPr>
            <a:spLocks noGrp="1"/>
          </p:cNvSpPr>
          <p:nvPr>
            <p:ph type="sldNum" sz="quarter" idx="12"/>
          </p:nvPr>
        </p:nvSpPr>
        <p:spPr/>
        <p:txBody>
          <a:bodyPr/>
          <a:lstStyle/>
          <a:p>
            <a:fld id="{1CD338A7-F0E4-4A00-93F5-A3387E01794D}" type="slidenum">
              <a:rPr lang="en-IN" smtClean="0"/>
              <a:t>‹#›</a:t>
            </a:fld>
            <a:endParaRPr lang="en-IN"/>
          </a:p>
        </p:txBody>
      </p:sp>
    </p:spTree>
    <p:extLst>
      <p:ext uri="{BB962C8B-B14F-4D97-AF65-F5344CB8AC3E}">
        <p14:creationId xmlns:p14="http://schemas.microsoft.com/office/powerpoint/2010/main" val="880572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9366B-5949-4762-B51C-929869D504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B7CE74-1C49-4870-9F2B-3C1D70D229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D6211D-52C9-470E-B8AE-36AC2D30C6DE}"/>
              </a:ext>
            </a:extLst>
          </p:cNvPr>
          <p:cNvSpPr>
            <a:spLocks noGrp="1"/>
          </p:cNvSpPr>
          <p:nvPr>
            <p:ph type="dt" sz="half" idx="10"/>
          </p:nvPr>
        </p:nvSpPr>
        <p:spPr/>
        <p:txBody>
          <a:bodyPr/>
          <a:lstStyle/>
          <a:p>
            <a:fld id="{2FC3A46E-C0A5-48F3-9ABD-A05C3B671D11}" type="datetimeFigureOut">
              <a:rPr lang="en-IN" smtClean="0"/>
              <a:t>05-02-2022</a:t>
            </a:fld>
            <a:endParaRPr lang="en-IN"/>
          </a:p>
        </p:txBody>
      </p:sp>
      <p:sp>
        <p:nvSpPr>
          <p:cNvPr id="5" name="Footer Placeholder 4">
            <a:extLst>
              <a:ext uri="{FF2B5EF4-FFF2-40B4-BE49-F238E27FC236}">
                <a16:creationId xmlns:a16="http://schemas.microsoft.com/office/drawing/2014/main" id="{810B5794-F984-456C-B996-C7111E1106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96B243-2145-46F9-9E55-455933A586C3}"/>
              </a:ext>
            </a:extLst>
          </p:cNvPr>
          <p:cNvSpPr>
            <a:spLocks noGrp="1"/>
          </p:cNvSpPr>
          <p:nvPr>
            <p:ph type="sldNum" sz="quarter" idx="12"/>
          </p:nvPr>
        </p:nvSpPr>
        <p:spPr/>
        <p:txBody>
          <a:bodyPr/>
          <a:lstStyle/>
          <a:p>
            <a:fld id="{1CD338A7-F0E4-4A00-93F5-A3387E01794D}" type="slidenum">
              <a:rPr lang="en-IN" smtClean="0"/>
              <a:t>‹#›</a:t>
            </a:fld>
            <a:endParaRPr lang="en-IN"/>
          </a:p>
        </p:txBody>
      </p:sp>
    </p:spTree>
    <p:extLst>
      <p:ext uri="{BB962C8B-B14F-4D97-AF65-F5344CB8AC3E}">
        <p14:creationId xmlns:p14="http://schemas.microsoft.com/office/powerpoint/2010/main" val="42104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2BBE-52BE-4D20-A27F-4848C74FCB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5632BB-780A-4D34-9A32-9C7E0E6B33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FDE1B6-455D-4909-8E62-1153C2A08EE9}"/>
              </a:ext>
            </a:extLst>
          </p:cNvPr>
          <p:cNvSpPr>
            <a:spLocks noGrp="1"/>
          </p:cNvSpPr>
          <p:nvPr>
            <p:ph type="dt" sz="half" idx="10"/>
          </p:nvPr>
        </p:nvSpPr>
        <p:spPr/>
        <p:txBody>
          <a:bodyPr/>
          <a:lstStyle/>
          <a:p>
            <a:fld id="{2FC3A46E-C0A5-48F3-9ABD-A05C3B671D11}" type="datetimeFigureOut">
              <a:rPr lang="en-IN" smtClean="0"/>
              <a:t>05-02-2022</a:t>
            </a:fld>
            <a:endParaRPr lang="en-IN"/>
          </a:p>
        </p:txBody>
      </p:sp>
      <p:sp>
        <p:nvSpPr>
          <p:cNvPr id="5" name="Footer Placeholder 4">
            <a:extLst>
              <a:ext uri="{FF2B5EF4-FFF2-40B4-BE49-F238E27FC236}">
                <a16:creationId xmlns:a16="http://schemas.microsoft.com/office/drawing/2014/main" id="{EE48AC81-4565-441F-AC1B-08C6E045E4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F2E2E-15DC-414A-AE3A-26719A51786F}"/>
              </a:ext>
            </a:extLst>
          </p:cNvPr>
          <p:cNvSpPr>
            <a:spLocks noGrp="1"/>
          </p:cNvSpPr>
          <p:nvPr>
            <p:ph type="sldNum" sz="quarter" idx="12"/>
          </p:nvPr>
        </p:nvSpPr>
        <p:spPr/>
        <p:txBody>
          <a:bodyPr/>
          <a:lstStyle/>
          <a:p>
            <a:fld id="{1CD338A7-F0E4-4A00-93F5-A3387E01794D}" type="slidenum">
              <a:rPr lang="en-IN" smtClean="0"/>
              <a:t>‹#›</a:t>
            </a:fld>
            <a:endParaRPr lang="en-IN"/>
          </a:p>
        </p:txBody>
      </p:sp>
    </p:spTree>
    <p:extLst>
      <p:ext uri="{BB962C8B-B14F-4D97-AF65-F5344CB8AC3E}">
        <p14:creationId xmlns:p14="http://schemas.microsoft.com/office/powerpoint/2010/main" val="2494000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D62C-8902-4834-9FBD-37B094F4D7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48DF04-4E61-4B32-8A7A-DC219970F8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CCE869-02FE-4372-A2DE-AE14711C3D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9653E6-8985-4F80-9077-CCE226ED708C}"/>
              </a:ext>
            </a:extLst>
          </p:cNvPr>
          <p:cNvSpPr>
            <a:spLocks noGrp="1"/>
          </p:cNvSpPr>
          <p:nvPr>
            <p:ph type="dt" sz="half" idx="10"/>
          </p:nvPr>
        </p:nvSpPr>
        <p:spPr/>
        <p:txBody>
          <a:bodyPr/>
          <a:lstStyle/>
          <a:p>
            <a:fld id="{2FC3A46E-C0A5-48F3-9ABD-A05C3B671D11}" type="datetimeFigureOut">
              <a:rPr lang="en-IN" smtClean="0"/>
              <a:t>05-02-2022</a:t>
            </a:fld>
            <a:endParaRPr lang="en-IN"/>
          </a:p>
        </p:txBody>
      </p:sp>
      <p:sp>
        <p:nvSpPr>
          <p:cNvPr id="6" name="Footer Placeholder 5">
            <a:extLst>
              <a:ext uri="{FF2B5EF4-FFF2-40B4-BE49-F238E27FC236}">
                <a16:creationId xmlns:a16="http://schemas.microsoft.com/office/drawing/2014/main" id="{AE29DFE3-6FAB-41F4-B894-B860B97220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A510F4-ACB5-4457-A240-930201D3ABE8}"/>
              </a:ext>
            </a:extLst>
          </p:cNvPr>
          <p:cNvSpPr>
            <a:spLocks noGrp="1"/>
          </p:cNvSpPr>
          <p:nvPr>
            <p:ph type="sldNum" sz="quarter" idx="12"/>
          </p:nvPr>
        </p:nvSpPr>
        <p:spPr/>
        <p:txBody>
          <a:bodyPr/>
          <a:lstStyle/>
          <a:p>
            <a:fld id="{1CD338A7-F0E4-4A00-93F5-A3387E01794D}" type="slidenum">
              <a:rPr lang="en-IN" smtClean="0"/>
              <a:t>‹#›</a:t>
            </a:fld>
            <a:endParaRPr lang="en-IN"/>
          </a:p>
        </p:txBody>
      </p:sp>
    </p:spTree>
    <p:extLst>
      <p:ext uri="{BB962C8B-B14F-4D97-AF65-F5344CB8AC3E}">
        <p14:creationId xmlns:p14="http://schemas.microsoft.com/office/powerpoint/2010/main" val="2135614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CE31D-BE2B-443D-ADE0-DC6A8DD693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A9BD0B-1F18-45B9-AA92-E01F569794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C26EE6-2E95-4209-A29D-48E4A0A9E8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EC0CCD-4FFA-46D0-97F6-90D7F6498D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FAE2F0-CABF-4992-AE66-C388B2C961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A7AE65B-668E-4A6A-A378-7455D1B59C20}"/>
              </a:ext>
            </a:extLst>
          </p:cNvPr>
          <p:cNvSpPr>
            <a:spLocks noGrp="1"/>
          </p:cNvSpPr>
          <p:nvPr>
            <p:ph type="dt" sz="half" idx="10"/>
          </p:nvPr>
        </p:nvSpPr>
        <p:spPr/>
        <p:txBody>
          <a:bodyPr/>
          <a:lstStyle/>
          <a:p>
            <a:fld id="{2FC3A46E-C0A5-48F3-9ABD-A05C3B671D11}" type="datetimeFigureOut">
              <a:rPr lang="en-IN" smtClean="0"/>
              <a:t>05-02-2022</a:t>
            </a:fld>
            <a:endParaRPr lang="en-IN"/>
          </a:p>
        </p:txBody>
      </p:sp>
      <p:sp>
        <p:nvSpPr>
          <p:cNvPr id="8" name="Footer Placeholder 7">
            <a:extLst>
              <a:ext uri="{FF2B5EF4-FFF2-40B4-BE49-F238E27FC236}">
                <a16:creationId xmlns:a16="http://schemas.microsoft.com/office/drawing/2014/main" id="{7090B2F5-8DCC-4120-92BC-60DF3AF105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F0B3D1-4507-4E59-86E5-9FF887EB83BE}"/>
              </a:ext>
            </a:extLst>
          </p:cNvPr>
          <p:cNvSpPr>
            <a:spLocks noGrp="1"/>
          </p:cNvSpPr>
          <p:nvPr>
            <p:ph type="sldNum" sz="quarter" idx="12"/>
          </p:nvPr>
        </p:nvSpPr>
        <p:spPr/>
        <p:txBody>
          <a:bodyPr/>
          <a:lstStyle/>
          <a:p>
            <a:fld id="{1CD338A7-F0E4-4A00-93F5-A3387E01794D}" type="slidenum">
              <a:rPr lang="en-IN" smtClean="0"/>
              <a:t>‹#›</a:t>
            </a:fld>
            <a:endParaRPr lang="en-IN"/>
          </a:p>
        </p:txBody>
      </p:sp>
    </p:spTree>
    <p:extLst>
      <p:ext uri="{BB962C8B-B14F-4D97-AF65-F5344CB8AC3E}">
        <p14:creationId xmlns:p14="http://schemas.microsoft.com/office/powerpoint/2010/main" val="2199368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F613A-AADA-4AC9-833A-B3267D056F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3357BF-C554-4D86-A468-1F66BBEB28D2}"/>
              </a:ext>
            </a:extLst>
          </p:cNvPr>
          <p:cNvSpPr>
            <a:spLocks noGrp="1"/>
          </p:cNvSpPr>
          <p:nvPr>
            <p:ph type="dt" sz="half" idx="10"/>
          </p:nvPr>
        </p:nvSpPr>
        <p:spPr/>
        <p:txBody>
          <a:bodyPr/>
          <a:lstStyle/>
          <a:p>
            <a:fld id="{2FC3A46E-C0A5-48F3-9ABD-A05C3B671D11}" type="datetimeFigureOut">
              <a:rPr lang="en-IN" smtClean="0"/>
              <a:t>05-02-2022</a:t>
            </a:fld>
            <a:endParaRPr lang="en-IN"/>
          </a:p>
        </p:txBody>
      </p:sp>
      <p:sp>
        <p:nvSpPr>
          <p:cNvPr id="4" name="Footer Placeholder 3">
            <a:extLst>
              <a:ext uri="{FF2B5EF4-FFF2-40B4-BE49-F238E27FC236}">
                <a16:creationId xmlns:a16="http://schemas.microsoft.com/office/drawing/2014/main" id="{82A7C9A5-AFF4-4558-A77F-EAEB23F58B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11CF30-3139-4788-B0A3-730BD5E3C753}"/>
              </a:ext>
            </a:extLst>
          </p:cNvPr>
          <p:cNvSpPr>
            <a:spLocks noGrp="1"/>
          </p:cNvSpPr>
          <p:nvPr>
            <p:ph type="sldNum" sz="quarter" idx="12"/>
          </p:nvPr>
        </p:nvSpPr>
        <p:spPr/>
        <p:txBody>
          <a:bodyPr/>
          <a:lstStyle/>
          <a:p>
            <a:fld id="{1CD338A7-F0E4-4A00-93F5-A3387E01794D}" type="slidenum">
              <a:rPr lang="en-IN" smtClean="0"/>
              <a:t>‹#›</a:t>
            </a:fld>
            <a:endParaRPr lang="en-IN"/>
          </a:p>
        </p:txBody>
      </p:sp>
    </p:spTree>
    <p:extLst>
      <p:ext uri="{BB962C8B-B14F-4D97-AF65-F5344CB8AC3E}">
        <p14:creationId xmlns:p14="http://schemas.microsoft.com/office/powerpoint/2010/main" val="700514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3A4276-A9E5-47AE-899C-BFBD6E927C26}"/>
              </a:ext>
            </a:extLst>
          </p:cNvPr>
          <p:cNvSpPr>
            <a:spLocks noGrp="1"/>
          </p:cNvSpPr>
          <p:nvPr>
            <p:ph type="dt" sz="half" idx="10"/>
          </p:nvPr>
        </p:nvSpPr>
        <p:spPr/>
        <p:txBody>
          <a:bodyPr/>
          <a:lstStyle/>
          <a:p>
            <a:fld id="{2FC3A46E-C0A5-48F3-9ABD-A05C3B671D11}" type="datetimeFigureOut">
              <a:rPr lang="en-IN" smtClean="0"/>
              <a:t>05-02-2022</a:t>
            </a:fld>
            <a:endParaRPr lang="en-IN"/>
          </a:p>
        </p:txBody>
      </p:sp>
      <p:sp>
        <p:nvSpPr>
          <p:cNvPr id="3" name="Footer Placeholder 2">
            <a:extLst>
              <a:ext uri="{FF2B5EF4-FFF2-40B4-BE49-F238E27FC236}">
                <a16:creationId xmlns:a16="http://schemas.microsoft.com/office/drawing/2014/main" id="{6A940134-D223-45ED-A4FF-87A8FBEDB8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8BA990-C441-43B8-AE11-6333FAA7DCC7}"/>
              </a:ext>
            </a:extLst>
          </p:cNvPr>
          <p:cNvSpPr>
            <a:spLocks noGrp="1"/>
          </p:cNvSpPr>
          <p:nvPr>
            <p:ph type="sldNum" sz="quarter" idx="12"/>
          </p:nvPr>
        </p:nvSpPr>
        <p:spPr/>
        <p:txBody>
          <a:bodyPr/>
          <a:lstStyle/>
          <a:p>
            <a:fld id="{1CD338A7-F0E4-4A00-93F5-A3387E01794D}" type="slidenum">
              <a:rPr lang="en-IN" smtClean="0"/>
              <a:t>‹#›</a:t>
            </a:fld>
            <a:endParaRPr lang="en-IN"/>
          </a:p>
        </p:txBody>
      </p:sp>
    </p:spTree>
    <p:extLst>
      <p:ext uri="{BB962C8B-B14F-4D97-AF65-F5344CB8AC3E}">
        <p14:creationId xmlns:p14="http://schemas.microsoft.com/office/powerpoint/2010/main" val="3956767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9D224-3933-457E-8FB0-DBDAAF539D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B3C157-4A7B-4D41-AE8D-E2FACAF48A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61A7A0-D189-44EA-83B2-08B52559FF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7FDA5B-6C47-43F5-93C3-19CC3AF20F82}"/>
              </a:ext>
            </a:extLst>
          </p:cNvPr>
          <p:cNvSpPr>
            <a:spLocks noGrp="1"/>
          </p:cNvSpPr>
          <p:nvPr>
            <p:ph type="dt" sz="half" idx="10"/>
          </p:nvPr>
        </p:nvSpPr>
        <p:spPr/>
        <p:txBody>
          <a:bodyPr/>
          <a:lstStyle/>
          <a:p>
            <a:fld id="{2FC3A46E-C0A5-48F3-9ABD-A05C3B671D11}" type="datetimeFigureOut">
              <a:rPr lang="en-IN" smtClean="0"/>
              <a:t>05-02-2022</a:t>
            </a:fld>
            <a:endParaRPr lang="en-IN"/>
          </a:p>
        </p:txBody>
      </p:sp>
      <p:sp>
        <p:nvSpPr>
          <p:cNvPr id="6" name="Footer Placeholder 5">
            <a:extLst>
              <a:ext uri="{FF2B5EF4-FFF2-40B4-BE49-F238E27FC236}">
                <a16:creationId xmlns:a16="http://schemas.microsoft.com/office/drawing/2014/main" id="{2E79F57F-13D6-4962-A3E2-0BCF26CE01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4B3334-BD8B-47E0-90FB-4B1A36F7AB25}"/>
              </a:ext>
            </a:extLst>
          </p:cNvPr>
          <p:cNvSpPr>
            <a:spLocks noGrp="1"/>
          </p:cNvSpPr>
          <p:nvPr>
            <p:ph type="sldNum" sz="quarter" idx="12"/>
          </p:nvPr>
        </p:nvSpPr>
        <p:spPr/>
        <p:txBody>
          <a:bodyPr/>
          <a:lstStyle/>
          <a:p>
            <a:fld id="{1CD338A7-F0E4-4A00-93F5-A3387E01794D}" type="slidenum">
              <a:rPr lang="en-IN" smtClean="0"/>
              <a:t>‹#›</a:t>
            </a:fld>
            <a:endParaRPr lang="en-IN"/>
          </a:p>
        </p:txBody>
      </p:sp>
    </p:spTree>
    <p:extLst>
      <p:ext uri="{BB962C8B-B14F-4D97-AF65-F5344CB8AC3E}">
        <p14:creationId xmlns:p14="http://schemas.microsoft.com/office/powerpoint/2010/main" val="234782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17E3-93D1-4D52-8786-46AA73637F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76A752-D596-4B22-855D-7189E8CCE7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556BBBF-7781-471B-9E22-D8A4C35CCE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2E6459-9EC3-46BE-B8C6-B947C327041B}"/>
              </a:ext>
            </a:extLst>
          </p:cNvPr>
          <p:cNvSpPr>
            <a:spLocks noGrp="1"/>
          </p:cNvSpPr>
          <p:nvPr>
            <p:ph type="dt" sz="half" idx="10"/>
          </p:nvPr>
        </p:nvSpPr>
        <p:spPr/>
        <p:txBody>
          <a:bodyPr/>
          <a:lstStyle/>
          <a:p>
            <a:fld id="{2FC3A46E-C0A5-48F3-9ABD-A05C3B671D11}" type="datetimeFigureOut">
              <a:rPr lang="en-IN" smtClean="0"/>
              <a:t>05-02-2022</a:t>
            </a:fld>
            <a:endParaRPr lang="en-IN"/>
          </a:p>
        </p:txBody>
      </p:sp>
      <p:sp>
        <p:nvSpPr>
          <p:cNvPr id="6" name="Footer Placeholder 5">
            <a:extLst>
              <a:ext uri="{FF2B5EF4-FFF2-40B4-BE49-F238E27FC236}">
                <a16:creationId xmlns:a16="http://schemas.microsoft.com/office/drawing/2014/main" id="{8B9F1D52-77C4-49AD-8CF4-DD1D8F7B31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C2860C-04F9-460A-B310-839FD44393DF}"/>
              </a:ext>
            </a:extLst>
          </p:cNvPr>
          <p:cNvSpPr>
            <a:spLocks noGrp="1"/>
          </p:cNvSpPr>
          <p:nvPr>
            <p:ph type="sldNum" sz="quarter" idx="12"/>
          </p:nvPr>
        </p:nvSpPr>
        <p:spPr/>
        <p:txBody>
          <a:bodyPr/>
          <a:lstStyle/>
          <a:p>
            <a:fld id="{1CD338A7-F0E4-4A00-93F5-A3387E01794D}" type="slidenum">
              <a:rPr lang="en-IN" smtClean="0"/>
              <a:t>‹#›</a:t>
            </a:fld>
            <a:endParaRPr lang="en-IN"/>
          </a:p>
        </p:txBody>
      </p:sp>
    </p:spTree>
    <p:extLst>
      <p:ext uri="{BB962C8B-B14F-4D97-AF65-F5344CB8AC3E}">
        <p14:creationId xmlns:p14="http://schemas.microsoft.com/office/powerpoint/2010/main" val="2703783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746126-174F-489E-9DB2-3B99B8FA9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23D9B3-556C-4743-BF0C-925720B7DD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812386-92A6-4AD6-9CD7-D39577A71E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C3A46E-C0A5-48F3-9ABD-A05C3B671D11}" type="datetimeFigureOut">
              <a:rPr lang="en-IN" smtClean="0"/>
              <a:t>05-02-2022</a:t>
            </a:fld>
            <a:endParaRPr lang="en-IN"/>
          </a:p>
        </p:txBody>
      </p:sp>
      <p:sp>
        <p:nvSpPr>
          <p:cNvPr id="5" name="Footer Placeholder 4">
            <a:extLst>
              <a:ext uri="{FF2B5EF4-FFF2-40B4-BE49-F238E27FC236}">
                <a16:creationId xmlns:a16="http://schemas.microsoft.com/office/drawing/2014/main" id="{5731F072-2DCD-4A2A-BA49-1637F64C74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37DC74-4A69-4F55-825C-E93733384A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D338A7-F0E4-4A00-93F5-A3387E01794D}" type="slidenum">
              <a:rPr lang="en-IN" smtClean="0"/>
              <a:t>‹#›</a:t>
            </a:fld>
            <a:endParaRPr lang="en-IN"/>
          </a:p>
        </p:txBody>
      </p:sp>
    </p:spTree>
    <p:extLst>
      <p:ext uri="{BB962C8B-B14F-4D97-AF65-F5344CB8AC3E}">
        <p14:creationId xmlns:p14="http://schemas.microsoft.com/office/powerpoint/2010/main" val="3658016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001D3-D464-4784-98B0-9926F6E90DCE}"/>
              </a:ext>
            </a:extLst>
          </p:cNvPr>
          <p:cNvSpPr>
            <a:spLocks noGrp="1"/>
          </p:cNvSpPr>
          <p:nvPr>
            <p:ph type="ctrTitle"/>
          </p:nvPr>
        </p:nvSpPr>
        <p:spPr/>
        <p:txBody>
          <a:bodyPr/>
          <a:lstStyle/>
          <a:p>
            <a:r>
              <a:rPr lang="en-US" b="1" dirty="0"/>
              <a:t>Predicting Micro Credit Loan Defaulters</a:t>
            </a:r>
            <a:endParaRPr lang="en-IN" b="1" dirty="0"/>
          </a:p>
        </p:txBody>
      </p:sp>
      <p:sp>
        <p:nvSpPr>
          <p:cNvPr id="3" name="Subtitle 2">
            <a:extLst>
              <a:ext uri="{FF2B5EF4-FFF2-40B4-BE49-F238E27FC236}">
                <a16:creationId xmlns:a16="http://schemas.microsoft.com/office/drawing/2014/main" id="{915A6F8E-B937-4547-BAFF-EA530AEAABEF}"/>
              </a:ext>
            </a:extLst>
          </p:cNvPr>
          <p:cNvSpPr>
            <a:spLocks noGrp="1"/>
          </p:cNvSpPr>
          <p:nvPr>
            <p:ph type="subTitle" idx="1"/>
          </p:nvPr>
        </p:nvSpPr>
        <p:spPr>
          <a:xfrm>
            <a:off x="1676400" y="4516438"/>
            <a:ext cx="9144000" cy="1655762"/>
          </a:xfrm>
        </p:spPr>
        <p:txBody>
          <a:bodyPr/>
          <a:lstStyle/>
          <a:p>
            <a:pPr algn="r"/>
            <a:endParaRPr lang="en-US" dirty="0"/>
          </a:p>
          <a:p>
            <a:pPr algn="r"/>
            <a:endParaRPr lang="en-IN" dirty="0"/>
          </a:p>
          <a:p>
            <a:pPr algn="r"/>
            <a:endParaRPr lang="en-IN" dirty="0"/>
          </a:p>
          <a:p>
            <a:pPr algn="r"/>
            <a:endParaRPr lang="en-IN" dirty="0"/>
          </a:p>
        </p:txBody>
      </p:sp>
      <p:sp>
        <p:nvSpPr>
          <p:cNvPr id="4" name="TextBox 3">
            <a:extLst>
              <a:ext uri="{FF2B5EF4-FFF2-40B4-BE49-F238E27FC236}">
                <a16:creationId xmlns:a16="http://schemas.microsoft.com/office/drawing/2014/main" id="{1E48F9B3-6790-4D88-8F1A-42B84A0E8A2B}"/>
              </a:ext>
            </a:extLst>
          </p:cNvPr>
          <p:cNvSpPr txBox="1"/>
          <p:nvPr/>
        </p:nvSpPr>
        <p:spPr>
          <a:xfrm>
            <a:off x="5999018" y="5258583"/>
            <a:ext cx="5056909" cy="954107"/>
          </a:xfrm>
          <a:prstGeom prst="rect">
            <a:avLst/>
          </a:prstGeom>
          <a:noFill/>
        </p:spPr>
        <p:txBody>
          <a:bodyPr wrap="square" rtlCol="0">
            <a:spAutoFit/>
          </a:bodyPr>
          <a:lstStyle/>
          <a:p>
            <a:pPr algn="r"/>
            <a:r>
              <a:rPr lang="en-US" sz="2800" dirty="0"/>
              <a:t>Submitted by-:</a:t>
            </a:r>
          </a:p>
          <a:p>
            <a:pPr algn="r"/>
            <a:r>
              <a:rPr lang="en-US" sz="2800" dirty="0"/>
              <a:t>Manoj Kumar Saxena</a:t>
            </a:r>
            <a:endParaRPr lang="en-IN" sz="2800" dirty="0"/>
          </a:p>
        </p:txBody>
      </p:sp>
    </p:spTree>
    <p:extLst>
      <p:ext uri="{BB962C8B-B14F-4D97-AF65-F5344CB8AC3E}">
        <p14:creationId xmlns:p14="http://schemas.microsoft.com/office/powerpoint/2010/main" val="1465805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9363D-9238-439F-BB1A-499C45425E36}"/>
              </a:ext>
            </a:extLst>
          </p:cNvPr>
          <p:cNvSpPr>
            <a:spLocks noGrp="1"/>
          </p:cNvSpPr>
          <p:nvPr>
            <p:ph type="title"/>
          </p:nvPr>
        </p:nvSpPr>
        <p:spPr>
          <a:xfrm>
            <a:off x="602673" y="2507673"/>
            <a:ext cx="10515600" cy="1482436"/>
          </a:xfrm>
        </p:spPr>
        <p:txBody>
          <a:bodyPr>
            <a:normAutofit fontScale="90000"/>
          </a:bodyPr>
          <a:lstStyle/>
          <a:p>
            <a:pPr algn="ctr"/>
            <a:r>
              <a:rPr lang="en-IN" dirty="0">
                <a:latin typeface="Georgia" panose="02040502050405020303" pitchFamily="18" charset="0"/>
              </a:rPr>
              <a:t>Exploratory Data Analysis</a:t>
            </a:r>
            <a:br>
              <a:rPr lang="en-IN" dirty="0">
                <a:latin typeface="Georgia" panose="02040502050405020303" pitchFamily="18" charset="0"/>
              </a:rPr>
            </a:br>
            <a:br>
              <a:rPr lang="en-IN" dirty="0">
                <a:latin typeface="Georgia" panose="02040502050405020303" pitchFamily="18" charset="0"/>
              </a:rPr>
            </a:br>
            <a:r>
              <a:rPr lang="en-IN" dirty="0">
                <a:latin typeface="Georgia" panose="02040502050405020303" pitchFamily="18" charset="0"/>
              </a:rPr>
              <a:t>(EDA)</a:t>
            </a:r>
          </a:p>
        </p:txBody>
      </p:sp>
    </p:spTree>
    <p:extLst>
      <p:ext uri="{BB962C8B-B14F-4D97-AF65-F5344CB8AC3E}">
        <p14:creationId xmlns:p14="http://schemas.microsoft.com/office/powerpoint/2010/main" val="311658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C9B4D0E-12B9-43B5-BA76-5FE6C38858C1}"/>
              </a:ext>
            </a:extLst>
          </p:cNvPr>
          <p:cNvPicPr>
            <a:picLocks noGrp="1" noChangeAspect="1"/>
          </p:cNvPicPr>
          <p:nvPr>
            <p:ph idx="1"/>
          </p:nvPr>
        </p:nvPicPr>
        <p:blipFill>
          <a:blip r:embed="rId2"/>
          <a:stretch>
            <a:fillRect/>
          </a:stretch>
        </p:blipFill>
        <p:spPr>
          <a:xfrm>
            <a:off x="1304256" y="1020418"/>
            <a:ext cx="9583487" cy="3534268"/>
          </a:xfrm>
        </p:spPr>
      </p:pic>
      <p:sp>
        <p:nvSpPr>
          <p:cNvPr id="6" name="TextBox 5">
            <a:extLst>
              <a:ext uri="{FF2B5EF4-FFF2-40B4-BE49-F238E27FC236}">
                <a16:creationId xmlns:a16="http://schemas.microsoft.com/office/drawing/2014/main" id="{9D2EFB9E-3892-4B8A-A0E8-F1880841C17B}"/>
              </a:ext>
            </a:extLst>
          </p:cNvPr>
          <p:cNvSpPr txBox="1"/>
          <p:nvPr/>
        </p:nvSpPr>
        <p:spPr>
          <a:xfrm>
            <a:off x="838200" y="5009322"/>
            <a:ext cx="10704443" cy="1754326"/>
          </a:xfrm>
          <a:prstGeom prst="rect">
            <a:avLst/>
          </a:prstGeom>
          <a:noFill/>
        </p:spPr>
        <p:txBody>
          <a:bodyPr wrap="square" rtlCol="0">
            <a:spAutoFit/>
          </a:bodyPr>
          <a:lstStyle/>
          <a:p>
            <a:pPr marL="285750" indent="-285750">
              <a:buFont typeface="Arial" panose="020B0604020202020204" pitchFamily="34" charset="0"/>
              <a:buChar char="•"/>
            </a:pPr>
            <a:r>
              <a:rPr lang="en-US"/>
              <a:t>Maximum Users who paid bill having aon values has maximum 8000 age on its cellular networks.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Daily amount spent from main account, averaged over last 30/90 days (in Indonesian Rupiah) who are maximum defaulter  are in range of 1000 to 1200.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Average main account balance over last 30 days are having maximum 2000 are the maximum no. of defaulters</a:t>
            </a:r>
            <a:endParaRPr lang="en-IN" dirty="0"/>
          </a:p>
        </p:txBody>
      </p:sp>
    </p:spTree>
    <p:extLst>
      <p:ext uri="{BB962C8B-B14F-4D97-AF65-F5344CB8AC3E}">
        <p14:creationId xmlns:p14="http://schemas.microsoft.com/office/powerpoint/2010/main" val="33636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D0706E1-105C-4723-B903-7F1232A85CE0}"/>
              </a:ext>
            </a:extLst>
          </p:cNvPr>
          <p:cNvPicPr>
            <a:picLocks noGrp="1" noChangeAspect="1"/>
          </p:cNvPicPr>
          <p:nvPr>
            <p:ph idx="1"/>
          </p:nvPr>
        </p:nvPicPr>
        <p:blipFill>
          <a:blip r:embed="rId2"/>
          <a:stretch>
            <a:fillRect/>
          </a:stretch>
        </p:blipFill>
        <p:spPr>
          <a:xfrm>
            <a:off x="1292465" y="375300"/>
            <a:ext cx="9421540" cy="3543795"/>
          </a:xfrm>
        </p:spPr>
      </p:pic>
      <p:sp>
        <p:nvSpPr>
          <p:cNvPr id="8" name="TextBox 7">
            <a:extLst>
              <a:ext uri="{FF2B5EF4-FFF2-40B4-BE49-F238E27FC236}">
                <a16:creationId xmlns:a16="http://schemas.microsoft.com/office/drawing/2014/main" id="{8294F865-81B1-4C9E-8FCE-42671A9A8D0C}"/>
              </a:ext>
            </a:extLst>
          </p:cNvPr>
          <p:cNvSpPr txBox="1"/>
          <p:nvPr/>
        </p:nvSpPr>
        <p:spPr>
          <a:xfrm>
            <a:off x="838200" y="4333461"/>
            <a:ext cx="10651435"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t>over 90 days the maximum defaulter having maximum main account balance in range of 2000-2500 . </a:t>
            </a:r>
          </a:p>
          <a:p>
            <a:pPr marL="285750" indent="-285750">
              <a:buFont typeface="Arial" panose="020B0604020202020204" pitchFamily="34" charset="0"/>
              <a:buChar char="•"/>
            </a:pPr>
            <a:r>
              <a:rPr lang="en-US" sz="1800" dirty="0"/>
              <a:t>Number of days till last recharge of main account for defaulter having max in range off 3700 to 3800 while for data account we didn't get much info we plot more graphs for data account.</a:t>
            </a:r>
            <a:endParaRPr lang="en-US" dirty="0"/>
          </a:p>
          <a:p>
            <a:pPr marL="285750" indent="-285750">
              <a:buFont typeface="Arial" panose="020B0604020202020204" pitchFamily="34" charset="0"/>
              <a:buChar char="•"/>
            </a:pPr>
            <a:r>
              <a:rPr lang="en-US" sz="1800" dirty="0"/>
              <a:t>Defaulter has done maximum last recharge for main account (in Indonesian Rupiah) is in range of 1200-1300 while other users done more than 2500.</a:t>
            </a:r>
            <a:endParaRPr lang="en-IN" dirty="0"/>
          </a:p>
        </p:txBody>
      </p:sp>
    </p:spTree>
    <p:extLst>
      <p:ext uri="{BB962C8B-B14F-4D97-AF65-F5344CB8AC3E}">
        <p14:creationId xmlns:p14="http://schemas.microsoft.com/office/powerpoint/2010/main" val="2663310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9CAEA2-C51E-4603-A486-254A6F6B10BE}"/>
              </a:ext>
            </a:extLst>
          </p:cNvPr>
          <p:cNvSpPr>
            <a:spLocks noGrp="1"/>
          </p:cNvSpPr>
          <p:nvPr>
            <p:ph idx="1"/>
          </p:nvPr>
        </p:nvSpPr>
        <p:spPr>
          <a:xfrm>
            <a:off x="803413" y="3889512"/>
            <a:ext cx="10585174" cy="2968488"/>
          </a:xfrm>
        </p:spPr>
        <p:txBody>
          <a:bodyPr>
            <a:normAutofit fontScale="55000" lnSpcReduction="20000"/>
          </a:bodyPr>
          <a:lstStyle/>
          <a:p>
            <a:r>
              <a:rPr lang="en-US" dirty="0"/>
              <a:t>Defaulter has recharge maximum 1-2 times while others user recharges their credit for more than 4 times in a month.</a:t>
            </a:r>
          </a:p>
          <a:p>
            <a:endParaRPr lang="en-US" dirty="0"/>
          </a:p>
          <a:p>
            <a:r>
              <a:rPr lang="en-US" dirty="0"/>
              <a:t>Defaulters has total amount of recharge in main account over last 30 days maximum in range 2200 -2300 while other users recharged their main account with summation more than 8000.</a:t>
            </a:r>
          </a:p>
          <a:p>
            <a:endParaRPr lang="en-US" dirty="0"/>
          </a:p>
          <a:p>
            <a:r>
              <a:rPr lang="en-US" dirty="0"/>
              <a:t>Defaulters has median amount of recharge in main account over last 30 days maximum in range 100 -1050 while other users recharged their main account with summation more than 1900.</a:t>
            </a:r>
          </a:p>
          <a:p>
            <a:endParaRPr lang="en-US" dirty="0"/>
          </a:p>
          <a:p>
            <a:r>
              <a:rPr lang="en-US" dirty="0"/>
              <a:t>Median of main account balance just before recharge in last 30 days at user level (in Indonesian Rupiah) for defaulter maximum was more than 5000 while others having approximately 4000.</a:t>
            </a:r>
            <a:endParaRPr lang="en-IN" dirty="0"/>
          </a:p>
        </p:txBody>
      </p:sp>
      <p:pic>
        <p:nvPicPr>
          <p:cNvPr id="5" name="Picture 4">
            <a:extLst>
              <a:ext uri="{FF2B5EF4-FFF2-40B4-BE49-F238E27FC236}">
                <a16:creationId xmlns:a16="http://schemas.microsoft.com/office/drawing/2014/main" id="{71C82E9E-C139-4B2A-9C67-A0D6A215578A}"/>
              </a:ext>
            </a:extLst>
          </p:cNvPr>
          <p:cNvPicPr>
            <a:picLocks noChangeAspect="1"/>
          </p:cNvPicPr>
          <p:nvPr/>
        </p:nvPicPr>
        <p:blipFill>
          <a:blip r:embed="rId2"/>
          <a:stretch>
            <a:fillRect/>
          </a:stretch>
        </p:blipFill>
        <p:spPr>
          <a:xfrm>
            <a:off x="1075052" y="196675"/>
            <a:ext cx="9326277" cy="3496163"/>
          </a:xfrm>
          <a:prstGeom prst="rect">
            <a:avLst/>
          </a:prstGeom>
        </p:spPr>
      </p:pic>
    </p:spTree>
    <p:extLst>
      <p:ext uri="{BB962C8B-B14F-4D97-AF65-F5344CB8AC3E}">
        <p14:creationId xmlns:p14="http://schemas.microsoft.com/office/powerpoint/2010/main" val="2172617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4DEE75-E6E5-4880-9B05-E10456391122}"/>
              </a:ext>
            </a:extLst>
          </p:cNvPr>
          <p:cNvSpPr>
            <a:spLocks noGrp="1"/>
          </p:cNvSpPr>
          <p:nvPr>
            <p:ph idx="1"/>
          </p:nvPr>
        </p:nvSpPr>
        <p:spPr>
          <a:xfrm>
            <a:off x="1258956" y="3583233"/>
            <a:ext cx="10094843" cy="2593730"/>
          </a:xfrm>
        </p:spPr>
        <p:txBody>
          <a:bodyPr>
            <a:normAutofit fontScale="70000" lnSpcReduction="20000"/>
          </a:bodyPr>
          <a:lstStyle/>
          <a:p>
            <a:r>
              <a:rPr lang="en-US" dirty="0"/>
              <a:t>Defaulter has recharge maximum 1-2 no. of times main account got recharged in last 90 days while other users used more having 7 times.</a:t>
            </a:r>
          </a:p>
          <a:p>
            <a:r>
              <a:rPr lang="en-US" dirty="0"/>
              <a:t>Frequency of main account recharged in last 90 days for defaulter is maximum of 5 while other having of more than 8.</a:t>
            </a:r>
          </a:p>
          <a:p>
            <a:r>
              <a:rPr lang="en-US" dirty="0"/>
              <a:t>defaulters has total amount of recharge in main account over last 90 days maximum is less than 4000 while other users recharged their main account with summation approx. 14000.</a:t>
            </a:r>
          </a:p>
          <a:p>
            <a:r>
              <a:rPr lang="en-US" dirty="0"/>
              <a:t>defaulters has median amount of recharge in main account over last 90 days maximum in range 1200 -1250 while other users recharged their main account with summation more than 2000.</a:t>
            </a:r>
          </a:p>
          <a:p>
            <a:endParaRPr lang="en-IN" dirty="0"/>
          </a:p>
        </p:txBody>
      </p:sp>
      <p:pic>
        <p:nvPicPr>
          <p:cNvPr id="5" name="Picture 4">
            <a:extLst>
              <a:ext uri="{FF2B5EF4-FFF2-40B4-BE49-F238E27FC236}">
                <a16:creationId xmlns:a16="http://schemas.microsoft.com/office/drawing/2014/main" id="{609D653A-C60F-41AA-8860-D98D4578EE52}"/>
              </a:ext>
            </a:extLst>
          </p:cNvPr>
          <p:cNvPicPr>
            <a:picLocks noChangeAspect="1"/>
          </p:cNvPicPr>
          <p:nvPr/>
        </p:nvPicPr>
        <p:blipFill>
          <a:blip r:embed="rId2"/>
          <a:stretch>
            <a:fillRect/>
          </a:stretch>
        </p:blipFill>
        <p:spPr>
          <a:xfrm>
            <a:off x="1258956" y="68017"/>
            <a:ext cx="6944694" cy="3515216"/>
          </a:xfrm>
          <a:prstGeom prst="rect">
            <a:avLst/>
          </a:prstGeom>
        </p:spPr>
      </p:pic>
      <p:pic>
        <p:nvPicPr>
          <p:cNvPr id="9" name="Picture 8">
            <a:extLst>
              <a:ext uri="{FF2B5EF4-FFF2-40B4-BE49-F238E27FC236}">
                <a16:creationId xmlns:a16="http://schemas.microsoft.com/office/drawing/2014/main" id="{E23EBEEE-A7D8-402F-A9E8-F4D47BBC8A2E}"/>
              </a:ext>
            </a:extLst>
          </p:cNvPr>
          <p:cNvPicPr>
            <a:picLocks noChangeAspect="1"/>
          </p:cNvPicPr>
          <p:nvPr/>
        </p:nvPicPr>
        <p:blipFill>
          <a:blip r:embed="rId3"/>
          <a:stretch>
            <a:fillRect/>
          </a:stretch>
        </p:blipFill>
        <p:spPr>
          <a:xfrm>
            <a:off x="8203650" y="77544"/>
            <a:ext cx="2362530" cy="3505689"/>
          </a:xfrm>
          <a:prstGeom prst="rect">
            <a:avLst/>
          </a:prstGeom>
        </p:spPr>
      </p:pic>
    </p:spTree>
    <p:extLst>
      <p:ext uri="{BB962C8B-B14F-4D97-AF65-F5344CB8AC3E}">
        <p14:creationId xmlns:p14="http://schemas.microsoft.com/office/powerpoint/2010/main" val="3971787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1F577DD-E6C0-4CBE-8E3E-4B6E39450343}"/>
              </a:ext>
            </a:extLst>
          </p:cNvPr>
          <p:cNvSpPr>
            <a:spLocks noGrp="1"/>
          </p:cNvSpPr>
          <p:nvPr>
            <p:ph idx="1"/>
          </p:nvPr>
        </p:nvSpPr>
        <p:spPr>
          <a:xfrm>
            <a:off x="1060174" y="3617843"/>
            <a:ext cx="10293626" cy="2559119"/>
          </a:xfrm>
        </p:spPr>
        <p:txBody>
          <a:bodyPr>
            <a:normAutofit fontScale="77500" lnSpcReduction="20000"/>
          </a:bodyPr>
          <a:lstStyle/>
          <a:p>
            <a:r>
              <a:rPr lang="en-US" dirty="0"/>
              <a:t>Frequency for data recharge over 90 days for defaulter is more than 0.07 while other users has approximately 0.05</a:t>
            </a:r>
          </a:p>
          <a:p>
            <a:endParaRPr lang="en-US" dirty="0"/>
          </a:p>
          <a:p>
            <a:r>
              <a:rPr lang="en-US" dirty="0"/>
              <a:t>Number of loans taken by defaulters in last 30 days was approximately 1.5 while other users has approximately 3.0</a:t>
            </a:r>
          </a:p>
          <a:p>
            <a:endParaRPr lang="en-US" dirty="0"/>
          </a:p>
          <a:p>
            <a:r>
              <a:rPr lang="en-US" dirty="0"/>
              <a:t>Total amount of loans taken by defaulter in last 30 days was approx. 9 while other users has approx. 20.</a:t>
            </a:r>
            <a:endParaRPr lang="en-IN" dirty="0"/>
          </a:p>
        </p:txBody>
      </p:sp>
      <p:pic>
        <p:nvPicPr>
          <p:cNvPr id="9" name="Picture 8">
            <a:extLst>
              <a:ext uri="{FF2B5EF4-FFF2-40B4-BE49-F238E27FC236}">
                <a16:creationId xmlns:a16="http://schemas.microsoft.com/office/drawing/2014/main" id="{77401097-BB9F-4D76-965B-965CDD2976D5}"/>
              </a:ext>
            </a:extLst>
          </p:cNvPr>
          <p:cNvPicPr>
            <a:picLocks noChangeAspect="1"/>
          </p:cNvPicPr>
          <p:nvPr/>
        </p:nvPicPr>
        <p:blipFill>
          <a:blip r:embed="rId2"/>
          <a:stretch>
            <a:fillRect/>
          </a:stretch>
        </p:blipFill>
        <p:spPr>
          <a:xfrm>
            <a:off x="2349697" y="0"/>
            <a:ext cx="7068536" cy="3496163"/>
          </a:xfrm>
          <a:prstGeom prst="rect">
            <a:avLst/>
          </a:prstGeom>
        </p:spPr>
      </p:pic>
    </p:spTree>
    <p:extLst>
      <p:ext uri="{BB962C8B-B14F-4D97-AF65-F5344CB8AC3E}">
        <p14:creationId xmlns:p14="http://schemas.microsoft.com/office/powerpoint/2010/main" val="3624962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9936B-0AAB-468E-81E5-FDA69B778B76}"/>
              </a:ext>
            </a:extLst>
          </p:cNvPr>
          <p:cNvSpPr>
            <a:spLocks noGrp="1"/>
          </p:cNvSpPr>
          <p:nvPr>
            <p:ph idx="1"/>
          </p:nvPr>
        </p:nvSpPr>
        <p:spPr>
          <a:xfrm>
            <a:off x="838200" y="3670852"/>
            <a:ext cx="10515600" cy="2506110"/>
          </a:xfrm>
        </p:spPr>
        <p:txBody>
          <a:bodyPr>
            <a:normAutofit fontScale="77500" lnSpcReduction="20000"/>
          </a:bodyPr>
          <a:lstStyle/>
          <a:p>
            <a:r>
              <a:rPr lang="en-US" dirty="0"/>
              <a:t>Median of amounts of loan taken by the defaulters in last 30 days was </a:t>
            </a:r>
            <a:r>
              <a:rPr lang="en-US" dirty="0" err="1"/>
              <a:t>approx</a:t>
            </a:r>
            <a:r>
              <a:rPr lang="en-US" dirty="0"/>
              <a:t> 0.03 while other users has approx. 0.06.</a:t>
            </a:r>
          </a:p>
          <a:p>
            <a:endParaRPr lang="en-US" dirty="0"/>
          </a:p>
          <a:p>
            <a:r>
              <a:rPr lang="en-US" dirty="0"/>
              <a:t>Number of loans taken by defaulters in last 30 days has max </a:t>
            </a:r>
            <a:r>
              <a:rPr lang="en-US" dirty="0" err="1"/>
              <a:t>approx</a:t>
            </a:r>
            <a:r>
              <a:rPr lang="en-US" dirty="0"/>
              <a:t> 17.5 while other users has max of approx. 20.0 .</a:t>
            </a:r>
          </a:p>
          <a:p>
            <a:endParaRPr lang="en-US" dirty="0"/>
          </a:p>
          <a:p>
            <a:r>
              <a:rPr lang="en-US" dirty="0"/>
              <a:t>Max total amount of loans taken by defaulters in last 30 days is of 10 while other users has taken more than 25.</a:t>
            </a:r>
            <a:endParaRPr lang="en-IN" dirty="0"/>
          </a:p>
        </p:txBody>
      </p:sp>
      <p:pic>
        <p:nvPicPr>
          <p:cNvPr id="5" name="Picture 4">
            <a:extLst>
              <a:ext uri="{FF2B5EF4-FFF2-40B4-BE49-F238E27FC236}">
                <a16:creationId xmlns:a16="http://schemas.microsoft.com/office/drawing/2014/main" id="{04C56527-7078-455D-9C39-9DDE398F7C16}"/>
              </a:ext>
            </a:extLst>
          </p:cNvPr>
          <p:cNvPicPr>
            <a:picLocks noChangeAspect="1"/>
          </p:cNvPicPr>
          <p:nvPr/>
        </p:nvPicPr>
        <p:blipFill>
          <a:blip r:embed="rId2"/>
          <a:stretch>
            <a:fillRect/>
          </a:stretch>
        </p:blipFill>
        <p:spPr>
          <a:xfrm>
            <a:off x="2521360" y="212794"/>
            <a:ext cx="6963747" cy="3458058"/>
          </a:xfrm>
          <a:prstGeom prst="rect">
            <a:avLst/>
          </a:prstGeom>
        </p:spPr>
      </p:pic>
    </p:spTree>
    <p:extLst>
      <p:ext uri="{BB962C8B-B14F-4D97-AF65-F5344CB8AC3E}">
        <p14:creationId xmlns:p14="http://schemas.microsoft.com/office/powerpoint/2010/main" val="2526123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BCCC6B-7C67-4786-9B02-5646B884D572}"/>
              </a:ext>
            </a:extLst>
          </p:cNvPr>
          <p:cNvSpPr>
            <a:spLocks noGrp="1"/>
          </p:cNvSpPr>
          <p:nvPr>
            <p:ph idx="1"/>
          </p:nvPr>
        </p:nvSpPr>
        <p:spPr>
          <a:xfrm>
            <a:off x="838200" y="3630863"/>
            <a:ext cx="10515600" cy="2942215"/>
          </a:xfrm>
        </p:spPr>
        <p:txBody>
          <a:bodyPr>
            <a:normAutofit fontScale="70000" lnSpcReduction="20000"/>
          </a:bodyPr>
          <a:lstStyle/>
          <a:p>
            <a:r>
              <a:rPr lang="en-US" dirty="0"/>
              <a:t>Max amount of loan taken by the defaulters is </a:t>
            </a:r>
            <a:r>
              <a:rPr lang="en-US" dirty="0" err="1"/>
              <a:t>approx</a:t>
            </a:r>
            <a:r>
              <a:rPr lang="en-US" dirty="0"/>
              <a:t> 6 while others has taken </a:t>
            </a:r>
            <a:r>
              <a:rPr lang="en-US" dirty="0" err="1"/>
              <a:t>approx</a:t>
            </a:r>
            <a:r>
              <a:rPr lang="en-US" dirty="0"/>
              <a:t> 6.6. over 90 days</a:t>
            </a:r>
          </a:p>
          <a:p>
            <a:endParaRPr lang="en-US" dirty="0"/>
          </a:p>
          <a:p>
            <a:r>
              <a:rPr lang="en-US" dirty="0"/>
              <a:t>Max median of amount taken by the defaulters is </a:t>
            </a:r>
            <a:r>
              <a:rPr lang="en-US" dirty="0" err="1"/>
              <a:t>approx</a:t>
            </a:r>
            <a:r>
              <a:rPr lang="en-US" dirty="0"/>
              <a:t> 0.03 while other users has taken </a:t>
            </a:r>
            <a:r>
              <a:rPr lang="en-US" dirty="0" err="1"/>
              <a:t>approx</a:t>
            </a:r>
            <a:r>
              <a:rPr lang="en-US" dirty="0"/>
              <a:t> 0.05 over 90 days.</a:t>
            </a:r>
          </a:p>
          <a:p>
            <a:endParaRPr lang="en-US" dirty="0"/>
          </a:p>
          <a:p>
            <a:r>
              <a:rPr lang="en-US" dirty="0"/>
              <a:t>payback by the defaulter is </a:t>
            </a:r>
            <a:r>
              <a:rPr lang="en-US" dirty="0" err="1"/>
              <a:t>approx</a:t>
            </a:r>
            <a:r>
              <a:rPr lang="en-US" dirty="0"/>
              <a:t> 2.5 while other users payback more than 3  over 30 days</a:t>
            </a:r>
          </a:p>
          <a:p>
            <a:endParaRPr lang="en-US" dirty="0"/>
          </a:p>
          <a:p>
            <a:r>
              <a:rPr lang="en-US" dirty="0"/>
              <a:t>payback by the defaulter is </a:t>
            </a:r>
            <a:r>
              <a:rPr lang="en-US" dirty="0" err="1"/>
              <a:t>approx</a:t>
            </a:r>
            <a:r>
              <a:rPr lang="en-US" dirty="0"/>
              <a:t> 3 while other users payback more than 4  over 90 days</a:t>
            </a:r>
            <a:endParaRPr lang="en-IN" dirty="0"/>
          </a:p>
        </p:txBody>
      </p:sp>
      <p:pic>
        <p:nvPicPr>
          <p:cNvPr id="5" name="Picture 4">
            <a:extLst>
              <a:ext uri="{FF2B5EF4-FFF2-40B4-BE49-F238E27FC236}">
                <a16:creationId xmlns:a16="http://schemas.microsoft.com/office/drawing/2014/main" id="{40A0B5BA-94AB-4239-B33C-EDAA7B7649CC}"/>
              </a:ext>
            </a:extLst>
          </p:cNvPr>
          <p:cNvPicPr>
            <a:picLocks noChangeAspect="1"/>
          </p:cNvPicPr>
          <p:nvPr/>
        </p:nvPicPr>
        <p:blipFill>
          <a:blip r:embed="rId2"/>
          <a:stretch>
            <a:fillRect/>
          </a:stretch>
        </p:blipFill>
        <p:spPr>
          <a:xfrm>
            <a:off x="1270109" y="20385"/>
            <a:ext cx="9307224" cy="3610479"/>
          </a:xfrm>
          <a:prstGeom prst="rect">
            <a:avLst/>
          </a:prstGeom>
        </p:spPr>
      </p:pic>
    </p:spTree>
    <p:extLst>
      <p:ext uri="{BB962C8B-B14F-4D97-AF65-F5344CB8AC3E}">
        <p14:creationId xmlns:p14="http://schemas.microsoft.com/office/powerpoint/2010/main" val="6557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48E2E9-6F41-4190-91A3-BE10E79AA0E5}"/>
              </a:ext>
            </a:extLst>
          </p:cNvPr>
          <p:cNvSpPr>
            <a:spLocks noGrp="1"/>
          </p:cNvSpPr>
          <p:nvPr>
            <p:ph idx="1"/>
          </p:nvPr>
        </p:nvSpPr>
        <p:spPr>
          <a:xfrm>
            <a:off x="838200" y="4046699"/>
            <a:ext cx="10515600" cy="2686425"/>
          </a:xfrm>
        </p:spPr>
        <p:txBody>
          <a:bodyPr>
            <a:normAutofit fontScale="92500"/>
          </a:bodyPr>
          <a:lstStyle/>
          <a:p>
            <a:r>
              <a:rPr lang="en-US" b="0" i="0" dirty="0">
                <a:solidFill>
                  <a:srgbClr val="000000"/>
                </a:solidFill>
                <a:effectLst/>
                <a:latin typeface="Helvetica Neue"/>
              </a:rPr>
              <a:t>Here we can see that somehow the max_amnt_loan_over 90 days and daily amount spent over 90 are linear dependent.</a:t>
            </a:r>
          </a:p>
          <a:p>
            <a:r>
              <a:rPr lang="en-US" b="0" i="0" dirty="0">
                <a:solidFill>
                  <a:srgbClr val="000000"/>
                </a:solidFill>
                <a:effectLst/>
                <a:latin typeface="Helvetica Neue"/>
              </a:rPr>
              <a:t>Here we can see that Count of data recharge over 90 days increases w.r.t. decrease in frequency of data recharge over 90 days.</a:t>
            </a:r>
          </a:p>
          <a:p>
            <a:r>
              <a:rPr lang="en-US" b="0" i="0" dirty="0">
                <a:solidFill>
                  <a:srgbClr val="000000"/>
                </a:solidFill>
                <a:effectLst/>
                <a:latin typeface="Helvetica Neue"/>
              </a:rPr>
              <a:t>From average payback over 30 days is co-linear with the payback90</a:t>
            </a:r>
          </a:p>
          <a:p>
            <a:endParaRPr lang="en-IN" dirty="0"/>
          </a:p>
        </p:txBody>
      </p:sp>
      <p:pic>
        <p:nvPicPr>
          <p:cNvPr id="5" name="Picture 4">
            <a:extLst>
              <a:ext uri="{FF2B5EF4-FFF2-40B4-BE49-F238E27FC236}">
                <a16:creationId xmlns:a16="http://schemas.microsoft.com/office/drawing/2014/main" id="{5EF1B923-2AFC-413A-A1CD-1952BA244AED}"/>
              </a:ext>
            </a:extLst>
          </p:cNvPr>
          <p:cNvPicPr>
            <a:picLocks noChangeAspect="1"/>
          </p:cNvPicPr>
          <p:nvPr/>
        </p:nvPicPr>
        <p:blipFill>
          <a:blip r:embed="rId2"/>
          <a:stretch>
            <a:fillRect/>
          </a:stretch>
        </p:blipFill>
        <p:spPr>
          <a:xfrm>
            <a:off x="265783" y="186797"/>
            <a:ext cx="4239217" cy="2638793"/>
          </a:xfrm>
          <a:prstGeom prst="rect">
            <a:avLst/>
          </a:prstGeom>
        </p:spPr>
      </p:pic>
      <p:pic>
        <p:nvPicPr>
          <p:cNvPr id="7" name="Picture 6">
            <a:extLst>
              <a:ext uri="{FF2B5EF4-FFF2-40B4-BE49-F238E27FC236}">
                <a16:creationId xmlns:a16="http://schemas.microsoft.com/office/drawing/2014/main" id="{A6EDA3F3-A66C-42EC-94B9-B52B7160797B}"/>
              </a:ext>
            </a:extLst>
          </p:cNvPr>
          <p:cNvPicPr>
            <a:picLocks noChangeAspect="1"/>
          </p:cNvPicPr>
          <p:nvPr/>
        </p:nvPicPr>
        <p:blipFill>
          <a:blip r:embed="rId3"/>
          <a:stretch>
            <a:fillRect/>
          </a:stretch>
        </p:blipFill>
        <p:spPr>
          <a:xfrm>
            <a:off x="4505000" y="214752"/>
            <a:ext cx="4039164" cy="2667372"/>
          </a:xfrm>
          <a:prstGeom prst="rect">
            <a:avLst/>
          </a:prstGeom>
        </p:spPr>
      </p:pic>
      <p:pic>
        <p:nvPicPr>
          <p:cNvPr id="9" name="Picture 8">
            <a:extLst>
              <a:ext uri="{FF2B5EF4-FFF2-40B4-BE49-F238E27FC236}">
                <a16:creationId xmlns:a16="http://schemas.microsoft.com/office/drawing/2014/main" id="{D5889E85-41BD-4364-B171-75631884725F}"/>
              </a:ext>
            </a:extLst>
          </p:cNvPr>
          <p:cNvPicPr>
            <a:picLocks noChangeAspect="1"/>
          </p:cNvPicPr>
          <p:nvPr/>
        </p:nvPicPr>
        <p:blipFill>
          <a:blip r:embed="rId4"/>
          <a:stretch>
            <a:fillRect/>
          </a:stretch>
        </p:blipFill>
        <p:spPr>
          <a:xfrm>
            <a:off x="8744217" y="214752"/>
            <a:ext cx="3447783" cy="2686425"/>
          </a:xfrm>
          <a:prstGeom prst="rect">
            <a:avLst/>
          </a:prstGeom>
        </p:spPr>
      </p:pic>
    </p:spTree>
    <p:extLst>
      <p:ext uri="{BB962C8B-B14F-4D97-AF65-F5344CB8AC3E}">
        <p14:creationId xmlns:p14="http://schemas.microsoft.com/office/powerpoint/2010/main" val="3345921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7B406-E5AD-4DD5-A307-6DEC2E6ABA3B}"/>
              </a:ext>
            </a:extLst>
          </p:cNvPr>
          <p:cNvSpPr>
            <a:spLocks noGrp="1"/>
          </p:cNvSpPr>
          <p:nvPr>
            <p:ph idx="1"/>
          </p:nvPr>
        </p:nvSpPr>
        <p:spPr>
          <a:xfrm>
            <a:off x="836543" y="4876798"/>
            <a:ext cx="10518913" cy="1657971"/>
          </a:xfrm>
        </p:spPr>
        <p:txBody>
          <a:bodyPr/>
          <a:lstStyle/>
          <a:p>
            <a:r>
              <a:rPr lang="en-US" b="0" i="0" dirty="0">
                <a:solidFill>
                  <a:srgbClr val="000000"/>
                </a:solidFill>
                <a:effectLst/>
                <a:latin typeface="Helvetica Neue"/>
              </a:rPr>
              <a:t>There seems some relation that the user pay backs their loans who had recharge less no. of time for their data account as well as their main account too.</a:t>
            </a:r>
            <a:endParaRPr lang="en-IN" dirty="0"/>
          </a:p>
        </p:txBody>
      </p:sp>
      <p:pic>
        <p:nvPicPr>
          <p:cNvPr id="5" name="Picture 4">
            <a:extLst>
              <a:ext uri="{FF2B5EF4-FFF2-40B4-BE49-F238E27FC236}">
                <a16:creationId xmlns:a16="http://schemas.microsoft.com/office/drawing/2014/main" id="{A8A8D519-807C-4FFE-A9D1-F1CCAD7C835A}"/>
              </a:ext>
            </a:extLst>
          </p:cNvPr>
          <p:cNvPicPr>
            <a:picLocks noChangeAspect="1"/>
          </p:cNvPicPr>
          <p:nvPr/>
        </p:nvPicPr>
        <p:blipFill>
          <a:blip r:embed="rId2"/>
          <a:stretch>
            <a:fillRect/>
          </a:stretch>
        </p:blipFill>
        <p:spPr>
          <a:xfrm>
            <a:off x="1411355" y="516835"/>
            <a:ext cx="9369287" cy="4104930"/>
          </a:xfrm>
          <a:prstGeom prst="rect">
            <a:avLst/>
          </a:prstGeom>
        </p:spPr>
      </p:pic>
    </p:spTree>
    <p:extLst>
      <p:ext uri="{BB962C8B-B14F-4D97-AF65-F5344CB8AC3E}">
        <p14:creationId xmlns:p14="http://schemas.microsoft.com/office/powerpoint/2010/main" val="716922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21A2A-812A-42D5-BCB1-D39515D131AE}"/>
              </a:ext>
            </a:extLst>
          </p:cNvPr>
          <p:cNvSpPr>
            <a:spLocks noGrp="1"/>
          </p:cNvSpPr>
          <p:nvPr>
            <p:ph type="title"/>
          </p:nvPr>
        </p:nvSpPr>
        <p:spPr/>
        <p:txBody>
          <a:bodyPr/>
          <a:lstStyle/>
          <a:p>
            <a:pPr algn="ctr"/>
            <a:r>
              <a:rPr lang="en-US" dirty="0"/>
              <a:t>Content</a:t>
            </a:r>
            <a:endParaRPr lang="en-IN" dirty="0"/>
          </a:p>
        </p:txBody>
      </p:sp>
      <p:sp>
        <p:nvSpPr>
          <p:cNvPr id="3" name="Content Placeholder 2">
            <a:extLst>
              <a:ext uri="{FF2B5EF4-FFF2-40B4-BE49-F238E27FC236}">
                <a16:creationId xmlns:a16="http://schemas.microsoft.com/office/drawing/2014/main" id="{7FBB9B02-A314-4472-9C7B-B6EAA195ADBB}"/>
              </a:ext>
            </a:extLst>
          </p:cNvPr>
          <p:cNvSpPr>
            <a:spLocks noGrp="1"/>
          </p:cNvSpPr>
          <p:nvPr>
            <p:ph idx="1"/>
          </p:nvPr>
        </p:nvSpPr>
        <p:spPr/>
        <p:txBody>
          <a:bodyPr/>
          <a:lstStyle/>
          <a:p>
            <a:r>
              <a:rPr lang="en-US" dirty="0"/>
              <a:t>Problem Description	</a:t>
            </a:r>
          </a:p>
          <a:p>
            <a:r>
              <a:rPr lang="en-US" dirty="0"/>
              <a:t>Data pre-processing</a:t>
            </a:r>
          </a:p>
          <a:p>
            <a:r>
              <a:rPr lang="en-US" dirty="0"/>
              <a:t>EDA</a:t>
            </a:r>
          </a:p>
          <a:p>
            <a:r>
              <a:rPr lang="en-US" dirty="0"/>
              <a:t>Data cleaning</a:t>
            </a:r>
          </a:p>
          <a:p>
            <a:r>
              <a:rPr lang="en-US" dirty="0"/>
              <a:t>Model Deployment</a:t>
            </a:r>
          </a:p>
          <a:p>
            <a:r>
              <a:rPr lang="en-US" dirty="0"/>
              <a:t>Hyper Parameter Tuning</a:t>
            </a:r>
          </a:p>
          <a:p>
            <a:r>
              <a:rPr lang="en-US" dirty="0"/>
              <a:t>Conclusion</a:t>
            </a:r>
            <a:endParaRPr lang="en-IN" dirty="0"/>
          </a:p>
        </p:txBody>
      </p:sp>
    </p:spTree>
    <p:extLst>
      <p:ext uri="{BB962C8B-B14F-4D97-AF65-F5344CB8AC3E}">
        <p14:creationId xmlns:p14="http://schemas.microsoft.com/office/powerpoint/2010/main" val="3478221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3E3AE1-67F3-4735-A311-60005DF86191}"/>
              </a:ext>
            </a:extLst>
          </p:cNvPr>
          <p:cNvSpPr>
            <a:spLocks noGrp="1"/>
          </p:cNvSpPr>
          <p:nvPr>
            <p:ph idx="1"/>
          </p:nvPr>
        </p:nvSpPr>
        <p:spPr>
          <a:xfrm>
            <a:off x="838200" y="4373217"/>
            <a:ext cx="10515600" cy="1803745"/>
          </a:xfrm>
        </p:spPr>
        <p:txBody>
          <a:bodyPr>
            <a:normAutofit fontScale="92500" lnSpcReduction="10000"/>
          </a:bodyPr>
          <a:lstStyle/>
          <a:p>
            <a:pPr algn="l"/>
            <a:r>
              <a:rPr lang="en-US" b="0" i="0" dirty="0">
                <a:solidFill>
                  <a:srgbClr val="000000"/>
                </a:solidFill>
                <a:effectLst/>
                <a:latin typeface="Helvetica Neue"/>
              </a:rPr>
              <a:t>Over 30 days the user </a:t>
            </a:r>
            <a:r>
              <a:rPr lang="en-US" b="0" i="0" dirty="0" err="1">
                <a:solidFill>
                  <a:srgbClr val="000000"/>
                </a:solidFill>
                <a:effectLst/>
                <a:latin typeface="Helvetica Neue"/>
              </a:rPr>
              <a:t>highlypay</a:t>
            </a:r>
            <a:r>
              <a:rPr lang="en-US" b="0" i="0" dirty="0">
                <a:solidFill>
                  <a:srgbClr val="000000"/>
                </a:solidFill>
                <a:effectLst/>
                <a:latin typeface="Helvetica Neue"/>
              </a:rPr>
              <a:t> back their loan who has taken less no. of loan.</a:t>
            </a:r>
          </a:p>
          <a:p>
            <a:pPr algn="l"/>
            <a:r>
              <a:rPr lang="en-US" b="0" i="0" dirty="0">
                <a:solidFill>
                  <a:srgbClr val="000000"/>
                </a:solidFill>
                <a:effectLst/>
                <a:latin typeface="Helvetica Neue"/>
              </a:rPr>
              <a:t>But over 90 days the user who has taken greater than 1000 times the loans has very rarely paybacks their loans this customer has benefits with the credit cad but there seems to be defaulter too.</a:t>
            </a:r>
          </a:p>
        </p:txBody>
      </p:sp>
      <p:pic>
        <p:nvPicPr>
          <p:cNvPr id="5" name="Picture 4">
            <a:extLst>
              <a:ext uri="{FF2B5EF4-FFF2-40B4-BE49-F238E27FC236}">
                <a16:creationId xmlns:a16="http://schemas.microsoft.com/office/drawing/2014/main" id="{0CAF3025-802B-452A-97D2-2AF179B399B7}"/>
              </a:ext>
            </a:extLst>
          </p:cNvPr>
          <p:cNvPicPr>
            <a:picLocks noChangeAspect="1"/>
          </p:cNvPicPr>
          <p:nvPr/>
        </p:nvPicPr>
        <p:blipFill>
          <a:blip r:embed="rId2"/>
          <a:stretch>
            <a:fillRect/>
          </a:stretch>
        </p:blipFill>
        <p:spPr>
          <a:xfrm>
            <a:off x="1272210" y="158517"/>
            <a:ext cx="9793356" cy="4214700"/>
          </a:xfrm>
          <a:prstGeom prst="rect">
            <a:avLst/>
          </a:prstGeom>
        </p:spPr>
      </p:pic>
    </p:spTree>
    <p:extLst>
      <p:ext uri="{BB962C8B-B14F-4D97-AF65-F5344CB8AC3E}">
        <p14:creationId xmlns:p14="http://schemas.microsoft.com/office/powerpoint/2010/main" val="2883573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4BF25B-7BB0-4D71-8962-A451BDD14E89}"/>
              </a:ext>
            </a:extLst>
          </p:cNvPr>
          <p:cNvSpPr>
            <a:spLocks noGrp="1"/>
          </p:cNvSpPr>
          <p:nvPr>
            <p:ph idx="1"/>
          </p:nvPr>
        </p:nvSpPr>
        <p:spPr>
          <a:xfrm>
            <a:off x="838200" y="4479235"/>
            <a:ext cx="10515600" cy="1697728"/>
          </a:xfrm>
        </p:spPr>
        <p:txBody>
          <a:bodyPr/>
          <a:lstStyle/>
          <a:p>
            <a:r>
              <a:rPr lang="en-US" b="0" i="0" dirty="0">
                <a:solidFill>
                  <a:srgbClr val="000000"/>
                </a:solidFill>
                <a:effectLst/>
                <a:latin typeface="Helvetica Neue"/>
              </a:rPr>
              <a:t>Over 30 days the user has higher amount of loans with respect to increase in the no. of times the loan taken but there is no such relation seems for over 90 days the most of user has overcome the amount of loan taken.</a:t>
            </a:r>
            <a:endParaRPr lang="en-IN" dirty="0"/>
          </a:p>
        </p:txBody>
      </p:sp>
      <p:pic>
        <p:nvPicPr>
          <p:cNvPr id="5" name="Picture 4">
            <a:extLst>
              <a:ext uri="{FF2B5EF4-FFF2-40B4-BE49-F238E27FC236}">
                <a16:creationId xmlns:a16="http://schemas.microsoft.com/office/drawing/2014/main" id="{3E134FFD-222F-4884-9425-AA47B2D563C1}"/>
              </a:ext>
            </a:extLst>
          </p:cNvPr>
          <p:cNvPicPr>
            <a:picLocks noChangeAspect="1"/>
          </p:cNvPicPr>
          <p:nvPr/>
        </p:nvPicPr>
        <p:blipFill>
          <a:blip r:embed="rId2"/>
          <a:stretch>
            <a:fillRect/>
          </a:stretch>
        </p:blipFill>
        <p:spPr>
          <a:xfrm>
            <a:off x="838199" y="110884"/>
            <a:ext cx="10161105" cy="3904525"/>
          </a:xfrm>
          <a:prstGeom prst="rect">
            <a:avLst/>
          </a:prstGeom>
        </p:spPr>
      </p:pic>
    </p:spTree>
    <p:extLst>
      <p:ext uri="{BB962C8B-B14F-4D97-AF65-F5344CB8AC3E}">
        <p14:creationId xmlns:p14="http://schemas.microsoft.com/office/powerpoint/2010/main" val="2376849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D9B2-09CD-4F13-9686-E422F3195AB6}"/>
              </a:ext>
            </a:extLst>
          </p:cNvPr>
          <p:cNvSpPr>
            <a:spLocks noGrp="1"/>
          </p:cNvSpPr>
          <p:nvPr>
            <p:ph type="title"/>
          </p:nvPr>
        </p:nvSpPr>
        <p:spPr/>
        <p:txBody>
          <a:bodyPr/>
          <a:lstStyle/>
          <a:p>
            <a:r>
              <a:rPr lang="en-IN" dirty="0"/>
              <a:t>Steps taken to clean data:</a:t>
            </a:r>
          </a:p>
        </p:txBody>
      </p:sp>
      <p:sp>
        <p:nvSpPr>
          <p:cNvPr id="3" name="Content Placeholder 2">
            <a:extLst>
              <a:ext uri="{FF2B5EF4-FFF2-40B4-BE49-F238E27FC236}">
                <a16:creationId xmlns:a16="http://schemas.microsoft.com/office/drawing/2014/main" id="{0D025DA2-15D7-4BF8-8C4E-426E3037AEE5}"/>
              </a:ext>
            </a:extLst>
          </p:cNvPr>
          <p:cNvSpPr>
            <a:spLocks noGrp="1"/>
          </p:cNvSpPr>
          <p:nvPr>
            <p:ph idx="1"/>
          </p:nvPr>
        </p:nvSpPr>
        <p:spPr/>
        <p:txBody>
          <a:bodyPr>
            <a:normAutofit/>
          </a:bodyPr>
          <a:lstStyle/>
          <a:p>
            <a:r>
              <a:rPr lang="en-US" b="0" i="0" dirty="0">
                <a:solidFill>
                  <a:srgbClr val="000000"/>
                </a:solidFill>
                <a:effectLst/>
                <a:latin typeface="Helvetica Neue"/>
              </a:rPr>
              <a:t>Here I removed such columns that shouldn’t ne negative like</a:t>
            </a:r>
          </a:p>
          <a:p>
            <a:pPr marL="514350" indent="-514350">
              <a:buFont typeface="+mj-lt"/>
              <a:buAutoNum type="arabicPeriod"/>
            </a:pPr>
            <a:r>
              <a:rPr lang="en-US" sz="2400" b="0" i="0" dirty="0">
                <a:solidFill>
                  <a:srgbClr val="000000"/>
                </a:solidFill>
                <a:effectLst/>
                <a:latin typeface="Helvetica Neue"/>
              </a:rPr>
              <a:t>No. of days on a particular network,</a:t>
            </a:r>
          </a:p>
          <a:p>
            <a:pPr marL="514350" indent="-514350">
              <a:buFont typeface="+mj-lt"/>
              <a:buAutoNum type="arabicPeriod"/>
            </a:pPr>
            <a:r>
              <a:rPr lang="en-US" sz="2400" b="0" i="0" dirty="0">
                <a:solidFill>
                  <a:srgbClr val="000000"/>
                </a:solidFill>
                <a:effectLst/>
                <a:latin typeface="Helvetica Neue"/>
              </a:rPr>
              <a:t>Till last day of recharge amount for main and data account,</a:t>
            </a:r>
          </a:p>
          <a:p>
            <a:pPr marL="514350" indent="-514350">
              <a:buFont typeface="+mj-lt"/>
              <a:buAutoNum type="arabicPeriod"/>
            </a:pPr>
            <a:r>
              <a:rPr lang="en-US" sz="2400" dirty="0">
                <a:solidFill>
                  <a:srgbClr val="000000"/>
                </a:solidFill>
                <a:latin typeface="Helvetica Neue"/>
              </a:rPr>
              <a:t>D</a:t>
            </a:r>
            <a:r>
              <a:rPr lang="en-US" sz="2400" b="0" i="0" dirty="0">
                <a:solidFill>
                  <a:srgbClr val="000000"/>
                </a:solidFill>
                <a:effectLst/>
                <a:latin typeface="Helvetica Neue"/>
              </a:rPr>
              <a:t>aily spent of amount by the user. </a:t>
            </a:r>
          </a:p>
          <a:p>
            <a:r>
              <a:rPr lang="en-US" dirty="0">
                <a:solidFill>
                  <a:srgbClr val="000000"/>
                </a:solidFill>
                <a:latin typeface="Helvetica Neue"/>
              </a:rPr>
              <a:t>And </a:t>
            </a:r>
            <a:r>
              <a:rPr lang="en-US" b="0" i="0" dirty="0">
                <a:solidFill>
                  <a:srgbClr val="000000"/>
                </a:solidFill>
                <a:effectLst/>
                <a:latin typeface="Helvetica Neue"/>
              </a:rPr>
              <a:t>such records that user has more than 18000 days to keeps this means the user is keeping approx. 50 years that shouldn’t be practical possible for columns </a:t>
            </a:r>
            <a:r>
              <a:rPr lang="en-US" sz="1800" b="1" i="0" dirty="0">
                <a:solidFill>
                  <a:srgbClr val="000000"/>
                </a:solidFill>
                <a:effectLst/>
                <a:latin typeface="Helvetica Neue"/>
              </a:rPr>
              <a:t>ao</a:t>
            </a:r>
            <a:r>
              <a:rPr lang="en-US" sz="1800" b="1" dirty="0">
                <a:solidFill>
                  <a:srgbClr val="000000"/>
                </a:solidFill>
                <a:latin typeface="Helvetica Neue"/>
              </a:rPr>
              <a:t>n,last_rech_data_ma,last_rech_data_ma</a:t>
            </a:r>
            <a:r>
              <a:rPr lang="en-US" b="0" i="0" dirty="0">
                <a:solidFill>
                  <a:srgbClr val="000000"/>
                </a:solidFill>
                <a:effectLst/>
                <a:latin typeface="Helvetica Neue"/>
              </a:rPr>
              <a:t>.</a:t>
            </a:r>
          </a:p>
          <a:p>
            <a:r>
              <a:rPr lang="en-US" dirty="0">
                <a:solidFill>
                  <a:srgbClr val="000000"/>
                </a:solidFill>
                <a:latin typeface="Helvetica Neue"/>
              </a:rPr>
              <a:t>In statistical description of data the std is high using square root method we reduces the variance too.</a:t>
            </a:r>
            <a:endParaRPr lang="en-US" b="0" i="0" dirty="0">
              <a:solidFill>
                <a:srgbClr val="000000"/>
              </a:solidFill>
              <a:effectLst/>
              <a:latin typeface="Helvetica Neue"/>
            </a:endParaRPr>
          </a:p>
          <a:p>
            <a:endParaRPr lang="en-IN" dirty="0"/>
          </a:p>
        </p:txBody>
      </p:sp>
    </p:spTree>
    <p:extLst>
      <p:ext uri="{BB962C8B-B14F-4D97-AF65-F5344CB8AC3E}">
        <p14:creationId xmlns:p14="http://schemas.microsoft.com/office/powerpoint/2010/main" val="996193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7FAF-1D6F-4093-8181-B28D5A27FCCB}"/>
              </a:ext>
            </a:extLst>
          </p:cNvPr>
          <p:cNvSpPr>
            <a:spLocks noGrp="1"/>
          </p:cNvSpPr>
          <p:nvPr>
            <p:ph type="title"/>
          </p:nvPr>
        </p:nvSpPr>
        <p:spPr>
          <a:xfrm>
            <a:off x="180110" y="135154"/>
            <a:ext cx="10515600" cy="545883"/>
          </a:xfrm>
        </p:spPr>
        <p:txBody>
          <a:bodyPr>
            <a:noAutofit/>
          </a:bodyPr>
          <a:lstStyle/>
          <a:p>
            <a:r>
              <a:rPr lang="en-IN" sz="1400" b="1" i="0" dirty="0">
                <a:solidFill>
                  <a:srgbClr val="000000"/>
                </a:solidFill>
                <a:effectLst/>
                <a:latin typeface="Arial" panose="020B0604020202020204" pitchFamily="34" charset="0"/>
                <a:cs typeface="Arial" panose="020B0604020202020204" pitchFamily="34" charset="0"/>
              </a:rPr>
              <a:t>Distribution before cleaning and after cleaning with Power transformer technique we increased the distribution normally/ less skewed.</a:t>
            </a:r>
            <a:endParaRPr lang="en-IN" sz="1400" dirty="0"/>
          </a:p>
        </p:txBody>
      </p:sp>
      <p:pic>
        <p:nvPicPr>
          <p:cNvPr id="5" name="Picture 4">
            <a:extLst>
              <a:ext uri="{FF2B5EF4-FFF2-40B4-BE49-F238E27FC236}">
                <a16:creationId xmlns:a16="http://schemas.microsoft.com/office/drawing/2014/main" id="{CD9EE7EB-DE31-4989-AF82-D3B8944E631E}"/>
              </a:ext>
            </a:extLst>
          </p:cNvPr>
          <p:cNvPicPr>
            <a:picLocks noChangeAspect="1"/>
          </p:cNvPicPr>
          <p:nvPr/>
        </p:nvPicPr>
        <p:blipFill>
          <a:blip r:embed="rId2"/>
          <a:stretch>
            <a:fillRect/>
          </a:stretch>
        </p:blipFill>
        <p:spPr>
          <a:xfrm>
            <a:off x="180110" y="911008"/>
            <a:ext cx="5316466" cy="5811838"/>
          </a:xfrm>
          <a:prstGeom prst="rect">
            <a:avLst/>
          </a:prstGeom>
        </p:spPr>
      </p:pic>
      <p:pic>
        <p:nvPicPr>
          <p:cNvPr id="7" name="Picture 6">
            <a:extLst>
              <a:ext uri="{FF2B5EF4-FFF2-40B4-BE49-F238E27FC236}">
                <a16:creationId xmlns:a16="http://schemas.microsoft.com/office/drawing/2014/main" id="{CA7BE654-FF89-4C54-AD0C-B54ED69375D1}"/>
              </a:ext>
            </a:extLst>
          </p:cNvPr>
          <p:cNvPicPr>
            <a:picLocks noChangeAspect="1"/>
          </p:cNvPicPr>
          <p:nvPr/>
        </p:nvPicPr>
        <p:blipFill>
          <a:blip r:embed="rId3"/>
          <a:stretch>
            <a:fillRect/>
          </a:stretch>
        </p:blipFill>
        <p:spPr>
          <a:xfrm>
            <a:off x="5844559" y="911008"/>
            <a:ext cx="5557732" cy="5683756"/>
          </a:xfrm>
          <a:prstGeom prst="rect">
            <a:avLst/>
          </a:prstGeom>
        </p:spPr>
      </p:pic>
    </p:spTree>
    <p:extLst>
      <p:ext uri="{BB962C8B-B14F-4D97-AF65-F5344CB8AC3E}">
        <p14:creationId xmlns:p14="http://schemas.microsoft.com/office/powerpoint/2010/main" val="2889794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E88CF8-F0DB-4656-B976-73CE88F34979}"/>
              </a:ext>
            </a:extLst>
          </p:cNvPr>
          <p:cNvPicPr>
            <a:picLocks noChangeAspect="1"/>
          </p:cNvPicPr>
          <p:nvPr/>
        </p:nvPicPr>
        <p:blipFill>
          <a:blip r:embed="rId2"/>
          <a:stretch>
            <a:fillRect/>
          </a:stretch>
        </p:blipFill>
        <p:spPr>
          <a:xfrm>
            <a:off x="556591" y="1431234"/>
            <a:ext cx="2244033" cy="5273673"/>
          </a:xfrm>
          <a:prstGeom prst="rect">
            <a:avLst/>
          </a:prstGeom>
        </p:spPr>
      </p:pic>
      <p:pic>
        <p:nvPicPr>
          <p:cNvPr id="7" name="Picture 6">
            <a:extLst>
              <a:ext uri="{FF2B5EF4-FFF2-40B4-BE49-F238E27FC236}">
                <a16:creationId xmlns:a16="http://schemas.microsoft.com/office/drawing/2014/main" id="{754F0778-0093-4EFA-9698-EF79426956F4}"/>
              </a:ext>
            </a:extLst>
          </p:cNvPr>
          <p:cNvPicPr>
            <a:picLocks noChangeAspect="1"/>
          </p:cNvPicPr>
          <p:nvPr/>
        </p:nvPicPr>
        <p:blipFill>
          <a:blip r:embed="rId3"/>
          <a:stretch>
            <a:fillRect/>
          </a:stretch>
        </p:blipFill>
        <p:spPr>
          <a:xfrm>
            <a:off x="4454507" y="1431234"/>
            <a:ext cx="2529389" cy="5273673"/>
          </a:xfrm>
          <a:prstGeom prst="rect">
            <a:avLst/>
          </a:prstGeom>
        </p:spPr>
      </p:pic>
      <p:sp>
        <p:nvSpPr>
          <p:cNvPr id="8" name="TextBox 7">
            <a:extLst>
              <a:ext uri="{FF2B5EF4-FFF2-40B4-BE49-F238E27FC236}">
                <a16:creationId xmlns:a16="http://schemas.microsoft.com/office/drawing/2014/main" id="{AB84CC01-FBCF-444A-8210-4674044A631C}"/>
              </a:ext>
            </a:extLst>
          </p:cNvPr>
          <p:cNvSpPr txBox="1"/>
          <p:nvPr/>
        </p:nvSpPr>
        <p:spPr>
          <a:xfrm>
            <a:off x="331303" y="463826"/>
            <a:ext cx="2694607" cy="707886"/>
          </a:xfrm>
          <a:prstGeom prst="rect">
            <a:avLst/>
          </a:prstGeom>
          <a:noFill/>
        </p:spPr>
        <p:txBody>
          <a:bodyPr wrap="square" rtlCol="0">
            <a:spAutoFit/>
          </a:bodyPr>
          <a:lstStyle/>
          <a:p>
            <a:r>
              <a:rPr lang="en-IN" sz="2000" b="1" u="sng" dirty="0"/>
              <a:t>Data skewness before cleaning.</a:t>
            </a:r>
          </a:p>
        </p:txBody>
      </p:sp>
      <p:sp>
        <p:nvSpPr>
          <p:cNvPr id="10" name="TextBox 9">
            <a:extLst>
              <a:ext uri="{FF2B5EF4-FFF2-40B4-BE49-F238E27FC236}">
                <a16:creationId xmlns:a16="http://schemas.microsoft.com/office/drawing/2014/main" id="{25AD4A5B-080B-4AB2-91E3-3753E190DDD6}"/>
              </a:ext>
            </a:extLst>
          </p:cNvPr>
          <p:cNvSpPr txBox="1"/>
          <p:nvPr/>
        </p:nvSpPr>
        <p:spPr>
          <a:xfrm>
            <a:off x="4289289" y="397565"/>
            <a:ext cx="2694607" cy="923330"/>
          </a:xfrm>
          <a:prstGeom prst="rect">
            <a:avLst/>
          </a:prstGeom>
          <a:noFill/>
        </p:spPr>
        <p:txBody>
          <a:bodyPr wrap="square" rtlCol="0">
            <a:spAutoFit/>
          </a:bodyPr>
          <a:lstStyle/>
          <a:p>
            <a:r>
              <a:rPr lang="en-IN" sz="1800" b="1" u="sng" dirty="0"/>
              <a:t>Data skewness after  cleaning and used Power Transformer technique</a:t>
            </a:r>
            <a:endParaRPr lang="en-IN" dirty="0"/>
          </a:p>
        </p:txBody>
      </p:sp>
      <p:sp>
        <p:nvSpPr>
          <p:cNvPr id="11" name="TextBox 10">
            <a:extLst>
              <a:ext uri="{FF2B5EF4-FFF2-40B4-BE49-F238E27FC236}">
                <a16:creationId xmlns:a16="http://schemas.microsoft.com/office/drawing/2014/main" id="{B41C013D-79A9-4FBC-B127-D69A031DEA9C}"/>
              </a:ext>
            </a:extLst>
          </p:cNvPr>
          <p:cNvSpPr txBox="1"/>
          <p:nvPr/>
        </p:nvSpPr>
        <p:spPr>
          <a:xfrm>
            <a:off x="7871791" y="1630017"/>
            <a:ext cx="3482009" cy="3477875"/>
          </a:xfrm>
          <a:prstGeom prst="rect">
            <a:avLst/>
          </a:prstGeom>
          <a:noFill/>
        </p:spPr>
        <p:txBody>
          <a:bodyPr wrap="square" rtlCol="0">
            <a:spAutoFit/>
          </a:bodyPr>
          <a:lstStyle/>
          <a:p>
            <a:r>
              <a:rPr lang="en-IN" sz="2000" dirty="0">
                <a:latin typeface="Georgia" panose="02040502050405020303" pitchFamily="18" charset="0"/>
              </a:rPr>
              <a:t>Except columns that we transformed for categorical type attributes are in range of 0.5 to -0.5 while all others attributes are highly skewed.</a:t>
            </a:r>
          </a:p>
          <a:p>
            <a:endParaRPr lang="en-IN" sz="2000" dirty="0">
              <a:latin typeface="Georgia" panose="02040502050405020303" pitchFamily="18" charset="0"/>
            </a:endParaRPr>
          </a:p>
          <a:p>
            <a:r>
              <a:rPr lang="en-IN" sz="2000" dirty="0">
                <a:latin typeface="Georgia" panose="02040502050405020303" pitchFamily="18" charset="0"/>
              </a:rPr>
              <a:t>So, we used Power Transformer technique with yeo-Johnson method due to which we reduced much skewness.</a:t>
            </a:r>
          </a:p>
        </p:txBody>
      </p:sp>
    </p:spTree>
    <p:extLst>
      <p:ext uri="{BB962C8B-B14F-4D97-AF65-F5344CB8AC3E}">
        <p14:creationId xmlns:p14="http://schemas.microsoft.com/office/powerpoint/2010/main" val="2611016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21C7A-D431-48A6-A39F-D2BD9E6B2D98}"/>
              </a:ext>
            </a:extLst>
          </p:cNvPr>
          <p:cNvSpPr>
            <a:spLocks noGrp="1"/>
          </p:cNvSpPr>
          <p:nvPr>
            <p:ph idx="1"/>
          </p:nvPr>
        </p:nvSpPr>
        <p:spPr>
          <a:xfrm>
            <a:off x="9064487" y="647194"/>
            <a:ext cx="2888974" cy="6009861"/>
          </a:xfrm>
        </p:spPr>
        <p:txBody>
          <a:bodyPr>
            <a:normAutofit fontScale="62500" lnSpcReduction="20000"/>
          </a:bodyPr>
          <a:lstStyle/>
          <a:p>
            <a:pPr algn="l"/>
            <a:r>
              <a:rPr lang="en-IN" b="0" i="0" dirty="0">
                <a:solidFill>
                  <a:srgbClr val="000000"/>
                </a:solidFill>
                <a:effectLst/>
                <a:latin typeface="Helvetica Neue"/>
              </a:rPr>
              <a:t>daily_decr30</a:t>
            </a:r>
            <a:r>
              <a:rPr lang="en-IN" sz="1500" b="0" i="0" dirty="0">
                <a:solidFill>
                  <a:srgbClr val="000000"/>
                </a:solidFill>
                <a:effectLst/>
                <a:latin typeface="Helvetica Neue"/>
              </a:rPr>
              <a:t>====</a:t>
            </a:r>
            <a:r>
              <a:rPr lang="en-IN" b="0" i="0" dirty="0">
                <a:solidFill>
                  <a:srgbClr val="000000"/>
                </a:solidFill>
                <a:effectLst/>
                <a:latin typeface="Helvetica Neue"/>
              </a:rPr>
              <a:t>daily_decr90</a:t>
            </a:r>
          </a:p>
          <a:p>
            <a:pPr algn="l"/>
            <a:r>
              <a:rPr lang="en-IN" b="0" i="0" dirty="0">
                <a:solidFill>
                  <a:srgbClr val="000000"/>
                </a:solidFill>
                <a:effectLst/>
                <a:latin typeface="Helvetica Neue"/>
              </a:rPr>
              <a:t>Rental30</a:t>
            </a:r>
            <a:r>
              <a:rPr lang="en-IN" sz="1500" dirty="0">
                <a:solidFill>
                  <a:srgbClr val="000000"/>
                </a:solidFill>
                <a:latin typeface="Helvetica Neue"/>
              </a:rPr>
              <a:t>====</a:t>
            </a:r>
            <a:r>
              <a:rPr lang="en-IN" b="0" i="0" dirty="0">
                <a:solidFill>
                  <a:srgbClr val="000000"/>
                </a:solidFill>
                <a:effectLst/>
                <a:latin typeface="Helvetica Neue"/>
              </a:rPr>
              <a:t>rental90</a:t>
            </a:r>
          </a:p>
          <a:p>
            <a:pPr algn="l"/>
            <a:r>
              <a:rPr lang="en-IN" b="0" i="0" dirty="0">
                <a:solidFill>
                  <a:srgbClr val="000000"/>
                </a:solidFill>
                <a:effectLst/>
                <a:latin typeface="Helvetica Neue"/>
              </a:rPr>
              <a:t>cnt_ma_rech30</a:t>
            </a:r>
            <a:r>
              <a:rPr lang="en-IN" sz="1500" dirty="0">
                <a:solidFill>
                  <a:srgbClr val="000000"/>
                </a:solidFill>
                <a:latin typeface="Helvetica Neue"/>
              </a:rPr>
              <a:t>====</a:t>
            </a:r>
            <a:r>
              <a:rPr lang="en-IN" b="0" i="0" dirty="0">
                <a:solidFill>
                  <a:srgbClr val="000000"/>
                </a:solidFill>
                <a:effectLst/>
                <a:latin typeface="Helvetica Neue"/>
              </a:rPr>
              <a:t>cnt_ma_rech90</a:t>
            </a:r>
          </a:p>
          <a:p>
            <a:pPr algn="l"/>
            <a:r>
              <a:rPr lang="en-IN" b="0" i="0" dirty="0">
                <a:solidFill>
                  <a:srgbClr val="000000"/>
                </a:solidFill>
                <a:effectLst/>
                <a:latin typeface="Helvetica Neue"/>
              </a:rPr>
              <a:t>sumamnt_ma_</a:t>
            </a:r>
            <a:r>
              <a:rPr lang="en-IN" sz="2900" b="0" i="0" dirty="0">
                <a:solidFill>
                  <a:srgbClr val="000000"/>
                </a:solidFill>
                <a:effectLst/>
                <a:latin typeface="Helvetica Neue"/>
              </a:rPr>
              <a:t>rech30</a:t>
            </a:r>
            <a:r>
              <a:rPr lang="en-IN" sz="1500" b="0" i="0" dirty="0">
                <a:solidFill>
                  <a:srgbClr val="000000"/>
                </a:solidFill>
                <a:effectLst/>
                <a:latin typeface="Helvetica Neue"/>
              </a:rPr>
              <a:t>====</a:t>
            </a:r>
            <a:r>
              <a:rPr lang="en-IN" b="0" i="0" dirty="0">
                <a:solidFill>
                  <a:srgbClr val="000000"/>
                </a:solidFill>
                <a:effectLst/>
                <a:latin typeface="Helvetica Neue"/>
              </a:rPr>
              <a:t>sumamnt_ma_rech90</a:t>
            </a:r>
          </a:p>
          <a:p>
            <a:pPr algn="l"/>
            <a:r>
              <a:rPr lang="en-IN" b="0" i="0" dirty="0">
                <a:solidFill>
                  <a:srgbClr val="000000"/>
                </a:solidFill>
                <a:effectLst/>
                <a:latin typeface="Helvetica Neue"/>
              </a:rPr>
              <a:t>cnt_loans30</a:t>
            </a:r>
            <a:r>
              <a:rPr lang="en-IN" sz="1500" dirty="0">
                <a:solidFill>
                  <a:srgbClr val="000000"/>
                </a:solidFill>
                <a:latin typeface="Helvetica Neue"/>
              </a:rPr>
              <a:t>====</a:t>
            </a:r>
            <a:r>
              <a:rPr lang="en-IN" b="0" i="0" dirty="0">
                <a:solidFill>
                  <a:srgbClr val="000000"/>
                </a:solidFill>
                <a:effectLst/>
                <a:latin typeface="Helvetica Neue"/>
              </a:rPr>
              <a:t>amnt_loans30</a:t>
            </a:r>
          </a:p>
          <a:p>
            <a:pPr algn="l"/>
            <a:r>
              <a:rPr lang="en-IN" b="0" i="0" dirty="0">
                <a:solidFill>
                  <a:srgbClr val="000000"/>
                </a:solidFill>
                <a:effectLst/>
                <a:latin typeface="Helvetica Neue"/>
              </a:rPr>
              <a:t>cnt_loans30</a:t>
            </a:r>
            <a:r>
              <a:rPr lang="en-IN" sz="1500" dirty="0">
                <a:solidFill>
                  <a:srgbClr val="000000"/>
                </a:solidFill>
                <a:latin typeface="Helvetica Neue"/>
              </a:rPr>
              <a:t>==</a:t>
            </a:r>
            <a:r>
              <a:rPr lang="en-IN" sz="1500" b="0" i="0" dirty="0">
                <a:solidFill>
                  <a:srgbClr val="000000"/>
                </a:solidFill>
                <a:effectLst/>
                <a:latin typeface="Helvetica Neue"/>
              </a:rPr>
              <a:t>==</a:t>
            </a:r>
            <a:r>
              <a:rPr lang="en-IN" b="0" i="0" dirty="0">
                <a:solidFill>
                  <a:srgbClr val="000000"/>
                </a:solidFill>
                <a:effectLst/>
                <a:latin typeface="Helvetica Neue"/>
              </a:rPr>
              <a:t>amnt_loans90</a:t>
            </a:r>
          </a:p>
          <a:p>
            <a:pPr algn="l"/>
            <a:r>
              <a:rPr lang="en-IN" b="0" i="0" dirty="0">
                <a:solidFill>
                  <a:srgbClr val="000000"/>
                </a:solidFill>
                <a:effectLst/>
                <a:latin typeface="Helvetica Neue"/>
              </a:rPr>
              <a:t>amnt_loans30</a:t>
            </a:r>
            <a:r>
              <a:rPr lang="en-IN" sz="1500" dirty="0">
                <a:solidFill>
                  <a:srgbClr val="000000"/>
                </a:solidFill>
                <a:latin typeface="Helvetica Neue"/>
              </a:rPr>
              <a:t>====</a:t>
            </a:r>
            <a:r>
              <a:rPr lang="en-IN" b="0" i="0" dirty="0">
                <a:solidFill>
                  <a:srgbClr val="000000"/>
                </a:solidFill>
                <a:effectLst/>
                <a:latin typeface="Helvetica Neue"/>
              </a:rPr>
              <a:t>amnt_loans90</a:t>
            </a:r>
          </a:p>
          <a:p>
            <a:pPr algn="l"/>
            <a:r>
              <a:rPr lang="en-IN" b="0" i="0" dirty="0">
                <a:solidFill>
                  <a:srgbClr val="000000"/>
                </a:solidFill>
                <a:effectLst/>
                <a:latin typeface="Helvetica Neue"/>
              </a:rPr>
              <a:t>medianamnt_loans30</a:t>
            </a:r>
            <a:r>
              <a:rPr lang="en-IN" sz="1500" dirty="0">
                <a:solidFill>
                  <a:srgbClr val="000000"/>
                </a:solidFill>
                <a:latin typeface="Helvetica Neue"/>
              </a:rPr>
              <a:t>===</a:t>
            </a:r>
            <a:r>
              <a:rPr lang="en-IN" b="0" i="0" dirty="0">
                <a:solidFill>
                  <a:srgbClr val="000000"/>
                </a:solidFill>
                <a:effectLst/>
                <a:latin typeface="Helvetica Neue"/>
              </a:rPr>
              <a:t>medianamnt_loans90</a:t>
            </a:r>
          </a:p>
          <a:p>
            <a:pPr algn="l"/>
            <a:r>
              <a:rPr lang="en-IN" b="0" i="0" dirty="0">
                <a:solidFill>
                  <a:srgbClr val="000000"/>
                </a:solidFill>
                <a:effectLst/>
                <a:latin typeface="Helvetica Neue"/>
              </a:rPr>
              <a:t>Pdate</a:t>
            </a:r>
            <a:r>
              <a:rPr lang="en-IN" sz="1500" dirty="0">
                <a:solidFill>
                  <a:srgbClr val="000000"/>
                </a:solidFill>
                <a:latin typeface="Helvetica Neue"/>
              </a:rPr>
              <a:t>===</a:t>
            </a:r>
            <a:r>
              <a:rPr lang="en-IN" b="0" i="0" dirty="0">
                <a:solidFill>
                  <a:srgbClr val="000000"/>
                </a:solidFill>
                <a:effectLst/>
                <a:latin typeface="Helvetica Neue"/>
              </a:rPr>
              <a:t>pmonth</a:t>
            </a:r>
          </a:p>
          <a:p>
            <a:pPr algn="l"/>
            <a:endParaRPr lang="en-IN" sz="2600" dirty="0">
              <a:solidFill>
                <a:srgbClr val="000000"/>
              </a:solidFill>
              <a:latin typeface="Helvetica Neue"/>
            </a:endParaRPr>
          </a:p>
          <a:p>
            <a:pPr marL="0" indent="0" algn="l">
              <a:buNone/>
            </a:pPr>
            <a:r>
              <a:rPr lang="en-IN" sz="2600" b="0" i="0" dirty="0">
                <a:solidFill>
                  <a:srgbClr val="000000"/>
                </a:solidFill>
                <a:effectLst/>
                <a:latin typeface="Helvetica Neue"/>
              </a:rPr>
              <a:t>These are features that are co-linear with each other of collinearity greater than 90%.</a:t>
            </a:r>
          </a:p>
          <a:p>
            <a:r>
              <a:rPr lang="en-IN" sz="2600" dirty="0">
                <a:solidFill>
                  <a:srgbClr val="000000"/>
                </a:solidFill>
                <a:latin typeface="Helvetica Neue"/>
              </a:rPr>
              <a:t>Removed such columns that has single like pyear and pcircle. </a:t>
            </a:r>
            <a:endParaRPr lang="en-IN" sz="2600" b="0" i="0" dirty="0">
              <a:solidFill>
                <a:srgbClr val="000000"/>
              </a:solidFill>
              <a:effectLst/>
              <a:latin typeface="Helvetica Neue"/>
            </a:endParaRPr>
          </a:p>
          <a:p>
            <a:endParaRPr lang="en-IN" dirty="0"/>
          </a:p>
        </p:txBody>
      </p:sp>
      <p:pic>
        <p:nvPicPr>
          <p:cNvPr id="5" name="Picture 4">
            <a:extLst>
              <a:ext uri="{FF2B5EF4-FFF2-40B4-BE49-F238E27FC236}">
                <a16:creationId xmlns:a16="http://schemas.microsoft.com/office/drawing/2014/main" id="{17051CF5-FDC3-457B-AFD3-96C013839889}"/>
              </a:ext>
            </a:extLst>
          </p:cNvPr>
          <p:cNvPicPr>
            <a:picLocks noChangeAspect="1"/>
          </p:cNvPicPr>
          <p:nvPr/>
        </p:nvPicPr>
        <p:blipFill>
          <a:blip r:embed="rId2"/>
          <a:stretch>
            <a:fillRect/>
          </a:stretch>
        </p:blipFill>
        <p:spPr>
          <a:xfrm>
            <a:off x="838200" y="848138"/>
            <a:ext cx="7868478" cy="6009861"/>
          </a:xfrm>
          <a:prstGeom prst="rect">
            <a:avLst/>
          </a:prstGeom>
        </p:spPr>
      </p:pic>
      <p:sp>
        <p:nvSpPr>
          <p:cNvPr id="6" name="TextBox 5">
            <a:extLst>
              <a:ext uri="{FF2B5EF4-FFF2-40B4-BE49-F238E27FC236}">
                <a16:creationId xmlns:a16="http://schemas.microsoft.com/office/drawing/2014/main" id="{5D551875-BAB1-418F-A91E-01627FABF2B3}"/>
              </a:ext>
            </a:extLst>
          </p:cNvPr>
          <p:cNvSpPr txBox="1"/>
          <p:nvPr/>
        </p:nvSpPr>
        <p:spPr>
          <a:xfrm>
            <a:off x="1364974" y="159026"/>
            <a:ext cx="6732104" cy="461665"/>
          </a:xfrm>
          <a:prstGeom prst="rect">
            <a:avLst/>
          </a:prstGeom>
          <a:noFill/>
        </p:spPr>
        <p:txBody>
          <a:bodyPr wrap="square" rtlCol="0">
            <a:spAutoFit/>
          </a:bodyPr>
          <a:lstStyle/>
          <a:p>
            <a:r>
              <a:rPr lang="en-IN" sz="2400" b="1" dirty="0"/>
              <a:t>Dropping Columns</a:t>
            </a:r>
          </a:p>
        </p:txBody>
      </p:sp>
    </p:spTree>
    <p:extLst>
      <p:ext uri="{BB962C8B-B14F-4D97-AF65-F5344CB8AC3E}">
        <p14:creationId xmlns:p14="http://schemas.microsoft.com/office/powerpoint/2010/main" val="3448211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8791-D4DC-4506-802E-8BDB776BF780}"/>
              </a:ext>
            </a:extLst>
          </p:cNvPr>
          <p:cNvSpPr>
            <a:spLocks noGrp="1"/>
          </p:cNvSpPr>
          <p:nvPr>
            <p:ph type="title"/>
          </p:nvPr>
        </p:nvSpPr>
        <p:spPr>
          <a:xfrm>
            <a:off x="838200" y="113334"/>
            <a:ext cx="5377070" cy="801066"/>
          </a:xfrm>
        </p:spPr>
        <p:txBody>
          <a:bodyPr>
            <a:normAutofit/>
          </a:bodyPr>
          <a:lstStyle/>
          <a:p>
            <a:r>
              <a:rPr lang="en-IN" sz="2400" b="1" u="sng" dirty="0"/>
              <a:t>Outliers Detection</a:t>
            </a:r>
          </a:p>
        </p:txBody>
      </p:sp>
      <p:sp>
        <p:nvSpPr>
          <p:cNvPr id="6" name="TextBox 5">
            <a:extLst>
              <a:ext uri="{FF2B5EF4-FFF2-40B4-BE49-F238E27FC236}">
                <a16:creationId xmlns:a16="http://schemas.microsoft.com/office/drawing/2014/main" id="{D11BD49A-0FC9-4F93-BFBE-A8D9EE8CC515}"/>
              </a:ext>
            </a:extLst>
          </p:cNvPr>
          <p:cNvSpPr txBox="1"/>
          <p:nvPr/>
        </p:nvSpPr>
        <p:spPr>
          <a:xfrm>
            <a:off x="9356035" y="914400"/>
            <a:ext cx="2491408" cy="5940088"/>
          </a:xfrm>
          <a:prstGeom prst="rect">
            <a:avLst/>
          </a:prstGeom>
          <a:noFill/>
        </p:spPr>
        <p:txBody>
          <a:bodyPr wrap="square" rtlCol="0">
            <a:spAutoFit/>
          </a:bodyPr>
          <a:lstStyle/>
          <a:p>
            <a:r>
              <a:rPr lang="en-US" sz="2000" b="0" i="0" dirty="0">
                <a:solidFill>
                  <a:srgbClr val="000000"/>
                </a:solidFill>
                <a:effectLst/>
                <a:latin typeface="Helvetica Neue"/>
              </a:rPr>
              <a:t>Looks like all columns has outliers but 'daily_decr30', 'last_rech_amt_ma','cnt_ma_rech30','sumamnt_ma_rech30', 'medianamnt_ma_rech30' , 'medianamnt_ma_rech90','medianmarechprebal90' these columns has such very less no. records that are not usual/continuous. While others columns are seems to be continuous.</a:t>
            </a:r>
            <a:endParaRPr lang="en-IN" sz="2000" dirty="0"/>
          </a:p>
        </p:txBody>
      </p:sp>
      <p:pic>
        <p:nvPicPr>
          <p:cNvPr id="8" name="Picture 7">
            <a:extLst>
              <a:ext uri="{FF2B5EF4-FFF2-40B4-BE49-F238E27FC236}">
                <a16:creationId xmlns:a16="http://schemas.microsoft.com/office/drawing/2014/main" id="{9407BDF8-F4D3-48AF-9420-0163165D66A7}"/>
              </a:ext>
            </a:extLst>
          </p:cNvPr>
          <p:cNvPicPr>
            <a:picLocks noChangeAspect="1"/>
          </p:cNvPicPr>
          <p:nvPr/>
        </p:nvPicPr>
        <p:blipFill>
          <a:blip r:embed="rId2"/>
          <a:stretch>
            <a:fillRect/>
          </a:stretch>
        </p:blipFill>
        <p:spPr>
          <a:xfrm>
            <a:off x="838200" y="786335"/>
            <a:ext cx="8194964" cy="5958331"/>
          </a:xfrm>
          <a:prstGeom prst="rect">
            <a:avLst/>
          </a:prstGeom>
        </p:spPr>
      </p:pic>
    </p:spTree>
    <p:extLst>
      <p:ext uri="{BB962C8B-B14F-4D97-AF65-F5344CB8AC3E}">
        <p14:creationId xmlns:p14="http://schemas.microsoft.com/office/powerpoint/2010/main" val="3922165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B843A-61C7-4A33-AC1F-9441640812B6}"/>
              </a:ext>
            </a:extLst>
          </p:cNvPr>
          <p:cNvSpPr>
            <a:spLocks noGrp="1"/>
          </p:cNvSpPr>
          <p:nvPr>
            <p:ph type="title"/>
          </p:nvPr>
        </p:nvSpPr>
        <p:spPr>
          <a:xfrm>
            <a:off x="838200" y="365126"/>
            <a:ext cx="10515600" cy="535420"/>
          </a:xfrm>
        </p:spPr>
        <p:txBody>
          <a:bodyPr>
            <a:normAutofit fontScale="90000"/>
          </a:bodyPr>
          <a:lstStyle/>
          <a:p>
            <a:r>
              <a:rPr lang="en" sz="3200" b="1" u="sng" dirty="0">
                <a:latin typeface="Calibri"/>
                <a:ea typeface="Calibri"/>
                <a:cs typeface="Calibri"/>
                <a:sym typeface="Calibri"/>
              </a:rPr>
              <a:t>Conditions that are considered  for Data Cleaning &amp; Transformed activities</a:t>
            </a:r>
            <a:endParaRPr lang="en-IN" sz="3200" b="1" u="sng" dirty="0"/>
          </a:p>
        </p:txBody>
      </p:sp>
      <p:sp>
        <p:nvSpPr>
          <p:cNvPr id="3" name="Content Placeholder 2">
            <a:extLst>
              <a:ext uri="{FF2B5EF4-FFF2-40B4-BE49-F238E27FC236}">
                <a16:creationId xmlns:a16="http://schemas.microsoft.com/office/drawing/2014/main" id="{24A3429C-7302-478E-9BF0-900FAD190CB7}"/>
              </a:ext>
            </a:extLst>
          </p:cNvPr>
          <p:cNvSpPr>
            <a:spLocks noGrp="1"/>
          </p:cNvSpPr>
          <p:nvPr>
            <p:ph idx="1"/>
          </p:nvPr>
        </p:nvSpPr>
        <p:spPr>
          <a:xfrm>
            <a:off x="838200" y="1246909"/>
            <a:ext cx="10515600" cy="4930054"/>
          </a:xfrm>
        </p:spPr>
        <p:txBody>
          <a:bodyPr>
            <a:normAutofit fontScale="77500" lnSpcReduction="20000"/>
          </a:bodyPr>
          <a:lstStyle/>
          <a:p>
            <a:pPr marL="457200" lvl="0" indent="-317182" algn="l" rtl="0">
              <a:lnSpc>
                <a:spcPct val="150000"/>
              </a:lnSpc>
              <a:spcBef>
                <a:spcPts val="0"/>
              </a:spcBef>
              <a:spcAft>
                <a:spcPts val="0"/>
              </a:spcAft>
              <a:buSzPct val="100000"/>
              <a:buFont typeface="Calibri"/>
              <a:buChar char="●"/>
            </a:pPr>
            <a:r>
              <a:rPr lang="en-US" dirty="0">
                <a:latin typeface="Calibri"/>
                <a:ea typeface="Calibri"/>
                <a:cs typeface="Calibri"/>
                <a:sym typeface="Calibri"/>
              </a:rPr>
              <a:t>Mobile numbers was object type using Label encoder to transform the Msisdn no. to a unique no. to each msisdn no..</a:t>
            </a:r>
          </a:p>
          <a:p>
            <a:pPr marL="457200" lvl="0" indent="-317182" algn="l" rtl="0">
              <a:lnSpc>
                <a:spcPct val="150000"/>
              </a:lnSpc>
              <a:spcBef>
                <a:spcPts val="0"/>
              </a:spcBef>
              <a:spcAft>
                <a:spcPts val="0"/>
              </a:spcAft>
              <a:buSzPct val="100000"/>
              <a:buFont typeface="Calibri"/>
              <a:buChar char="●"/>
            </a:pPr>
            <a:r>
              <a:rPr lang="en-US" dirty="0">
                <a:solidFill>
                  <a:srgbClr val="000000"/>
                </a:solidFill>
                <a:latin typeface="Calibri"/>
                <a:ea typeface="Calibri"/>
                <a:cs typeface="Calibri"/>
                <a:sym typeface="Calibri"/>
              </a:rPr>
              <a:t>Age or number of days are never negative which we removed or the days that are greater than 18000 too.. </a:t>
            </a:r>
          </a:p>
          <a:p>
            <a:pPr marL="457200" lvl="0" indent="-317182" algn="l" rtl="0">
              <a:lnSpc>
                <a:spcPct val="150000"/>
              </a:lnSpc>
              <a:spcBef>
                <a:spcPts val="0"/>
              </a:spcBef>
              <a:spcAft>
                <a:spcPts val="0"/>
              </a:spcAft>
              <a:buClr>
                <a:srgbClr val="000000"/>
              </a:buClr>
              <a:buSzPct val="100000"/>
              <a:buFont typeface="Calibri"/>
              <a:buChar char="●"/>
            </a:pPr>
            <a:r>
              <a:rPr lang="en-US" dirty="0">
                <a:solidFill>
                  <a:srgbClr val="000000"/>
                </a:solidFill>
                <a:latin typeface="Calibri"/>
                <a:ea typeface="Calibri"/>
                <a:cs typeface="Calibri"/>
                <a:sym typeface="Calibri"/>
              </a:rPr>
              <a:t>Amount spent cannot be negative hence that is being handled.</a:t>
            </a:r>
          </a:p>
          <a:p>
            <a:pPr marL="457200" lvl="0" indent="-317182" algn="l" rtl="0">
              <a:lnSpc>
                <a:spcPct val="150000"/>
              </a:lnSpc>
              <a:spcBef>
                <a:spcPts val="0"/>
              </a:spcBef>
              <a:spcAft>
                <a:spcPts val="0"/>
              </a:spcAft>
              <a:buClr>
                <a:srgbClr val="000000"/>
              </a:buClr>
              <a:buSzPct val="100000"/>
              <a:buFont typeface="Calibri"/>
              <a:buChar char="●"/>
            </a:pPr>
            <a:r>
              <a:rPr lang="en-US" dirty="0">
                <a:solidFill>
                  <a:srgbClr val="000000"/>
                </a:solidFill>
                <a:latin typeface="Calibri"/>
                <a:ea typeface="Calibri"/>
                <a:cs typeface="Calibri"/>
                <a:sym typeface="Calibri"/>
              </a:rPr>
              <a:t>Last recharge date for data account as well as main account these two attributes consists negative values and also greater than 18000. So, we removed such columns.</a:t>
            </a:r>
          </a:p>
          <a:p>
            <a:pPr marL="457200" lvl="0" indent="-317182" algn="l" rtl="0">
              <a:lnSpc>
                <a:spcPct val="150000"/>
              </a:lnSpc>
              <a:spcBef>
                <a:spcPts val="0"/>
              </a:spcBef>
              <a:spcAft>
                <a:spcPts val="0"/>
              </a:spcAft>
              <a:buClr>
                <a:srgbClr val="000000"/>
              </a:buClr>
              <a:buSzPct val="100000"/>
              <a:buFont typeface="Calibri"/>
              <a:buChar char="●"/>
            </a:pPr>
            <a:r>
              <a:rPr lang="en-US" dirty="0">
                <a:solidFill>
                  <a:srgbClr val="000000"/>
                </a:solidFill>
                <a:latin typeface="Calibri"/>
                <a:ea typeface="Calibri"/>
                <a:cs typeface="Calibri"/>
                <a:sym typeface="Calibri"/>
              </a:rPr>
              <a:t>Transformed pdate columns and also derive attributes like days , month, week day. </a:t>
            </a:r>
          </a:p>
          <a:p>
            <a:pPr marL="457200" lvl="0" indent="-317182" algn="l" rtl="0">
              <a:lnSpc>
                <a:spcPct val="150000"/>
              </a:lnSpc>
              <a:spcBef>
                <a:spcPts val="0"/>
              </a:spcBef>
              <a:spcAft>
                <a:spcPts val="0"/>
              </a:spcAft>
              <a:buClr>
                <a:srgbClr val="000000"/>
              </a:buClr>
              <a:buSzPct val="100000"/>
              <a:buFont typeface="Calibri"/>
              <a:buChar char="●"/>
            </a:pPr>
            <a:r>
              <a:rPr lang="en-US" dirty="0">
                <a:solidFill>
                  <a:srgbClr val="000000"/>
                </a:solidFill>
                <a:latin typeface="Calibri"/>
                <a:ea typeface="Calibri"/>
                <a:cs typeface="Calibri"/>
                <a:sym typeface="Calibri"/>
              </a:rPr>
              <a:t>Removed such features due to which two features are colinear with more than 90% and also column pyear &amp; pcircle that consists single values in it.</a:t>
            </a:r>
          </a:p>
          <a:p>
            <a:pPr marL="457200" lvl="0" indent="-317182" algn="l" rtl="0">
              <a:lnSpc>
                <a:spcPct val="150000"/>
              </a:lnSpc>
              <a:spcBef>
                <a:spcPts val="0"/>
              </a:spcBef>
              <a:spcAft>
                <a:spcPts val="0"/>
              </a:spcAft>
              <a:buClr>
                <a:srgbClr val="000000"/>
              </a:buClr>
              <a:buSzPct val="100000"/>
              <a:buFont typeface="Calibri"/>
              <a:buChar char="●"/>
            </a:pPr>
            <a:endParaRPr lang="en-US" dirty="0">
              <a:solidFill>
                <a:srgbClr val="000000"/>
              </a:solidFill>
              <a:latin typeface="Calibri"/>
              <a:ea typeface="Calibri"/>
              <a:cs typeface="Calibri"/>
              <a:sym typeface="Calibri"/>
            </a:endParaRPr>
          </a:p>
          <a:p>
            <a:endParaRPr lang="en-IN" dirty="0"/>
          </a:p>
        </p:txBody>
      </p:sp>
    </p:spTree>
    <p:extLst>
      <p:ext uri="{BB962C8B-B14F-4D97-AF65-F5344CB8AC3E}">
        <p14:creationId xmlns:p14="http://schemas.microsoft.com/office/powerpoint/2010/main" val="1924254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9AA57-AF6E-4FBC-9F61-99016715D2F0}"/>
              </a:ext>
            </a:extLst>
          </p:cNvPr>
          <p:cNvSpPr>
            <a:spLocks noGrp="1"/>
          </p:cNvSpPr>
          <p:nvPr>
            <p:ph type="title"/>
          </p:nvPr>
        </p:nvSpPr>
        <p:spPr>
          <a:xfrm>
            <a:off x="976746" y="2526435"/>
            <a:ext cx="10515600" cy="1325563"/>
          </a:xfrm>
        </p:spPr>
        <p:txBody>
          <a:bodyPr/>
          <a:lstStyle/>
          <a:p>
            <a:pPr algn="ctr"/>
            <a:r>
              <a:rPr lang="en-IN" b="1" dirty="0">
                <a:latin typeface="Georgia" panose="02040502050405020303" pitchFamily="18" charset="0"/>
              </a:rPr>
              <a:t>Model Deployment</a:t>
            </a:r>
          </a:p>
        </p:txBody>
      </p:sp>
    </p:spTree>
    <p:extLst>
      <p:ext uri="{BB962C8B-B14F-4D97-AF65-F5344CB8AC3E}">
        <p14:creationId xmlns:p14="http://schemas.microsoft.com/office/powerpoint/2010/main" val="286445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D6818-5ABF-4526-A4EF-5C4D2EE2656F}"/>
              </a:ext>
            </a:extLst>
          </p:cNvPr>
          <p:cNvSpPr>
            <a:spLocks noGrp="1"/>
          </p:cNvSpPr>
          <p:nvPr>
            <p:ph type="title"/>
          </p:nvPr>
        </p:nvSpPr>
        <p:spPr/>
        <p:txBody>
          <a:bodyPr>
            <a:normAutofit/>
          </a:bodyPr>
          <a:lstStyle/>
          <a:p>
            <a:r>
              <a:rPr lang="en-IN" sz="3200" b="1" u="sng" dirty="0">
                <a:latin typeface="Georgia" panose="02040502050405020303" pitchFamily="18" charset="0"/>
              </a:rPr>
              <a:t>Model Used:</a:t>
            </a:r>
          </a:p>
        </p:txBody>
      </p:sp>
      <p:sp>
        <p:nvSpPr>
          <p:cNvPr id="3" name="Content Placeholder 2">
            <a:extLst>
              <a:ext uri="{FF2B5EF4-FFF2-40B4-BE49-F238E27FC236}">
                <a16:creationId xmlns:a16="http://schemas.microsoft.com/office/drawing/2014/main" id="{2694D089-1904-4B96-A079-45B64AD5DCA6}"/>
              </a:ext>
            </a:extLst>
          </p:cNvPr>
          <p:cNvSpPr>
            <a:spLocks noGrp="1"/>
          </p:cNvSpPr>
          <p:nvPr>
            <p:ph idx="1"/>
          </p:nvPr>
        </p:nvSpPr>
        <p:spPr/>
        <p:txBody>
          <a:bodyPr/>
          <a:lstStyle/>
          <a:p>
            <a:r>
              <a:rPr lang="en-IN" dirty="0"/>
              <a:t>Used 5 models that are:</a:t>
            </a:r>
          </a:p>
          <a:p>
            <a:pPr lvl="1"/>
            <a:r>
              <a:rPr lang="en-IN" dirty="0"/>
              <a:t>Logistic Regression</a:t>
            </a:r>
          </a:p>
          <a:p>
            <a:pPr lvl="1"/>
            <a:r>
              <a:rPr lang="en-IN" dirty="0"/>
              <a:t>Decision Tree Classifier</a:t>
            </a:r>
          </a:p>
          <a:p>
            <a:pPr lvl="1"/>
            <a:r>
              <a:rPr lang="en-IN" dirty="0"/>
              <a:t>Random Forest Classifier</a:t>
            </a:r>
          </a:p>
          <a:p>
            <a:pPr lvl="1"/>
            <a:r>
              <a:rPr lang="en-IN" dirty="0"/>
              <a:t>AdaBoost Classifier</a:t>
            </a:r>
          </a:p>
          <a:p>
            <a:pPr lvl="1"/>
            <a:r>
              <a:rPr lang="en-IN" dirty="0"/>
              <a:t>Bagging Classifier</a:t>
            </a:r>
          </a:p>
          <a:p>
            <a:pPr marL="457200" lvl="1" indent="0">
              <a:buNone/>
            </a:pPr>
            <a:endParaRPr lang="en-IN" dirty="0"/>
          </a:p>
        </p:txBody>
      </p:sp>
    </p:spTree>
    <p:extLst>
      <p:ext uri="{BB962C8B-B14F-4D97-AF65-F5344CB8AC3E}">
        <p14:creationId xmlns:p14="http://schemas.microsoft.com/office/powerpoint/2010/main" val="311237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64F25-CCC9-44F5-B5E4-733A5BE4E795}"/>
              </a:ext>
            </a:extLst>
          </p:cNvPr>
          <p:cNvSpPr>
            <a:spLocks noGrp="1"/>
          </p:cNvSpPr>
          <p:nvPr>
            <p:ph type="title"/>
          </p:nvPr>
        </p:nvSpPr>
        <p:spPr>
          <a:xfrm>
            <a:off x="838200" y="2675731"/>
            <a:ext cx="10515600" cy="1325563"/>
          </a:xfrm>
        </p:spPr>
        <p:txBody>
          <a:bodyPr/>
          <a:lstStyle/>
          <a:p>
            <a:pPr algn="ctr"/>
            <a:r>
              <a:rPr lang="en-IN" dirty="0">
                <a:latin typeface="Georgia" panose="02040502050405020303" pitchFamily="18" charset="0"/>
              </a:rPr>
              <a:t>Problem Description &amp; Understanding of Data</a:t>
            </a:r>
          </a:p>
        </p:txBody>
      </p:sp>
    </p:spTree>
    <p:extLst>
      <p:ext uri="{BB962C8B-B14F-4D97-AF65-F5344CB8AC3E}">
        <p14:creationId xmlns:p14="http://schemas.microsoft.com/office/powerpoint/2010/main" val="179070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0D93A-AAB0-4CC2-AA64-9F1C43B85405}"/>
              </a:ext>
            </a:extLst>
          </p:cNvPr>
          <p:cNvSpPr>
            <a:spLocks noGrp="1"/>
          </p:cNvSpPr>
          <p:nvPr>
            <p:ph type="title"/>
          </p:nvPr>
        </p:nvSpPr>
        <p:spPr/>
        <p:txBody>
          <a:bodyPr>
            <a:normAutofit/>
          </a:bodyPr>
          <a:lstStyle/>
          <a:p>
            <a:r>
              <a:rPr lang="en-IN" sz="3600" b="1" u="sng" dirty="0"/>
              <a:t>Before training or test the dataset steps we perform</a:t>
            </a:r>
          </a:p>
        </p:txBody>
      </p:sp>
      <p:sp>
        <p:nvSpPr>
          <p:cNvPr id="3" name="Content Placeholder 2">
            <a:extLst>
              <a:ext uri="{FF2B5EF4-FFF2-40B4-BE49-F238E27FC236}">
                <a16:creationId xmlns:a16="http://schemas.microsoft.com/office/drawing/2014/main" id="{E25BBB54-C612-493E-9099-6C49D1FF7DBC}"/>
              </a:ext>
            </a:extLst>
          </p:cNvPr>
          <p:cNvSpPr>
            <a:spLocks noGrp="1"/>
          </p:cNvSpPr>
          <p:nvPr>
            <p:ph idx="1"/>
          </p:nvPr>
        </p:nvSpPr>
        <p:spPr/>
        <p:txBody>
          <a:bodyPr/>
          <a:lstStyle/>
          <a:p>
            <a:r>
              <a:rPr lang="en-IN" dirty="0"/>
              <a:t>Feature Selection: Used SelectKBest to select top 24 features.</a:t>
            </a:r>
          </a:p>
          <a:p>
            <a:endParaRPr lang="en-IN" dirty="0"/>
          </a:p>
          <a:p>
            <a:r>
              <a:rPr lang="en-IN" dirty="0"/>
              <a:t>Standardized the data using StandardScalar().</a:t>
            </a:r>
          </a:p>
          <a:p>
            <a:endParaRPr lang="en-IN" dirty="0"/>
          </a:p>
          <a:p>
            <a:r>
              <a:rPr lang="en-IN" dirty="0"/>
              <a:t>Balanced the dataset as the target variable was not balanced so we used SMOTE and did upsampling the data about 75%.</a:t>
            </a:r>
          </a:p>
        </p:txBody>
      </p:sp>
    </p:spTree>
    <p:extLst>
      <p:ext uri="{BB962C8B-B14F-4D97-AF65-F5344CB8AC3E}">
        <p14:creationId xmlns:p14="http://schemas.microsoft.com/office/powerpoint/2010/main" val="3957426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F82E2-C1E1-4D9B-9763-7B7195E19649}"/>
              </a:ext>
            </a:extLst>
          </p:cNvPr>
          <p:cNvSpPr>
            <a:spLocks noGrp="1"/>
          </p:cNvSpPr>
          <p:nvPr>
            <p:ph type="title"/>
          </p:nvPr>
        </p:nvSpPr>
        <p:spPr>
          <a:xfrm>
            <a:off x="838200" y="-189824"/>
            <a:ext cx="10515600" cy="870861"/>
          </a:xfrm>
        </p:spPr>
        <p:txBody>
          <a:bodyPr/>
          <a:lstStyle/>
          <a:p>
            <a:r>
              <a:rPr lang="en-IN" b="1" u="sng" dirty="0"/>
              <a:t>Accuracy of each model:</a:t>
            </a:r>
          </a:p>
        </p:txBody>
      </p:sp>
      <p:sp>
        <p:nvSpPr>
          <p:cNvPr id="3" name="Content Placeholder 2">
            <a:extLst>
              <a:ext uri="{FF2B5EF4-FFF2-40B4-BE49-F238E27FC236}">
                <a16:creationId xmlns:a16="http://schemas.microsoft.com/office/drawing/2014/main" id="{A6C9A34D-EEC1-445D-8B99-AFF42025AD7E}"/>
              </a:ext>
            </a:extLst>
          </p:cNvPr>
          <p:cNvSpPr>
            <a:spLocks noGrp="1"/>
          </p:cNvSpPr>
          <p:nvPr>
            <p:ph idx="1"/>
          </p:nvPr>
        </p:nvSpPr>
        <p:spPr>
          <a:xfrm>
            <a:off x="838200" y="1246910"/>
            <a:ext cx="10515600" cy="4821382"/>
          </a:xfrm>
        </p:spPr>
        <p:txBody>
          <a:bodyPr>
            <a:normAutofit/>
          </a:bodyPr>
          <a:lstStyle/>
          <a:p>
            <a:pPr lvl="1"/>
            <a:r>
              <a:rPr lang="en-US" dirty="0">
                <a:latin typeface="+mj-lt"/>
              </a:rPr>
              <a:t>The highest accuracy is </a:t>
            </a:r>
            <a:r>
              <a:rPr lang="en-US" b="1" dirty="0">
                <a:latin typeface="+mj-lt"/>
              </a:rPr>
              <a:t>76.4% </a:t>
            </a:r>
            <a:r>
              <a:rPr lang="en-US" dirty="0">
                <a:latin typeface="+mj-lt"/>
              </a:rPr>
              <a:t>of model </a:t>
            </a:r>
            <a:r>
              <a:rPr lang="en-US" b="1" dirty="0">
                <a:latin typeface="+mj-lt"/>
              </a:rPr>
              <a:t>Logistic Regression </a:t>
            </a:r>
            <a:r>
              <a:rPr lang="en-US" dirty="0">
                <a:latin typeface="+mj-lt"/>
              </a:rPr>
              <a:t>at </a:t>
            </a:r>
            <a:r>
              <a:rPr lang="en-US" b="1" dirty="0">
                <a:latin typeface="+mj-lt"/>
              </a:rPr>
              <a:t>random state 10</a:t>
            </a:r>
            <a:r>
              <a:rPr lang="en-US" dirty="0">
                <a:latin typeface="+mj-lt"/>
              </a:rPr>
              <a:t>.</a:t>
            </a:r>
          </a:p>
          <a:p>
            <a:pPr lvl="1"/>
            <a:endParaRPr lang="en-US" dirty="0"/>
          </a:p>
          <a:p>
            <a:pPr lvl="1"/>
            <a:r>
              <a:rPr lang="en-IN" sz="2400" dirty="0">
                <a:solidFill>
                  <a:srgbClr val="000000"/>
                </a:solidFill>
                <a:effectLst/>
                <a:latin typeface="+mj-lt"/>
                <a:ea typeface="Times New Roman" panose="02020603050405020304" pitchFamily="18" charset="0"/>
                <a:cs typeface="Times New Roman" panose="02020603050405020304" pitchFamily="18" charset="0"/>
              </a:rPr>
              <a:t>The highest accuracy is </a:t>
            </a:r>
            <a:r>
              <a:rPr lang="en-IN" sz="2400" b="1" dirty="0">
                <a:solidFill>
                  <a:srgbClr val="000000"/>
                </a:solidFill>
                <a:effectLst/>
                <a:latin typeface="+mj-lt"/>
                <a:ea typeface="Times New Roman" panose="02020603050405020304" pitchFamily="18" charset="0"/>
                <a:cs typeface="Times New Roman" panose="02020603050405020304" pitchFamily="18" charset="0"/>
              </a:rPr>
              <a:t>90.29% </a:t>
            </a:r>
            <a:r>
              <a:rPr lang="en-IN" sz="2400" dirty="0">
                <a:solidFill>
                  <a:srgbClr val="000000"/>
                </a:solidFill>
                <a:effectLst/>
                <a:latin typeface="+mj-lt"/>
                <a:ea typeface="Times New Roman" panose="02020603050405020304" pitchFamily="18" charset="0"/>
                <a:cs typeface="Times New Roman" panose="02020603050405020304" pitchFamily="18" charset="0"/>
              </a:rPr>
              <a:t>of model </a:t>
            </a:r>
            <a:r>
              <a:rPr lang="en-IN" sz="2400" b="1" dirty="0">
                <a:solidFill>
                  <a:srgbClr val="000000"/>
                </a:solidFill>
                <a:effectLst/>
                <a:latin typeface="+mj-lt"/>
                <a:ea typeface="Times New Roman" panose="02020603050405020304" pitchFamily="18" charset="0"/>
                <a:cs typeface="Times New Roman" panose="02020603050405020304" pitchFamily="18" charset="0"/>
              </a:rPr>
              <a:t>Decision Tree Classifier </a:t>
            </a:r>
            <a:r>
              <a:rPr lang="en-IN" sz="2400" dirty="0">
                <a:solidFill>
                  <a:srgbClr val="000000"/>
                </a:solidFill>
                <a:effectLst/>
                <a:latin typeface="+mj-lt"/>
                <a:ea typeface="Times New Roman" panose="02020603050405020304" pitchFamily="18" charset="0"/>
                <a:cs typeface="Times New Roman" panose="02020603050405020304" pitchFamily="18" charset="0"/>
              </a:rPr>
              <a:t>at </a:t>
            </a:r>
            <a:r>
              <a:rPr lang="en-IN" sz="2400" b="1" dirty="0">
                <a:solidFill>
                  <a:srgbClr val="000000"/>
                </a:solidFill>
                <a:effectLst/>
                <a:latin typeface="+mj-lt"/>
                <a:ea typeface="Times New Roman" panose="02020603050405020304" pitchFamily="18" charset="0"/>
                <a:cs typeface="Times New Roman" panose="02020603050405020304" pitchFamily="18" charset="0"/>
              </a:rPr>
              <a:t>random state 8.</a:t>
            </a:r>
          </a:p>
          <a:p>
            <a:pPr lvl="1"/>
            <a:endParaRPr lang="en-IN" b="1" dirty="0">
              <a:latin typeface="+mj-lt"/>
              <a:ea typeface="Times New Roman" panose="02020603050405020304" pitchFamily="18" charset="0"/>
              <a:cs typeface="Times New Roman" panose="02020603050405020304" pitchFamily="18" charset="0"/>
            </a:endParaRPr>
          </a:p>
          <a:p>
            <a:pPr lvl="1"/>
            <a:r>
              <a:rPr lang="en-IN" dirty="0">
                <a:solidFill>
                  <a:srgbClr val="000000"/>
                </a:solidFill>
                <a:effectLst/>
                <a:latin typeface="+mj-lt"/>
                <a:ea typeface="Times New Roman" panose="02020603050405020304" pitchFamily="18" charset="0"/>
                <a:cs typeface="Times New Roman" panose="02020603050405020304" pitchFamily="18" charset="0"/>
              </a:rPr>
              <a:t>The highest accuracy is </a:t>
            </a:r>
            <a:r>
              <a:rPr lang="en-IN" b="1" dirty="0">
                <a:solidFill>
                  <a:srgbClr val="000000"/>
                </a:solidFill>
                <a:effectLst/>
                <a:latin typeface="+mj-lt"/>
                <a:ea typeface="Times New Roman" panose="02020603050405020304" pitchFamily="18" charset="0"/>
                <a:cs typeface="Times New Roman" panose="02020603050405020304" pitchFamily="18" charset="0"/>
              </a:rPr>
              <a:t>94.48% </a:t>
            </a:r>
            <a:r>
              <a:rPr lang="en-IN" dirty="0">
                <a:solidFill>
                  <a:srgbClr val="000000"/>
                </a:solidFill>
                <a:effectLst/>
                <a:latin typeface="+mj-lt"/>
                <a:ea typeface="Times New Roman" panose="02020603050405020304" pitchFamily="18" charset="0"/>
                <a:cs typeface="Times New Roman" panose="02020603050405020304" pitchFamily="18" charset="0"/>
              </a:rPr>
              <a:t>of model </a:t>
            </a:r>
            <a:r>
              <a:rPr lang="en-IN" b="1" dirty="0">
                <a:solidFill>
                  <a:srgbClr val="000000"/>
                </a:solidFill>
                <a:effectLst/>
                <a:latin typeface="+mj-lt"/>
                <a:ea typeface="Times New Roman" panose="02020603050405020304" pitchFamily="18" charset="0"/>
                <a:cs typeface="Times New Roman" panose="02020603050405020304" pitchFamily="18" charset="0"/>
              </a:rPr>
              <a:t>Random Forest Classifier</a:t>
            </a:r>
            <a:r>
              <a:rPr lang="en-IN" dirty="0">
                <a:solidFill>
                  <a:srgbClr val="000000"/>
                </a:solidFill>
                <a:effectLst/>
                <a:latin typeface="+mj-lt"/>
                <a:ea typeface="Times New Roman" panose="02020603050405020304" pitchFamily="18" charset="0"/>
                <a:cs typeface="Times New Roman" panose="02020603050405020304" pitchFamily="18" charset="0"/>
              </a:rPr>
              <a:t> at </a:t>
            </a:r>
            <a:r>
              <a:rPr lang="en-IN" b="1" dirty="0">
                <a:solidFill>
                  <a:srgbClr val="000000"/>
                </a:solidFill>
                <a:effectLst/>
                <a:latin typeface="+mj-lt"/>
                <a:ea typeface="Times New Roman" panose="02020603050405020304" pitchFamily="18" charset="0"/>
                <a:cs typeface="Times New Roman" panose="02020603050405020304" pitchFamily="18" charset="0"/>
              </a:rPr>
              <a:t>random state 8.</a:t>
            </a:r>
            <a:endParaRPr lang="en-IN" sz="2800" b="1" dirty="0">
              <a:latin typeface="+mj-lt"/>
              <a:ea typeface="Times New Roman" panose="02020603050405020304" pitchFamily="18" charset="0"/>
              <a:cs typeface="Times New Roman" panose="02020603050405020304" pitchFamily="18" charset="0"/>
            </a:endParaRPr>
          </a:p>
          <a:p>
            <a:pPr lvl="1"/>
            <a:endParaRPr lang="en-IN" sz="2800" b="1" dirty="0">
              <a:solidFill>
                <a:srgbClr val="000000"/>
              </a:solidFill>
              <a:effectLst/>
              <a:latin typeface="+mj-lt"/>
              <a:ea typeface="Times New Roman" panose="02020603050405020304" pitchFamily="18" charset="0"/>
              <a:cs typeface="Times New Roman" panose="02020603050405020304" pitchFamily="18" charset="0"/>
            </a:endParaRPr>
          </a:p>
          <a:p>
            <a:pPr lvl="1"/>
            <a:r>
              <a:rPr lang="en-IN" dirty="0">
                <a:solidFill>
                  <a:srgbClr val="000000"/>
                </a:solidFill>
                <a:effectLst/>
                <a:latin typeface="+mj-lt"/>
                <a:ea typeface="Times New Roman" panose="02020603050405020304" pitchFamily="18" charset="0"/>
                <a:cs typeface="Times New Roman" panose="02020603050405020304" pitchFamily="18" charset="0"/>
              </a:rPr>
              <a:t>The highest accuracy is </a:t>
            </a:r>
            <a:r>
              <a:rPr lang="en-IN" b="1" dirty="0">
                <a:solidFill>
                  <a:srgbClr val="000000"/>
                </a:solidFill>
                <a:effectLst/>
                <a:latin typeface="+mj-lt"/>
                <a:ea typeface="Times New Roman" panose="02020603050405020304" pitchFamily="18" charset="0"/>
                <a:cs typeface="Times New Roman" panose="02020603050405020304" pitchFamily="18" charset="0"/>
              </a:rPr>
              <a:t>86.79% </a:t>
            </a:r>
            <a:r>
              <a:rPr lang="en-IN" dirty="0">
                <a:solidFill>
                  <a:srgbClr val="000000"/>
                </a:solidFill>
                <a:effectLst/>
                <a:latin typeface="+mj-lt"/>
                <a:ea typeface="Times New Roman" panose="02020603050405020304" pitchFamily="18" charset="0"/>
                <a:cs typeface="Times New Roman" panose="02020603050405020304" pitchFamily="18" charset="0"/>
              </a:rPr>
              <a:t>of model </a:t>
            </a:r>
            <a:r>
              <a:rPr lang="en-IN" b="1" dirty="0">
                <a:solidFill>
                  <a:srgbClr val="000000"/>
                </a:solidFill>
                <a:effectLst/>
                <a:latin typeface="+mj-lt"/>
                <a:ea typeface="Times New Roman" panose="02020603050405020304" pitchFamily="18" charset="0"/>
                <a:cs typeface="Times New Roman" panose="02020603050405020304" pitchFamily="18" charset="0"/>
              </a:rPr>
              <a:t>AdaBoost Classifier at random state 8.</a:t>
            </a:r>
            <a:endParaRPr lang="en-IN" sz="2800" b="1" dirty="0">
              <a:latin typeface="+mj-lt"/>
              <a:ea typeface="Times New Roman" panose="02020603050405020304" pitchFamily="18" charset="0"/>
              <a:cs typeface="Times New Roman" panose="02020603050405020304" pitchFamily="18" charset="0"/>
            </a:endParaRPr>
          </a:p>
          <a:p>
            <a:pPr lvl="1"/>
            <a:endParaRPr lang="en-IN" sz="2800" b="1" dirty="0">
              <a:solidFill>
                <a:srgbClr val="000000"/>
              </a:solidFill>
              <a:effectLst/>
              <a:latin typeface="+mj-lt"/>
              <a:ea typeface="Times New Roman" panose="02020603050405020304" pitchFamily="18" charset="0"/>
              <a:cs typeface="Times New Roman" panose="02020603050405020304" pitchFamily="18" charset="0"/>
            </a:endParaRPr>
          </a:p>
          <a:p>
            <a:pPr lvl="1"/>
            <a:r>
              <a:rPr lang="en-IN" sz="2400" dirty="0">
                <a:solidFill>
                  <a:srgbClr val="000000"/>
                </a:solidFill>
                <a:effectLst/>
                <a:latin typeface="+mj-lt"/>
                <a:ea typeface="Times New Roman" panose="02020603050405020304" pitchFamily="18" charset="0"/>
                <a:cs typeface="Times New Roman" panose="02020603050405020304" pitchFamily="18" charset="0"/>
              </a:rPr>
              <a:t>The highest accuracy is </a:t>
            </a:r>
            <a:r>
              <a:rPr lang="en-IN" sz="2400" b="1" dirty="0">
                <a:solidFill>
                  <a:srgbClr val="000000"/>
                </a:solidFill>
                <a:effectLst/>
                <a:latin typeface="+mj-lt"/>
                <a:ea typeface="Times New Roman" panose="02020603050405020304" pitchFamily="18" charset="0"/>
                <a:cs typeface="Times New Roman" panose="02020603050405020304" pitchFamily="18" charset="0"/>
              </a:rPr>
              <a:t>93.22% </a:t>
            </a:r>
            <a:r>
              <a:rPr lang="en-IN" sz="2400" dirty="0">
                <a:solidFill>
                  <a:srgbClr val="000000"/>
                </a:solidFill>
                <a:effectLst/>
                <a:latin typeface="+mj-lt"/>
                <a:ea typeface="Times New Roman" panose="02020603050405020304" pitchFamily="18" charset="0"/>
                <a:cs typeface="Times New Roman" panose="02020603050405020304" pitchFamily="18" charset="0"/>
              </a:rPr>
              <a:t>of model </a:t>
            </a:r>
            <a:r>
              <a:rPr lang="en-IN" sz="2400" b="1" dirty="0">
                <a:solidFill>
                  <a:srgbClr val="000000"/>
                </a:solidFill>
                <a:effectLst/>
                <a:latin typeface="+mj-lt"/>
                <a:ea typeface="Times New Roman" panose="02020603050405020304" pitchFamily="18" charset="0"/>
                <a:cs typeface="Times New Roman" panose="02020603050405020304" pitchFamily="18" charset="0"/>
              </a:rPr>
              <a:t>Bagging Classifier </a:t>
            </a:r>
            <a:r>
              <a:rPr lang="en-IN" sz="2400" dirty="0">
                <a:solidFill>
                  <a:srgbClr val="000000"/>
                </a:solidFill>
                <a:effectLst/>
                <a:latin typeface="+mj-lt"/>
                <a:ea typeface="Times New Roman" panose="02020603050405020304" pitchFamily="18" charset="0"/>
                <a:cs typeface="Times New Roman" panose="02020603050405020304" pitchFamily="18" charset="0"/>
              </a:rPr>
              <a:t>at </a:t>
            </a:r>
            <a:r>
              <a:rPr lang="en-IN" sz="2400" b="1" dirty="0">
                <a:solidFill>
                  <a:srgbClr val="000000"/>
                </a:solidFill>
                <a:effectLst/>
                <a:latin typeface="+mj-lt"/>
                <a:ea typeface="Times New Roman" panose="02020603050405020304" pitchFamily="18" charset="0"/>
                <a:cs typeface="Times New Roman" panose="02020603050405020304" pitchFamily="18" charset="0"/>
              </a:rPr>
              <a:t>random state 10.</a:t>
            </a:r>
            <a:endParaRPr lang="en-IN" sz="2400" b="1" dirty="0">
              <a:effectLst/>
              <a:latin typeface="+mj-l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09617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48A3A-4780-4B28-9C4B-CD7F17374784}"/>
              </a:ext>
            </a:extLst>
          </p:cNvPr>
          <p:cNvSpPr>
            <a:spLocks noGrp="1"/>
          </p:cNvSpPr>
          <p:nvPr>
            <p:ph type="title"/>
          </p:nvPr>
        </p:nvSpPr>
        <p:spPr/>
        <p:txBody>
          <a:bodyPr/>
          <a:lstStyle/>
          <a:p>
            <a:r>
              <a:rPr lang="en-IN" u="sng" dirty="0"/>
              <a:t>Best CV Score of each model:</a:t>
            </a:r>
            <a:endParaRPr lang="en-IN" dirty="0"/>
          </a:p>
        </p:txBody>
      </p:sp>
      <p:sp>
        <p:nvSpPr>
          <p:cNvPr id="3" name="Content Placeholder 2">
            <a:extLst>
              <a:ext uri="{FF2B5EF4-FFF2-40B4-BE49-F238E27FC236}">
                <a16:creationId xmlns:a16="http://schemas.microsoft.com/office/drawing/2014/main" id="{FEF96ECF-A414-42AC-AE36-3673BDE07C14}"/>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Mean CV Score of model Logistic Regression:: </a:t>
            </a:r>
            <a:r>
              <a:rPr lang="en-US" sz="1800" b="1" dirty="0">
                <a:latin typeface="Calibri" panose="020F0502020204030204" pitchFamily="34" charset="0"/>
                <a:ea typeface="Calibri" panose="020F0502020204030204" pitchFamily="34" charset="0"/>
                <a:cs typeface="Times New Roman" panose="02020603050405020304" pitchFamily="18" charset="0"/>
              </a:rPr>
              <a:t>76</a:t>
            </a:r>
            <a:r>
              <a:rPr lang="en-US" sz="1800" b="1" dirty="0">
                <a:effectLst/>
                <a:latin typeface="Calibri" panose="020F0502020204030204" pitchFamily="34" charset="0"/>
                <a:ea typeface="Calibri" panose="020F0502020204030204" pitchFamily="34" charset="0"/>
                <a:cs typeface="Times New Roman" panose="02020603050405020304" pitchFamily="18" charset="0"/>
              </a:rPr>
              <a:t>.28</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k-fold::7 </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Mean CV Score of model Decision Tree Classifier ::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90.10</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k-fold::7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Mean CV Score of model Random </a:t>
            </a:r>
            <a:r>
              <a:rPr lang="en-US" sz="1800" dirty="0">
                <a:latin typeface="Calibri" panose="020F0502020204030204" pitchFamily="34" charset="0"/>
                <a:ea typeface="Calibri" panose="020F0502020204030204" pitchFamily="34" charset="0"/>
                <a:cs typeface="Times New Roman" panose="02020603050405020304" pitchFamily="18" charset="0"/>
              </a:rPr>
              <a:t>Forest </a:t>
            </a:r>
            <a:r>
              <a:rPr lang="en-US" sz="1800" dirty="0">
                <a:effectLst/>
                <a:latin typeface="Calibri" panose="020F0502020204030204" pitchFamily="34" charset="0"/>
                <a:ea typeface="Calibri" panose="020F0502020204030204" pitchFamily="34" charset="0"/>
                <a:cs typeface="Times New Roman" panose="02020603050405020304" pitchFamily="18" charset="0"/>
              </a:rPr>
              <a:t>Classifier ::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94.54</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k-fold::7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Mean CV Score of model AdaBoost Classifier :: </a:t>
            </a:r>
            <a:r>
              <a:rPr lang="en-US" sz="1800" b="1" dirty="0">
                <a:latin typeface="Calibri" panose="020F0502020204030204" pitchFamily="34" charset="0"/>
                <a:ea typeface="Calibri" panose="020F0502020204030204" pitchFamily="34" charset="0"/>
                <a:cs typeface="Times New Roman" panose="02020603050405020304" pitchFamily="18" charset="0"/>
              </a:rPr>
              <a:t>86</a:t>
            </a:r>
            <a:r>
              <a:rPr lang="en-US" sz="1800" b="1" dirty="0">
                <a:effectLst/>
                <a:latin typeface="Calibri" panose="020F0502020204030204" pitchFamily="34" charset="0"/>
                <a:ea typeface="Calibri" panose="020F0502020204030204" pitchFamily="34" charset="0"/>
                <a:cs typeface="Times New Roman" panose="02020603050405020304" pitchFamily="18" charset="0"/>
              </a:rPr>
              <a:t>.2</a:t>
            </a:r>
            <a:r>
              <a:rPr lang="en-US" sz="1800" dirty="0">
                <a:effectLst/>
                <a:latin typeface="Calibri" panose="020F0502020204030204" pitchFamily="34" charset="0"/>
                <a:ea typeface="Calibri" panose="020F0502020204030204" pitchFamily="34" charset="0"/>
                <a:cs typeface="Times New Roman" panose="02020603050405020304" pitchFamily="18" charset="0"/>
              </a:rPr>
              <a:t> 4at k-fold::7 </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Mean CV Score of model Bagging Classifier ::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92.44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k-fold::5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4199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18BFAF9-57EF-4EAF-8A26-FFB1D46A5BB8}"/>
              </a:ext>
            </a:extLst>
          </p:cNvPr>
          <p:cNvSpPr>
            <a:spLocks noGrp="1" noChangeArrowheads="1"/>
          </p:cNvSpPr>
          <p:nvPr>
            <p:ph idx="1"/>
          </p:nvPr>
        </p:nvSpPr>
        <p:spPr bwMode="auto">
          <a:xfrm flipH="1">
            <a:off x="838198" y="2364273"/>
            <a:ext cx="9095509"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j-lt"/>
              </a:rPr>
              <a:t>Least Difference between the CV Score and the accuracy  is our final model.</a:t>
            </a:r>
          </a:p>
        </p:txBody>
      </p:sp>
      <p:sp>
        <p:nvSpPr>
          <p:cNvPr id="4" name="Title 3">
            <a:extLst>
              <a:ext uri="{FF2B5EF4-FFF2-40B4-BE49-F238E27FC236}">
                <a16:creationId xmlns:a16="http://schemas.microsoft.com/office/drawing/2014/main" id="{CD183133-E2B3-46BF-A18B-F2A9198BAC94}"/>
              </a:ext>
            </a:extLst>
          </p:cNvPr>
          <p:cNvSpPr>
            <a:spLocks noGrp="1"/>
          </p:cNvSpPr>
          <p:nvPr>
            <p:ph type="title"/>
          </p:nvPr>
        </p:nvSpPr>
        <p:spPr/>
        <p:txBody>
          <a:bodyPr/>
          <a:lstStyle/>
          <a:p>
            <a:r>
              <a:rPr lang="en-IN" b="1" u="sng" dirty="0"/>
              <a:t>Finalized Model Selection</a:t>
            </a:r>
          </a:p>
        </p:txBody>
      </p:sp>
      <p:pic>
        <p:nvPicPr>
          <p:cNvPr id="11" name="Picture 10">
            <a:extLst>
              <a:ext uri="{FF2B5EF4-FFF2-40B4-BE49-F238E27FC236}">
                <a16:creationId xmlns:a16="http://schemas.microsoft.com/office/drawing/2014/main" id="{0519DA11-D71E-4270-AD5F-3CC275F22404}"/>
              </a:ext>
            </a:extLst>
          </p:cNvPr>
          <p:cNvPicPr>
            <a:picLocks noChangeAspect="1"/>
          </p:cNvPicPr>
          <p:nvPr/>
        </p:nvPicPr>
        <p:blipFill>
          <a:blip r:embed="rId2"/>
          <a:stretch>
            <a:fillRect/>
          </a:stretch>
        </p:blipFill>
        <p:spPr>
          <a:xfrm>
            <a:off x="838198" y="2886868"/>
            <a:ext cx="4802064" cy="2197749"/>
          </a:xfrm>
          <a:prstGeom prst="rect">
            <a:avLst/>
          </a:prstGeom>
        </p:spPr>
      </p:pic>
      <p:sp>
        <p:nvSpPr>
          <p:cNvPr id="12" name="TextBox 11">
            <a:extLst>
              <a:ext uri="{FF2B5EF4-FFF2-40B4-BE49-F238E27FC236}">
                <a16:creationId xmlns:a16="http://schemas.microsoft.com/office/drawing/2014/main" id="{E9B966F6-BFC0-4073-BD92-6D3DEC6DBCFD}"/>
              </a:ext>
            </a:extLst>
          </p:cNvPr>
          <p:cNvSpPr txBox="1"/>
          <p:nvPr/>
        </p:nvSpPr>
        <p:spPr>
          <a:xfrm>
            <a:off x="838198" y="5749636"/>
            <a:ext cx="8305802" cy="646331"/>
          </a:xfrm>
          <a:prstGeom prst="rect">
            <a:avLst/>
          </a:prstGeom>
          <a:noFill/>
        </p:spPr>
        <p:txBody>
          <a:bodyPr wrap="square" rtlCol="0">
            <a:spAutoFit/>
          </a:bodyPr>
          <a:lstStyle/>
          <a:p>
            <a:r>
              <a:rPr lang="en-US" dirty="0">
                <a:solidFill>
                  <a:srgbClr val="000000"/>
                </a:solidFill>
                <a:latin typeface="Helvetica Neue"/>
              </a:rPr>
              <a:t>H</a:t>
            </a:r>
            <a:r>
              <a:rPr lang="en-US" b="0" i="0" dirty="0">
                <a:solidFill>
                  <a:srgbClr val="000000"/>
                </a:solidFill>
                <a:effectLst/>
                <a:latin typeface="Helvetica Neue"/>
              </a:rPr>
              <a:t>ere for model Random Forest Classifier() we get the least value i.e. the difference between the accuracy and cv Score of this model is 0.06</a:t>
            </a:r>
            <a:endParaRPr lang="en-IN" dirty="0"/>
          </a:p>
        </p:txBody>
      </p:sp>
    </p:spTree>
    <p:extLst>
      <p:ext uri="{BB962C8B-B14F-4D97-AF65-F5344CB8AC3E}">
        <p14:creationId xmlns:p14="http://schemas.microsoft.com/office/powerpoint/2010/main" val="3944701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34E7B-EB08-4C30-9450-7300599ABCCC}"/>
              </a:ext>
            </a:extLst>
          </p:cNvPr>
          <p:cNvSpPr>
            <a:spLocks noGrp="1"/>
          </p:cNvSpPr>
          <p:nvPr>
            <p:ph type="title"/>
          </p:nvPr>
        </p:nvSpPr>
        <p:spPr/>
        <p:txBody>
          <a:bodyPr/>
          <a:lstStyle/>
          <a:p>
            <a:r>
              <a:rPr lang="en-IN" b="1" i="0" dirty="0">
                <a:solidFill>
                  <a:srgbClr val="000000"/>
                </a:solidFill>
                <a:effectLst/>
                <a:latin typeface="Helvetica Neue"/>
              </a:rPr>
              <a:t>Plotting ROC Curve</a:t>
            </a:r>
            <a:br>
              <a:rPr lang="en-IN" b="1" i="0" dirty="0">
                <a:solidFill>
                  <a:srgbClr val="000000"/>
                </a:solidFill>
                <a:effectLst/>
                <a:latin typeface="Helvetica Neue"/>
              </a:rPr>
            </a:br>
            <a:endParaRPr lang="en-IN" dirty="0"/>
          </a:p>
        </p:txBody>
      </p:sp>
      <p:sp>
        <p:nvSpPr>
          <p:cNvPr id="3" name="Content Placeholder 2">
            <a:extLst>
              <a:ext uri="{FF2B5EF4-FFF2-40B4-BE49-F238E27FC236}">
                <a16:creationId xmlns:a16="http://schemas.microsoft.com/office/drawing/2014/main" id="{9A64E3E6-F1E5-4052-8732-5AA704D7FA2A}"/>
              </a:ext>
            </a:extLst>
          </p:cNvPr>
          <p:cNvSpPr>
            <a:spLocks noGrp="1"/>
          </p:cNvSpPr>
          <p:nvPr>
            <p:ph idx="1"/>
          </p:nvPr>
        </p:nvSpPr>
        <p:spPr>
          <a:xfrm>
            <a:off x="7994072" y="1825625"/>
            <a:ext cx="3359727" cy="4351338"/>
          </a:xfrm>
        </p:spPr>
        <p:txBody>
          <a:bodyPr/>
          <a:lstStyle/>
          <a:p>
            <a:pPr marL="0" indent="0">
              <a:buNone/>
            </a:pPr>
            <a:r>
              <a:rPr lang="en-IN" dirty="0"/>
              <a:t>The Bagging Classifier and Random Forest Classifier AUC score are same and we can see in plot. But we used Random Forest as this algorithm is faster than Bagging. </a:t>
            </a:r>
          </a:p>
        </p:txBody>
      </p:sp>
      <p:pic>
        <p:nvPicPr>
          <p:cNvPr id="5" name="Picture 4">
            <a:extLst>
              <a:ext uri="{FF2B5EF4-FFF2-40B4-BE49-F238E27FC236}">
                <a16:creationId xmlns:a16="http://schemas.microsoft.com/office/drawing/2014/main" id="{58E902A8-F9B9-4BCA-A009-E5ED20B1795C}"/>
              </a:ext>
            </a:extLst>
          </p:cNvPr>
          <p:cNvPicPr>
            <a:picLocks noChangeAspect="1"/>
          </p:cNvPicPr>
          <p:nvPr/>
        </p:nvPicPr>
        <p:blipFill>
          <a:blip r:embed="rId2"/>
          <a:stretch>
            <a:fillRect/>
          </a:stretch>
        </p:blipFill>
        <p:spPr>
          <a:xfrm>
            <a:off x="838200" y="1825625"/>
            <a:ext cx="6724950" cy="4255167"/>
          </a:xfrm>
          <a:prstGeom prst="rect">
            <a:avLst/>
          </a:prstGeom>
        </p:spPr>
      </p:pic>
    </p:spTree>
    <p:extLst>
      <p:ext uri="{BB962C8B-B14F-4D97-AF65-F5344CB8AC3E}">
        <p14:creationId xmlns:p14="http://schemas.microsoft.com/office/powerpoint/2010/main" val="4291324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FBCF-D7A6-4B96-B6F2-16F2E0EB45A5}"/>
              </a:ext>
            </a:extLst>
          </p:cNvPr>
          <p:cNvSpPr>
            <a:spLocks noGrp="1"/>
          </p:cNvSpPr>
          <p:nvPr>
            <p:ph type="title"/>
          </p:nvPr>
        </p:nvSpPr>
        <p:spPr/>
        <p:txBody>
          <a:bodyPr/>
          <a:lstStyle/>
          <a:p>
            <a:r>
              <a:rPr lang="en-IN" dirty="0"/>
              <a:t>Hyper Parameter tuning.</a:t>
            </a:r>
          </a:p>
        </p:txBody>
      </p:sp>
      <p:sp>
        <p:nvSpPr>
          <p:cNvPr id="3" name="Content Placeholder 2">
            <a:extLst>
              <a:ext uri="{FF2B5EF4-FFF2-40B4-BE49-F238E27FC236}">
                <a16:creationId xmlns:a16="http://schemas.microsoft.com/office/drawing/2014/main" id="{1F8C7764-AAD8-4FA8-A897-21B993F00AF7}"/>
              </a:ext>
            </a:extLst>
          </p:cNvPr>
          <p:cNvSpPr>
            <a:spLocks noGrp="1"/>
          </p:cNvSpPr>
          <p:nvPr>
            <p:ph idx="1"/>
          </p:nvPr>
        </p:nvSpPr>
        <p:spPr>
          <a:xfrm>
            <a:off x="8963892" y="1825625"/>
            <a:ext cx="2389908" cy="4351338"/>
          </a:xfrm>
        </p:spPr>
        <p:txBody>
          <a:bodyPr/>
          <a:lstStyle/>
          <a:p>
            <a:r>
              <a:rPr lang="en-IN" dirty="0"/>
              <a:t>Showing best parameters and accuracy, Confusion Matrix and Classification Report after Hyper tuning the Model.</a:t>
            </a:r>
          </a:p>
        </p:txBody>
      </p:sp>
      <p:pic>
        <p:nvPicPr>
          <p:cNvPr id="5" name="Picture 4">
            <a:extLst>
              <a:ext uri="{FF2B5EF4-FFF2-40B4-BE49-F238E27FC236}">
                <a16:creationId xmlns:a16="http://schemas.microsoft.com/office/drawing/2014/main" id="{9B8DEC2D-E0C6-44BE-93CA-D44E75AF30F1}"/>
              </a:ext>
            </a:extLst>
          </p:cNvPr>
          <p:cNvPicPr>
            <a:picLocks noChangeAspect="1"/>
          </p:cNvPicPr>
          <p:nvPr/>
        </p:nvPicPr>
        <p:blipFill>
          <a:blip r:embed="rId2"/>
          <a:stretch>
            <a:fillRect/>
          </a:stretch>
        </p:blipFill>
        <p:spPr>
          <a:xfrm>
            <a:off x="208982" y="1825625"/>
            <a:ext cx="8630218" cy="4351338"/>
          </a:xfrm>
          <a:prstGeom prst="rect">
            <a:avLst/>
          </a:prstGeom>
        </p:spPr>
      </p:pic>
    </p:spTree>
    <p:extLst>
      <p:ext uri="{BB962C8B-B14F-4D97-AF65-F5344CB8AC3E}">
        <p14:creationId xmlns:p14="http://schemas.microsoft.com/office/powerpoint/2010/main" val="2270173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4DBAA-CD24-47D2-B1A0-B3FC610D2845}"/>
              </a:ext>
            </a:extLst>
          </p:cNvPr>
          <p:cNvSpPr>
            <a:spLocks noGrp="1"/>
          </p:cNvSpPr>
          <p:nvPr>
            <p:ph type="title"/>
          </p:nvPr>
        </p:nvSpPr>
        <p:spPr>
          <a:xfrm>
            <a:off x="838200" y="2928216"/>
            <a:ext cx="10515600" cy="1325563"/>
          </a:xfrm>
        </p:spPr>
        <p:txBody>
          <a:bodyPr>
            <a:normAutofit/>
          </a:bodyPr>
          <a:lstStyle/>
          <a:p>
            <a:pPr algn="ctr"/>
            <a:r>
              <a:rPr lang="en-IN" sz="7200" dirty="0">
                <a:latin typeface="Algerian" panose="04020705040A02060702" pitchFamily="82" charset="0"/>
              </a:rPr>
              <a:t>THANK YOU!!</a:t>
            </a:r>
          </a:p>
        </p:txBody>
      </p:sp>
    </p:spTree>
    <p:extLst>
      <p:ext uri="{BB962C8B-B14F-4D97-AF65-F5344CB8AC3E}">
        <p14:creationId xmlns:p14="http://schemas.microsoft.com/office/powerpoint/2010/main" val="2590636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63B9-0365-43A2-AFD9-804107D5426E}"/>
              </a:ext>
            </a:extLst>
          </p:cNvPr>
          <p:cNvSpPr>
            <a:spLocks noGrp="1"/>
          </p:cNvSpPr>
          <p:nvPr>
            <p:ph type="title"/>
          </p:nvPr>
        </p:nvSpPr>
        <p:spPr>
          <a:xfrm>
            <a:off x="0" y="0"/>
            <a:ext cx="10515600" cy="886691"/>
          </a:xfrm>
        </p:spPr>
        <p:txBody>
          <a:bodyPr>
            <a:normAutofit/>
          </a:bodyPr>
          <a:lstStyle/>
          <a:p>
            <a:r>
              <a:rPr lang="en-US" sz="2800" b="1" dirty="0"/>
              <a:t>Problem Description</a:t>
            </a:r>
            <a:endParaRPr lang="en-IN" sz="2800" b="1" dirty="0"/>
          </a:p>
        </p:txBody>
      </p:sp>
      <p:sp>
        <p:nvSpPr>
          <p:cNvPr id="3" name="Content Placeholder 2">
            <a:extLst>
              <a:ext uri="{FF2B5EF4-FFF2-40B4-BE49-F238E27FC236}">
                <a16:creationId xmlns:a16="http://schemas.microsoft.com/office/drawing/2014/main" id="{81523D0B-90C2-471C-9189-4D68385F5240}"/>
              </a:ext>
            </a:extLst>
          </p:cNvPr>
          <p:cNvSpPr>
            <a:spLocks noGrp="1"/>
          </p:cNvSpPr>
          <p:nvPr>
            <p:ph idx="1"/>
          </p:nvPr>
        </p:nvSpPr>
        <p:spPr>
          <a:xfrm>
            <a:off x="838200" y="886691"/>
            <a:ext cx="11201400" cy="5652654"/>
          </a:xfrm>
        </p:spPr>
        <p:txBody>
          <a:bodyPr>
            <a:normAutofit fontScale="77500" lnSpcReduction="20000"/>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Today, microfinance is widely accepted as a poverty-reduction tool, representing $70 billion in outstanding loans and a global outreach of 200 million clients.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understand the importance of communication and how it affects a person’s life, thus, focusing on providing their services and products to low income families and poor customers that can help them in the need of hour.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03752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201F9-94AA-4DB0-9646-0D1DC33E6638}"/>
              </a:ext>
            </a:extLst>
          </p:cNvPr>
          <p:cNvSpPr>
            <a:spLocks noGrp="1"/>
          </p:cNvSpPr>
          <p:nvPr>
            <p:ph type="title"/>
          </p:nvPr>
        </p:nvSpPr>
        <p:spPr>
          <a:xfrm>
            <a:off x="838200" y="397564"/>
            <a:ext cx="6211957" cy="781879"/>
          </a:xfrm>
        </p:spPr>
        <p:txBody>
          <a:bodyPr>
            <a:normAutofit fontScale="90000"/>
          </a:bodyPr>
          <a:lstStyle/>
          <a:p>
            <a:r>
              <a:rPr lang="en-US" b="1" i="0" dirty="0">
                <a:solidFill>
                  <a:srgbClr val="000000"/>
                </a:solidFill>
                <a:effectLst/>
                <a:latin typeface="Helvetica Neue"/>
              </a:rPr>
              <a:t>Column Description:</a:t>
            </a:r>
            <a:br>
              <a:rPr lang="en-US" b="1" i="0" dirty="0">
                <a:solidFill>
                  <a:srgbClr val="000000"/>
                </a:solidFill>
                <a:effectLst/>
                <a:latin typeface="Helvetica Neue"/>
              </a:rPr>
            </a:br>
            <a:br>
              <a:rPr lang="en-US" dirty="0"/>
            </a:br>
            <a:endParaRPr lang="en-IN" dirty="0"/>
          </a:p>
        </p:txBody>
      </p:sp>
      <p:sp>
        <p:nvSpPr>
          <p:cNvPr id="3" name="Content Placeholder 2">
            <a:extLst>
              <a:ext uri="{FF2B5EF4-FFF2-40B4-BE49-F238E27FC236}">
                <a16:creationId xmlns:a16="http://schemas.microsoft.com/office/drawing/2014/main" id="{D7C526DA-14F0-4B00-AFC6-0328362E1434}"/>
              </a:ext>
            </a:extLst>
          </p:cNvPr>
          <p:cNvSpPr>
            <a:spLocks noGrp="1"/>
          </p:cNvSpPr>
          <p:nvPr>
            <p:ph idx="1"/>
          </p:nvPr>
        </p:nvSpPr>
        <p:spPr>
          <a:xfrm>
            <a:off x="838200" y="1179443"/>
            <a:ext cx="10515600" cy="5420140"/>
          </a:xfrm>
        </p:spPr>
        <p:txBody>
          <a:bodyPr>
            <a:normAutofit fontScale="47500" lnSpcReduction="20000"/>
          </a:bodyPr>
          <a:lstStyle/>
          <a:p>
            <a:pPr algn="l"/>
            <a:r>
              <a:rPr lang="en-US" sz="2900" b="0" i="0" dirty="0">
                <a:solidFill>
                  <a:srgbClr val="000000"/>
                </a:solidFill>
                <a:effectLst/>
                <a:latin typeface="Helvetica Neue"/>
              </a:rPr>
              <a:t>label: Flag indicating whether the user paid back the credit amount within 5 days of issuing the loan</a:t>
            </a:r>
          </a:p>
          <a:p>
            <a:pPr algn="l"/>
            <a:r>
              <a:rPr lang="en-US" sz="2900" b="0" i="0" dirty="0">
                <a:solidFill>
                  <a:srgbClr val="000000"/>
                </a:solidFill>
                <a:effectLst/>
                <a:latin typeface="Helvetica Neue"/>
              </a:rPr>
              <a:t>msisdn: mobile number of user</a:t>
            </a:r>
          </a:p>
          <a:p>
            <a:pPr algn="l"/>
            <a:r>
              <a:rPr lang="en-US" sz="2900" b="0" i="0" dirty="0">
                <a:solidFill>
                  <a:srgbClr val="000000"/>
                </a:solidFill>
                <a:effectLst/>
                <a:latin typeface="Helvetica Neue"/>
              </a:rPr>
              <a:t>aon: age on cellular network in days</a:t>
            </a:r>
          </a:p>
          <a:p>
            <a:pPr algn="l"/>
            <a:r>
              <a:rPr lang="en-US" sz="2900" b="0" i="0" dirty="0">
                <a:solidFill>
                  <a:srgbClr val="000000"/>
                </a:solidFill>
                <a:effectLst/>
                <a:latin typeface="Helvetica Neue"/>
              </a:rPr>
              <a:t>daily_decr30::Daily amount spent from main account, averaged over last 30 days (in Indonesian Rupiah)</a:t>
            </a:r>
          </a:p>
          <a:p>
            <a:pPr algn="l"/>
            <a:r>
              <a:rPr lang="en-US" sz="2900" b="0" i="0" dirty="0">
                <a:solidFill>
                  <a:srgbClr val="000000"/>
                </a:solidFill>
                <a:effectLst/>
                <a:latin typeface="Helvetica Neue"/>
              </a:rPr>
              <a:t>daily_decr90::Daily amount spent from main account, averaged over last 90 days (in Indonesian Rupiah)</a:t>
            </a:r>
          </a:p>
          <a:p>
            <a:pPr algn="l"/>
            <a:r>
              <a:rPr lang="en-US" sz="2900" b="0" i="0" dirty="0">
                <a:solidFill>
                  <a:srgbClr val="000000"/>
                </a:solidFill>
                <a:effectLst/>
                <a:latin typeface="Helvetica Neue"/>
              </a:rPr>
              <a:t>rental30:Average main account balance over last 30 days</a:t>
            </a:r>
          </a:p>
          <a:p>
            <a:pPr algn="l"/>
            <a:r>
              <a:rPr lang="en-US" sz="2900" b="0" i="0" dirty="0">
                <a:solidFill>
                  <a:srgbClr val="000000"/>
                </a:solidFill>
                <a:effectLst/>
                <a:latin typeface="Helvetica Neue"/>
              </a:rPr>
              <a:t>rental90:Average main account balance over last 90 days</a:t>
            </a:r>
          </a:p>
          <a:p>
            <a:pPr algn="l"/>
            <a:r>
              <a:rPr lang="en-US" sz="2900" b="0" i="0" dirty="0">
                <a:solidFill>
                  <a:srgbClr val="000000"/>
                </a:solidFill>
                <a:effectLst/>
                <a:latin typeface="Helvetica Neue"/>
              </a:rPr>
              <a:t>last_rech_date_ma: Number of days till last recharge of main account</a:t>
            </a:r>
          </a:p>
          <a:p>
            <a:pPr algn="l"/>
            <a:r>
              <a:rPr lang="en-US" sz="2900" b="0" i="0" dirty="0">
                <a:solidFill>
                  <a:srgbClr val="000000"/>
                </a:solidFill>
                <a:effectLst/>
                <a:latin typeface="Helvetica Neue"/>
              </a:rPr>
              <a:t>last_rech_date_da : Number of days till last recharge of data account</a:t>
            </a:r>
          </a:p>
          <a:p>
            <a:pPr algn="l"/>
            <a:r>
              <a:rPr lang="en-US" sz="2900" b="0" i="0" dirty="0">
                <a:solidFill>
                  <a:srgbClr val="000000"/>
                </a:solidFill>
                <a:effectLst/>
                <a:latin typeface="Helvetica Neue"/>
              </a:rPr>
              <a:t>last_rech_amt_ma : Amount of last recharge of main account (in Indonesian Rupiah)</a:t>
            </a:r>
          </a:p>
          <a:p>
            <a:pPr algn="l"/>
            <a:r>
              <a:rPr lang="en-US" sz="2900" b="0" i="0" dirty="0">
                <a:solidFill>
                  <a:srgbClr val="000000"/>
                </a:solidFill>
                <a:effectLst/>
                <a:latin typeface="Helvetica Neue"/>
              </a:rPr>
              <a:t>cnt_ma_rech30: Number of times main account got recharged in last 30 days</a:t>
            </a:r>
          </a:p>
          <a:p>
            <a:pPr algn="l"/>
            <a:r>
              <a:rPr lang="en-US" sz="2900" b="0" i="0" dirty="0">
                <a:solidFill>
                  <a:srgbClr val="000000"/>
                </a:solidFill>
                <a:effectLst/>
                <a:latin typeface="Helvetica Neue"/>
              </a:rPr>
              <a:t>fr_ma_rech30: Frequency of main account recharged in last 30 days</a:t>
            </a:r>
          </a:p>
          <a:p>
            <a:pPr algn="l"/>
            <a:r>
              <a:rPr lang="en-US" sz="2900" b="0" i="0" dirty="0">
                <a:solidFill>
                  <a:srgbClr val="000000"/>
                </a:solidFill>
                <a:effectLst/>
                <a:latin typeface="Helvetica Neue"/>
              </a:rPr>
              <a:t>sumamnt_ma_rech30: Total amount of recharge in main account over last 30 days (in Indonesian Rupiah)</a:t>
            </a:r>
          </a:p>
          <a:p>
            <a:pPr algn="l"/>
            <a:r>
              <a:rPr lang="en-US" sz="2900" b="0" i="0" dirty="0">
                <a:solidFill>
                  <a:srgbClr val="000000"/>
                </a:solidFill>
                <a:effectLst/>
                <a:latin typeface="Helvetica Neue"/>
              </a:rPr>
              <a:t>medianamnt_ma_rech30: Median of amount of recharges done in main account over last 30 days at user level (in Indonesian Rupiah)</a:t>
            </a:r>
          </a:p>
          <a:p>
            <a:pPr algn="l"/>
            <a:r>
              <a:rPr lang="en-US" sz="2900" b="0" i="0" dirty="0">
                <a:solidFill>
                  <a:srgbClr val="000000"/>
                </a:solidFill>
                <a:effectLst/>
                <a:latin typeface="Helvetica Neue"/>
              </a:rPr>
              <a:t>medianmarechprebal30:Median of main account balance just before recharge in last 30 days at user level (in Indonesian Rupiah)</a:t>
            </a:r>
          </a:p>
          <a:p>
            <a:pPr algn="l"/>
            <a:r>
              <a:rPr lang="en-US" sz="2900" b="0" i="0" dirty="0">
                <a:solidFill>
                  <a:srgbClr val="000000"/>
                </a:solidFill>
                <a:effectLst/>
                <a:latin typeface="Helvetica Neue"/>
              </a:rPr>
              <a:t>cnt_ma_rech90:Number of times main account got recharged in last 90 days</a:t>
            </a:r>
          </a:p>
          <a:p>
            <a:pPr algn="l"/>
            <a:r>
              <a:rPr lang="en-US" sz="2900" b="0" i="0" dirty="0">
                <a:solidFill>
                  <a:srgbClr val="000000"/>
                </a:solidFill>
                <a:effectLst/>
                <a:latin typeface="Helvetica Neue"/>
              </a:rPr>
              <a:t>fr_ma_rech90:Frequency of main account recharged in last 90 days</a:t>
            </a:r>
          </a:p>
          <a:p>
            <a:pPr algn="l"/>
            <a:r>
              <a:rPr lang="en-US" sz="2900" b="0" i="0" dirty="0">
                <a:solidFill>
                  <a:srgbClr val="000000"/>
                </a:solidFill>
                <a:effectLst/>
                <a:latin typeface="Helvetica Neue"/>
              </a:rPr>
              <a:t>sumamnt_ma_rech90:Total amount of recharge in main account over last 90 days (in Indonesian Rupiah)</a:t>
            </a:r>
          </a:p>
          <a:p>
            <a:pPr algn="l"/>
            <a:endParaRPr lang="en-US" b="0" i="0" dirty="0">
              <a:solidFill>
                <a:srgbClr val="000000"/>
              </a:solidFill>
              <a:effectLst/>
              <a:latin typeface="Helvetica Neue"/>
            </a:endParaRPr>
          </a:p>
        </p:txBody>
      </p:sp>
    </p:spTree>
    <p:extLst>
      <p:ext uri="{BB962C8B-B14F-4D97-AF65-F5344CB8AC3E}">
        <p14:creationId xmlns:p14="http://schemas.microsoft.com/office/powerpoint/2010/main" val="2288782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DF9183-F514-43B2-A105-9CFAA95BDC51}"/>
              </a:ext>
            </a:extLst>
          </p:cNvPr>
          <p:cNvSpPr>
            <a:spLocks noGrp="1"/>
          </p:cNvSpPr>
          <p:nvPr>
            <p:ph idx="1"/>
          </p:nvPr>
        </p:nvSpPr>
        <p:spPr>
          <a:xfrm>
            <a:off x="838200" y="530087"/>
            <a:ext cx="10515600" cy="5976730"/>
          </a:xfrm>
        </p:spPr>
        <p:txBody>
          <a:bodyPr>
            <a:normAutofit fontScale="55000" lnSpcReduction="20000"/>
          </a:bodyPr>
          <a:lstStyle/>
          <a:p>
            <a:pPr algn="l"/>
            <a:r>
              <a:rPr lang="en-US" b="0" i="0" dirty="0">
                <a:solidFill>
                  <a:srgbClr val="000000"/>
                </a:solidFill>
                <a:effectLst/>
                <a:latin typeface="Helvetica Neue"/>
              </a:rPr>
              <a:t>medianamnt_ma_rech90:Median of amount of recharges done in main account over last 90 days at user level (in Indonesian Rupiah)</a:t>
            </a:r>
          </a:p>
          <a:p>
            <a:pPr algn="l"/>
            <a:r>
              <a:rPr lang="en-US" b="0" i="0" dirty="0">
                <a:solidFill>
                  <a:srgbClr val="000000"/>
                </a:solidFill>
                <a:effectLst/>
                <a:latin typeface="Helvetica Neue"/>
              </a:rPr>
              <a:t>medianmarechprebal90:Median of main account balance just before recharge in last 90 days at user level (in Indonesian Rupiah)</a:t>
            </a:r>
          </a:p>
          <a:p>
            <a:pPr algn="l"/>
            <a:r>
              <a:rPr lang="en-US" b="0" i="0" dirty="0">
                <a:solidFill>
                  <a:srgbClr val="000000"/>
                </a:solidFill>
                <a:effectLst/>
                <a:latin typeface="Helvetica Neue"/>
              </a:rPr>
              <a:t>cnt_da_rech30:Number of times data account got recharged in last 30 days</a:t>
            </a:r>
          </a:p>
          <a:p>
            <a:pPr algn="l"/>
            <a:r>
              <a:rPr lang="en-US" b="0" i="0" dirty="0">
                <a:solidFill>
                  <a:srgbClr val="000000"/>
                </a:solidFill>
                <a:effectLst/>
                <a:latin typeface="Helvetica Neue"/>
              </a:rPr>
              <a:t>fr_da_rech30:Frequency of data account recharged in last 30 days</a:t>
            </a:r>
          </a:p>
          <a:p>
            <a:pPr algn="l"/>
            <a:r>
              <a:rPr lang="en-US" b="0" i="0" dirty="0">
                <a:solidFill>
                  <a:srgbClr val="000000"/>
                </a:solidFill>
                <a:effectLst/>
                <a:latin typeface="Helvetica Neue"/>
              </a:rPr>
              <a:t>cnt_da_rech90:Number of times data account got recharged in last 90 days</a:t>
            </a:r>
          </a:p>
          <a:p>
            <a:pPr algn="l"/>
            <a:r>
              <a:rPr lang="en-US" b="0" i="0" dirty="0">
                <a:solidFill>
                  <a:srgbClr val="000000"/>
                </a:solidFill>
                <a:effectLst/>
                <a:latin typeface="Helvetica Neue"/>
              </a:rPr>
              <a:t>fr_da_rech90:Frequency of data account recharged in last 90 days</a:t>
            </a:r>
          </a:p>
          <a:p>
            <a:pPr algn="l"/>
            <a:r>
              <a:rPr lang="en-US" b="0" i="0" dirty="0">
                <a:solidFill>
                  <a:srgbClr val="000000"/>
                </a:solidFill>
                <a:effectLst/>
                <a:latin typeface="Helvetica Neue"/>
              </a:rPr>
              <a:t>cnt_loans30: Number of loans taken by user in last 30 days.</a:t>
            </a:r>
          </a:p>
          <a:p>
            <a:pPr algn="l"/>
            <a:r>
              <a:rPr lang="en-US" b="0" i="0" dirty="0">
                <a:solidFill>
                  <a:srgbClr val="000000"/>
                </a:solidFill>
                <a:effectLst/>
                <a:latin typeface="Helvetica Neue"/>
              </a:rPr>
              <a:t>amnt_loans30:Total amount of loans taken by user in last 30 days</a:t>
            </a:r>
          </a:p>
          <a:p>
            <a:pPr algn="l"/>
            <a:r>
              <a:rPr lang="en-US" b="0" i="0" dirty="0">
                <a:solidFill>
                  <a:srgbClr val="000000"/>
                </a:solidFill>
                <a:effectLst/>
                <a:latin typeface="Helvetica Neue"/>
              </a:rPr>
              <a:t>maxamnt_loans30:maximum amount of loan taken by the user in last 30 days</a:t>
            </a:r>
          </a:p>
          <a:p>
            <a:pPr algn="l"/>
            <a:r>
              <a:rPr lang="en-US" b="0" i="0" dirty="0">
                <a:solidFill>
                  <a:srgbClr val="000000"/>
                </a:solidFill>
                <a:effectLst/>
                <a:latin typeface="Helvetica Neue"/>
              </a:rPr>
              <a:t>medianamnt_loans30:Median of amounts of loan taken by the user in last 30 days</a:t>
            </a:r>
          </a:p>
          <a:p>
            <a:pPr algn="l"/>
            <a:r>
              <a:rPr lang="en-US" b="0" i="0" dirty="0">
                <a:solidFill>
                  <a:srgbClr val="000000"/>
                </a:solidFill>
                <a:effectLst/>
                <a:latin typeface="Helvetica Neue"/>
              </a:rPr>
              <a:t>cnt_loans90:Number of loans taken by user in last 90 days</a:t>
            </a:r>
          </a:p>
          <a:p>
            <a:pPr algn="l"/>
            <a:r>
              <a:rPr lang="en-US" b="0" i="0" dirty="0">
                <a:solidFill>
                  <a:srgbClr val="000000"/>
                </a:solidFill>
                <a:effectLst/>
                <a:latin typeface="Helvetica Neue"/>
              </a:rPr>
              <a:t>amnt_loans90:Total amount of loans taken by user in last 90 days</a:t>
            </a:r>
          </a:p>
          <a:p>
            <a:pPr algn="l"/>
            <a:r>
              <a:rPr lang="en-US" b="0" i="0" dirty="0">
                <a:solidFill>
                  <a:srgbClr val="000000"/>
                </a:solidFill>
                <a:effectLst/>
                <a:latin typeface="Helvetica Neue"/>
              </a:rPr>
              <a:t>maxamnt_loans90:maximum amount of loan taken by the user in last 90 days</a:t>
            </a:r>
          </a:p>
          <a:p>
            <a:pPr algn="l"/>
            <a:r>
              <a:rPr lang="en-US" b="0" i="0" dirty="0">
                <a:solidFill>
                  <a:srgbClr val="000000"/>
                </a:solidFill>
                <a:effectLst/>
                <a:latin typeface="Helvetica Neue"/>
              </a:rPr>
              <a:t>medianamnt_loans90:Median of amounts of loan taken by the user in last 90 days</a:t>
            </a:r>
          </a:p>
          <a:p>
            <a:pPr algn="l"/>
            <a:r>
              <a:rPr lang="en-US" b="0" i="0" dirty="0">
                <a:solidFill>
                  <a:srgbClr val="000000"/>
                </a:solidFill>
                <a:effectLst/>
                <a:latin typeface="Helvetica Neue"/>
              </a:rPr>
              <a:t>payback30:Average payback time in days over last 30 days</a:t>
            </a:r>
          </a:p>
          <a:p>
            <a:pPr algn="l"/>
            <a:r>
              <a:rPr lang="en-US" b="0" i="0" dirty="0">
                <a:solidFill>
                  <a:srgbClr val="000000"/>
                </a:solidFill>
                <a:effectLst/>
                <a:latin typeface="Helvetica Neue"/>
              </a:rPr>
              <a:t>payback90:Average payback time in days over last 90 days</a:t>
            </a:r>
          </a:p>
          <a:p>
            <a:pPr algn="l"/>
            <a:r>
              <a:rPr lang="en-US" b="0" i="0" dirty="0">
                <a:solidFill>
                  <a:srgbClr val="000000"/>
                </a:solidFill>
                <a:effectLst/>
                <a:latin typeface="Helvetica Neue"/>
              </a:rPr>
              <a:t>pcircle: telecom circle</a:t>
            </a:r>
          </a:p>
          <a:p>
            <a:pPr algn="l"/>
            <a:r>
              <a:rPr lang="en-US" b="0" i="0" dirty="0">
                <a:solidFill>
                  <a:srgbClr val="000000"/>
                </a:solidFill>
                <a:effectLst/>
                <a:latin typeface="Helvetica Neue"/>
              </a:rPr>
              <a:t>pdate: date</a:t>
            </a:r>
          </a:p>
          <a:p>
            <a:endParaRPr lang="en-IN" dirty="0"/>
          </a:p>
        </p:txBody>
      </p:sp>
    </p:spTree>
    <p:extLst>
      <p:ext uri="{BB962C8B-B14F-4D97-AF65-F5344CB8AC3E}">
        <p14:creationId xmlns:p14="http://schemas.microsoft.com/office/powerpoint/2010/main" val="1389652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5165EB-3EE7-4BE4-9755-2EDF7989C2D3}"/>
              </a:ext>
            </a:extLst>
          </p:cNvPr>
          <p:cNvSpPr>
            <a:spLocks noGrp="1"/>
          </p:cNvSpPr>
          <p:nvPr>
            <p:ph idx="1"/>
          </p:nvPr>
        </p:nvSpPr>
        <p:spPr>
          <a:xfrm>
            <a:off x="547255" y="1950316"/>
            <a:ext cx="10515600" cy="4351338"/>
          </a:xfrm>
        </p:spPr>
        <p:txBody>
          <a:bodyPr/>
          <a:lstStyle/>
          <a:p>
            <a:r>
              <a:rPr lang="en-IN" dirty="0"/>
              <a:t>Data has no-null values.</a:t>
            </a:r>
          </a:p>
          <a:p>
            <a:r>
              <a:rPr lang="en-IN" dirty="0"/>
              <a:t>Data set has 209592 no. of records and 36 columns.</a:t>
            </a:r>
          </a:p>
          <a:p>
            <a:r>
              <a:rPr lang="en-IN" dirty="0"/>
              <a:t>Data has three object type attribute while others are integer or float.</a:t>
            </a:r>
          </a:p>
          <a:p>
            <a:r>
              <a:rPr lang="en-IN" dirty="0"/>
              <a:t>Object type attribute are:</a:t>
            </a:r>
          </a:p>
          <a:p>
            <a:pPr marL="457200" lvl="1" indent="0">
              <a:buNone/>
            </a:pPr>
            <a:r>
              <a:rPr lang="en-IN" dirty="0"/>
              <a:t>Msiddn: The cellular networks no.</a:t>
            </a:r>
          </a:p>
          <a:p>
            <a:pPr marL="457200" lvl="1" indent="0">
              <a:buNone/>
            </a:pPr>
            <a:r>
              <a:rPr lang="en-IN" dirty="0"/>
              <a:t>Pdate: the date</a:t>
            </a:r>
          </a:p>
          <a:p>
            <a:pPr marL="457200" lvl="1" indent="0">
              <a:buNone/>
            </a:pPr>
            <a:r>
              <a:rPr lang="en-IN" dirty="0"/>
              <a:t>Pcircle: Circle of the credit card user.      </a:t>
            </a:r>
          </a:p>
        </p:txBody>
      </p:sp>
      <p:sp>
        <p:nvSpPr>
          <p:cNvPr id="4" name="TextBox 3">
            <a:extLst>
              <a:ext uri="{FF2B5EF4-FFF2-40B4-BE49-F238E27FC236}">
                <a16:creationId xmlns:a16="http://schemas.microsoft.com/office/drawing/2014/main" id="{95A2AF7A-8764-41F8-AFA2-D34E2A6CC49E}"/>
              </a:ext>
            </a:extLst>
          </p:cNvPr>
          <p:cNvSpPr txBox="1"/>
          <p:nvPr/>
        </p:nvSpPr>
        <p:spPr>
          <a:xfrm>
            <a:off x="547255" y="708246"/>
            <a:ext cx="3650673" cy="584775"/>
          </a:xfrm>
          <a:prstGeom prst="rect">
            <a:avLst/>
          </a:prstGeom>
          <a:noFill/>
        </p:spPr>
        <p:txBody>
          <a:bodyPr wrap="square" rtlCol="0">
            <a:spAutoFit/>
          </a:bodyPr>
          <a:lstStyle/>
          <a:p>
            <a:r>
              <a:rPr lang="en-IN" sz="3200" b="1" u="sng" dirty="0"/>
              <a:t>Data Summary</a:t>
            </a:r>
          </a:p>
        </p:txBody>
      </p:sp>
    </p:spTree>
    <p:extLst>
      <p:ext uri="{BB962C8B-B14F-4D97-AF65-F5344CB8AC3E}">
        <p14:creationId xmlns:p14="http://schemas.microsoft.com/office/powerpoint/2010/main" val="141627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7A992DC-4A0E-41A1-AEDC-EC048CA37CA3}"/>
              </a:ext>
            </a:extLst>
          </p:cNvPr>
          <p:cNvSpPr>
            <a:spLocks noGrp="1"/>
          </p:cNvSpPr>
          <p:nvPr>
            <p:ph idx="1"/>
          </p:nvPr>
        </p:nvSpPr>
        <p:spPr>
          <a:xfrm>
            <a:off x="8950036" y="2604655"/>
            <a:ext cx="2403764" cy="3572307"/>
          </a:xfrm>
        </p:spPr>
        <p:txBody>
          <a:bodyPr/>
          <a:lstStyle/>
          <a:p>
            <a:r>
              <a:rPr lang="en-IN" dirty="0"/>
              <a:t>All columns has standard deviation greater than mean of their attributes.</a:t>
            </a:r>
          </a:p>
        </p:txBody>
      </p:sp>
      <p:pic>
        <p:nvPicPr>
          <p:cNvPr id="9" name="Picture 8">
            <a:extLst>
              <a:ext uri="{FF2B5EF4-FFF2-40B4-BE49-F238E27FC236}">
                <a16:creationId xmlns:a16="http://schemas.microsoft.com/office/drawing/2014/main" id="{FC77DEBC-97C4-43F1-A1F3-74D291A5C632}"/>
              </a:ext>
            </a:extLst>
          </p:cNvPr>
          <p:cNvPicPr>
            <a:picLocks noChangeAspect="1"/>
          </p:cNvPicPr>
          <p:nvPr/>
        </p:nvPicPr>
        <p:blipFill>
          <a:blip r:embed="rId2"/>
          <a:stretch>
            <a:fillRect/>
          </a:stretch>
        </p:blipFill>
        <p:spPr>
          <a:xfrm>
            <a:off x="101967" y="-1"/>
            <a:ext cx="4356964" cy="6176963"/>
          </a:xfrm>
          <a:prstGeom prst="rect">
            <a:avLst/>
          </a:prstGeom>
        </p:spPr>
      </p:pic>
      <p:pic>
        <p:nvPicPr>
          <p:cNvPr id="11" name="Picture 10">
            <a:extLst>
              <a:ext uri="{FF2B5EF4-FFF2-40B4-BE49-F238E27FC236}">
                <a16:creationId xmlns:a16="http://schemas.microsoft.com/office/drawing/2014/main" id="{D7DD340F-90C9-4B92-9B0E-D053E3875189}"/>
              </a:ext>
            </a:extLst>
          </p:cNvPr>
          <p:cNvPicPr>
            <a:picLocks noChangeAspect="1"/>
          </p:cNvPicPr>
          <p:nvPr/>
        </p:nvPicPr>
        <p:blipFill>
          <a:blip r:embed="rId3"/>
          <a:stretch>
            <a:fillRect/>
          </a:stretch>
        </p:blipFill>
        <p:spPr>
          <a:xfrm>
            <a:off x="4458931" y="363736"/>
            <a:ext cx="4091631" cy="5813226"/>
          </a:xfrm>
          <a:prstGeom prst="rect">
            <a:avLst/>
          </a:prstGeom>
        </p:spPr>
      </p:pic>
    </p:spTree>
    <p:extLst>
      <p:ext uri="{BB962C8B-B14F-4D97-AF65-F5344CB8AC3E}">
        <p14:creationId xmlns:p14="http://schemas.microsoft.com/office/powerpoint/2010/main" val="3500411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903F3-C4EF-456A-AE9B-F3D2599A4336}"/>
              </a:ext>
            </a:extLst>
          </p:cNvPr>
          <p:cNvSpPr>
            <a:spLocks noGrp="1"/>
          </p:cNvSpPr>
          <p:nvPr>
            <p:ph type="title"/>
          </p:nvPr>
        </p:nvSpPr>
        <p:spPr/>
        <p:txBody>
          <a:bodyPr/>
          <a:lstStyle/>
          <a:p>
            <a:r>
              <a:rPr lang="en-IN" dirty="0"/>
              <a:t>Observation on Data description.</a:t>
            </a:r>
          </a:p>
        </p:txBody>
      </p:sp>
      <p:sp>
        <p:nvSpPr>
          <p:cNvPr id="3" name="Content Placeholder 2">
            <a:extLst>
              <a:ext uri="{FF2B5EF4-FFF2-40B4-BE49-F238E27FC236}">
                <a16:creationId xmlns:a16="http://schemas.microsoft.com/office/drawing/2014/main" id="{0211457D-BBDA-4BF8-A26D-4CC9F878EE0B}"/>
              </a:ext>
            </a:extLst>
          </p:cNvPr>
          <p:cNvSpPr>
            <a:spLocks noGrp="1"/>
          </p:cNvSpPr>
          <p:nvPr>
            <p:ph idx="1"/>
          </p:nvPr>
        </p:nvSpPr>
        <p:spPr/>
        <p:txBody>
          <a:bodyPr>
            <a:normAutofit fontScale="92500" lnSpcReduction="20000"/>
          </a:bodyPr>
          <a:lstStyle/>
          <a:p>
            <a:pPr algn="l"/>
            <a:r>
              <a:rPr lang="en-US" b="0" i="0" dirty="0">
                <a:solidFill>
                  <a:srgbClr val="000000"/>
                </a:solidFill>
                <a:effectLst/>
                <a:latin typeface="Helvetica Neue"/>
              </a:rPr>
              <a:t>As we can see that there is high variance in mostly all columns i.e. std &gt; mean in mostly all columns.</a:t>
            </a:r>
          </a:p>
          <a:p>
            <a:pPr algn="l"/>
            <a:r>
              <a:rPr lang="en-US" b="0" i="0" dirty="0">
                <a:solidFill>
                  <a:srgbClr val="000000"/>
                </a:solidFill>
                <a:effectLst/>
                <a:latin typeface="Helvetica Neue"/>
              </a:rPr>
              <a:t>in aon there should be no negative values as days shouldn't be negative and max values for this are too high A user should use max for 10 years.</a:t>
            </a:r>
          </a:p>
          <a:p>
            <a:pPr algn="l"/>
            <a:r>
              <a:rPr lang="en-US" b="0" i="0" dirty="0">
                <a:solidFill>
                  <a:srgbClr val="000000"/>
                </a:solidFill>
                <a:effectLst/>
                <a:latin typeface="Helvetica Neue"/>
              </a:rPr>
              <a:t>In daily_decr30&amp;90 : in this the amount spent shouldn't be negative removing such values too.</a:t>
            </a:r>
          </a:p>
          <a:p>
            <a:pPr algn="l"/>
            <a:r>
              <a:rPr lang="en-US" b="0" i="0" dirty="0">
                <a:solidFill>
                  <a:srgbClr val="000000"/>
                </a:solidFill>
                <a:effectLst/>
                <a:latin typeface="Helvetica Neue"/>
              </a:rPr>
              <a:t>last_rech_date_ma&amp; last_rech_date_da in this the days shouldn't be negative. and max values should be 3600.</a:t>
            </a:r>
          </a:p>
          <a:p>
            <a:pPr algn="l"/>
            <a:r>
              <a:rPr lang="en-US" b="0" i="0" dirty="0">
                <a:solidFill>
                  <a:srgbClr val="000000"/>
                </a:solidFill>
                <a:effectLst/>
                <a:latin typeface="Helvetica Neue"/>
              </a:rPr>
              <a:t>fr_ma_rech30,cnt_da_rech30,fr_da_rech30,maxamnt_loans30,cnt_loans90,medianmarechprebal30: max values is seems to be inappropriate of these columns.</a:t>
            </a:r>
          </a:p>
          <a:p>
            <a:endParaRPr lang="en-IN" dirty="0"/>
          </a:p>
        </p:txBody>
      </p:sp>
    </p:spTree>
    <p:extLst>
      <p:ext uri="{BB962C8B-B14F-4D97-AF65-F5344CB8AC3E}">
        <p14:creationId xmlns:p14="http://schemas.microsoft.com/office/powerpoint/2010/main" val="278071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3056</TotalTime>
  <Words>2863</Words>
  <Application>Microsoft Office PowerPoint</Application>
  <PresentationFormat>Widescreen</PresentationFormat>
  <Paragraphs>195</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Algerian</vt:lpstr>
      <vt:lpstr>Arial</vt:lpstr>
      <vt:lpstr>Calibri</vt:lpstr>
      <vt:lpstr>Calibri Light</vt:lpstr>
      <vt:lpstr>Georgia</vt:lpstr>
      <vt:lpstr>Helvetica Neue</vt:lpstr>
      <vt:lpstr>Office Theme</vt:lpstr>
      <vt:lpstr>Predicting Micro Credit Loan Defaulters</vt:lpstr>
      <vt:lpstr>Content</vt:lpstr>
      <vt:lpstr>Problem Description &amp; Understanding of Data</vt:lpstr>
      <vt:lpstr>Problem Description</vt:lpstr>
      <vt:lpstr>Column Description:  </vt:lpstr>
      <vt:lpstr>PowerPoint Presentation</vt:lpstr>
      <vt:lpstr>PowerPoint Presentation</vt:lpstr>
      <vt:lpstr>PowerPoint Presentation</vt:lpstr>
      <vt:lpstr>Observation on Data description.</vt:lpstr>
      <vt:lpstr>Exploratory Data Analysis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Steps taken to clean data:</vt:lpstr>
      <vt:lpstr>Distribution before cleaning and after cleaning with Power transformer technique we increased the distribution normally/ less skewed.</vt:lpstr>
      <vt:lpstr>PowerPoint Presentation</vt:lpstr>
      <vt:lpstr>PowerPoint Presentation</vt:lpstr>
      <vt:lpstr>Outliers Detection</vt:lpstr>
      <vt:lpstr>Conditions that are considered  for Data Cleaning &amp; Transformed activities</vt:lpstr>
      <vt:lpstr>Model Deployment</vt:lpstr>
      <vt:lpstr>Model Used:</vt:lpstr>
      <vt:lpstr>Before training or test the dataset steps we perform</vt:lpstr>
      <vt:lpstr>Accuracy of each model:</vt:lpstr>
      <vt:lpstr>Best CV Score of each model:</vt:lpstr>
      <vt:lpstr>Finalized Model Selection</vt:lpstr>
      <vt:lpstr>Plotting ROC Curve </vt:lpstr>
      <vt:lpstr>Hyper Parameter tuning.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Micro Credit Loan Defaulters</dc:title>
  <dc:creator>Manoj Saxena</dc:creator>
  <cp:lastModifiedBy>Manoj Saxena</cp:lastModifiedBy>
  <cp:revision>1</cp:revision>
  <dcterms:created xsi:type="dcterms:W3CDTF">2022-02-06T06:46:47Z</dcterms:created>
  <dcterms:modified xsi:type="dcterms:W3CDTF">2022-02-08T09:43:16Z</dcterms:modified>
</cp:coreProperties>
</file>