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0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4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6510848-289C-4068-91B8-25CE7A84F730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03B3689-CD32-4280-B696-E2FEA1CB3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40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78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92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53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1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862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989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14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98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33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9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00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3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7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02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3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0848-289C-4068-91B8-25CE7A84F730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3689-CD32-4280-B696-E2FEA1CB3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86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510848-289C-4068-91B8-25CE7A84F730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3B3689-CD32-4280-B696-E2FEA1CB3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920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206C-5674-4E92-B24A-43A286BBC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Predicting Flight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D4AF9-A9DF-49FE-9135-36A389188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BY:</a:t>
            </a:r>
          </a:p>
          <a:p>
            <a:pPr algn="r"/>
            <a:r>
              <a:rPr lang="en-IN" dirty="0"/>
              <a:t>Manoj Kumar Saxena</a:t>
            </a:r>
          </a:p>
        </p:txBody>
      </p:sp>
    </p:spTree>
    <p:extLst>
      <p:ext uri="{BB962C8B-B14F-4D97-AF65-F5344CB8AC3E}">
        <p14:creationId xmlns:p14="http://schemas.microsoft.com/office/powerpoint/2010/main" val="190600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9FA3-3416-4FB1-A2F1-1A89BE1EF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892" y="2038157"/>
            <a:ext cx="3862244" cy="2781688"/>
          </a:xfrm>
        </p:spPr>
        <p:txBody>
          <a:bodyPr/>
          <a:lstStyle/>
          <a:p>
            <a:r>
              <a:rPr lang="en-US" dirty="0"/>
              <a:t>As No. of stops increments for the consumer to reach its destination with cost him expensive.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AABF8-BFE3-43C3-8657-A3B5D850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4" y="2038156"/>
            <a:ext cx="3067478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5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5727-3D4A-4BF2-808A-2268B7E64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654" y="2389717"/>
            <a:ext cx="3529735" cy="2863849"/>
          </a:xfrm>
        </p:spPr>
        <p:txBody>
          <a:bodyPr/>
          <a:lstStyle/>
          <a:p>
            <a:r>
              <a:rPr lang="en-US" dirty="0"/>
              <a:t>The Customer spends more time in flights cost him expensive to reach the destination.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3814C-34D3-4696-86AC-54A4BD7E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389717"/>
            <a:ext cx="536332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3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6864-F0F0-4CCD-835C-DEBAA0600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7" y="4128654"/>
            <a:ext cx="9559634" cy="1648691"/>
          </a:xfrm>
        </p:spPr>
        <p:txBody>
          <a:bodyPr/>
          <a:lstStyle/>
          <a:p>
            <a:pPr algn="ctr"/>
            <a:r>
              <a:rPr lang="en-US" dirty="0"/>
              <a:t>Mumbai To Varanasi flights are most Expensive.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8AC4D-FD24-4CF1-A51A-79C511F03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717880"/>
            <a:ext cx="9559635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3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EC33C-F98A-43D0-B71A-0D773A5F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627418"/>
            <a:ext cx="10131425" cy="1163782"/>
          </a:xfrm>
        </p:spPr>
        <p:txBody>
          <a:bodyPr/>
          <a:lstStyle/>
          <a:p>
            <a:r>
              <a:rPr lang="en-US" dirty="0"/>
              <a:t>As the no of stops increasing slowly the price and duration increasing.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92D3A-B9C8-457D-A830-E1446DFA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68" y="685417"/>
            <a:ext cx="9655410" cy="32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2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29A18F-10FE-4692-B3E8-B994562DF8EA}"/>
              </a:ext>
            </a:extLst>
          </p:cNvPr>
          <p:cNvSpPr txBox="1"/>
          <p:nvPr/>
        </p:nvSpPr>
        <p:spPr>
          <a:xfrm>
            <a:off x="2703513" y="48678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 have to remove records for 3 no. of stoppage because no much data we have for 3 Stoppage. That will made our model under fit.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87EEC-E0C3-430B-86FB-F25C0A03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80785"/>
            <a:ext cx="4640223" cy="29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8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F3F7-9321-4125-833C-E2E2FFE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Outliers Detection: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83B1-7393-4F24-8896-E37563FFB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109" y="2142067"/>
            <a:ext cx="4541117" cy="364913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Clearly we can see Outliers in two attributes: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err="1"/>
              <a:t>Totals_Stops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 err="1"/>
              <a:t>Duration_hours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FED2A-E673-4285-868F-64FD963C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90" y="2385262"/>
            <a:ext cx="521090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4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0685-7A57-4DBB-8840-32F8D579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C087-5C19-49B5-8FFB-F0B67EE7B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164" y="4334933"/>
            <a:ext cx="3308062" cy="1456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Clearly seen from graph and given skewness that are skewed: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Journey_day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Duration_hours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38ADE-368D-47D8-986D-EC919A7F3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42067"/>
            <a:ext cx="6458851" cy="3238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3ECC08-95D6-4C22-8481-D0AF7FCAF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258" y="2065867"/>
            <a:ext cx="252295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9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5768-253E-42D9-9327-9117F3B8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28255"/>
          </a:xfrm>
        </p:spPr>
        <p:txBody>
          <a:bodyPr/>
          <a:lstStyle/>
          <a:p>
            <a:r>
              <a:rPr lang="en-IN" dirty="0"/>
              <a:t>Co-relation of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840D-92CE-4CA8-B3DF-8A3B9043F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51" y="2923309"/>
            <a:ext cx="2910993" cy="105294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NO Multi- collinearity exists.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9B013-1846-47E0-8C7E-1FF7668BF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92587"/>
            <a:ext cx="482984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37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F9E6-78C3-4F0B-91D3-45007594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 of features and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D9C8-7378-440B-BEDD-C5F65044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746" y="2324815"/>
            <a:ext cx="3252644" cy="2776297"/>
          </a:xfrm>
        </p:spPr>
        <p:txBody>
          <a:bodyPr/>
          <a:lstStyle/>
          <a:p>
            <a:r>
              <a:rPr lang="en-IN" dirty="0"/>
              <a:t>Total-stops and Duration hours are mostly corelated to the Price.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F7955-BAA1-44D9-BDF6-976BF046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324815"/>
            <a:ext cx="3000794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79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737F-D51E-4F1C-9BE7-79C910A6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3600" b="1" dirty="0">
                <a:latin typeface="Georgia" panose="02040502050405020303" pitchFamily="18" charset="0"/>
                <a:ea typeface="Calibri"/>
                <a:cs typeface="Calibri"/>
                <a:sym typeface="Calibri"/>
              </a:rPr>
              <a:t>Conditions that are considered  for Data </a:t>
            </a:r>
            <a:r>
              <a:rPr lang="en" sz="3600" dirty="0">
                <a:latin typeface="Georgia" panose="02040502050405020303" pitchFamily="18" charset="0"/>
                <a:ea typeface="Calibri"/>
                <a:cs typeface="Calibri"/>
                <a:sym typeface="Calibri"/>
              </a:rPr>
              <a:t>Cleaning</a:t>
            </a:r>
            <a:r>
              <a:rPr lang="en" sz="3600" b="1" dirty="0">
                <a:latin typeface="Georgia" panose="02040502050405020303" pitchFamily="18" charset="0"/>
                <a:ea typeface="Calibri"/>
                <a:cs typeface="Calibri"/>
                <a:sym typeface="Calibri"/>
              </a:rPr>
              <a:t> &amp; Transformed activities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C578-2B2B-4EA8-A997-54939FCE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Dropped attributes from which we transformed new attributes.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Transformed categorical attribute using label Encoder techniques.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Used Boxplot for Outliers detection and removed with Z- score technique.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Used Distplot for Distribution and removed with Power Transformer with box-cox method.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82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3A0F-2665-489C-9208-7EBF274C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C9C9-17FE-4D45-9584-E80F405CD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Problem Description	</a:t>
            </a:r>
          </a:p>
          <a:p>
            <a:r>
              <a:rPr lang="en-US" sz="1800" dirty="0"/>
              <a:t>Data pre-processing</a:t>
            </a:r>
          </a:p>
          <a:p>
            <a:r>
              <a:rPr lang="en-US" sz="1800" dirty="0"/>
              <a:t>EDA</a:t>
            </a:r>
          </a:p>
          <a:p>
            <a:r>
              <a:rPr lang="en-US" sz="1800" dirty="0"/>
              <a:t>Data cleaning</a:t>
            </a:r>
          </a:p>
          <a:p>
            <a:r>
              <a:rPr lang="en-US" sz="1800" dirty="0"/>
              <a:t>Model Deployment</a:t>
            </a:r>
          </a:p>
          <a:p>
            <a:r>
              <a:rPr lang="en-US" sz="1800" dirty="0"/>
              <a:t>Hyper Parameter Tuning</a:t>
            </a:r>
          </a:p>
          <a:p>
            <a:r>
              <a:rPr lang="en-US" sz="1800" dirty="0"/>
              <a:t>Conclusion</a:t>
            </a:r>
            <a:endParaRPr lang="en-IN" sz="1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285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81DC-B258-437F-BFF9-84101764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4" y="2479964"/>
            <a:ext cx="10131425" cy="1456267"/>
          </a:xfrm>
        </p:spPr>
        <p:txBody>
          <a:bodyPr/>
          <a:lstStyle/>
          <a:p>
            <a:pPr algn="ctr"/>
            <a:r>
              <a:rPr lang="en-IN" dirty="0"/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3620356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0AC4-65A5-427C-BD10-2E193117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D49C-4013-478E-9F46-1D027C822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Used 5 models that are:</a:t>
            </a:r>
          </a:p>
          <a:p>
            <a:pPr lvl="1"/>
            <a:r>
              <a:rPr lang="en-IN" dirty="0"/>
              <a:t>Linear Regression</a:t>
            </a:r>
          </a:p>
          <a:p>
            <a:pPr lvl="1"/>
            <a:r>
              <a:rPr lang="en-IN" dirty="0"/>
              <a:t>Decision Tree</a:t>
            </a:r>
          </a:p>
          <a:p>
            <a:pPr lvl="1"/>
            <a:r>
              <a:rPr lang="en-IN" dirty="0"/>
              <a:t>Random Forest</a:t>
            </a:r>
          </a:p>
          <a:p>
            <a:pPr lvl="1"/>
            <a:r>
              <a:rPr lang="en-IN" dirty="0"/>
              <a:t>AdaBoost</a:t>
            </a:r>
          </a:p>
          <a:p>
            <a:pPr lvl="1"/>
            <a:r>
              <a:rPr lang="en-IN" dirty="0"/>
              <a:t>Bagging</a:t>
            </a:r>
          </a:p>
          <a:p>
            <a:pPr lvl="1"/>
            <a:r>
              <a:rPr lang="en-IN" dirty="0"/>
              <a:t>K Nearest </a:t>
            </a:r>
            <a:r>
              <a:rPr lang="en-IN" dirty="0" err="1"/>
              <a:t>Neaighbours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352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7819-6B95-43FA-821E-2C8D440B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u="sng" dirty="0"/>
              <a:t>Before training or test the dataset steps we perform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DC35-37FC-4C3C-B334-5A8D1F67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Splits the data into features and Labels</a:t>
            </a:r>
          </a:p>
          <a:p>
            <a:r>
              <a:rPr lang="en-IN" sz="2400" dirty="0"/>
              <a:t>Standardized the features</a:t>
            </a:r>
          </a:p>
        </p:txBody>
      </p:sp>
    </p:spTree>
    <p:extLst>
      <p:ext uri="{BB962C8B-B14F-4D97-AF65-F5344CB8AC3E}">
        <p14:creationId xmlns:p14="http://schemas.microsoft.com/office/powerpoint/2010/main" val="4160743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C83A-BD7A-40AB-9DF1-D6A49999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Accuracy of each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272C-06B0-4C66-96EA-F5FF1530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1800" dirty="0">
                <a:latin typeface="+mj-lt"/>
              </a:rPr>
              <a:t>The highest accuracy is </a:t>
            </a:r>
            <a:r>
              <a:rPr lang="en-US" sz="2400" b="1" dirty="0">
                <a:latin typeface="+mj-lt"/>
              </a:rPr>
              <a:t>73.4% </a:t>
            </a:r>
            <a:r>
              <a:rPr lang="en-US" sz="1800" dirty="0">
                <a:latin typeface="+mj-lt"/>
              </a:rPr>
              <a:t>of model </a:t>
            </a:r>
            <a:r>
              <a:rPr lang="en-US" sz="2400" b="1" dirty="0">
                <a:latin typeface="+mj-lt"/>
              </a:rPr>
              <a:t>Linear Regression </a:t>
            </a:r>
            <a:r>
              <a:rPr lang="en-US" sz="1800" dirty="0">
                <a:latin typeface="+mj-lt"/>
              </a:rPr>
              <a:t>at </a:t>
            </a:r>
            <a:r>
              <a:rPr lang="en-US" sz="1800" b="1" dirty="0">
                <a:latin typeface="+mj-lt"/>
              </a:rPr>
              <a:t>random state </a:t>
            </a:r>
            <a:r>
              <a:rPr lang="en-US" sz="2400" b="1" dirty="0">
                <a:latin typeface="+mj-lt"/>
              </a:rPr>
              <a:t>157</a:t>
            </a:r>
            <a:r>
              <a:rPr lang="en-US" sz="2400" dirty="0">
                <a:latin typeface="+mj-lt"/>
              </a:rPr>
              <a:t>.</a:t>
            </a:r>
          </a:p>
          <a:p>
            <a:pPr lvl="1"/>
            <a:r>
              <a:rPr lang="en-US" sz="2400" dirty="0">
                <a:latin typeface="+mj-lt"/>
              </a:rPr>
              <a:t>The highest accuracy is </a:t>
            </a:r>
            <a:r>
              <a:rPr lang="en-US" sz="3200" b="1" dirty="0">
                <a:latin typeface="+mj-lt"/>
              </a:rPr>
              <a:t>91.8% </a:t>
            </a:r>
            <a:r>
              <a:rPr lang="en-US" sz="2400" dirty="0">
                <a:latin typeface="+mj-lt"/>
              </a:rPr>
              <a:t>of model </a:t>
            </a:r>
            <a:r>
              <a:rPr lang="en-US" sz="3200" b="1" dirty="0">
                <a:latin typeface="+mj-lt"/>
              </a:rPr>
              <a:t>Decision Tree </a:t>
            </a:r>
            <a:r>
              <a:rPr lang="en-US" sz="2400" dirty="0">
                <a:latin typeface="+mj-lt"/>
              </a:rPr>
              <a:t>at </a:t>
            </a:r>
            <a:r>
              <a:rPr lang="en-US" sz="1800" b="1" dirty="0">
                <a:latin typeface="+mj-lt"/>
              </a:rPr>
              <a:t>random state </a:t>
            </a:r>
            <a:r>
              <a:rPr lang="en-US" sz="3200" b="1" dirty="0">
                <a:latin typeface="+mj-lt"/>
              </a:rPr>
              <a:t>175</a:t>
            </a:r>
            <a:r>
              <a:rPr lang="en-US" sz="3200" dirty="0">
                <a:latin typeface="+mj-lt"/>
              </a:rPr>
              <a:t>.</a:t>
            </a:r>
          </a:p>
          <a:p>
            <a:pPr lvl="1"/>
            <a:r>
              <a:rPr lang="en-US" sz="2400" dirty="0">
                <a:latin typeface="+mj-lt"/>
              </a:rPr>
              <a:t>The highest accuracy is </a:t>
            </a:r>
            <a:r>
              <a:rPr lang="en-US" sz="3200" b="1" dirty="0">
                <a:latin typeface="+mj-lt"/>
              </a:rPr>
              <a:t>95.4% </a:t>
            </a:r>
            <a:r>
              <a:rPr lang="en-US" sz="2400" dirty="0">
                <a:latin typeface="+mj-lt"/>
              </a:rPr>
              <a:t>of model </a:t>
            </a:r>
            <a:r>
              <a:rPr lang="en-US" sz="3200" b="1" dirty="0">
                <a:latin typeface="+mj-lt"/>
              </a:rPr>
              <a:t>Random Forest </a:t>
            </a:r>
            <a:r>
              <a:rPr lang="en-US" sz="2400" dirty="0">
                <a:latin typeface="+mj-lt"/>
              </a:rPr>
              <a:t>at </a:t>
            </a:r>
            <a:r>
              <a:rPr lang="en-US" sz="1800" b="1" dirty="0">
                <a:latin typeface="+mj-lt"/>
              </a:rPr>
              <a:t>random state </a:t>
            </a:r>
            <a:r>
              <a:rPr lang="en-US" sz="3200" b="1" dirty="0">
                <a:latin typeface="+mj-lt"/>
              </a:rPr>
              <a:t>178</a:t>
            </a:r>
            <a:r>
              <a:rPr lang="en-US" sz="3200" dirty="0">
                <a:latin typeface="+mj-lt"/>
              </a:rPr>
              <a:t>.</a:t>
            </a:r>
            <a:endParaRPr lang="en-US" sz="2400" dirty="0"/>
          </a:p>
          <a:p>
            <a:pPr lvl="1"/>
            <a:r>
              <a:rPr lang="en-US" sz="2400" dirty="0">
                <a:latin typeface="+mj-lt"/>
              </a:rPr>
              <a:t>The highest accuracy is </a:t>
            </a:r>
            <a:r>
              <a:rPr lang="en-US" sz="3200" b="1" dirty="0">
                <a:latin typeface="+mj-lt"/>
              </a:rPr>
              <a:t>94.2% </a:t>
            </a:r>
            <a:r>
              <a:rPr lang="en-US" sz="2400" dirty="0">
                <a:latin typeface="+mj-lt"/>
              </a:rPr>
              <a:t>of model </a:t>
            </a:r>
            <a:r>
              <a:rPr lang="en-US" sz="3200" b="1" dirty="0">
                <a:latin typeface="+mj-lt"/>
              </a:rPr>
              <a:t>Bagging </a:t>
            </a:r>
            <a:r>
              <a:rPr lang="en-US" sz="2400" dirty="0">
                <a:latin typeface="+mj-lt"/>
              </a:rPr>
              <a:t>at </a:t>
            </a:r>
            <a:r>
              <a:rPr lang="en-US" sz="1800" b="1" dirty="0">
                <a:latin typeface="+mj-lt"/>
              </a:rPr>
              <a:t>random state </a:t>
            </a:r>
            <a:r>
              <a:rPr lang="en-US" sz="3200" b="1" dirty="0">
                <a:latin typeface="+mj-lt"/>
              </a:rPr>
              <a:t>178</a:t>
            </a:r>
            <a:r>
              <a:rPr lang="en-US" sz="3200" dirty="0">
                <a:latin typeface="+mj-lt"/>
              </a:rPr>
              <a:t>.</a:t>
            </a:r>
          </a:p>
          <a:p>
            <a:pPr lvl="1"/>
            <a:r>
              <a:rPr lang="en-US" sz="2400" dirty="0">
                <a:latin typeface="+mj-lt"/>
              </a:rPr>
              <a:t>The highest accuracy is </a:t>
            </a:r>
            <a:r>
              <a:rPr lang="en-US" sz="3200" b="1" dirty="0">
                <a:latin typeface="+mj-lt"/>
              </a:rPr>
              <a:t>81.3% </a:t>
            </a:r>
            <a:r>
              <a:rPr lang="en-US" sz="2400" dirty="0">
                <a:latin typeface="+mj-lt"/>
              </a:rPr>
              <a:t>of model </a:t>
            </a:r>
            <a:r>
              <a:rPr lang="en-US" sz="3200" b="1" dirty="0">
                <a:latin typeface="+mj-lt"/>
              </a:rPr>
              <a:t>AdaBoost </a:t>
            </a:r>
            <a:r>
              <a:rPr lang="en-US" sz="2400" dirty="0">
                <a:latin typeface="+mj-lt"/>
              </a:rPr>
              <a:t>at </a:t>
            </a:r>
            <a:r>
              <a:rPr lang="en-US" sz="1800" b="1" dirty="0">
                <a:latin typeface="+mj-lt"/>
              </a:rPr>
              <a:t>random state </a:t>
            </a:r>
            <a:r>
              <a:rPr lang="en-US" sz="3200" b="1" dirty="0">
                <a:latin typeface="+mj-lt"/>
              </a:rPr>
              <a:t>157</a:t>
            </a:r>
            <a:r>
              <a:rPr lang="en-US" sz="3200" dirty="0">
                <a:latin typeface="+mj-lt"/>
              </a:rPr>
              <a:t>.</a:t>
            </a:r>
          </a:p>
          <a:p>
            <a:pPr lvl="1"/>
            <a:r>
              <a:rPr lang="en-US" sz="2400" dirty="0">
                <a:latin typeface="+mj-lt"/>
              </a:rPr>
              <a:t>The highest accuracy is </a:t>
            </a:r>
            <a:r>
              <a:rPr lang="en-US" sz="3200" b="1" dirty="0">
                <a:latin typeface="+mj-lt"/>
              </a:rPr>
              <a:t>87.3% </a:t>
            </a:r>
            <a:r>
              <a:rPr lang="en-US" sz="2400" dirty="0">
                <a:latin typeface="+mj-lt"/>
              </a:rPr>
              <a:t>of model </a:t>
            </a:r>
            <a:r>
              <a:rPr lang="en-US" sz="3200" b="1" dirty="0">
                <a:latin typeface="+mj-lt"/>
              </a:rPr>
              <a:t>KNN </a:t>
            </a:r>
            <a:r>
              <a:rPr lang="en-US" sz="2400" dirty="0">
                <a:latin typeface="+mj-lt"/>
              </a:rPr>
              <a:t>at </a:t>
            </a:r>
            <a:r>
              <a:rPr lang="en-US" sz="1800" b="1" dirty="0">
                <a:latin typeface="+mj-lt"/>
              </a:rPr>
              <a:t>random state </a:t>
            </a:r>
            <a:r>
              <a:rPr lang="en-US" sz="3200" b="1" dirty="0">
                <a:latin typeface="+mj-lt"/>
              </a:rPr>
              <a:t>175</a:t>
            </a:r>
            <a:r>
              <a:rPr lang="en-US" sz="3200" dirty="0">
                <a:latin typeface="+mj-lt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7211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3EAC-95A3-452A-B36B-556BA3E1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80655"/>
          </a:xfrm>
        </p:spPr>
        <p:txBody>
          <a:bodyPr/>
          <a:lstStyle/>
          <a:p>
            <a:r>
              <a:rPr lang="en-IN" dirty="0"/>
              <a:t>Best CV Score of each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DB16-6B9E-48F3-8DE6-278952BBB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28006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CV Score of model Linear Regression::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56.5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CV Score of model Decision Tree ::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66.3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CV Score of model Random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Forest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77.25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CV Score of model AdaBoost ::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59.2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CV Score of model Bagging ::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75.2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CV Score of model KNN  ::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62.9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25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3383-A6E1-4CDD-A9D6-BAE5A42B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Finalized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F486-6C38-4CEB-A0B3-8C8DE8A4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190713"/>
            <a:ext cx="10131425" cy="1279359"/>
          </a:xfrm>
        </p:spPr>
        <p:txBody>
          <a:bodyPr>
            <a:normAutofit/>
          </a:bodyPr>
          <a:lstStyle/>
          <a:p>
            <a:r>
              <a:rPr lang="en-IN" dirty="0"/>
              <a:t>Here we finalized Random Forest Model because the least difference between V Score And R2 score is for Linear but the regplot for Random Forest Showing Good Results.</a:t>
            </a:r>
          </a:p>
          <a:p>
            <a:r>
              <a:rPr lang="en-IN" dirty="0"/>
              <a:t>So, We used Random Forest as finalized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9BCA4-A270-474C-9E30-B286679E4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83" y="1884218"/>
            <a:ext cx="3086690" cy="2272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BDFA1-B0F8-42F1-B5F4-B60A0E61D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29" y="1884218"/>
            <a:ext cx="3524742" cy="2305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34464C-B00E-4BCA-984D-708EDE887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679" y="1898624"/>
            <a:ext cx="3429479" cy="2257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E0AC46-9D78-46D7-9598-F845EE2998DD}"/>
              </a:ext>
            </a:extLst>
          </p:cNvPr>
          <p:cNvSpPr txBox="1"/>
          <p:nvPr/>
        </p:nvSpPr>
        <p:spPr>
          <a:xfrm>
            <a:off x="792583" y="4488873"/>
            <a:ext cx="326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Least Difference between CV Score And R2 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B4E30-E92B-4334-974C-924756797542}"/>
              </a:ext>
            </a:extLst>
          </p:cNvPr>
          <p:cNvSpPr txBox="1"/>
          <p:nvPr/>
        </p:nvSpPr>
        <p:spPr>
          <a:xfrm>
            <a:off x="4390659" y="4522098"/>
            <a:ext cx="352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Regplot For Linear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A711B-693A-4BBC-8088-CCAD1DAF6385}"/>
              </a:ext>
            </a:extLst>
          </p:cNvPr>
          <p:cNvSpPr txBox="1"/>
          <p:nvPr/>
        </p:nvSpPr>
        <p:spPr>
          <a:xfrm>
            <a:off x="8246679" y="4488873"/>
            <a:ext cx="271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RegPlot for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419903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FA58-C02B-420C-AB2D-9DC5DE30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787B-1F27-4C67-9B36-3F17A40F9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211" y="2614912"/>
            <a:ext cx="3624942" cy="1991458"/>
          </a:xfrm>
        </p:spPr>
        <p:txBody>
          <a:bodyPr/>
          <a:lstStyle/>
          <a:p>
            <a:r>
              <a:rPr lang="en-IN" dirty="0"/>
              <a:t>Used Lasso Model Got 71.07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241BD-B540-4BD5-8595-B505D782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614912"/>
            <a:ext cx="6506483" cy="28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58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2885-E731-4889-BA22-7C8F724C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38B98-F5D1-4CD2-9E4A-2091FAEA2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792133"/>
            <a:ext cx="10131425" cy="1622521"/>
          </a:xfrm>
        </p:spPr>
        <p:txBody>
          <a:bodyPr>
            <a:normAutofit/>
          </a:bodyPr>
          <a:lstStyle/>
          <a:p>
            <a:r>
              <a:rPr lang="en-IN" dirty="0"/>
              <a:t>Showing Best parameter For random Forest and got metrics Like</a:t>
            </a:r>
          </a:p>
          <a:p>
            <a:pPr lvl="1"/>
            <a:r>
              <a:rPr lang="en-IN" dirty="0"/>
              <a:t>Mean Absolute Error</a:t>
            </a:r>
          </a:p>
          <a:p>
            <a:pPr lvl="1"/>
            <a:r>
              <a:rPr lang="en-IN" dirty="0"/>
              <a:t>Mean Squared Error</a:t>
            </a:r>
          </a:p>
          <a:p>
            <a:pPr lvl="1"/>
            <a:r>
              <a:rPr lang="en-IN" dirty="0"/>
              <a:t>Root Mean squared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C682D-AB31-451B-A7DC-FEA8D4EA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6"/>
            <a:ext cx="6173061" cy="25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9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2885-E731-4889-BA22-7C8F724C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6" y="2700866"/>
            <a:ext cx="10131425" cy="1456267"/>
          </a:xfrm>
        </p:spPr>
        <p:txBody>
          <a:bodyPr/>
          <a:lstStyle/>
          <a:p>
            <a:pPr algn="ctr"/>
            <a:r>
              <a:rPr lang="en-IN" sz="3600" dirty="0">
                <a:latin typeface="Algerian" panose="04020705040A02060702" pitchFamily="82" charset="0"/>
              </a:rPr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56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6B5E-03EA-4804-A97B-23FA2E31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090659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Georgia" panose="02040502050405020303" pitchFamily="18" charset="0"/>
              </a:rPr>
              <a:t>Problem Description &amp; Understanding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20B1-49BC-4B3A-A344-7AE57CD8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41882"/>
          </a:xfrm>
        </p:spPr>
        <p:txBody>
          <a:bodyPr>
            <a:normAutofit fontScale="92500"/>
          </a:bodyPr>
          <a:lstStyle/>
          <a:p>
            <a:r>
              <a:rPr lang="en-US" dirty="0"/>
              <a:t>Anyone who has booked a flight ticket knows how unexpectedly the prices vary. The cheapest available ticket on a given flight gets more and less expensive over time. This usually happens as an attempt to maximize revenue based on –</a:t>
            </a:r>
          </a:p>
          <a:p>
            <a:pPr>
              <a:buAutoNum type="arabicPeriod"/>
            </a:pPr>
            <a:r>
              <a:rPr lang="en-US" dirty="0"/>
              <a:t>Time of purchase patterns (making sure last-minute purchases are expensive) </a:t>
            </a:r>
          </a:p>
          <a:p>
            <a:pPr>
              <a:buAutoNum type="arabicPeriod"/>
            </a:pPr>
            <a:r>
              <a:rPr lang="en-US" dirty="0"/>
              <a:t>Keeping the flight as full as they want it (raising prices on a flight which is filling up in order to reduce sales and hold back inventory for those expensive last-minute expensive purchases).</a:t>
            </a:r>
          </a:p>
          <a:p>
            <a:pPr marL="0" indent="0">
              <a:buNone/>
            </a:pPr>
            <a:r>
              <a:rPr lang="en-US" dirty="0"/>
              <a:t> So, we worked on this project where we collect data of flight fares with other features and work to make a model to predict fares of flights.</a:t>
            </a:r>
          </a:p>
          <a:p>
            <a:pPr marL="0" indent="0">
              <a:buNone/>
            </a:pPr>
            <a:r>
              <a:rPr lang="en-US" dirty="0"/>
              <a:t>This project contains two phase: </a:t>
            </a:r>
          </a:p>
          <a:p>
            <a:pPr lvl="1"/>
            <a:r>
              <a:rPr lang="en-US" dirty="0"/>
              <a:t>Web Scrapping from websites</a:t>
            </a:r>
          </a:p>
          <a:p>
            <a:pPr lvl="1"/>
            <a:r>
              <a:rPr lang="en-US" dirty="0"/>
              <a:t>Model Building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0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0E37-80AC-41CE-8D7A-626B3790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8C7ED-E04D-4C4B-812F-7DDF23448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86000"/>
            <a:ext cx="8825659" cy="3733800"/>
          </a:xfrm>
        </p:spPr>
        <p:txBody>
          <a:bodyPr>
            <a:normAutofit/>
          </a:bodyPr>
          <a:lstStyle/>
          <a:p>
            <a:r>
              <a:rPr lang="en-US" dirty="0"/>
              <a:t>AirlineName: The name of the airline.</a:t>
            </a:r>
          </a:p>
          <a:p>
            <a:r>
              <a:rPr lang="en-US" dirty="0"/>
              <a:t>Date: The date of the journey</a:t>
            </a:r>
          </a:p>
          <a:p>
            <a:r>
              <a:rPr lang="en-US" dirty="0"/>
              <a:t>Source: The source from which the service begins.</a:t>
            </a:r>
          </a:p>
          <a:p>
            <a:r>
              <a:rPr lang="en-US" dirty="0"/>
              <a:t>Destination: The destination where the service ends.</a:t>
            </a:r>
          </a:p>
          <a:p>
            <a:r>
              <a:rPr lang="en-US" dirty="0"/>
              <a:t>DepartureTime: The time when the journey starts from the source.</a:t>
            </a:r>
          </a:p>
          <a:p>
            <a:r>
              <a:rPr lang="en-US" dirty="0"/>
              <a:t>ArrivalTime: Time of arrival at the destination.</a:t>
            </a:r>
          </a:p>
          <a:p>
            <a:r>
              <a:rPr lang="en-US" dirty="0"/>
              <a:t>Duration: Total duration of the flight.</a:t>
            </a:r>
          </a:p>
          <a:p>
            <a:r>
              <a:rPr lang="en-US" dirty="0"/>
              <a:t>Total_Stops: Total stops between the source and destination.</a:t>
            </a:r>
          </a:p>
          <a:p>
            <a:r>
              <a:rPr lang="en-US" dirty="0"/>
              <a:t>Price: The price of the ticket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24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A7EC-6D6D-4B86-BC5B-7DB46854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A2F5-1FEC-4791-86AF-F6749DD9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has no null values</a:t>
            </a:r>
          </a:p>
          <a:p>
            <a:r>
              <a:rPr lang="en-IN" dirty="0"/>
              <a:t>Data has 1892 no. of records that we scrapped and 10 no. of variables.</a:t>
            </a:r>
          </a:p>
          <a:p>
            <a:r>
              <a:rPr lang="en-IN" dirty="0"/>
              <a:t>Replaced non type Total Stops with 0</a:t>
            </a:r>
          </a:p>
          <a:p>
            <a:r>
              <a:rPr lang="en-IN" dirty="0"/>
              <a:t>Chane dtypes for variables Total_Stops and price from object to integer and arrival time and departure time to time and Date of journey into date time.</a:t>
            </a:r>
          </a:p>
          <a:p>
            <a:r>
              <a:rPr lang="en-IN" dirty="0"/>
              <a:t>Transformed New attributes like Duration in hours, Journey date, Departure hour, arrival hour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10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0F1A-1E9F-4A38-9616-782FF109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391" y="2469959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Exploratory Data Analysis</a:t>
            </a:r>
            <a:br>
              <a:rPr lang="en-IN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(EDA)</a:t>
            </a:r>
          </a:p>
        </p:txBody>
      </p:sp>
    </p:spTree>
    <p:extLst>
      <p:ext uri="{BB962C8B-B14F-4D97-AF65-F5344CB8AC3E}">
        <p14:creationId xmlns:p14="http://schemas.microsoft.com/office/powerpoint/2010/main" val="12783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EC4B-78EE-4AF6-A65C-4AD65D748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618" y="2342956"/>
            <a:ext cx="1626322" cy="3416300"/>
          </a:xfrm>
        </p:spPr>
        <p:txBody>
          <a:bodyPr/>
          <a:lstStyle/>
          <a:p>
            <a:r>
              <a:rPr lang="en-US" dirty="0"/>
              <a:t>Morning flights are less expensive in comparison to others flights.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B3C7A-EB82-40CC-AAA9-45CA67F05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61" y="2342955"/>
            <a:ext cx="7868748" cy="33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7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FC78-437A-49D0-A5EE-7E0DD9651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291" y="2142067"/>
            <a:ext cx="3986935" cy="3649133"/>
          </a:xfrm>
        </p:spPr>
        <p:txBody>
          <a:bodyPr/>
          <a:lstStyle/>
          <a:p>
            <a:r>
              <a:rPr lang="en-US" dirty="0"/>
              <a:t>`Indigo` flights are less expensive in comparison to `SpiceJet`.</a:t>
            </a:r>
          </a:p>
          <a:p>
            <a:endParaRPr lang="en-US" dirty="0"/>
          </a:p>
          <a:p>
            <a:r>
              <a:rPr lang="en-US" dirty="0"/>
              <a:t>`Vistara` flights are most expensive.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386D4-4C0B-42A7-B18F-FBF54469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4" y="2266788"/>
            <a:ext cx="5038547" cy="35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0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753E-76CE-40F3-86E2-239371EC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1" y="1281247"/>
            <a:ext cx="2726171" cy="3773824"/>
          </a:xfrm>
        </p:spPr>
        <p:txBody>
          <a:bodyPr/>
          <a:lstStyle/>
          <a:p>
            <a:r>
              <a:rPr lang="en-US" dirty="0"/>
              <a:t>Flights fares are increasing as the departure date of the flights is getting closed. The fares increments over time is with some up and downs.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5DF5D-EC16-479C-AEAD-3A666D52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3" y="1281247"/>
            <a:ext cx="6781799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06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75</TotalTime>
  <Words>861</Words>
  <Application>Microsoft Office PowerPoint</Application>
  <PresentationFormat>Widescreen</PresentationFormat>
  <Paragraphs>109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Algerian</vt:lpstr>
      <vt:lpstr>Arial</vt:lpstr>
      <vt:lpstr>Calibri</vt:lpstr>
      <vt:lpstr>Calibri Light</vt:lpstr>
      <vt:lpstr>Georgia</vt:lpstr>
      <vt:lpstr>Wingdings</vt:lpstr>
      <vt:lpstr>Celestial</vt:lpstr>
      <vt:lpstr>Predicting Flight Prices</vt:lpstr>
      <vt:lpstr>Content</vt:lpstr>
      <vt:lpstr>Problem Description &amp; Understanding of Data</vt:lpstr>
      <vt:lpstr>Columns Description</vt:lpstr>
      <vt:lpstr>Data Summary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Outliers Detection:</vt:lpstr>
      <vt:lpstr>Distribution Plot</vt:lpstr>
      <vt:lpstr>Co-relation of inputs</vt:lpstr>
      <vt:lpstr>Relation of features and label</vt:lpstr>
      <vt:lpstr>Conditions that are considered  for Data Cleaning &amp; Transformed activities</vt:lpstr>
      <vt:lpstr>Model Deployment</vt:lpstr>
      <vt:lpstr>Algorithms Used:</vt:lpstr>
      <vt:lpstr>Before training or test the dataset steps we perform</vt:lpstr>
      <vt:lpstr>Accuracy of each model</vt:lpstr>
      <vt:lpstr>Best CV Score of each model</vt:lpstr>
      <vt:lpstr>Finalized Model Selection</vt:lpstr>
      <vt:lpstr>Regularization</vt:lpstr>
      <vt:lpstr>Hyper Parameter tuning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Flight Prices</dc:title>
  <dc:creator>Manoj Saxena</dc:creator>
  <cp:lastModifiedBy>Manoj Saxena</cp:lastModifiedBy>
  <cp:revision>1</cp:revision>
  <dcterms:created xsi:type="dcterms:W3CDTF">2022-03-27T16:53:28Z</dcterms:created>
  <dcterms:modified xsi:type="dcterms:W3CDTF">2022-03-27T18:09:02Z</dcterms:modified>
</cp:coreProperties>
</file>