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embeddedFontLst>
    <p:embeddedFont>
      <p:font typeface="Raleway"/>
      <p:regular r:id="rId30"/>
      <p:bold r:id="rId31"/>
      <p:italic r:id="rId32"/>
      <p:boldItalic r:id="rId33"/>
    </p:embeddedFont>
    <p:embeddedFont>
      <p:font typeface="Lato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aleway-bold.fntdata"/><Relationship Id="rId30" Type="http://schemas.openxmlformats.org/officeDocument/2006/relationships/font" Target="fonts/Raleway-regular.fntdata"/><Relationship Id="rId11" Type="http://schemas.openxmlformats.org/officeDocument/2006/relationships/slide" Target="slides/slide6.xml"/><Relationship Id="rId33" Type="http://schemas.openxmlformats.org/officeDocument/2006/relationships/font" Target="fonts/Raleway-boldItalic.fntdata"/><Relationship Id="rId10" Type="http://schemas.openxmlformats.org/officeDocument/2006/relationships/slide" Target="slides/slide5.xml"/><Relationship Id="rId32" Type="http://schemas.openxmlformats.org/officeDocument/2006/relationships/font" Target="fonts/Raleway-italic.fntdata"/><Relationship Id="rId13" Type="http://schemas.openxmlformats.org/officeDocument/2006/relationships/slide" Target="slides/slide8.xml"/><Relationship Id="rId35" Type="http://schemas.openxmlformats.org/officeDocument/2006/relationships/font" Target="fonts/Lato-bold.fntdata"/><Relationship Id="rId12" Type="http://schemas.openxmlformats.org/officeDocument/2006/relationships/slide" Target="slides/slide7.xml"/><Relationship Id="rId34" Type="http://schemas.openxmlformats.org/officeDocument/2006/relationships/font" Target="fonts/Lato-regular.fntdata"/><Relationship Id="rId15" Type="http://schemas.openxmlformats.org/officeDocument/2006/relationships/slide" Target="slides/slide10.xml"/><Relationship Id="rId37" Type="http://schemas.openxmlformats.org/officeDocument/2006/relationships/font" Target="fonts/Lato-boldItalic.fntdata"/><Relationship Id="rId14" Type="http://schemas.openxmlformats.org/officeDocument/2006/relationships/slide" Target="slides/slide9.xml"/><Relationship Id="rId36" Type="http://schemas.openxmlformats.org/officeDocument/2006/relationships/font" Target="fonts/Lato-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c321a5a658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c321a5a658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c321a5a6cd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c321a5a6cd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c321a5a6cd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c321a5a6cd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c321a5a6cd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c321a5a6cd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c321a5a6cd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c321a5a6cd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c8ad3212f3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c8ad3212f3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c8ad3212f3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c8ad3212f3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c8ad3212f3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c8ad3212f3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c321a5a6cd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c321a5a6cd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c321a5a658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c321a5a658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c321a5a658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c321a5a658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c321a5a6cd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c321a5a6cd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c321a5a6cd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c321a5a6cd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c321a5a6cd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c321a5a6cd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c321a5a658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c321a5a658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c321a5a6cd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c321a5a6cd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c321a5a658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c321a5a658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c321a5a658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c321a5a658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c321a5a658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c321a5a658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c321a5a6cd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c321a5a6cd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c8ad3212f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c8ad3212f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c321a5a6cd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c321a5a6cd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c321a5a6cd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c321a5a6cd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jpg"/><Relationship Id="rId4" Type="http://schemas.openxmlformats.org/officeDocument/2006/relationships/image" Target="../media/image3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2.png"/><Relationship Id="rId4" Type="http://schemas.openxmlformats.org/officeDocument/2006/relationships/image" Target="../media/image2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png"/><Relationship Id="rId4" Type="http://schemas.openxmlformats.org/officeDocument/2006/relationships/image" Target="../media/image19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5.png"/><Relationship Id="rId4" Type="http://schemas.openxmlformats.org/officeDocument/2006/relationships/image" Target="../media/image23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7.png"/><Relationship Id="rId4" Type="http://schemas.openxmlformats.org/officeDocument/2006/relationships/image" Target="../media/image2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6.png"/><Relationship Id="rId4" Type="http://schemas.openxmlformats.org/officeDocument/2006/relationships/image" Target="../media/image29.png"/><Relationship Id="rId5" Type="http://schemas.openxmlformats.org/officeDocument/2006/relationships/image" Target="../media/image28.png"/><Relationship Id="rId6" Type="http://schemas.openxmlformats.org/officeDocument/2006/relationships/image" Target="../media/image2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8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Analyzing the Conditions Contributing to Covid-19 Deaths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450" y="3164575"/>
            <a:ext cx="7688100" cy="87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523"/>
              <a:buNone/>
            </a:pPr>
            <a:r>
              <a:rPr b="1" lang="en" sz="1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INFO 634 Data Mining, Group 3 </a:t>
            </a:r>
            <a:endParaRPr b="1" sz="14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523"/>
              <a:buNone/>
            </a:pPr>
            <a:r>
              <a:rPr b="1" lang="en" sz="1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Akhila Singanal, Alicia Brandemarte, Manoj Venkatachalaiah and Srilakshmi Rao</a:t>
            </a:r>
            <a:endParaRPr sz="14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2"/>
          <p:cNvSpPr txBox="1"/>
          <p:nvPr>
            <p:ph type="title"/>
          </p:nvPr>
        </p:nvSpPr>
        <p:spPr>
          <a:xfrm>
            <a:off x="261225" y="13330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Merging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550"/>
              <a:t>Final Dataset features:</a:t>
            </a:r>
            <a:endParaRPr b="0" sz="15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5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'State', 'Condition Group',</a:t>
            </a:r>
            <a:endParaRPr b="0"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'Condition', 'ICD10_codes', </a:t>
            </a:r>
            <a:endParaRPr b="0"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'Age Group', 'COVID-19 Deaths',</a:t>
            </a:r>
            <a:endParaRPr b="0"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'Population', 'poverty %', </a:t>
            </a:r>
            <a:endParaRPr b="0"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'% older than 65 years',</a:t>
            </a:r>
            <a:endParaRPr b="0"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'Food Stamp Recipient %', </a:t>
            </a:r>
            <a:endParaRPr b="0"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'Edu. &lt; College %', </a:t>
            </a:r>
            <a:endParaRPr b="0"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'Edu. &lt; Highschool %',</a:t>
            </a:r>
            <a:endParaRPr b="0"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'CV Death per 100K', </a:t>
            </a:r>
            <a:endParaRPr b="0"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'Mask_Mandate', 'Mandatory'</a:t>
            </a:r>
            <a:endParaRPr b="0"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300"/>
          </a:p>
        </p:txBody>
      </p:sp>
      <p:pic>
        <p:nvPicPr>
          <p:cNvPr id="150" name="Google Shape;15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4450" y="811993"/>
            <a:ext cx="6656274" cy="41863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Analysis</a:t>
            </a:r>
            <a:endParaRPr/>
          </a:p>
        </p:txBody>
      </p:sp>
      <p:sp>
        <p:nvSpPr>
          <p:cNvPr id="156" name="Google Shape;156;p23"/>
          <p:cNvSpPr txBox="1"/>
          <p:nvPr>
            <p:ph idx="1" type="body"/>
          </p:nvPr>
        </p:nvSpPr>
        <p:spPr>
          <a:xfrm>
            <a:off x="340425" y="2071475"/>
            <a:ext cx="2526600" cy="295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AutoNum type="arabicParenR"/>
            </a:pPr>
            <a:r>
              <a:rPr lang="en">
                <a:solidFill>
                  <a:srgbClr val="000000"/>
                </a:solidFill>
              </a:rPr>
              <a:t>Medical Condition vs. Covid-19 Fatalities :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Respiratory </a:t>
            </a:r>
            <a:r>
              <a:rPr lang="en">
                <a:solidFill>
                  <a:srgbClr val="000000"/>
                </a:solidFill>
              </a:rPr>
              <a:t>diseases</a:t>
            </a:r>
            <a:r>
              <a:rPr lang="en">
                <a:solidFill>
                  <a:srgbClr val="000000"/>
                </a:solidFill>
              </a:rPr>
              <a:t> such as Influenza and conditions such as Respiratory failure seem to have the highest Covid-19 deaths.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57" name="Google Shape;15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9475" y="651750"/>
            <a:ext cx="6101601" cy="437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Analysis</a:t>
            </a:r>
            <a:endParaRPr/>
          </a:p>
        </p:txBody>
      </p:sp>
      <p:sp>
        <p:nvSpPr>
          <p:cNvPr id="163" name="Google Shape;163;p24"/>
          <p:cNvSpPr txBox="1"/>
          <p:nvPr>
            <p:ph idx="1" type="body"/>
          </p:nvPr>
        </p:nvSpPr>
        <p:spPr>
          <a:xfrm>
            <a:off x="340425" y="2071475"/>
            <a:ext cx="1591200" cy="167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2) </a:t>
            </a:r>
            <a:r>
              <a:rPr lang="en">
                <a:solidFill>
                  <a:srgbClr val="000000"/>
                </a:solidFill>
              </a:rPr>
              <a:t>Age Group vs. Total Covid-19 </a:t>
            </a:r>
            <a:r>
              <a:rPr lang="en">
                <a:solidFill>
                  <a:srgbClr val="000000"/>
                </a:solidFill>
              </a:rPr>
              <a:t>Deaths</a:t>
            </a:r>
            <a:endParaRPr>
              <a:solidFill>
                <a:srgbClr val="000000"/>
              </a:solidFill>
            </a:endParaRPr>
          </a:p>
          <a:p>
            <a:pPr indent="-286385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n">
                <a:solidFill>
                  <a:srgbClr val="000000"/>
                </a:solidFill>
              </a:rPr>
              <a:t>Some of the older age groups seem to have more Covid-19 deaths than the younger ones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64" name="Google Shape;16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3150" y="986925"/>
            <a:ext cx="5552250" cy="403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Analysis</a:t>
            </a:r>
            <a:endParaRPr/>
          </a:p>
        </p:txBody>
      </p:sp>
      <p:sp>
        <p:nvSpPr>
          <p:cNvPr id="170" name="Google Shape;170;p25"/>
          <p:cNvSpPr txBox="1"/>
          <p:nvPr>
            <p:ph idx="1" type="body"/>
          </p:nvPr>
        </p:nvSpPr>
        <p:spPr>
          <a:xfrm>
            <a:off x="340425" y="2071475"/>
            <a:ext cx="2701200" cy="167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3) </a:t>
            </a:r>
            <a:r>
              <a:rPr lang="en">
                <a:solidFill>
                  <a:srgbClr val="000000"/>
                </a:solidFill>
              </a:rPr>
              <a:t>Poverty </a:t>
            </a:r>
            <a:r>
              <a:rPr lang="en">
                <a:solidFill>
                  <a:srgbClr val="000000"/>
                </a:solidFill>
              </a:rPr>
              <a:t>vs. Total Covid-19 Deaths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000000"/>
                </a:solidFill>
              </a:rPr>
              <a:t>We have a normal distribution for the attribute ‘Poverty %’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71" name="Google Shape;17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4025" y="979725"/>
            <a:ext cx="5875524" cy="4011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Analysis</a:t>
            </a:r>
            <a:endParaRPr/>
          </a:p>
        </p:txBody>
      </p:sp>
      <p:sp>
        <p:nvSpPr>
          <p:cNvPr id="177" name="Google Shape;177;p26"/>
          <p:cNvSpPr txBox="1"/>
          <p:nvPr>
            <p:ph idx="1" type="body"/>
          </p:nvPr>
        </p:nvSpPr>
        <p:spPr>
          <a:xfrm>
            <a:off x="340425" y="2071475"/>
            <a:ext cx="2916000" cy="167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4) </a:t>
            </a:r>
            <a:r>
              <a:rPr lang="en">
                <a:solidFill>
                  <a:srgbClr val="000000"/>
                </a:solidFill>
              </a:rPr>
              <a:t>Total Covid-19 Deaths by State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000000"/>
                </a:solidFill>
              </a:rPr>
              <a:t>California, New York, Florida and Texas have had the most number of deaths.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78" name="Google Shape;17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6425" y="878850"/>
            <a:ext cx="5571399" cy="4195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Analysis</a:t>
            </a:r>
            <a:endParaRPr/>
          </a:p>
        </p:txBody>
      </p:sp>
      <p:sp>
        <p:nvSpPr>
          <p:cNvPr id="184" name="Google Shape;184;p27"/>
          <p:cNvSpPr txBox="1"/>
          <p:nvPr>
            <p:ph idx="1" type="body"/>
          </p:nvPr>
        </p:nvSpPr>
        <p:spPr>
          <a:xfrm>
            <a:off x="729450" y="2078875"/>
            <a:ext cx="22674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5) Mask mandate vs Population vs Deaths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5" name="Google Shape;18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51850" y="1015725"/>
            <a:ext cx="6239751" cy="3821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Analysis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/>
          </a:p>
        </p:txBody>
      </p:sp>
      <p:sp>
        <p:nvSpPr>
          <p:cNvPr id="191" name="Google Shape;191;p28"/>
          <p:cNvSpPr txBox="1"/>
          <p:nvPr>
            <p:ph idx="1" type="body"/>
          </p:nvPr>
        </p:nvSpPr>
        <p:spPr>
          <a:xfrm>
            <a:off x="729450" y="2078875"/>
            <a:ext cx="43419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6</a:t>
            </a:r>
            <a:r>
              <a:rPr lang="en">
                <a:solidFill>
                  <a:srgbClr val="000000"/>
                </a:solidFill>
              </a:rPr>
              <a:t>) Correlation between Covid-19 deaths and numerical features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attribute  ‘poverty’ has a decent correlativity with few attributes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Covid-19 deaths doesn’t seem to have good correlativity scores, </a:t>
            </a:r>
            <a:endParaRPr/>
          </a:p>
        </p:txBody>
      </p:sp>
      <p:pic>
        <p:nvPicPr>
          <p:cNvPr id="192" name="Google Shape;19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0000" y="1674900"/>
            <a:ext cx="3767851" cy="27686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Log-transforming the Target variable: Covid-19 deaths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377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377"/>
          </a:p>
        </p:txBody>
      </p:sp>
      <p:sp>
        <p:nvSpPr>
          <p:cNvPr id="198" name="Google Shape;198;p29"/>
          <p:cNvSpPr txBox="1"/>
          <p:nvPr>
            <p:ph idx="1" type="body"/>
          </p:nvPr>
        </p:nvSpPr>
        <p:spPr>
          <a:xfrm>
            <a:off x="729450" y="2078875"/>
            <a:ext cx="17991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Log-transforming the target variable will give us a more normal distribution and help during the predictive modeling stage.</a:t>
            </a:r>
            <a:endParaRPr/>
          </a:p>
        </p:txBody>
      </p:sp>
      <p:pic>
        <p:nvPicPr>
          <p:cNvPr id="199" name="Google Shape;19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0050" y="2006250"/>
            <a:ext cx="3731551" cy="2984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53850" y="2006250"/>
            <a:ext cx="3463900" cy="3023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Predictive Modeling</a:t>
            </a:r>
            <a:endParaRPr/>
          </a:p>
        </p:txBody>
      </p:sp>
      <p:sp>
        <p:nvSpPr>
          <p:cNvPr id="206" name="Google Shape;206;p30"/>
          <p:cNvSpPr txBox="1"/>
          <p:nvPr>
            <p:ph idx="1" type="body"/>
          </p:nvPr>
        </p:nvSpPr>
        <p:spPr>
          <a:xfrm>
            <a:off x="729450" y="1894963"/>
            <a:ext cx="6160500" cy="154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Methods used for Predictive Modeling</a:t>
            </a:r>
            <a:endParaRPr>
              <a:solidFill>
                <a:srgbClr val="000000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</a:pPr>
            <a:r>
              <a:rPr lang="en">
                <a:solidFill>
                  <a:srgbClr val="000000"/>
                </a:solidFill>
              </a:rPr>
              <a:t>Linear Regression</a:t>
            </a:r>
            <a:endParaRPr>
              <a:solidFill>
                <a:srgbClr val="000000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</a:pPr>
            <a:r>
              <a:rPr lang="en">
                <a:solidFill>
                  <a:srgbClr val="000000"/>
                </a:solidFill>
              </a:rPr>
              <a:t>Decision Tree</a:t>
            </a:r>
            <a:endParaRPr>
              <a:solidFill>
                <a:srgbClr val="000000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</a:pPr>
            <a:r>
              <a:rPr lang="en">
                <a:solidFill>
                  <a:srgbClr val="000000"/>
                </a:solidFill>
              </a:rPr>
              <a:t>SVM</a:t>
            </a:r>
            <a:endParaRPr>
              <a:solidFill>
                <a:srgbClr val="000000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</a:pPr>
            <a:r>
              <a:rPr lang="en">
                <a:solidFill>
                  <a:srgbClr val="000000"/>
                </a:solidFill>
              </a:rPr>
              <a:t>Random Forest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Trained Model using training set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Trained Model using k-fold cross validation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207" name="Google Shape;20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8075" y="3483475"/>
            <a:ext cx="4247649" cy="137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 - Algorithms</a:t>
            </a:r>
            <a:endParaRPr/>
          </a:p>
        </p:txBody>
      </p:sp>
      <p:sp>
        <p:nvSpPr>
          <p:cNvPr id="213" name="Google Shape;213;p31"/>
          <p:cNvSpPr txBox="1"/>
          <p:nvPr>
            <p:ph idx="1" type="body"/>
          </p:nvPr>
        </p:nvSpPr>
        <p:spPr>
          <a:xfrm>
            <a:off x="453825" y="1901225"/>
            <a:ext cx="5992200" cy="3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>
                <a:solidFill>
                  <a:srgbClr val="000000"/>
                </a:solidFill>
              </a:rPr>
              <a:t>Linear Regression</a:t>
            </a:r>
            <a:endParaRPr sz="5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31"/>
          <p:cNvSpPr txBox="1"/>
          <p:nvPr/>
        </p:nvSpPr>
        <p:spPr>
          <a:xfrm>
            <a:off x="6372025" y="2161000"/>
            <a:ext cx="4262700" cy="4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15" name="Google Shape;21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3825" y="2409625"/>
            <a:ext cx="4192372" cy="2396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2410396"/>
            <a:ext cx="4262700" cy="23949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72">
                <a:solidFill>
                  <a:srgbClr val="000000"/>
                </a:solidFill>
              </a:rPr>
              <a:t>Our project team objective was to find patterns in Covid-19 data released by the CDC, along with an additional location based public health and mask mandate dataset.</a:t>
            </a:r>
            <a:endParaRPr sz="1772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72">
                <a:solidFill>
                  <a:srgbClr val="000000"/>
                </a:solidFill>
              </a:rPr>
              <a:t>We merged the three datasets to identify the patterns that are interesting and beneficial to the public health community, and examine the key conditions that are causing Covid-19 deaths.</a:t>
            </a:r>
            <a:endParaRPr sz="1772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72">
                <a:solidFill>
                  <a:srgbClr val="000000"/>
                </a:solidFill>
              </a:rPr>
              <a:t>We performed exploratory data analysis and applied various regression algorithms to our dataset upon completion of data pre-processing, to predict the number of Covid-19 deaths in each state.</a:t>
            </a:r>
            <a:endParaRPr sz="1772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 - Algorithms</a:t>
            </a:r>
            <a:endParaRPr/>
          </a:p>
        </p:txBody>
      </p:sp>
      <p:sp>
        <p:nvSpPr>
          <p:cNvPr id="222" name="Google Shape;222;p32"/>
          <p:cNvSpPr txBox="1"/>
          <p:nvPr/>
        </p:nvSpPr>
        <p:spPr>
          <a:xfrm>
            <a:off x="6372025" y="2161000"/>
            <a:ext cx="4262700" cy="4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23" name="Google Shape;22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8376" y="2161000"/>
            <a:ext cx="3472974" cy="259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1425" y="2161000"/>
            <a:ext cx="3321707" cy="2686675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32"/>
          <p:cNvSpPr txBox="1"/>
          <p:nvPr/>
        </p:nvSpPr>
        <p:spPr>
          <a:xfrm>
            <a:off x="1030150" y="4767650"/>
            <a:ext cx="2276400" cy="3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315">
                <a:latin typeface="Lato"/>
                <a:ea typeface="Lato"/>
                <a:cs typeface="Lato"/>
                <a:sym typeface="Lato"/>
              </a:rPr>
              <a:t>Decision Tree-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Training set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6" name="Google Shape;226;p32"/>
          <p:cNvSpPr txBox="1"/>
          <p:nvPr/>
        </p:nvSpPr>
        <p:spPr>
          <a:xfrm>
            <a:off x="4366600" y="4767650"/>
            <a:ext cx="2642700" cy="3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315">
                <a:latin typeface="Lato"/>
                <a:ea typeface="Lato"/>
                <a:cs typeface="Lato"/>
                <a:sym typeface="Lato"/>
              </a:rPr>
              <a:t>Decision Tree-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Cross Validation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 - Algorithms</a:t>
            </a:r>
            <a:endParaRPr/>
          </a:p>
        </p:txBody>
      </p:sp>
      <p:sp>
        <p:nvSpPr>
          <p:cNvPr id="232" name="Google Shape;232;p33"/>
          <p:cNvSpPr txBox="1"/>
          <p:nvPr>
            <p:ph idx="1" type="body"/>
          </p:nvPr>
        </p:nvSpPr>
        <p:spPr>
          <a:xfrm>
            <a:off x="633225" y="1853850"/>
            <a:ext cx="7688700" cy="49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000000"/>
                </a:solidFill>
              </a:rPr>
              <a:t>SVM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33" name="Google Shape;233;p33"/>
          <p:cNvSpPr txBox="1"/>
          <p:nvPr/>
        </p:nvSpPr>
        <p:spPr>
          <a:xfrm>
            <a:off x="6372025" y="2161000"/>
            <a:ext cx="4262700" cy="4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34" name="Google Shape;23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7901" y="2161000"/>
            <a:ext cx="3240284" cy="2487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1650" y="2161000"/>
            <a:ext cx="3505044" cy="2487450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33"/>
          <p:cNvSpPr txBox="1"/>
          <p:nvPr/>
        </p:nvSpPr>
        <p:spPr>
          <a:xfrm>
            <a:off x="763600" y="4689650"/>
            <a:ext cx="1692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SVM- Training set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 - Algorithms</a:t>
            </a:r>
            <a:endParaRPr/>
          </a:p>
        </p:txBody>
      </p:sp>
      <p:sp>
        <p:nvSpPr>
          <p:cNvPr id="242" name="Google Shape;242;p34"/>
          <p:cNvSpPr txBox="1"/>
          <p:nvPr>
            <p:ph idx="1" type="body"/>
          </p:nvPr>
        </p:nvSpPr>
        <p:spPr>
          <a:xfrm>
            <a:off x="729450" y="1921950"/>
            <a:ext cx="7263300" cy="41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000000"/>
                </a:solidFill>
              </a:rPr>
              <a:t>Random Forest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43" name="Google Shape;243;p34"/>
          <p:cNvSpPr txBox="1"/>
          <p:nvPr/>
        </p:nvSpPr>
        <p:spPr>
          <a:xfrm>
            <a:off x="6372025" y="2161000"/>
            <a:ext cx="4262700" cy="4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44" name="Google Shape;24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8700" y="2337150"/>
            <a:ext cx="3158245" cy="2344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2337150"/>
            <a:ext cx="3137978" cy="234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 - Algorithms in Weka</a:t>
            </a:r>
            <a:endParaRPr/>
          </a:p>
        </p:txBody>
      </p:sp>
      <p:sp>
        <p:nvSpPr>
          <p:cNvPr id="251" name="Google Shape;251;p35"/>
          <p:cNvSpPr txBox="1"/>
          <p:nvPr>
            <p:ph idx="1" type="body"/>
          </p:nvPr>
        </p:nvSpPr>
        <p:spPr>
          <a:xfrm>
            <a:off x="311525" y="1853850"/>
            <a:ext cx="3885300" cy="6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Linear Regression 66% Split: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252" name="Google Shape;25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525" y="2211975"/>
            <a:ext cx="3158532" cy="176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0600" y="4061225"/>
            <a:ext cx="3084850" cy="88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10025" y="2091425"/>
            <a:ext cx="4966076" cy="1657229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35"/>
          <p:cNvSpPr txBox="1"/>
          <p:nvPr/>
        </p:nvSpPr>
        <p:spPr>
          <a:xfrm>
            <a:off x="3954075" y="1800250"/>
            <a:ext cx="3429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Lato"/>
                <a:ea typeface="Lato"/>
                <a:cs typeface="Lato"/>
                <a:sym typeface="Lato"/>
              </a:rPr>
              <a:t>Random Forest,  10 fold cross validation: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6" name="Google Shape;256;p35"/>
          <p:cNvSpPr txBox="1"/>
          <p:nvPr/>
        </p:nvSpPr>
        <p:spPr>
          <a:xfrm>
            <a:off x="4007625" y="3774850"/>
            <a:ext cx="3321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Lato"/>
                <a:ea typeface="Lato"/>
                <a:cs typeface="Lato"/>
                <a:sym typeface="Lato"/>
              </a:rPr>
              <a:t>Linear Regression, 10 fold cross validation: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57" name="Google Shape;257;p3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961650" y="4128849"/>
            <a:ext cx="3397269" cy="88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and Conclusion</a:t>
            </a:r>
            <a:endParaRPr/>
          </a:p>
        </p:txBody>
      </p:sp>
      <p:sp>
        <p:nvSpPr>
          <p:cNvPr id="263" name="Google Shape;263;p3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EDA:</a:t>
            </a:r>
            <a:endParaRPr>
              <a:solidFill>
                <a:srgbClr val="000000"/>
              </a:solidFill>
            </a:endParaRPr>
          </a:p>
          <a:p>
            <a:pPr indent="-280193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n">
                <a:solidFill>
                  <a:srgbClr val="000000"/>
                </a:solidFill>
              </a:rPr>
              <a:t>Categorical attributes such as poverty %, population, medical condition, age group and mask_made showed expected trends when plotted against covid-19 deaths</a:t>
            </a:r>
            <a:endParaRPr>
              <a:solidFill>
                <a:srgbClr val="000000"/>
              </a:solidFill>
            </a:endParaRPr>
          </a:p>
          <a:p>
            <a:pPr indent="-280193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n">
                <a:solidFill>
                  <a:srgbClr val="000000"/>
                </a:solidFill>
              </a:rPr>
              <a:t>The number of deaths increased as poverty % and population increased, it also seemed to be high for respiratory medical conditions among older age groups.</a:t>
            </a:r>
            <a:endParaRPr>
              <a:solidFill>
                <a:srgbClr val="000000"/>
              </a:solidFill>
            </a:endParaRPr>
          </a:p>
          <a:p>
            <a:pPr indent="-280193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n">
                <a:solidFill>
                  <a:srgbClr val="000000"/>
                </a:solidFill>
              </a:rPr>
              <a:t>The target variable initially had a skewed distribution, but showed a more normal distribution after log transformation, which helped the prediction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Predictive modeling:</a:t>
            </a:r>
            <a:endParaRPr>
              <a:solidFill>
                <a:srgbClr val="000000"/>
              </a:solidFill>
            </a:endParaRPr>
          </a:p>
          <a:p>
            <a:pPr indent="-280193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n">
                <a:solidFill>
                  <a:srgbClr val="000000"/>
                </a:solidFill>
              </a:rPr>
              <a:t>Tree based algorithms such as Decision Tree and Random Forest produced the best results with R2 scores of 0.57 and 0.78 respectively.</a:t>
            </a:r>
            <a:endParaRPr>
              <a:solidFill>
                <a:srgbClr val="000000"/>
              </a:solidFill>
            </a:endParaRPr>
          </a:p>
          <a:p>
            <a:pPr indent="-280193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n">
                <a:solidFill>
                  <a:srgbClr val="000000"/>
                </a:solidFill>
              </a:rPr>
              <a:t>This </a:t>
            </a:r>
            <a:r>
              <a:rPr lang="en">
                <a:solidFill>
                  <a:srgbClr val="000000"/>
                </a:solidFill>
              </a:rPr>
              <a:t>could</a:t>
            </a:r>
            <a:r>
              <a:rPr lang="en">
                <a:solidFill>
                  <a:srgbClr val="000000"/>
                </a:solidFill>
              </a:rPr>
              <a:t> be </a:t>
            </a:r>
            <a:r>
              <a:rPr lang="en">
                <a:solidFill>
                  <a:srgbClr val="000000"/>
                </a:solidFill>
              </a:rPr>
              <a:t>because</a:t>
            </a:r>
            <a:r>
              <a:rPr lang="en">
                <a:solidFill>
                  <a:srgbClr val="000000"/>
                </a:solidFill>
              </a:rPr>
              <a:t> of the fact that our dataset had a lot of categorical attributes  that had an effect on the target variable  that numerical attributes didn’t.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Description</a:t>
            </a:r>
            <a:r>
              <a:rPr lang="en"/>
              <a:t> of Datasets</a:t>
            </a:r>
            <a:endParaRPr/>
          </a:p>
        </p:txBody>
      </p:sp>
      <p:pic>
        <p:nvPicPr>
          <p:cNvPr id="99" name="Google Shape;9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6325" y="3106200"/>
            <a:ext cx="6381750" cy="1609725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5"/>
          <p:cNvSpPr txBox="1"/>
          <p:nvPr/>
        </p:nvSpPr>
        <p:spPr>
          <a:xfrm>
            <a:off x="816325" y="1899675"/>
            <a:ext cx="6991200" cy="10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Font typeface="Lato"/>
              <a:buChar char="●"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CDC dataset contains 12,420 instances and 11 features at state level.  11% missing values.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-3048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Lato"/>
              <a:buChar char="○"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9 nominal, 2 numeric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-3048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Lato"/>
              <a:buChar char="○"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Each row has the total number of covid-19 deaths for the year 2020 for each of the 50 states, which is further classified based on medical conditions and age groups.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Description of Datasets, Cont.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6"/>
          <p:cNvSpPr txBox="1"/>
          <p:nvPr/>
        </p:nvSpPr>
        <p:spPr>
          <a:xfrm>
            <a:off x="316950" y="1949625"/>
            <a:ext cx="307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7" name="Google Shape;107;p16"/>
          <p:cNvSpPr txBox="1"/>
          <p:nvPr/>
        </p:nvSpPr>
        <p:spPr>
          <a:xfrm>
            <a:off x="466775" y="1949625"/>
            <a:ext cx="5984100" cy="7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Font typeface="Lato"/>
              <a:buChar char="●"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Public health dataset contains 3,145 instances at county level, 14 features and 5.6% missing values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-3048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○"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3 nominal, 12 numeric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8" name="Google Shape;10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9050" y="2743725"/>
            <a:ext cx="5261142" cy="230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type="title"/>
          </p:nvPr>
        </p:nvSpPr>
        <p:spPr>
          <a:xfrm>
            <a:off x="729450" y="1318650"/>
            <a:ext cx="47100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Description of Datasets, Cont.</a:t>
            </a:r>
            <a:endParaRPr/>
          </a:p>
        </p:txBody>
      </p:sp>
      <p:sp>
        <p:nvSpPr>
          <p:cNvPr id="114" name="Google Shape;114;p17"/>
          <p:cNvSpPr txBox="1"/>
          <p:nvPr/>
        </p:nvSpPr>
        <p:spPr>
          <a:xfrm>
            <a:off x="316950" y="1949625"/>
            <a:ext cx="307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5" name="Google Shape;115;p17"/>
          <p:cNvSpPr txBox="1"/>
          <p:nvPr/>
        </p:nvSpPr>
        <p:spPr>
          <a:xfrm>
            <a:off x="500050" y="1949625"/>
            <a:ext cx="3829500" cy="10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Font typeface="Lato"/>
              <a:buChar char="●"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Mask mandate dataset contains 52 instances (states &amp; </a:t>
            </a:r>
            <a:r>
              <a:rPr lang="en" sz="1200">
                <a:latin typeface="Lato"/>
                <a:ea typeface="Lato"/>
                <a:cs typeface="Lato"/>
                <a:sym typeface="Lato"/>
              </a:rPr>
              <a:t>territories). 4 attributes, 14% missing values for  start date.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-3048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Lato"/>
              <a:buChar char="○"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All features are nominal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16" name="Google Shape;11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92000" y="1214375"/>
            <a:ext cx="2549250" cy="3618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Cleaning</a:t>
            </a:r>
            <a:endParaRPr/>
          </a:p>
        </p:txBody>
      </p:sp>
      <p:sp>
        <p:nvSpPr>
          <p:cNvPr id="122" name="Google Shape;122;p18"/>
          <p:cNvSpPr txBox="1"/>
          <p:nvPr>
            <p:ph idx="1" type="body"/>
          </p:nvPr>
        </p:nvSpPr>
        <p:spPr>
          <a:xfrm>
            <a:off x="729450" y="2078875"/>
            <a:ext cx="3111600" cy="16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305593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n" sz="4850">
                <a:solidFill>
                  <a:srgbClr val="000000"/>
                </a:solidFill>
              </a:rPr>
              <a:t>Filling the missing values in the Public health dataset:</a:t>
            </a:r>
            <a:endParaRPr sz="4850">
              <a:solidFill>
                <a:srgbClr val="000000"/>
              </a:solidFill>
            </a:endParaRPr>
          </a:p>
          <a:p>
            <a:pPr indent="-305593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n" sz="4850">
                <a:solidFill>
                  <a:srgbClr val="000000"/>
                </a:solidFill>
              </a:rPr>
              <a:t>All numerical feature NaNs are replaced with the means of the corresponding columns.</a:t>
            </a:r>
            <a:endParaRPr sz="4850">
              <a:solidFill>
                <a:srgbClr val="000000"/>
              </a:solidFill>
            </a:endParaRPr>
          </a:p>
          <a:p>
            <a:pPr indent="-306387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n" sz="4900">
                <a:solidFill>
                  <a:srgbClr val="000000"/>
                </a:solidFill>
              </a:rPr>
              <a:t>We dropped the two instances that had NaN values for categorical columns.</a:t>
            </a:r>
            <a:endParaRPr sz="49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3" name="Google Shape;12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6600" y="1853851"/>
            <a:ext cx="4787426" cy="280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Cleaning : Mask Mandate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9"/>
          <p:cNvSpPr txBox="1"/>
          <p:nvPr>
            <p:ph idx="1" type="body"/>
          </p:nvPr>
        </p:nvSpPr>
        <p:spPr>
          <a:xfrm>
            <a:off x="729450" y="2078875"/>
            <a:ext cx="4068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000000"/>
                </a:solidFill>
              </a:rPr>
              <a:t>We converted the dates to date stamps and filled the missing values with means of corresponding rows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30" name="Google Shape;13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98175" y="691575"/>
            <a:ext cx="1456350" cy="429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Additional Pre-Processing for Modeling</a:t>
            </a:r>
            <a:endParaRPr/>
          </a:p>
        </p:txBody>
      </p:sp>
      <p:sp>
        <p:nvSpPr>
          <p:cNvPr id="136" name="Google Shape;136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Dropped “Number of Mentions” feature 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Dropped Data as Of, Start Week and End Week features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Converting date strings to timestamp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Standardized numeric data for linear regression modeling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Engineering</a:t>
            </a:r>
            <a:endParaRPr/>
          </a:p>
        </p:txBody>
      </p:sp>
      <p:sp>
        <p:nvSpPr>
          <p:cNvPr id="142" name="Google Shape;142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All the numerical features are calculated for each state in the public health dataset by grouping the counties. Percentages are first converted to actual </a:t>
            </a:r>
            <a:r>
              <a:rPr lang="en">
                <a:solidFill>
                  <a:srgbClr val="000000"/>
                </a:solidFill>
              </a:rPr>
              <a:t>values</a:t>
            </a:r>
            <a:r>
              <a:rPr lang="en">
                <a:solidFill>
                  <a:srgbClr val="000000"/>
                </a:solidFill>
              </a:rPr>
              <a:t> and then grouped based on State codes. These values are then converted to percentages.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3" name="Google Shape;14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051" y="2791900"/>
            <a:ext cx="4440051" cy="928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9275" y="3681526"/>
            <a:ext cx="5427749" cy="99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