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22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22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advClick="0"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735" y="880618"/>
            <a:ext cx="3353435" cy="6319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966922"/>
            <a:ext cx="5967730" cy="6163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advClick="0" advTm="5000">
    <p:dissolv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Admin\Desktop\Corporate-Soft(chosic.com).mp3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Admin\Desktop\Corporate-Soft(chosic.com).mp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Admin\Desktop\Corporate-Soft(chosic.com).mp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Admin\Desktop\Corporate-Soft(chosic.com).mp3" TargetMode="Externa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Admin\Desktop\Corporate-Soft(chosic.com).mp3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audio" Target="file:///C:\Users\Admin\Desktop\Corporate-Soft(chosic.com)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277" y="880618"/>
            <a:ext cx="33534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DATA</a:t>
            </a:r>
            <a:r>
              <a:rPr lang="en-US" spc="-10" dirty="0" smtClean="0">
                <a:latin typeface="Calibri"/>
                <a:cs typeface="Calibri"/>
              </a:rPr>
              <a:t> ANALYSIS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299" y="2971800"/>
            <a:ext cx="5787390" cy="268727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280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en-US" sz="36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PRESENTATION</a:t>
            </a:r>
          </a:p>
          <a:p>
            <a:pPr marL="12700" algn="ctr">
              <a:lnSpc>
                <a:spcPct val="100000"/>
              </a:lnSpc>
            </a:pPr>
            <a:endParaRPr lang="en-US" sz="36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en-US" sz="36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BY</a:t>
            </a:r>
          </a:p>
          <a:p>
            <a:pPr marL="12700" algn="ctr">
              <a:lnSpc>
                <a:spcPct val="100000"/>
              </a:lnSpc>
            </a:pPr>
            <a:endParaRPr lang="en-US" sz="36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200" y="6477000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MANOJ</a:t>
            </a:r>
            <a:r>
              <a:rPr lang="en-US" sz="3600" b="1" spc="300" dirty="0" smtClean="0"/>
              <a:t> MAHALINGAM</a:t>
            </a:r>
            <a:endParaRPr lang="en-US" sz="3600" b="1" spc="300" dirty="0"/>
          </a:p>
        </p:txBody>
      </p:sp>
      <p:pic>
        <p:nvPicPr>
          <p:cNvPr id="6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4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5002"/>
            <a:ext cx="5620385" cy="7926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9235">
              <a:lnSpc>
                <a:spcPct val="101499"/>
              </a:lnSpc>
              <a:spcBef>
                <a:spcPts val="5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visited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16,883 </a:t>
            </a:r>
            <a:r>
              <a:rPr sz="2800" dirty="0">
                <a:latin typeface="Calibri"/>
                <a:cs typeface="Calibri"/>
              </a:rPr>
              <a:t>times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7,291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435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754380" indent="-229235">
              <a:lnSpc>
                <a:spcPct val="101499"/>
              </a:lnSpc>
              <a:spcBef>
                <a:spcPts val="16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my_rewards_screen </a:t>
            </a:r>
            <a:r>
              <a:rPr sz="2800" dirty="0">
                <a:latin typeface="Calibri"/>
                <a:cs typeface="Calibri"/>
              </a:rPr>
              <a:t>accumulated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15,381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2,045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229235" indent="-229235">
              <a:lnSpc>
                <a:spcPct val="101499"/>
              </a:lnSpc>
              <a:spcBef>
                <a:spcPts val="19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Storyboard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8,189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times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5,244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115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615950" indent="-229235">
              <a:lnSpc>
                <a:spcPct val="101499"/>
              </a:lnSpc>
              <a:spcBef>
                <a:spcPts val="16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SignInHubActivity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6,650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3,778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 </a:t>
            </a:r>
            <a:r>
              <a:rPr sz="2800" dirty="0">
                <a:latin typeface="Calibri"/>
                <a:cs typeface="Calibri"/>
              </a:rPr>
              <a:t>recorded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624840" indent="-229235">
              <a:lnSpc>
                <a:spcPct val="101800"/>
              </a:lnSpc>
              <a:spcBef>
                <a:spcPts val="15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registration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attracted </a:t>
            </a:r>
            <a:r>
              <a:rPr sz="2800" dirty="0">
                <a:latin typeface="Calibri"/>
                <a:cs typeface="Calibri"/>
              </a:rPr>
              <a:t>5,501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3,566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users, </a:t>
            </a:r>
            <a:r>
              <a:rPr sz="2800" dirty="0">
                <a:latin typeface="Calibri"/>
                <a:cs typeface="Calibri"/>
              </a:rPr>
              <a:t>resulting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136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607060" indent="-229235">
              <a:lnSpc>
                <a:spcPct val="101499"/>
              </a:lnSpc>
              <a:spcBef>
                <a:spcPts val="16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garnered </a:t>
            </a:r>
            <a:r>
              <a:rPr sz="2800" dirty="0">
                <a:latin typeface="Calibri"/>
                <a:cs typeface="Calibri"/>
              </a:rPr>
              <a:t>3,971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1,047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users, </a:t>
            </a:r>
            <a:r>
              <a:rPr sz="2800" dirty="0">
                <a:latin typeface="Calibri"/>
                <a:cs typeface="Calibri"/>
              </a:rPr>
              <a:t>resulting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84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5002"/>
            <a:ext cx="5608320" cy="8870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5080" indent="-229235">
              <a:lnSpc>
                <a:spcPct val="101499"/>
              </a:lnSpc>
              <a:spcBef>
                <a:spcPts val="5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otp_screen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3,291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views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1,678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611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32026"/>
            <a:ext cx="5882005" cy="74707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Exploration: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8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Begin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understand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available,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patterns</a:t>
            </a:r>
            <a:r>
              <a:rPr sz="2800" spc="-25" dirty="0">
                <a:latin typeface="Calibri"/>
                <a:cs typeface="Calibri"/>
              </a:rPr>
              <a:t> or </a:t>
            </a:r>
            <a:r>
              <a:rPr sz="2800" dirty="0">
                <a:latin typeface="Calibri"/>
                <a:cs typeface="Calibri"/>
              </a:rPr>
              <a:t>anomalies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present.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involves </a:t>
            </a:r>
            <a:r>
              <a:rPr sz="2800" dirty="0">
                <a:latin typeface="Calibri"/>
                <a:cs typeface="Calibri"/>
              </a:rPr>
              <a:t>examining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missing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distribution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Identify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Key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Metrics: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800"/>
              </a:lnSpc>
              <a:spcBef>
                <a:spcPts val="15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most </a:t>
            </a:r>
            <a:r>
              <a:rPr sz="2800" dirty="0">
                <a:latin typeface="Calibri"/>
                <a:cs typeface="Calibri"/>
              </a:rPr>
              <a:t>relevant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engaged </a:t>
            </a:r>
            <a:r>
              <a:rPr sz="2800" dirty="0">
                <a:latin typeface="Calibri"/>
                <a:cs typeface="Calibri"/>
              </a:rPr>
              <a:t>sessions,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average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count, </a:t>
            </a:r>
            <a:r>
              <a:rPr sz="2800" dirty="0">
                <a:latin typeface="Calibri"/>
                <a:cs typeface="Calibri"/>
              </a:rPr>
              <a:t>conversions,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revenue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crucial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evaluating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5855335" cy="74206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94030" marR="1596390">
              <a:lnSpc>
                <a:spcPct val="101499"/>
              </a:lnSpc>
              <a:spcBef>
                <a:spcPts val="55"/>
              </a:spcBef>
            </a:pP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 performance.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Segmentation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Segment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 </a:t>
            </a:r>
            <a:r>
              <a:rPr sz="2800" dirty="0">
                <a:latin typeface="Calibri"/>
                <a:cs typeface="Calibri"/>
              </a:rPr>
              <a:t>factors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country,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city,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gender, </a:t>
            </a:r>
            <a:r>
              <a:rPr sz="2800" dirty="0">
                <a:latin typeface="Calibri"/>
                <a:cs typeface="Calibri"/>
              </a:rPr>
              <a:t>interests,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Analyze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</a:t>
            </a:r>
            <a:r>
              <a:rPr sz="2800" dirty="0">
                <a:latin typeface="Calibri"/>
                <a:cs typeface="Calibri"/>
              </a:rPr>
              <a:t>segment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trends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differences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decisions.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rates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countries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explore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highest </a:t>
            </a:r>
            <a:r>
              <a:rPr sz="2800" dirty="0">
                <a:latin typeface="Calibri"/>
                <a:cs typeface="Calibri"/>
              </a:rPr>
              <a:t>conversion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Correlation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5002"/>
            <a:ext cx="5871210" cy="74174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94030" marR="146685" indent="-229235">
              <a:lnSpc>
                <a:spcPct val="101699"/>
              </a:lnSpc>
              <a:spcBef>
                <a:spcPts val="5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Investigate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relationships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dirty="0">
                <a:latin typeface="Calibri"/>
                <a:cs typeface="Calibri"/>
              </a:rPr>
              <a:t>various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instance,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correlation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engagement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revenue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determine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increased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revenue.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Trend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5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Look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temporal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trends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data,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engagement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seasonal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variations. </a:t>
            </a:r>
            <a:r>
              <a:rPr sz="2800" dirty="0">
                <a:latin typeface="Calibri"/>
                <a:cs typeface="Calibri"/>
              </a:rPr>
              <a:t>Understanding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trends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help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forecasting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future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 accordingly.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7071"/>
            <a:ext cx="5955665" cy="7898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Customer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Personal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Development: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6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demographic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behavioral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available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spc="7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personas.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understanding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characteristics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preferences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 segments.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Predictive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Modeling:</a:t>
            </a:r>
            <a:endParaRPr sz="2800">
              <a:latin typeface="Calibri"/>
              <a:cs typeface="Calibri"/>
            </a:endParaRPr>
          </a:p>
          <a:p>
            <a:pPr marL="494030" marR="2032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forecast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future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engagement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revenue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historical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data.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help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patterns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 </a:t>
            </a:r>
            <a:r>
              <a:rPr sz="2800" dirty="0">
                <a:latin typeface="Calibri"/>
                <a:cs typeface="Calibri"/>
              </a:rPr>
              <a:t>predictions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guide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 strategies.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Actionable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Insights: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988" y="905002"/>
            <a:ext cx="5572760" cy="39262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9235">
              <a:lnSpc>
                <a:spcPct val="101699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Finally,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translate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dirty="0">
                <a:latin typeface="Calibri"/>
                <a:cs typeface="Calibri"/>
              </a:rPr>
              <a:t>actionable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insights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recommendations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dirty="0">
                <a:latin typeface="Calibri"/>
                <a:cs typeface="Calibri"/>
              </a:rPr>
              <a:t>development.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 </a:t>
            </a:r>
            <a:r>
              <a:rPr sz="2800" dirty="0">
                <a:latin typeface="Calibri"/>
                <a:cs typeface="Calibri"/>
              </a:rPr>
              <a:t>optimizing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campaigns, </a:t>
            </a: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experience,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targeting </a:t>
            </a:r>
            <a:r>
              <a:rPr sz="2800" dirty="0">
                <a:latin typeface="Calibri"/>
                <a:cs typeface="Calibri"/>
              </a:rPr>
              <a:t>specific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segments,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expanding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opportunities.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686" y="1996567"/>
            <a:ext cx="4145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GOOGLE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ADS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REPORT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Campaign</a:t>
            </a:r>
            <a:r>
              <a:rPr spc="-80" dirty="0"/>
              <a:t> </a:t>
            </a:r>
            <a:r>
              <a:rPr dirty="0"/>
              <a:t>Performance</a:t>
            </a:r>
            <a:r>
              <a:rPr spc="-85" dirty="0"/>
              <a:t> </a:t>
            </a:r>
            <a:r>
              <a:rPr spc="-10" dirty="0"/>
              <a:t>Analysis:</a:t>
            </a:r>
          </a:p>
          <a:p>
            <a:pPr marL="494030" marR="5080" indent="-229235">
              <a:lnSpc>
                <a:spcPct val="101600"/>
              </a:lnSpc>
              <a:spcBef>
                <a:spcPts val="165"/>
              </a:spcBef>
              <a:buFont typeface="Symbol"/>
              <a:buChar char=""/>
              <a:tabLst>
                <a:tab pos="494030" algn="l"/>
              </a:tabLst>
            </a:pPr>
            <a:r>
              <a:rPr b="0" dirty="0">
                <a:latin typeface="Calibri"/>
                <a:cs typeface="Calibri"/>
              </a:rPr>
              <a:t>Begin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by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analyzing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performance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each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Google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Ads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campaign.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Look</a:t>
            </a:r>
            <a:r>
              <a:rPr b="0" spc="7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metrics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such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number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of </a:t>
            </a:r>
            <a:r>
              <a:rPr b="0" dirty="0">
                <a:latin typeface="Calibri"/>
                <a:cs typeface="Calibri"/>
              </a:rPr>
              <a:t>users,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sessions,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engaged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sessions, </a:t>
            </a:r>
            <a:r>
              <a:rPr b="0" dirty="0">
                <a:latin typeface="Calibri"/>
                <a:cs typeface="Calibri"/>
              </a:rPr>
              <a:t>clicks,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cost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click,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conversions,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cost </a:t>
            </a:r>
            <a:r>
              <a:rPr b="0" dirty="0">
                <a:latin typeface="Calibri"/>
                <a:cs typeface="Calibri"/>
              </a:rPr>
              <a:t>per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conversion,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event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count,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total </a:t>
            </a:r>
            <a:r>
              <a:rPr b="0" dirty="0">
                <a:latin typeface="Calibri"/>
                <a:cs typeface="Calibri"/>
              </a:rPr>
              <a:t>revenue,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return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spend (ROAS).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/>
          </a:p>
          <a:p>
            <a:pPr marL="12700">
              <a:lnSpc>
                <a:spcPct val="100000"/>
              </a:lnSpc>
            </a:pPr>
            <a:r>
              <a:rPr dirty="0"/>
              <a:t>Identify</a:t>
            </a:r>
            <a:r>
              <a:rPr spc="-55" dirty="0"/>
              <a:t> </a:t>
            </a:r>
            <a:r>
              <a:rPr spc="-10" dirty="0"/>
              <a:t>High-</a:t>
            </a:r>
            <a:r>
              <a:rPr dirty="0"/>
              <a:t>Performing</a:t>
            </a:r>
            <a:r>
              <a:rPr spc="-50" dirty="0"/>
              <a:t> </a:t>
            </a:r>
            <a:r>
              <a:rPr spc="-10" dirty="0"/>
              <a:t>Campaigns:</a:t>
            </a:r>
          </a:p>
          <a:p>
            <a:pPr marL="494030" marR="927100" indent="-229235">
              <a:lnSpc>
                <a:spcPct val="101800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b="0" dirty="0">
                <a:latin typeface="Calibri"/>
                <a:cs typeface="Calibri"/>
              </a:rPr>
              <a:t>Identify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campaigns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that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have </a:t>
            </a:r>
            <a:r>
              <a:rPr b="0" dirty="0">
                <a:latin typeface="Calibri"/>
                <a:cs typeface="Calibri"/>
              </a:rPr>
              <a:t>generated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high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return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on </a:t>
            </a:r>
            <a:r>
              <a:rPr b="0" dirty="0">
                <a:latin typeface="Calibri"/>
                <a:cs typeface="Calibri"/>
              </a:rPr>
              <a:t>investment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(ROI)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favorable</a:t>
            </a:r>
          </a:p>
        </p:txBody>
      </p:sp>
      <p:pic>
        <p:nvPicPr>
          <p:cNvPr id="4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5920105" cy="787145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94030" marR="216535">
              <a:lnSpc>
                <a:spcPct val="101800"/>
              </a:lnSpc>
              <a:spcBef>
                <a:spcPts val="45"/>
              </a:spcBef>
            </a:pPr>
            <a:r>
              <a:rPr sz="2800" dirty="0">
                <a:latin typeface="Calibri"/>
                <a:cs typeface="Calibri"/>
              </a:rPr>
              <a:t>ROAS.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Understand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Audience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Segmentation: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00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Analyze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demographics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behaviors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audience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targeted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audience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segments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responding </a:t>
            </a:r>
            <a:r>
              <a:rPr sz="2800" dirty="0">
                <a:latin typeface="Calibri"/>
                <a:cs typeface="Calibri"/>
              </a:rPr>
              <a:t>positively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ones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improvement.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Optimize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Creative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Messaging:</a:t>
            </a:r>
            <a:endParaRPr sz="2800">
              <a:latin typeface="Calibri"/>
              <a:cs typeface="Calibri"/>
            </a:endParaRPr>
          </a:p>
          <a:p>
            <a:pPr marL="494030" marR="172720" indent="-229235">
              <a:lnSpc>
                <a:spcPct val="101600"/>
              </a:lnSpc>
              <a:spcBef>
                <a:spcPts val="16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Review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creative’s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messaging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campaign.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resonate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well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target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audience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optimize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underperforming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5963285" cy="78714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94030" marR="79375">
              <a:lnSpc>
                <a:spcPct val="101499"/>
              </a:lnSpc>
              <a:spcBef>
                <a:spcPts val="55"/>
              </a:spcBef>
            </a:pPr>
            <a:r>
              <a:rPr sz="2800" dirty="0">
                <a:latin typeface="Calibri"/>
                <a:cs typeface="Calibri"/>
              </a:rPr>
              <a:t>improve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 rates.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Adjust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Budget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Allocation:</a:t>
            </a:r>
            <a:endParaRPr sz="2800">
              <a:latin typeface="Calibri"/>
              <a:cs typeface="Calibri"/>
            </a:endParaRPr>
          </a:p>
          <a:p>
            <a:pPr marL="494030" marR="889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Allocate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advertising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budget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campaign. </a:t>
            </a:r>
            <a:r>
              <a:rPr sz="2800" dirty="0">
                <a:latin typeface="Calibri"/>
                <a:cs typeface="Calibri"/>
              </a:rPr>
              <a:t>Invest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ROI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adjusting </a:t>
            </a:r>
            <a:r>
              <a:rPr sz="2800" dirty="0">
                <a:latin typeface="Calibri"/>
                <a:cs typeface="Calibri"/>
              </a:rPr>
              <a:t>budgets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dirty="0">
                <a:latin typeface="Calibri"/>
                <a:cs typeface="Calibri"/>
              </a:rPr>
              <a:t>performing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Explore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New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Opportunities: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00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Look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opportunities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expand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advertising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efforts.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dirty="0">
                <a:latin typeface="Calibri"/>
                <a:cs typeface="Calibri"/>
              </a:rPr>
              <a:t>involve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formats, </a:t>
            </a:r>
            <a:r>
              <a:rPr sz="2800" dirty="0">
                <a:latin typeface="Calibri"/>
                <a:cs typeface="Calibri"/>
              </a:rPr>
              <a:t>targeting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audience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segments,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exploring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beyond </a:t>
            </a:r>
            <a:r>
              <a:rPr sz="2800" dirty="0">
                <a:latin typeface="Calibri"/>
                <a:cs typeface="Calibri"/>
              </a:rPr>
              <a:t>Google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CHANNLE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17699"/>
            <a:ext cx="5787390" cy="70504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spc="-10" dirty="0">
                <a:latin typeface="Calibri"/>
                <a:cs typeface="Calibri"/>
              </a:rPr>
              <a:t>Channels:</a:t>
            </a:r>
            <a:endParaRPr sz="2800">
              <a:latin typeface="Calibri"/>
              <a:cs typeface="Calibri"/>
            </a:endParaRPr>
          </a:p>
          <a:p>
            <a:pPr marL="469900" marR="5080" indent="-229235">
              <a:lnSpc>
                <a:spcPct val="1018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Display,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Search, </a:t>
            </a:r>
            <a:r>
              <a:rPr sz="2800" dirty="0">
                <a:latin typeface="Calibri"/>
                <a:cs typeface="Calibri"/>
              </a:rPr>
              <a:t>Direct,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Unassigned,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Organic Social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Metrics:</a:t>
            </a:r>
            <a:endParaRPr sz="2800">
              <a:latin typeface="Calibri"/>
              <a:cs typeface="Calibri"/>
            </a:endParaRPr>
          </a:p>
          <a:p>
            <a:pPr marL="469900" marR="43180" indent="-229235">
              <a:lnSpc>
                <a:spcPct val="101600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New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Sessions,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Engaged </a:t>
            </a:r>
            <a:r>
              <a:rPr sz="2800" dirty="0">
                <a:latin typeface="Calibri"/>
                <a:cs typeface="Calibri"/>
              </a:rPr>
              <a:t>sessions,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Engaged </a:t>
            </a:r>
            <a:r>
              <a:rPr sz="2800" dirty="0">
                <a:latin typeface="Calibri"/>
                <a:cs typeface="Calibri"/>
              </a:rPr>
              <a:t>sessions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Average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session,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 </a:t>
            </a:r>
            <a:r>
              <a:rPr sz="2800" dirty="0">
                <a:latin typeface="Calibri"/>
                <a:cs typeface="Calibri"/>
              </a:rPr>
              <a:t>count,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dirty="0">
                <a:latin typeface="Calibri"/>
                <a:cs typeface="Calibri"/>
              </a:rPr>
              <a:t>Conversions,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revenue</a:t>
            </a:r>
            <a:endParaRPr sz="2800">
              <a:latin typeface="Calibri"/>
              <a:cs typeface="Calibri"/>
            </a:endParaRPr>
          </a:p>
          <a:p>
            <a:pPr marL="469900" marR="1139190" indent="-229235">
              <a:lnSpc>
                <a:spcPct val="101400"/>
              </a:lnSpc>
              <a:spcBef>
                <a:spcPts val="17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conduct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Cleaning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4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90650"/>
            <a:ext cx="5936615" cy="74644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Conversion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Optimization: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5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Focus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optimizing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maximize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effectiveness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advertising </a:t>
            </a:r>
            <a:r>
              <a:rPr sz="2800" dirty="0">
                <a:latin typeface="Calibri"/>
                <a:cs typeface="Calibri"/>
              </a:rPr>
              <a:t>campaigns.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 </a:t>
            </a: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landing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pages, </a:t>
            </a:r>
            <a:r>
              <a:rPr sz="2800" dirty="0">
                <a:latin typeface="Calibri"/>
                <a:cs typeface="Calibri"/>
              </a:rPr>
              <a:t>streamlining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checkout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implementing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retargeting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re-</a:t>
            </a:r>
            <a:r>
              <a:rPr sz="2800" dirty="0">
                <a:latin typeface="Calibri"/>
                <a:cs typeface="Calibri"/>
              </a:rPr>
              <a:t>engage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shown </a:t>
            </a:r>
            <a:r>
              <a:rPr sz="2800" dirty="0">
                <a:latin typeface="Calibri"/>
                <a:cs typeface="Calibri"/>
              </a:rPr>
              <a:t>interest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Monitor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0" dirty="0">
                <a:latin typeface="Calibri"/>
                <a:cs typeface="Calibri"/>
              </a:rPr>
              <a:t> Iterate:</a:t>
            </a:r>
            <a:endParaRPr sz="2800">
              <a:latin typeface="Calibri"/>
              <a:cs typeface="Calibri"/>
            </a:endParaRPr>
          </a:p>
          <a:p>
            <a:pPr marL="494030" marR="203835" indent="-229235">
              <a:lnSpc>
                <a:spcPct val="101600"/>
              </a:lnSpc>
              <a:spcBef>
                <a:spcPts val="16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Continuously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monitor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iterate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collected. </a:t>
            </a:r>
            <a:r>
              <a:rPr sz="2800" dirty="0">
                <a:latin typeface="Calibri"/>
                <a:cs typeface="Calibri"/>
              </a:rPr>
              <a:t>Regularly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analyze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 </a:t>
            </a:r>
            <a:r>
              <a:rPr sz="2800" dirty="0">
                <a:latin typeface="Calibri"/>
                <a:cs typeface="Calibri"/>
              </a:rPr>
              <a:t>adjustments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5960110" cy="7439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94030" marR="833119">
              <a:lnSpc>
                <a:spcPct val="101499"/>
              </a:lnSpc>
              <a:spcBef>
                <a:spcPts val="55"/>
              </a:spcBef>
            </a:pP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 growth.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Integration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Business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Goals: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advertising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efforts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dirty="0">
                <a:latin typeface="Calibri"/>
                <a:cs typeface="Calibri"/>
              </a:rPr>
              <a:t>goals.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it's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increasing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app </a:t>
            </a:r>
            <a:r>
              <a:rPr sz="2800" dirty="0">
                <a:latin typeface="Calibri"/>
                <a:cs typeface="Calibri"/>
              </a:rPr>
              <a:t>installations,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driving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sales,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tailor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objectives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effectively.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494030" marR="148590" indent="-229235">
              <a:lnSpc>
                <a:spcPct val="101699"/>
              </a:lnSpc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25" dirty="0">
                <a:latin typeface="Calibri"/>
                <a:cs typeface="Calibri"/>
              </a:rPr>
              <a:t> and </a:t>
            </a:r>
            <a:r>
              <a:rPr sz="2800" dirty="0">
                <a:latin typeface="Calibri"/>
                <a:cs typeface="Calibri"/>
              </a:rPr>
              <a:t>leveraging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insights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Google </a:t>
            </a:r>
            <a:r>
              <a:rPr sz="2800" dirty="0">
                <a:latin typeface="Calibri"/>
                <a:cs typeface="Calibri"/>
              </a:rPr>
              <a:t>Ads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campaign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effective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strategy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drive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growth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achieve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dirty="0">
                <a:latin typeface="Calibri"/>
                <a:cs typeface="Calibri"/>
              </a:rPr>
              <a:t>advertising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6200" y="-549519"/>
            <a:ext cx="14097000" cy="11157438"/>
          </a:xfrm>
          <a:prstGeom prst="rect">
            <a:avLst/>
          </a:prstGeom>
        </p:spPr>
      </p:pic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5002"/>
            <a:ext cx="5766435" cy="78714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9900" marR="5080" indent="-229235">
              <a:lnSpc>
                <a:spcPct val="101499"/>
              </a:lnSpc>
              <a:spcBef>
                <a:spcPts val="5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accurate, </a:t>
            </a:r>
            <a:r>
              <a:rPr sz="2800" dirty="0">
                <a:latin typeface="Calibri"/>
                <a:cs typeface="Calibri"/>
              </a:rPr>
              <a:t>consistent,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errors. </a:t>
            </a:r>
            <a:r>
              <a:rPr sz="2800" dirty="0">
                <a:latin typeface="Calibri"/>
                <a:cs typeface="Calibri"/>
              </a:rPr>
              <a:t>Handle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incomplete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Exploratory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Analysis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(EDA)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69900" marR="56896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Analyze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distribution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each </a:t>
            </a:r>
            <a:r>
              <a:rPr sz="2800" dirty="0">
                <a:latin typeface="Calibri"/>
                <a:cs typeface="Calibri"/>
              </a:rPr>
              <a:t>metric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channels. </a:t>
            </a:r>
            <a:r>
              <a:rPr sz="2800" dirty="0">
                <a:latin typeface="Calibri"/>
                <a:cs typeface="Calibri"/>
              </a:rPr>
              <a:t>Look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patterns,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trends,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outliers.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Calculations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Aggregations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69900" marR="11303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Calculate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useful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conversion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revenue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 </a:t>
            </a:r>
            <a:r>
              <a:rPr sz="2800" dirty="0">
                <a:latin typeface="Calibri"/>
                <a:cs typeface="Calibri"/>
              </a:rPr>
              <a:t>session,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acquisition.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Comparison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Benchmarking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5002"/>
            <a:ext cx="5949315" cy="78714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9900" marR="5080" indent="-229235">
              <a:lnSpc>
                <a:spcPct val="101499"/>
              </a:lnSpc>
              <a:spcBef>
                <a:spcPts val="5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Compare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against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other.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top-</a:t>
            </a:r>
            <a:r>
              <a:rPr sz="2800" dirty="0">
                <a:latin typeface="Calibri"/>
                <a:cs typeface="Calibri"/>
              </a:rPr>
              <a:t>performing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channels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improvement.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Identifying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Opportunities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94030" marR="12065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Look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opportunities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optimize </a:t>
            </a:r>
            <a:r>
              <a:rPr sz="2800" dirty="0">
                <a:latin typeface="Calibri"/>
                <a:cs typeface="Calibri"/>
              </a:rPr>
              <a:t>marketing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efforts.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 </a:t>
            </a:r>
            <a:r>
              <a:rPr sz="2800" dirty="0">
                <a:latin typeface="Calibri"/>
                <a:cs typeface="Calibri"/>
              </a:rPr>
              <a:t>reallocating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resources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 </a:t>
            </a:r>
            <a:r>
              <a:rPr sz="2800" dirty="0">
                <a:latin typeface="Calibri"/>
                <a:cs typeface="Calibri"/>
              </a:rPr>
              <a:t>performing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 </a:t>
            </a:r>
            <a:r>
              <a:rPr sz="2800" dirty="0">
                <a:latin typeface="Calibri"/>
                <a:cs typeface="Calibri"/>
              </a:rPr>
              <a:t>engagement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underperforming </a:t>
            </a:r>
            <a:r>
              <a:rPr sz="2800" dirty="0">
                <a:latin typeface="Calibri"/>
                <a:cs typeface="Calibri"/>
              </a:rPr>
              <a:t>channels,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exploring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channels.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ROI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69900" marR="177165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Calculate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investment </a:t>
            </a:r>
            <a:r>
              <a:rPr sz="2800" dirty="0">
                <a:latin typeface="Calibri"/>
                <a:cs typeface="Calibri"/>
              </a:rPr>
              <a:t>(ROI)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especially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paid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Display.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90650"/>
            <a:ext cx="5942330" cy="44278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Forecasting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Predictive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69900" marR="164465" indent="-229235">
              <a:lnSpc>
                <a:spcPct val="101699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historical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forecast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future </a:t>
            </a: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informed </a:t>
            </a:r>
            <a:r>
              <a:rPr sz="2800" dirty="0">
                <a:latin typeface="Calibri"/>
                <a:cs typeface="Calibri"/>
              </a:rPr>
              <a:t>decisions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resource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Reporting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Visualization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800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Present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insights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clear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visually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appealing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manner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charts,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dashboards.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611" rIns="0" bIns="0" rtlCol="0">
            <a:spAutoFit/>
          </a:bodyPr>
          <a:lstStyle/>
          <a:p>
            <a:pPr marL="1360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906091"/>
            <a:ext cx="5871210" cy="70288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Event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Distribution:</a:t>
            </a:r>
            <a:endParaRPr sz="2800">
              <a:latin typeface="Calibri"/>
              <a:cs typeface="Calibri"/>
            </a:endParaRPr>
          </a:p>
          <a:p>
            <a:pPr marL="494030" marR="508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events,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dirty="0">
                <a:latin typeface="Calibri"/>
                <a:cs typeface="Calibri"/>
              </a:rPr>
              <a:t>metrics.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views, </a:t>
            </a:r>
            <a:r>
              <a:rPr sz="2800" dirty="0">
                <a:latin typeface="Calibri"/>
                <a:cs typeface="Calibri"/>
              </a:rPr>
              <a:t>notifications,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engagement, </a:t>
            </a:r>
            <a:r>
              <a:rPr sz="2800" dirty="0">
                <a:latin typeface="Calibri"/>
                <a:cs typeface="Calibri"/>
              </a:rPr>
              <a:t>session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removal,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logins, </a:t>
            </a:r>
            <a:r>
              <a:rPr sz="2800" dirty="0">
                <a:latin typeface="Calibri"/>
                <a:cs typeface="Calibri"/>
              </a:rPr>
              <a:t>feed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interactions,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registrations,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more.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User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Engagement:</a:t>
            </a:r>
            <a:endParaRPr sz="2800">
              <a:latin typeface="Calibri"/>
              <a:cs typeface="Calibri"/>
            </a:endParaRPr>
          </a:p>
          <a:p>
            <a:pPr marL="494030" marR="167005" indent="-229235">
              <a:lnSpc>
                <a:spcPct val="101600"/>
              </a:lnSpc>
              <a:spcBef>
                <a:spcPts val="165"/>
              </a:spcBef>
              <a:buFont typeface="Symbol"/>
              <a:buChar char=""/>
              <a:tabLst>
                <a:tab pos="494030" algn="l"/>
              </a:tabLst>
            </a:pP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"Event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user" </a:t>
            </a:r>
            <a:r>
              <a:rPr sz="2800" dirty="0">
                <a:latin typeface="Calibri"/>
                <a:cs typeface="Calibri"/>
              </a:rPr>
              <a:t>indicate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actively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engaged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Higher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suggest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frequent </a:t>
            </a:r>
            <a:r>
              <a:rPr sz="2800" dirty="0">
                <a:latin typeface="Calibri"/>
                <a:cs typeface="Calibri"/>
              </a:rPr>
              <a:t>interactions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CD Audio 3">
            <a:hlinkClick r:id="" action="ppaction://media"/>
          </p:cNvPr>
          <p:cNvPicPr>
            <a:picLocks noRot="1" noChangeAspect="1"/>
          </p:cNvPicPr>
          <p:nvPr>
            <a:audioCd>
              <a:st track="1"/>
              <a:end track="1"/>
            </a:audioCd>
          </p:nvPr>
        </p:nvPicPr>
        <p:blipFill>
          <a:blip r:embed="rId3"/>
          <a:stretch>
            <a:fillRect/>
          </a:stretch>
        </p:blipFill>
        <p:spPr>
          <a:xfrm>
            <a:off x="3733800" y="4876800"/>
            <a:ext cx="304800" cy="304800"/>
          </a:xfrm>
          <a:prstGeom prst="rect">
            <a:avLst/>
          </a:prstGeom>
        </p:spPr>
      </p:pic>
      <p:pic>
        <p:nvPicPr>
          <p:cNvPr id="5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327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showWhenStopped="0">
                <p:cTn id="11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90650"/>
            <a:ext cx="5940425" cy="70319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Revenue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Conversions:</a:t>
            </a:r>
            <a:endParaRPr sz="2800">
              <a:latin typeface="Calibri"/>
              <a:cs typeface="Calibri"/>
            </a:endParaRPr>
          </a:p>
          <a:p>
            <a:pPr marL="469900" marR="5080" indent="-229235">
              <a:lnSpc>
                <a:spcPct val="1018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mentions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revenue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conversions,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although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dirty="0">
                <a:latin typeface="Calibri"/>
                <a:cs typeface="Calibri"/>
              </a:rPr>
              <a:t>seem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zero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crucial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assessing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financial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effectiveness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converting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revenue.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Popular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Events:</a:t>
            </a:r>
            <a:endParaRPr sz="2800">
              <a:latin typeface="Calibri"/>
              <a:cs typeface="Calibri"/>
            </a:endParaRPr>
          </a:p>
          <a:p>
            <a:pPr marL="469900" marR="38735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higher </a:t>
            </a:r>
            <a:r>
              <a:rPr sz="2800" dirty="0">
                <a:latin typeface="Calibri"/>
                <a:cs typeface="Calibri"/>
              </a:rPr>
              <a:t>counts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others.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 </a:t>
            </a:r>
            <a:r>
              <a:rPr sz="2800" dirty="0">
                <a:latin typeface="Calibri"/>
                <a:cs typeface="Calibri"/>
              </a:rPr>
              <a:t>"screen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view"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"notification_receive"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notably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events.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7071"/>
            <a:ext cx="5867400" cy="7898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User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Journey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Analysis:</a:t>
            </a:r>
            <a:endParaRPr sz="2800">
              <a:latin typeface="Calibri"/>
              <a:cs typeface="Calibri"/>
            </a:endParaRPr>
          </a:p>
          <a:p>
            <a:pPr marL="469900" marR="404495" indent="-229235">
              <a:lnSpc>
                <a:spcPct val="101699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Analyzing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frequency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 </a:t>
            </a:r>
            <a:r>
              <a:rPr sz="2800" dirty="0">
                <a:latin typeface="Calibri"/>
                <a:cs typeface="Calibri"/>
              </a:rPr>
              <a:t>insights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preferences.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help </a:t>
            </a:r>
            <a:r>
              <a:rPr sz="2800" dirty="0">
                <a:latin typeface="Calibri"/>
                <a:cs typeface="Calibri"/>
              </a:rPr>
              <a:t>optimize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tailor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offerings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 </a:t>
            </a:r>
            <a:r>
              <a:rPr sz="2800" spc="-10" dirty="0">
                <a:latin typeface="Calibri"/>
                <a:cs typeface="Calibri"/>
              </a:rPr>
              <a:t>needs.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Potential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Issues:</a:t>
            </a:r>
            <a:endParaRPr sz="2800">
              <a:latin typeface="Calibri"/>
              <a:cs typeface="Calibri"/>
            </a:endParaRPr>
          </a:p>
          <a:p>
            <a:pPr marL="469900" marR="5080" indent="-229235">
              <a:lnSpc>
                <a:spcPct val="101699"/>
              </a:lnSpc>
              <a:spcBef>
                <a:spcPts val="160"/>
              </a:spcBef>
              <a:buFont typeface="Symbol"/>
              <a:buChar char="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zeros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revenue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conversions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events.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It's </a:t>
            </a:r>
            <a:r>
              <a:rPr sz="2800" dirty="0">
                <a:latin typeface="Calibri"/>
                <a:cs typeface="Calibri"/>
              </a:rPr>
              <a:t>essential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investigate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solely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non- </a:t>
            </a:r>
            <a:r>
              <a:rPr sz="2800" dirty="0">
                <a:latin typeface="Calibri"/>
                <a:cs typeface="Calibri"/>
              </a:rPr>
              <a:t>monetized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b="1" dirty="0">
                <a:latin typeface="Calibri"/>
                <a:cs typeface="Calibri"/>
              </a:rPr>
              <a:t>Further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05002"/>
            <a:ext cx="5649595" cy="74542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5244" indent="-229235">
              <a:lnSpc>
                <a:spcPct val="101699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Further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exploration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 </a:t>
            </a:r>
            <a:r>
              <a:rPr sz="2800" dirty="0">
                <a:latin typeface="Calibri"/>
                <a:cs typeface="Calibri"/>
              </a:rPr>
              <a:t>segmenting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their </a:t>
            </a:r>
            <a:r>
              <a:rPr sz="2800" dirty="0">
                <a:latin typeface="Calibri"/>
                <a:cs typeface="Calibri"/>
              </a:rPr>
              <a:t>interactions,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analyzing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impact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retention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conversion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comparing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 </a:t>
            </a:r>
            <a:r>
              <a:rPr sz="2800" dirty="0">
                <a:latin typeface="Calibri"/>
                <a:cs typeface="Calibri"/>
              </a:rPr>
              <a:t>cohorts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demographics.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Symbol"/>
              <a:buChar char=""/>
            </a:pP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101400"/>
              </a:lnSpc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Flutter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156,708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8,726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0"/>
              </a:spcBef>
            </a:pPr>
            <a:r>
              <a:rPr sz="2800" dirty="0">
                <a:latin typeface="Calibri"/>
                <a:cs typeface="Calibri"/>
              </a:rPr>
              <a:t>328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51435" indent="-229235">
              <a:lnSpc>
                <a:spcPct val="101499"/>
              </a:lnSpc>
              <a:spcBef>
                <a:spcPts val="170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garnered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44,326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views, </a:t>
            </a:r>
            <a:r>
              <a:rPr sz="2800" dirty="0">
                <a:latin typeface="Calibri"/>
                <a:cs typeface="Calibri"/>
              </a:rPr>
              <a:t>attracting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8,978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101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  <a:p>
            <a:pPr marL="241300" marR="198120" indent="-229235">
              <a:lnSpc>
                <a:spcPct val="101499"/>
              </a:lnSpc>
              <a:spcBef>
                <a:spcPts val="165"/>
              </a:spcBef>
              <a:buFont typeface="Symbol"/>
              <a:buChar char="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feeds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18,514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4,358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253 </a:t>
            </a:r>
            <a:r>
              <a:rPr sz="2800" spc="-10" dirty="0">
                <a:latin typeface="Calibri"/>
                <a:cs typeface="Calibri"/>
              </a:rPr>
              <a:t>conversions.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Corporate-Soft(chosic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8686800" y="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1431</Words>
  <Application>Microsoft Office PowerPoint</Application>
  <PresentationFormat>Custom</PresentationFormat>
  <Paragraphs>121</Paragraphs>
  <Slides>22</Slides>
  <Notes>0</Notes>
  <HiddenSlides>0</HiddenSlides>
  <MMClips>23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ANALYSIS</vt:lpstr>
      <vt:lpstr>CHANNLE GROUP</vt:lpstr>
      <vt:lpstr>Slide 3</vt:lpstr>
      <vt:lpstr>Slide 4</vt:lpstr>
      <vt:lpstr>Slide 5</vt:lpstr>
      <vt:lpstr>EVENT</vt:lpstr>
      <vt:lpstr>Slide 7</vt:lpstr>
      <vt:lpstr>Slide 8</vt:lpstr>
      <vt:lpstr>Slide 9</vt:lpstr>
      <vt:lpstr>Slide 10</vt:lpstr>
      <vt:lpstr>Slide 11</vt:lpstr>
      <vt:lpstr>ACTIVITY</vt:lpstr>
      <vt:lpstr>Slide 13</vt:lpstr>
      <vt:lpstr>Slide 14</vt:lpstr>
      <vt:lpstr>Slide 15</vt:lpstr>
      <vt:lpstr>Slide 16</vt:lpstr>
      <vt:lpstr>GOOGLE ADS REPORT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Admin</dc:creator>
  <cp:lastModifiedBy>Admin</cp:lastModifiedBy>
  <cp:revision>7</cp:revision>
  <dcterms:created xsi:type="dcterms:W3CDTF">2024-02-18T04:32:22Z</dcterms:created>
  <dcterms:modified xsi:type="dcterms:W3CDTF">2024-02-18T05:22:18Z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2024-02-18T00:00:00Z</vt:filetime>
  </property>
  <property fmtid="{D5CDD505-2E9C-101B-9397-08002B2CF9AE}" pid="5" name="Producer">
    <vt:lpwstr>www.ilovepdf.com</vt:lpwstr>
  </property>
</Properties>
</file>