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employee data analysis</a:t>
            </a:r>
          </a:p>
        </c:rich>
      </c:tx>
      <c:layout>
        <c:manualLayout>
          <c:xMode val="edge"/>
          <c:yMode val="edge"/>
          <c:x val="0.30008576502294315"/>
          <c:y val="3.4386074067956733E-2"/>
        </c:manualLayout>
      </c:layout>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7553209518926867E-2"/>
          <c:y val="0.18664397874380292"/>
          <c:w val="0.87874580683693004"/>
          <c:h val="0.66676615517280435"/>
        </c:manualLayout>
      </c:layout>
      <c:barChart>
        <c:barDir val="col"/>
        <c:grouping val="clustered"/>
        <c:varyColors val="0"/>
        <c:ser>
          <c:idx val="0"/>
          <c:order val="0"/>
          <c:tx>
            <c:strRef>
              <c:f>Sheet1!$B$5:$B$6</c:f>
              <c:strCache>
                <c:ptCount val="1"/>
                <c:pt idx="0">
                  <c:v>HIGH</c:v>
                </c:pt>
              </c:strCache>
            </c:strRef>
          </c:tx>
          <c:spPr>
            <a:solidFill>
              <a:schemeClr val="accent1"/>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Sheet1!$B$7:$B$17</c:f>
              <c:numCache>
                <c:formatCode>General</c:formatCode>
                <c:ptCount val="10"/>
                <c:pt idx="0">
                  <c:v>9</c:v>
                </c:pt>
                <c:pt idx="1">
                  <c:v>5</c:v>
                </c:pt>
                <c:pt idx="2">
                  <c:v>8</c:v>
                </c:pt>
                <c:pt idx="3">
                  <c:v>9</c:v>
                </c:pt>
                <c:pt idx="4">
                  <c:v>5</c:v>
                </c:pt>
                <c:pt idx="5">
                  <c:v>6</c:v>
                </c:pt>
                <c:pt idx="6">
                  <c:v>6</c:v>
                </c:pt>
                <c:pt idx="7">
                  <c:v>8</c:v>
                </c:pt>
                <c:pt idx="8">
                  <c:v>10</c:v>
                </c:pt>
                <c:pt idx="9">
                  <c:v>7</c:v>
                </c:pt>
              </c:numCache>
            </c:numRef>
          </c:val>
          <c:extLst>
            <c:ext xmlns:c16="http://schemas.microsoft.com/office/drawing/2014/chart" uri="{C3380CC4-5D6E-409C-BE32-E72D297353CC}">
              <c16:uniqueId val="{00000000-04FD-498B-9838-67E78FB59F64}"/>
            </c:ext>
          </c:extLst>
        </c:ser>
        <c:ser>
          <c:idx val="1"/>
          <c:order val="1"/>
          <c:tx>
            <c:strRef>
              <c:f>Sheet1!$C$5:$C$6</c:f>
              <c:strCache>
                <c:ptCount val="1"/>
                <c:pt idx="0">
                  <c:v>LOW</c:v>
                </c:pt>
              </c:strCache>
            </c:strRef>
          </c:tx>
          <c:spPr>
            <a:solidFill>
              <a:schemeClr val="accent2"/>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Sheet1!$C$7:$C$17</c:f>
              <c:numCache>
                <c:formatCode>General</c:formatCode>
                <c:ptCount val="10"/>
                <c:pt idx="0">
                  <c:v>16</c:v>
                </c:pt>
                <c:pt idx="1">
                  <c:v>13</c:v>
                </c:pt>
                <c:pt idx="2">
                  <c:v>14</c:v>
                </c:pt>
                <c:pt idx="3">
                  <c:v>11</c:v>
                </c:pt>
                <c:pt idx="4">
                  <c:v>10</c:v>
                </c:pt>
                <c:pt idx="5">
                  <c:v>10</c:v>
                </c:pt>
                <c:pt idx="6">
                  <c:v>18</c:v>
                </c:pt>
                <c:pt idx="7">
                  <c:v>9</c:v>
                </c:pt>
                <c:pt idx="8">
                  <c:v>13</c:v>
                </c:pt>
                <c:pt idx="9">
                  <c:v>15</c:v>
                </c:pt>
              </c:numCache>
            </c:numRef>
          </c:val>
          <c:extLst>
            <c:ext xmlns:c16="http://schemas.microsoft.com/office/drawing/2014/chart" uri="{C3380CC4-5D6E-409C-BE32-E72D297353CC}">
              <c16:uniqueId val="{00000001-04FD-498B-9838-67E78FB59F64}"/>
            </c:ext>
          </c:extLst>
        </c:ser>
        <c:ser>
          <c:idx val="2"/>
          <c:order val="2"/>
          <c:tx>
            <c:strRef>
              <c:f>Sheet1!$D$5:$D$6</c:f>
              <c:strCache>
                <c:ptCount val="1"/>
                <c:pt idx="0">
                  <c:v>MED</c:v>
                </c:pt>
              </c:strCache>
            </c:strRef>
          </c:tx>
          <c:spPr>
            <a:solidFill>
              <a:schemeClr val="accent3"/>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Sheet1!$D$7:$D$17</c:f>
              <c:numCache>
                <c:formatCode>General</c:formatCode>
                <c:ptCount val="10"/>
                <c:pt idx="0">
                  <c:v>65</c:v>
                </c:pt>
                <c:pt idx="1">
                  <c:v>67</c:v>
                </c:pt>
                <c:pt idx="2">
                  <c:v>62</c:v>
                </c:pt>
                <c:pt idx="3">
                  <c:v>60</c:v>
                </c:pt>
                <c:pt idx="4">
                  <c:v>69</c:v>
                </c:pt>
                <c:pt idx="5">
                  <c:v>66</c:v>
                </c:pt>
                <c:pt idx="6">
                  <c:v>61</c:v>
                </c:pt>
                <c:pt idx="7">
                  <c:v>59</c:v>
                </c:pt>
                <c:pt idx="8">
                  <c:v>55</c:v>
                </c:pt>
                <c:pt idx="9">
                  <c:v>65</c:v>
                </c:pt>
              </c:numCache>
            </c:numRef>
          </c:val>
          <c:extLst>
            <c:ext xmlns:c16="http://schemas.microsoft.com/office/drawing/2014/chart" uri="{C3380CC4-5D6E-409C-BE32-E72D297353CC}">
              <c16:uniqueId val="{00000002-04FD-498B-9838-67E78FB59F64}"/>
            </c:ext>
          </c:extLst>
        </c:ser>
        <c:ser>
          <c:idx val="3"/>
          <c:order val="3"/>
          <c:tx>
            <c:strRef>
              <c:f>Sheet1!$E$5:$E$6</c:f>
              <c:strCache>
                <c:ptCount val="1"/>
                <c:pt idx="0">
                  <c:v>VERY HIGH</c:v>
                </c:pt>
              </c:strCache>
            </c:strRef>
          </c:tx>
          <c:spPr>
            <a:solidFill>
              <a:schemeClr val="accent4"/>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Sheet1!$E$7:$E$17</c:f>
              <c:numCache>
                <c:formatCode>General</c:formatCode>
                <c:ptCount val="10"/>
                <c:pt idx="0">
                  <c:v>3</c:v>
                </c:pt>
                <c:pt idx="1">
                  <c:v>2</c:v>
                </c:pt>
                <c:pt idx="2">
                  <c:v>3</c:v>
                </c:pt>
                <c:pt idx="3">
                  <c:v>4</c:v>
                </c:pt>
                <c:pt idx="4">
                  <c:v>6</c:v>
                </c:pt>
                <c:pt idx="5">
                  <c:v>3</c:v>
                </c:pt>
                <c:pt idx="6">
                  <c:v>2</c:v>
                </c:pt>
                <c:pt idx="7">
                  <c:v>5</c:v>
                </c:pt>
                <c:pt idx="8">
                  <c:v>3</c:v>
                </c:pt>
                <c:pt idx="9">
                  <c:v>3</c:v>
                </c:pt>
              </c:numCache>
            </c:numRef>
          </c:val>
          <c:extLst>
            <c:ext xmlns:c16="http://schemas.microsoft.com/office/drawing/2014/chart" uri="{C3380CC4-5D6E-409C-BE32-E72D297353CC}">
              <c16:uniqueId val="{00000003-04FD-498B-9838-67E78FB59F64}"/>
            </c:ext>
          </c:extLst>
        </c:ser>
        <c:dLbls>
          <c:showLegendKey val="0"/>
          <c:showVal val="0"/>
          <c:showCatName val="0"/>
          <c:showSerName val="0"/>
          <c:showPercent val="0"/>
          <c:showBubbleSize val="0"/>
        </c:dLbls>
        <c:gapWidth val="219"/>
        <c:axId val="1951605256"/>
        <c:axId val="1951607304"/>
      </c:barChart>
      <c:catAx>
        <c:axId val="1951605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7304"/>
        <c:crosses val="autoZero"/>
        <c:auto val="1"/>
        <c:lblAlgn val="ctr"/>
        <c:lblOffset val="100"/>
        <c:noMultiLvlLbl val="0"/>
      </c:catAx>
      <c:valAx>
        <c:axId val="1951607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5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 name="TextBox 9">
            <a:extLst>
              <a:ext uri="{FF2B5EF4-FFF2-40B4-BE49-F238E27FC236}">
                <a16:creationId xmlns:a16="http://schemas.microsoft.com/office/drawing/2014/main" id="{2929C19A-9F7D-4E72-450A-6E9D02AF791A}"/>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MANOJ. D</a:t>
            </a:r>
          </a:p>
          <a:p>
            <a:r>
              <a:rPr lang="en-US" sz="2400" dirty="0"/>
              <a:t>REGISTER NO:         22CCAO10(</a:t>
            </a:r>
            <a:r>
              <a:rPr lang="en-US" sz="2400" b="0" i="0" dirty="0">
                <a:solidFill>
                  <a:srgbClr val="000000"/>
                </a:solidFill>
                <a:effectLst/>
                <a:latin typeface="Plus Jakarta Display"/>
              </a:rPr>
              <a:t>asunm1233122022</a:t>
            </a:r>
            <a:r>
              <a:rPr lang="en-US" sz="2400" dirty="0">
                <a:solidFill>
                  <a:srgbClr val="000000"/>
                </a:solidFill>
                <a:latin typeface="Plus Jakarta Display"/>
              </a:rPr>
              <a:t>25</a:t>
            </a:r>
            <a:r>
              <a:rPr lang="en-US" sz="2400" b="0" i="0" dirty="0">
                <a:solidFill>
                  <a:srgbClr val="000000"/>
                </a:solidFill>
                <a:effectLst/>
                <a:latin typeface="Plus Jakarta Display"/>
              </a:rPr>
              <a:t>)</a:t>
            </a: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noFill/>
        </p:spPr>
        <p:txBody>
          <a:bodyPr wrap="square">
            <a:spAutoFit/>
          </a:bodyPr>
          <a:lstStyle/>
          <a:p>
            <a:r>
              <a:rPr lang="en-US" sz="2800" b="1" dirty="0"/>
              <a:t>=IFS(Z8&gt;=5,"VERY HIGH",Z8&gt;=4,"HEIGH",Z8&gt;=3,"MED",TRUE,"LOW")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460F822D-FB31-D7F9-9B41-F7ADB46DB209}"/>
              </a:ext>
              <a:ext uri="{147F2762-F138-4A5C-976F-8EAC2B608ADB}">
                <a16:predDERef xmlns:a16="http://schemas.microsoft.com/office/drawing/2014/main" pred="{057201F0-8619-DE29-A05F-2B902EDF4CEA}"/>
              </a:ext>
            </a:extLst>
          </p:cNvPr>
          <p:cNvGraphicFramePr>
            <a:graphicFrameLocks/>
          </p:cNvGraphicFramePr>
          <p:nvPr>
            <p:extLst>
              <p:ext uri="{D42A27DB-BD31-4B8C-83A1-F6EECF244321}">
                <p14:modId xmlns:p14="http://schemas.microsoft.com/office/powerpoint/2010/main" val="3553246509"/>
              </p:ext>
            </p:extLst>
          </p:nvPr>
        </p:nvGraphicFramePr>
        <p:xfrm>
          <a:off x="1969961" y="1129145"/>
          <a:ext cx="5652654" cy="49888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9DBC6B6B-4356-E7D7-8053-CFAAD7A974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2500" y="867266"/>
            <a:ext cx="5923274" cy="4741682"/>
          </a:xfrm>
          <a:prstGeom prst="rect">
            <a:avLst/>
          </a:prstGeom>
        </p:spPr>
      </p:pic>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TotalTime>
  <Words>1414</Words>
  <Application>Microsoft Office PowerPoint</Application>
  <PresentationFormat>Widescreen</PresentationFormat>
  <Paragraphs>108</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Plus Jakarta Display</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madhan b</cp:lastModifiedBy>
  <cp:revision>16</cp:revision>
  <dcterms:created xsi:type="dcterms:W3CDTF">2024-03-29T15:07:22Z</dcterms:created>
  <dcterms:modified xsi:type="dcterms:W3CDTF">2024-09-10T15:09:59Z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