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Proxima Nov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B3C54D7-534E-431E-A9D6-636724CE6EEF}">
  <a:tblStyle styleId="{5B3C54D7-534E-431E-A9D6-636724CE6EEF}"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roximaNova-regular.fntdata"/><Relationship Id="rId21" Type="http://schemas.openxmlformats.org/officeDocument/2006/relationships/slide" Target="slides/slide15.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ProximaNov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ce5058b42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ce5058b42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ce5058b4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ce5058b4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ce5058b42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ce5058b42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ce5058b42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ce5058b42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ce5058b42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ce5058b42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ce5058b42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ce5058b42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7ce5058b4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7ce5058b4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ce5058b4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ce5058b4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ce5058b4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ce5058b4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ce5058b42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ce5058b42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ce5058b42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ce5058b42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ce5058b42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ce5058b42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ce5058b42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ce5058b42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ce5058b42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ce5058b42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p:nvPr/>
        </p:nvSpPr>
        <p:spPr>
          <a:xfrm>
            <a:off x="476250" y="2412436"/>
            <a:ext cx="8191539" cy="318467"/>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Are the neighbourhoods of New York similar to Toronto</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100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15" name="Google Shape;115;p22"/>
          <p:cNvSpPr txBox="1"/>
          <p:nvPr>
            <p:ph idx="1" type="body"/>
          </p:nvPr>
        </p:nvSpPr>
        <p:spPr>
          <a:xfrm>
            <a:off x="311700" y="732800"/>
            <a:ext cx="3422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latin typeface="Arial"/>
                <a:ea typeface="Arial"/>
                <a:cs typeface="Arial"/>
                <a:sym typeface="Arial"/>
              </a:rPr>
              <a:t>Cluster 1</a:t>
            </a:r>
            <a:endParaRPr b="1" sz="1400">
              <a:solidFill>
                <a:srgbClr val="000000"/>
              </a:solidFill>
              <a:latin typeface="Arial"/>
              <a:ea typeface="Arial"/>
              <a:cs typeface="Arial"/>
              <a:sym typeface="Arial"/>
            </a:endParaRPr>
          </a:p>
          <a:p>
            <a:pPr indent="0" lvl="0" marL="0" rtl="0" algn="l">
              <a:spcBef>
                <a:spcPts val="1600"/>
              </a:spcBef>
              <a:spcAft>
                <a:spcPts val="0"/>
              </a:spcAft>
              <a:buNone/>
            </a:pPr>
            <a:r>
              <a:rPr b="1" lang="en" sz="1200">
                <a:solidFill>
                  <a:srgbClr val="000000"/>
                </a:solidFill>
                <a:latin typeface="Arial"/>
                <a:ea typeface="Arial"/>
                <a:cs typeface="Arial"/>
                <a:sym typeface="Arial"/>
              </a:rPr>
              <a:t>Toronto</a:t>
            </a:r>
            <a:endParaRPr b="1" sz="1200">
              <a:solidFill>
                <a:srgbClr val="000000"/>
              </a:solidFill>
              <a:latin typeface="Arial"/>
              <a:ea typeface="Arial"/>
              <a:cs typeface="Arial"/>
              <a:sym typeface="Arial"/>
            </a:endParaRPr>
          </a:p>
          <a:p>
            <a:pPr indent="0" lvl="0" marL="0" rtl="0" algn="just">
              <a:spcBef>
                <a:spcPts val="1600"/>
              </a:spcBef>
              <a:spcAft>
                <a:spcPts val="0"/>
              </a:spcAft>
              <a:buNone/>
            </a:pPr>
            <a:r>
              <a:rPr lang="en" sz="1050">
                <a:solidFill>
                  <a:srgbClr val="000000"/>
                </a:solidFill>
                <a:highlight>
                  <a:srgbClr val="FFFFFF"/>
                </a:highlight>
                <a:latin typeface="Arial"/>
                <a:ea typeface="Arial"/>
                <a:cs typeface="Arial"/>
                <a:sym typeface="Arial"/>
              </a:rPr>
              <a:t>1.High Park,The Junction South</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2.Davisville</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3.Runnymede,Swansea</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4.Chinatown,Grange Park,Kensington Market</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5.Little Portugal,Trinity</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6.Studio District</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7.Harbord,University of Toronto</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8.The Beaches West,India Bazaar</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9.Dovercourt Village,Dufferin</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10.CN Tower,Bathurst Quay,Island airport,</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Harbourfront West,King and Spadina,</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Railway Lands,South Niagara</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11.Parkdale,Roncesvalles</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12.Business Reply Mail Processing Centre 969 Eastern</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13.The Danforth West,Riverdale</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14.The Beaches</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200">
              <a:solidFill>
                <a:srgbClr val="000000"/>
              </a:solidFill>
              <a:latin typeface="Arial"/>
              <a:ea typeface="Arial"/>
              <a:cs typeface="Arial"/>
              <a:sym typeface="Arial"/>
            </a:endParaRPr>
          </a:p>
        </p:txBody>
      </p:sp>
      <p:sp>
        <p:nvSpPr>
          <p:cNvPr id="116" name="Google Shape;116;p22"/>
          <p:cNvSpPr txBox="1"/>
          <p:nvPr>
            <p:ph idx="1" type="body"/>
          </p:nvPr>
        </p:nvSpPr>
        <p:spPr>
          <a:xfrm>
            <a:off x="4045575" y="1195525"/>
            <a:ext cx="20127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200">
                <a:solidFill>
                  <a:srgbClr val="000000"/>
                </a:solidFill>
                <a:highlight>
                  <a:srgbClr val="FFFFFF"/>
                </a:highlight>
                <a:latin typeface="Arial"/>
                <a:ea typeface="Arial"/>
                <a:cs typeface="Arial"/>
                <a:sym typeface="Arial"/>
              </a:rPr>
              <a:t>New York</a:t>
            </a:r>
            <a:endParaRPr b="1" sz="120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1.Turtle Bay                                             </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2.Hudson Yards</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3.Upper East Side</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4.Flatiron</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5.West Village</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6.Manhattanville</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7.Little Italy</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8.East Harlem</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9.Inwood</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10.Greenwich Village</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11.Sutton Place</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12.Gramercy</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13.Hamilton Heights</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14.Central Harlem</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15.Tudor City</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16.Noho</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sp>
        <p:nvSpPr>
          <p:cNvPr id="117" name="Google Shape;117;p22"/>
          <p:cNvSpPr txBox="1"/>
          <p:nvPr/>
        </p:nvSpPr>
        <p:spPr>
          <a:xfrm>
            <a:off x="5982825" y="1526125"/>
            <a:ext cx="1936800" cy="2991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050">
                <a:highlight>
                  <a:srgbClr val="FFFFFF"/>
                </a:highlight>
              </a:rPr>
              <a:t>17.Stuyvesant Town</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18.Chelsea</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19.Tribeca</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20.Chinatown</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21.Lower East Side</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22.Midtown</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23.Clinton</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24.Upper West Side</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25.Washington Heights</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26.Carnegie Hill</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27.Civic Center</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28.Murray Hill</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29.Lenox Hill</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30.Lincoln Square</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31.Yorkville</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32.Midtown South</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33.East Village</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34.Manhattan Valley</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35.Soho</a:t>
            </a:r>
            <a:endParaRPr>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idx="1" type="body"/>
          </p:nvPr>
        </p:nvSpPr>
        <p:spPr>
          <a:xfrm>
            <a:off x="343975" y="431525"/>
            <a:ext cx="2023200" cy="45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latin typeface="Arial"/>
                <a:ea typeface="Arial"/>
                <a:cs typeface="Arial"/>
                <a:sym typeface="Arial"/>
              </a:rPr>
              <a:t>Cluster 2</a:t>
            </a:r>
            <a:endParaRPr b="1" sz="1200">
              <a:solidFill>
                <a:srgbClr val="000000"/>
              </a:solidFill>
              <a:latin typeface="Arial"/>
              <a:ea typeface="Arial"/>
              <a:cs typeface="Arial"/>
              <a:sym typeface="Arial"/>
            </a:endParaRPr>
          </a:p>
          <a:p>
            <a:pPr indent="0" lvl="0" marL="0" rtl="0" algn="l">
              <a:spcBef>
                <a:spcPts val="1600"/>
              </a:spcBef>
              <a:spcAft>
                <a:spcPts val="0"/>
              </a:spcAft>
              <a:buNone/>
            </a:pPr>
            <a:r>
              <a:rPr b="1" lang="en" sz="1200">
                <a:solidFill>
                  <a:srgbClr val="000000"/>
                </a:solidFill>
                <a:latin typeface="Arial"/>
                <a:ea typeface="Arial"/>
                <a:cs typeface="Arial"/>
                <a:sym typeface="Arial"/>
              </a:rPr>
              <a:t>Toronto</a:t>
            </a:r>
            <a:endParaRPr b="1" sz="1200">
              <a:solidFill>
                <a:srgbClr val="000000"/>
              </a:solidFill>
              <a:latin typeface="Arial"/>
              <a:ea typeface="Arial"/>
              <a:cs typeface="Arial"/>
              <a:sym typeface="Arial"/>
            </a:endParaRPr>
          </a:p>
          <a:p>
            <a:pPr indent="0" lvl="0" marL="0" rtl="0" algn="l">
              <a:spcBef>
                <a:spcPts val="1600"/>
              </a:spcBef>
              <a:spcAft>
                <a:spcPts val="0"/>
              </a:spcAft>
              <a:buNone/>
            </a:pPr>
            <a:r>
              <a:rPr lang="en" sz="1050">
                <a:solidFill>
                  <a:srgbClr val="000000"/>
                </a:solidFill>
                <a:highlight>
                  <a:srgbClr val="FFFFFF"/>
                </a:highlight>
                <a:latin typeface="Arial"/>
                <a:ea typeface="Arial"/>
                <a:cs typeface="Arial"/>
                <a:sym typeface="Arial"/>
              </a:rPr>
              <a:t>1.Rosedale</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2.Moore Park,Summerhill East</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3.Forest Hill North,Forest Hill West</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1600"/>
              </a:spcBef>
              <a:spcAft>
                <a:spcPts val="0"/>
              </a:spcAft>
              <a:buNone/>
            </a:pPr>
            <a:r>
              <a:t/>
            </a:r>
            <a:endParaRPr sz="1200">
              <a:solidFill>
                <a:srgbClr val="000000"/>
              </a:solidFill>
              <a:latin typeface="Arial"/>
              <a:ea typeface="Arial"/>
              <a:cs typeface="Arial"/>
              <a:sym typeface="Arial"/>
            </a:endParaRPr>
          </a:p>
          <a:p>
            <a:pPr indent="0" lvl="0" marL="0" rtl="0" algn="l">
              <a:spcBef>
                <a:spcPts val="1600"/>
              </a:spcBef>
              <a:spcAft>
                <a:spcPts val="0"/>
              </a:spcAft>
              <a:buNone/>
            </a:pPr>
            <a:r>
              <a:t/>
            </a:r>
            <a:endParaRPr sz="1200">
              <a:solidFill>
                <a:srgbClr val="000000"/>
              </a:solidFill>
              <a:latin typeface="Arial"/>
              <a:ea typeface="Arial"/>
              <a:cs typeface="Arial"/>
              <a:sym typeface="Arial"/>
            </a:endParaRPr>
          </a:p>
          <a:p>
            <a:pPr indent="0" lvl="0" marL="0" rtl="0" algn="l">
              <a:spcBef>
                <a:spcPts val="1600"/>
              </a:spcBef>
              <a:spcAft>
                <a:spcPts val="1600"/>
              </a:spcAft>
              <a:buNone/>
            </a:pPr>
            <a:r>
              <a:t/>
            </a:r>
            <a:endParaRPr sz="1200">
              <a:solidFill>
                <a:srgbClr val="000000"/>
              </a:solidFill>
              <a:latin typeface="Arial"/>
              <a:ea typeface="Arial"/>
              <a:cs typeface="Arial"/>
              <a:sym typeface="Arial"/>
            </a:endParaRPr>
          </a:p>
        </p:txBody>
      </p:sp>
      <p:sp>
        <p:nvSpPr>
          <p:cNvPr id="123" name="Google Shape;123;p23"/>
          <p:cNvSpPr txBox="1"/>
          <p:nvPr/>
        </p:nvSpPr>
        <p:spPr>
          <a:xfrm>
            <a:off x="3260425" y="431525"/>
            <a:ext cx="2066100" cy="153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t>Cluster 3</a:t>
            </a:r>
            <a:endParaRPr b="1" sz="1200"/>
          </a:p>
          <a:p>
            <a:pPr indent="0" lvl="0" marL="0" rtl="0" algn="l">
              <a:lnSpc>
                <a:spcPct val="115000"/>
              </a:lnSpc>
              <a:spcBef>
                <a:spcPts val="1600"/>
              </a:spcBef>
              <a:spcAft>
                <a:spcPts val="0"/>
              </a:spcAft>
              <a:buNone/>
            </a:pPr>
            <a:r>
              <a:rPr b="1" lang="en" sz="1200"/>
              <a:t>Toronto</a:t>
            </a:r>
            <a:endParaRPr b="1" sz="1200"/>
          </a:p>
          <a:p>
            <a:pPr indent="0" lvl="0" marL="0" rtl="0" algn="l">
              <a:lnSpc>
                <a:spcPct val="115000"/>
              </a:lnSpc>
              <a:spcBef>
                <a:spcPts val="1600"/>
              </a:spcBef>
              <a:spcAft>
                <a:spcPts val="0"/>
              </a:spcAft>
              <a:buNone/>
            </a:pPr>
            <a:r>
              <a:rPr lang="en" sz="1050">
                <a:highlight>
                  <a:srgbClr val="FFFFFF"/>
                </a:highlight>
              </a:rPr>
              <a:t>1.Lawrence Park</a:t>
            </a:r>
            <a:endParaRPr sz="1050">
              <a:highlight>
                <a:srgbClr val="FFFFFF"/>
              </a:highlight>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24" name="Google Shape;124;p23"/>
          <p:cNvSpPr txBox="1"/>
          <p:nvPr/>
        </p:nvSpPr>
        <p:spPr>
          <a:xfrm>
            <a:off x="5412500" y="388475"/>
            <a:ext cx="2087400" cy="194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t>Cluster 4</a:t>
            </a:r>
            <a:endParaRPr b="1" sz="1200"/>
          </a:p>
          <a:p>
            <a:pPr indent="0" lvl="0" marL="0" rtl="0" algn="l">
              <a:lnSpc>
                <a:spcPct val="115000"/>
              </a:lnSpc>
              <a:spcBef>
                <a:spcPts val="1600"/>
              </a:spcBef>
              <a:spcAft>
                <a:spcPts val="0"/>
              </a:spcAft>
              <a:buNone/>
            </a:pPr>
            <a:r>
              <a:rPr b="1" lang="en" sz="1200"/>
              <a:t>Toronto</a:t>
            </a:r>
            <a:endParaRPr b="1" sz="1200"/>
          </a:p>
          <a:p>
            <a:pPr indent="0" lvl="0" marL="0" rtl="0" algn="l">
              <a:lnSpc>
                <a:spcPct val="115000"/>
              </a:lnSpc>
              <a:spcBef>
                <a:spcPts val="1600"/>
              </a:spcBef>
              <a:spcAft>
                <a:spcPts val="0"/>
              </a:spcAft>
              <a:buNone/>
            </a:pPr>
            <a:r>
              <a:rPr lang="en" sz="1050">
                <a:highlight>
                  <a:srgbClr val="FFFFFF"/>
                </a:highlight>
              </a:rPr>
              <a:t>1.Roselawn</a:t>
            </a:r>
            <a:endParaRPr sz="1050">
              <a:highlight>
                <a:srgbClr val="FFFFFF"/>
              </a:highlight>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idx="1" type="body"/>
          </p:nvPr>
        </p:nvSpPr>
        <p:spPr>
          <a:xfrm>
            <a:off x="311700" y="216325"/>
            <a:ext cx="2313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latin typeface="Arial"/>
                <a:ea typeface="Arial"/>
                <a:cs typeface="Arial"/>
                <a:sym typeface="Arial"/>
              </a:rPr>
              <a:t>Cluster 5</a:t>
            </a:r>
            <a:endParaRPr b="1" sz="1200">
              <a:solidFill>
                <a:srgbClr val="000000"/>
              </a:solidFill>
              <a:latin typeface="Arial"/>
              <a:ea typeface="Arial"/>
              <a:cs typeface="Arial"/>
              <a:sym typeface="Arial"/>
            </a:endParaRPr>
          </a:p>
          <a:p>
            <a:pPr indent="0" lvl="0" marL="0" rtl="0" algn="l">
              <a:spcBef>
                <a:spcPts val="1600"/>
              </a:spcBef>
              <a:spcAft>
                <a:spcPts val="0"/>
              </a:spcAft>
              <a:buNone/>
            </a:pPr>
            <a:r>
              <a:rPr b="1" lang="en" sz="1050">
                <a:solidFill>
                  <a:srgbClr val="000000"/>
                </a:solidFill>
                <a:highlight>
                  <a:srgbClr val="FFFFFF"/>
                </a:highlight>
                <a:latin typeface="Arial"/>
                <a:ea typeface="Arial"/>
                <a:cs typeface="Arial"/>
                <a:sym typeface="Arial"/>
              </a:rPr>
              <a:t>Toronto:</a:t>
            </a:r>
            <a:endParaRPr b="1"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1.Christie</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2.Berczy Park</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3.Queen's Park</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4.Harbourfront East,Toronto Islands,Union Station</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5.Deer Park,Forest Hill SE,Rathnelly,South Hill,Summerhill West</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6.Adelaide,King,Richmond</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7.Harbourfront</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8.Commerce Court,Victoria Hotel</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9.Church and Wellesley</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10.Brockton,Exhibition Place,Parkdale Village</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30" name="Google Shape;130;p24"/>
          <p:cNvSpPr txBox="1"/>
          <p:nvPr/>
        </p:nvSpPr>
        <p:spPr>
          <a:xfrm>
            <a:off x="2733175" y="946950"/>
            <a:ext cx="1754100" cy="288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FFFFF"/>
                </a:highlight>
              </a:rPr>
              <a:t>11.St. James Town</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12.North Toronto West</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13.Central Bay Street</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14.The Annex,North Midtown,Yorkville</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15.Davisville North</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16.Cabbagetown,St. James Town</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17.Design Exchange,Toronto Dominion Centre</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18.First Canadian Place,Underground city</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19.Ryerson,Garden District</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20.Stn A PO Boxes 25 The Esplanade</a:t>
            </a:r>
            <a:endParaRPr b="1" sz="1200"/>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31" name="Google Shape;131;p24"/>
          <p:cNvSpPr txBox="1"/>
          <p:nvPr/>
        </p:nvSpPr>
        <p:spPr>
          <a:xfrm>
            <a:off x="5606200" y="699450"/>
            <a:ext cx="1495800" cy="305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50">
                <a:highlight>
                  <a:srgbClr val="FFFFFF"/>
                </a:highlight>
              </a:rPr>
              <a:t>New York:</a:t>
            </a:r>
            <a:endParaRPr b="1" sz="1050">
              <a:highlight>
                <a:srgbClr val="FFFFFF"/>
              </a:highlight>
            </a:endParaRPr>
          </a:p>
          <a:p>
            <a:pPr indent="0" lvl="0" marL="0" rtl="0" algn="l">
              <a:lnSpc>
                <a:spcPct val="115000"/>
              </a:lnSpc>
              <a:spcBef>
                <a:spcPts val="0"/>
              </a:spcBef>
              <a:spcAft>
                <a:spcPts val="0"/>
              </a:spcAft>
              <a:buNone/>
            </a:pPr>
            <a:r>
              <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1.Financial District</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2.Morningside Heights</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3.Marble Hill</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4.Roosevelt Island</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5.Battery Park City</a:t>
            </a: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There are 14 neighbourhoods in Toronto which are similar to 35 neighbourhoods in Manhattan(New York) in cluster 1.</a:t>
            </a:r>
            <a:endParaRPr sz="1200">
              <a:solidFill>
                <a:srgbClr val="000000"/>
              </a:solidFill>
              <a:latin typeface="Arial"/>
              <a:ea typeface="Arial"/>
              <a:cs typeface="Arial"/>
              <a:sym typeface="Arial"/>
            </a:endParaRPr>
          </a:p>
          <a:p>
            <a:pPr indent="-304800" lvl="0" marL="457200" rtl="0" algn="just">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There are 20 neighbourhoods in Toronto which are similar to 5 neighbourhoods in Manhattan(New York) in cluster 5.</a:t>
            </a:r>
            <a:endParaRPr sz="1200">
              <a:solidFill>
                <a:srgbClr val="000000"/>
              </a:solidFill>
              <a:latin typeface="Arial"/>
              <a:ea typeface="Arial"/>
              <a:cs typeface="Arial"/>
              <a:sym typeface="Arial"/>
            </a:endParaRPr>
          </a:p>
          <a:p>
            <a:pPr indent="-304800" lvl="0" marL="457200" rtl="0" algn="just">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There is no similarity between the other 5 neighbourhoods of Toronto present in cluster 2,cluster 3,cluster 4 and the neighbourhoods of Manhattan(New York).</a:t>
            </a:r>
            <a:endParaRPr sz="1200">
              <a:solidFill>
                <a:srgbClr val="000000"/>
              </a:solidFill>
              <a:latin typeface="Arial"/>
              <a:ea typeface="Arial"/>
              <a:cs typeface="Arial"/>
              <a:sym typeface="Arial"/>
            </a:endParaRPr>
          </a:p>
          <a:p>
            <a:pPr indent="-304800" lvl="0" marL="457200" rtl="0" algn="just">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Hence, we can recommend the above observations we have made to the people who are looking for neighbourhoods of Toronto which are similar to New York or vice versa.</a:t>
            </a:r>
            <a:endParaRPr sz="120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43" name="Google Shape;143;p26"/>
          <p:cNvSpPr txBox="1"/>
          <p:nvPr>
            <p:ph idx="1" type="body"/>
          </p:nvPr>
        </p:nvSpPr>
        <p:spPr>
          <a:xfrm>
            <a:off x="247125" y="1155325"/>
            <a:ext cx="7995300" cy="37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000000"/>
                </a:solidFill>
                <a:latin typeface="Arial"/>
                <a:ea typeface="Arial"/>
                <a:cs typeface="Arial"/>
                <a:sym typeface="Arial"/>
              </a:rPr>
              <a:t>We can conclude that the below neighbourhoods of Toronto are similar to the below neighbourhoods of New York.</a:t>
            </a:r>
            <a:endParaRPr sz="1200">
              <a:solidFill>
                <a:srgbClr val="000000"/>
              </a:solidFill>
              <a:latin typeface="Arial"/>
              <a:ea typeface="Arial"/>
              <a:cs typeface="Arial"/>
              <a:sym typeface="Arial"/>
            </a:endParaRPr>
          </a:p>
        </p:txBody>
      </p:sp>
      <p:sp>
        <p:nvSpPr>
          <p:cNvPr id="144" name="Google Shape;144;p26"/>
          <p:cNvSpPr txBox="1"/>
          <p:nvPr/>
        </p:nvSpPr>
        <p:spPr>
          <a:xfrm>
            <a:off x="462725" y="1663725"/>
            <a:ext cx="2345700" cy="3152700"/>
          </a:xfrm>
          <a:prstGeom prst="rect">
            <a:avLst/>
          </a:prstGeom>
          <a:noFill/>
          <a:ln>
            <a:noFill/>
          </a:ln>
        </p:spPr>
        <p:txBody>
          <a:bodyPr anchorCtr="0" anchor="t" bIns="91425" lIns="91425" spcFirstLastPara="1" rIns="75925" wrap="square" tIns="91425">
            <a:noAutofit/>
          </a:bodyPr>
          <a:lstStyle/>
          <a:p>
            <a:pPr indent="0" lvl="0" marL="0" rtl="0" algn="just">
              <a:lnSpc>
                <a:spcPct val="115000"/>
              </a:lnSpc>
              <a:spcBef>
                <a:spcPts val="0"/>
              </a:spcBef>
              <a:spcAft>
                <a:spcPts val="0"/>
              </a:spcAft>
              <a:buNone/>
            </a:pPr>
            <a:r>
              <a:rPr b="1" lang="en" sz="1200"/>
              <a:t>Toronto</a:t>
            </a:r>
            <a:endParaRPr b="1" sz="1200"/>
          </a:p>
          <a:p>
            <a:pPr indent="0" lvl="0" marL="0" rtl="0" algn="just">
              <a:lnSpc>
                <a:spcPct val="115000"/>
              </a:lnSpc>
              <a:spcBef>
                <a:spcPts val="1600"/>
              </a:spcBef>
              <a:spcAft>
                <a:spcPts val="0"/>
              </a:spcAft>
              <a:buNone/>
            </a:pPr>
            <a:r>
              <a:rPr lang="en" sz="1050">
                <a:highlight>
                  <a:srgbClr val="FFFFFF"/>
                </a:highlight>
              </a:rPr>
              <a:t>1.High Park,The Junction South</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2.Davisville</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3.Runnymede,Swansea</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4.Chinatown,Grange Park,Kensington Market</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5.Little Portugal,Trinity</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6.Studio District</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7.Harbord,University of Toronto</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8.The Beaches West, India Bazaar</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9.Dovercourt Village,Dufferin</a:t>
            </a:r>
            <a:endParaRPr sz="1050">
              <a:highlight>
                <a:srgbClr val="FFFFFF"/>
              </a:highlight>
            </a:endParaRPr>
          </a:p>
          <a:p>
            <a:pPr indent="0" lvl="0" marL="0" rtl="0" algn="just">
              <a:lnSpc>
                <a:spcPct val="115000"/>
              </a:lnSpc>
              <a:spcBef>
                <a:spcPts val="0"/>
              </a:spcBef>
              <a:spcAft>
                <a:spcPts val="0"/>
              </a:spcAft>
              <a:buNone/>
            </a:pPr>
            <a:r>
              <a:t/>
            </a:r>
            <a:endParaRPr sz="1050">
              <a:highlight>
                <a:srgbClr val="FFFFFF"/>
              </a:highlight>
            </a:endParaRPr>
          </a:p>
          <a:p>
            <a:pPr indent="0" lvl="0" marL="0" rtl="0" algn="just">
              <a:spcBef>
                <a:spcPts val="0"/>
              </a:spcBef>
              <a:spcAft>
                <a:spcPts val="0"/>
              </a:spcAft>
              <a:buNone/>
            </a:pPr>
            <a:r>
              <a:t/>
            </a:r>
            <a:endParaRPr>
              <a:latin typeface="Proxima Nova"/>
              <a:ea typeface="Proxima Nova"/>
              <a:cs typeface="Proxima Nova"/>
              <a:sym typeface="Proxima Nova"/>
            </a:endParaRPr>
          </a:p>
        </p:txBody>
      </p:sp>
      <p:sp>
        <p:nvSpPr>
          <p:cNvPr id="145" name="Google Shape;145;p26"/>
          <p:cNvSpPr txBox="1"/>
          <p:nvPr/>
        </p:nvSpPr>
        <p:spPr>
          <a:xfrm>
            <a:off x="2636325" y="2053875"/>
            <a:ext cx="2528100" cy="2894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050">
                <a:highlight>
                  <a:srgbClr val="FFFFFF"/>
                </a:highlight>
              </a:rPr>
              <a:t>10.CN Tower,Bathurst Quay,Island airport,</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Harbourfront West,King and Spadina,</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Railway Lands,South Niagara</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11.Parkdale,Roncesvalles</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12.Business Reply Mail Processing Centre 969 Eastern</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13.The Danforth West,Riverdale</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14.The Beaches</a:t>
            </a:r>
            <a:endParaRPr>
              <a:latin typeface="Proxima Nova"/>
              <a:ea typeface="Proxima Nova"/>
              <a:cs typeface="Proxima Nova"/>
              <a:sym typeface="Proxima Nova"/>
            </a:endParaRPr>
          </a:p>
        </p:txBody>
      </p:sp>
      <p:sp>
        <p:nvSpPr>
          <p:cNvPr id="146" name="Google Shape;146;p26"/>
          <p:cNvSpPr txBox="1"/>
          <p:nvPr>
            <p:ph idx="1" type="body"/>
          </p:nvPr>
        </p:nvSpPr>
        <p:spPr>
          <a:xfrm>
            <a:off x="5315275" y="1531875"/>
            <a:ext cx="20127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200">
                <a:solidFill>
                  <a:srgbClr val="000000"/>
                </a:solidFill>
                <a:highlight>
                  <a:srgbClr val="FFFFFF"/>
                </a:highlight>
                <a:latin typeface="Arial"/>
                <a:ea typeface="Arial"/>
                <a:cs typeface="Arial"/>
                <a:sym typeface="Arial"/>
              </a:rPr>
              <a:t>New York</a:t>
            </a:r>
            <a:endParaRPr b="1" sz="120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1.Turtle Bay                                             </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2.Hudson Yards</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3.Upper East Side</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4.Flatiron</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5.West Village</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6.Manhattanville</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7.Little Italy</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8.East Harlem</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9.Inwood</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10.Greenwich Village</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11.Sutton Place</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12.Gramercy</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13.Hamilton Heights</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14.Central Harlem</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15.Tudor City</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16.Noho</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sp>
        <p:nvSpPr>
          <p:cNvPr id="147" name="Google Shape;147;p26"/>
          <p:cNvSpPr txBox="1"/>
          <p:nvPr/>
        </p:nvSpPr>
        <p:spPr>
          <a:xfrm>
            <a:off x="6895500" y="1526125"/>
            <a:ext cx="1936800" cy="2991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050">
                <a:highlight>
                  <a:srgbClr val="FFFFFF"/>
                </a:highlight>
              </a:rPr>
              <a:t>17.Stuyvesant Town</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18.Chelsea</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19.Tribeca</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20.Chinatown</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21.Lower East Side</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22.Midtown</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23.Clinton</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24.Upper West Side</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25.Washington Heights</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26.Carnegie Hill</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27.Civic Center</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28.Murray Hill</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29.Lenox Hill</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30.Lincoln Square</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31.Yorkville</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32.Midtown South</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33.East Village</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34.Manhattan Valley</a:t>
            </a:r>
            <a:endParaRPr sz="1050">
              <a:highlight>
                <a:srgbClr val="FFFFFF"/>
              </a:highlight>
            </a:endParaRPr>
          </a:p>
          <a:p>
            <a:pPr indent="0" lvl="0" marL="0" rtl="0" algn="just">
              <a:lnSpc>
                <a:spcPct val="115000"/>
              </a:lnSpc>
              <a:spcBef>
                <a:spcPts val="0"/>
              </a:spcBef>
              <a:spcAft>
                <a:spcPts val="0"/>
              </a:spcAft>
              <a:buNone/>
            </a:pPr>
            <a:r>
              <a:rPr lang="en" sz="1050">
                <a:highlight>
                  <a:srgbClr val="FFFFFF"/>
                </a:highlight>
              </a:rPr>
              <a:t>35.Soho</a:t>
            </a:r>
            <a:endParaRPr>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idx="1" type="body"/>
          </p:nvPr>
        </p:nvSpPr>
        <p:spPr>
          <a:xfrm>
            <a:off x="311700" y="227075"/>
            <a:ext cx="7898400" cy="418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000000"/>
                </a:solidFill>
                <a:latin typeface="Arial"/>
                <a:ea typeface="Arial"/>
                <a:cs typeface="Arial"/>
                <a:sym typeface="Arial"/>
              </a:rPr>
              <a:t>We can conclude that the below neighbourhoods of Toronto are similar to the below neighbourhoods of New York.</a:t>
            </a:r>
            <a:endParaRPr sz="1200">
              <a:solidFill>
                <a:srgbClr val="000000"/>
              </a:solidFill>
              <a:latin typeface="Arial"/>
              <a:ea typeface="Arial"/>
              <a:cs typeface="Arial"/>
              <a:sym typeface="Arial"/>
            </a:endParaRPr>
          </a:p>
        </p:txBody>
      </p:sp>
      <p:sp>
        <p:nvSpPr>
          <p:cNvPr id="153" name="Google Shape;153;p27"/>
          <p:cNvSpPr txBox="1"/>
          <p:nvPr/>
        </p:nvSpPr>
        <p:spPr>
          <a:xfrm>
            <a:off x="462700" y="860825"/>
            <a:ext cx="2259600" cy="365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50">
                <a:highlight>
                  <a:srgbClr val="FFFFFF"/>
                </a:highlight>
              </a:rPr>
              <a:t>Toronto:</a:t>
            </a:r>
            <a:endParaRPr b="1" sz="1050">
              <a:highlight>
                <a:srgbClr val="FFFFFF"/>
              </a:highlight>
            </a:endParaRPr>
          </a:p>
          <a:p>
            <a:pPr indent="0" lvl="0" marL="0" rtl="0" algn="l">
              <a:lnSpc>
                <a:spcPct val="115000"/>
              </a:lnSpc>
              <a:spcBef>
                <a:spcPts val="0"/>
              </a:spcBef>
              <a:spcAft>
                <a:spcPts val="0"/>
              </a:spcAft>
              <a:buNone/>
            </a:pPr>
            <a:r>
              <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1.Christie</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2.Berczy Park</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3.Queen's Park</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4.Harbourfront East,Toronto Islands,Union Station</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5.Deer Park,Forest Hill SE,Rathnelly,South Hill,Summerhill West</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6.Adelaide,King,Richmond</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7.Harbourfront</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8.Commerce Court,Victoria Hotel</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9.Church and Wellesley</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10.Brockton,Exhibition Place,Parkdale Village</a:t>
            </a:r>
            <a:endParaRPr sz="1050">
              <a:highlight>
                <a:srgbClr val="FFFFFF"/>
              </a:highlight>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54" name="Google Shape;154;p27"/>
          <p:cNvSpPr txBox="1"/>
          <p:nvPr/>
        </p:nvSpPr>
        <p:spPr>
          <a:xfrm>
            <a:off x="2722300" y="1194350"/>
            <a:ext cx="1754100" cy="288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FFFFF"/>
                </a:highlight>
              </a:rPr>
              <a:t>11.St. James Town</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12.North Toronto West</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13.Central Bay Street</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14.The Annex,North Midtown,Yorkville</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15.Davisville North</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16.Cabbagetown,St. James Town</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17.Design Exchange,Toronto Dominion Centre</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18.First Canadian Place,Underground city</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19.Ryerson,Garden District</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20.Stn A PO Boxes 25 The Esplanade</a:t>
            </a:r>
            <a:endParaRPr b="1" sz="1200"/>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55" name="Google Shape;155;p27"/>
          <p:cNvSpPr txBox="1"/>
          <p:nvPr/>
        </p:nvSpPr>
        <p:spPr>
          <a:xfrm>
            <a:off x="5627725" y="860850"/>
            <a:ext cx="1495800" cy="305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50">
                <a:highlight>
                  <a:srgbClr val="FFFFFF"/>
                </a:highlight>
              </a:rPr>
              <a:t>New York:</a:t>
            </a:r>
            <a:endParaRPr b="1" sz="1050">
              <a:highlight>
                <a:srgbClr val="FFFFFF"/>
              </a:highlight>
            </a:endParaRPr>
          </a:p>
          <a:p>
            <a:pPr indent="0" lvl="0" marL="0" rtl="0" algn="l">
              <a:lnSpc>
                <a:spcPct val="115000"/>
              </a:lnSpc>
              <a:spcBef>
                <a:spcPts val="0"/>
              </a:spcBef>
              <a:spcAft>
                <a:spcPts val="0"/>
              </a:spcAft>
              <a:buNone/>
            </a:pPr>
            <a:r>
              <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1.Financial District</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2.Morningside Heights</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3.Marble Hill</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4.Roosevelt Island</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5.Battery Park City</a:t>
            </a:r>
            <a:endParaRPr>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problem</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just">
              <a:lnSpc>
                <a:spcPct val="150000"/>
              </a:lnSpc>
              <a:spcBef>
                <a:spcPts val="1100"/>
              </a:spcBef>
              <a:spcAft>
                <a:spcPts val="0"/>
              </a:spcAft>
              <a:buClr>
                <a:srgbClr val="000000"/>
              </a:buClr>
              <a:buSzPts val="1200"/>
              <a:buFont typeface="Arial"/>
              <a:buChar char="●"/>
            </a:pPr>
            <a:r>
              <a:rPr lang="en" sz="1200">
                <a:solidFill>
                  <a:srgbClr val="000000"/>
                </a:solidFill>
                <a:latin typeface="Arial"/>
                <a:ea typeface="Arial"/>
                <a:cs typeface="Arial"/>
                <a:sym typeface="Arial"/>
              </a:rPr>
              <a:t>The cities New York and Toronto are very diverse and are the financial capitals of their respective countries.</a:t>
            </a:r>
            <a:endParaRPr sz="1200">
              <a:solidFill>
                <a:srgbClr val="000000"/>
              </a:solidFill>
              <a:latin typeface="Arial"/>
              <a:ea typeface="Arial"/>
              <a:cs typeface="Arial"/>
              <a:sym typeface="Arial"/>
            </a:endParaRPr>
          </a:p>
          <a:p>
            <a:pPr indent="-304800" lvl="0" marL="457200" rtl="0" algn="just">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One interesting idea would be to compare the neighborhoods of the two cities and determine how similar or dissimilar they are. Is New York City more like Toronto?</a:t>
            </a:r>
            <a:endParaRPr sz="1200">
              <a:solidFill>
                <a:srgbClr val="000000"/>
              </a:solidFill>
              <a:latin typeface="Arial"/>
              <a:ea typeface="Arial"/>
              <a:cs typeface="Arial"/>
              <a:sym typeface="Arial"/>
            </a:endParaRPr>
          </a:p>
          <a:p>
            <a:pPr indent="-304800" lvl="0" marL="457200" rtl="0" algn="just">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Can we identify how similar are the neighbourhoods of New York to the neighbourhoods of toronto?</a:t>
            </a:r>
            <a:endParaRPr sz="12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and Importance</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just">
              <a:spcBef>
                <a:spcPts val="1100"/>
              </a:spcBef>
              <a:spcAft>
                <a:spcPts val="0"/>
              </a:spcAft>
              <a:buNone/>
            </a:pPr>
            <a:r>
              <a:t/>
            </a:r>
            <a:endParaRPr sz="1050">
              <a:solidFill>
                <a:srgbClr val="000000"/>
              </a:solidFill>
              <a:latin typeface="Arial"/>
              <a:ea typeface="Arial"/>
              <a:cs typeface="Arial"/>
              <a:sym typeface="Arial"/>
            </a:endParaRPr>
          </a:p>
          <a:p>
            <a:pPr indent="-304800" lvl="0" marL="457200" rtl="0" algn="just">
              <a:lnSpc>
                <a:spcPct val="150000"/>
              </a:lnSpc>
              <a:spcBef>
                <a:spcPts val="1100"/>
              </a:spcBef>
              <a:spcAft>
                <a:spcPts val="0"/>
              </a:spcAft>
              <a:buClr>
                <a:srgbClr val="000000"/>
              </a:buClr>
              <a:buSzPts val="1200"/>
              <a:buFont typeface="Arial"/>
              <a:buChar char="●"/>
            </a:pPr>
            <a:r>
              <a:rPr lang="en" sz="1200">
                <a:solidFill>
                  <a:srgbClr val="000000"/>
                </a:solidFill>
                <a:latin typeface="Arial"/>
                <a:ea typeface="Arial"/>
                <a:cs typeface="Arial"/>
                <a:sym typeface="Arial"/>
              </a:rPr>
              <a:t>We are going to explore the neighbourhoods of the two cities using </a:t>
            </a:r>
            <a:r>
              <a:rPr b="1" lang="en" sz="1200">
                <a:solidFill>
                  <a:srgbClr val="000000"/>
                </a:solidFill>
                <a:latin typeface="Arial"/>
                <a:ea typeface="Arial"/>
                <a:cs typeface="Arial"/>
                <a:sym typeface="Arial"/>
              </a:rPr>
              <a:t>Foursquare API</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0" marL="457200" rtl="0" algn="just">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We are going to explore the top 100 venues around each neighbourhood in the cities using Foursquare API and build a metric for each neighbourhood based on the category type of each venue.</a:t>
            </a:r>
            <a:endParaRPr sz="1200">
              <a:solidFill>
                <a:srgbClr val="000000"/>
              </a:solidFill>
              <a:latin typeface="Arial"/>
              <a:ea typeface="Arial"/>
              <a:cs typeface="Arial"/>
              <a:sym typeface="Arial"/>
            </a:endParaRPr>
          </a:p>
          <a:p>
            <a:pPr indent="-304800" lvl="0" marL="457200" rtl="0" algn="just">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We are going to apply the k-means clustering algorithm for grouping the neighbourhoods to find out the similarity between the neighbourhoods of both the cities.</a:t>
            </a:r>
            <a:endParaRPr sz="1200">
              <a:solidFill>
                <a:srgbClr val="000000"/>
              </a:solidFill>
              <a:latin typeface="Arial"/>
              <a:ea typeface="Arial"/>
              <a:cs typeface="Arial"/>
              <a:sym typeface="Arial"/>
            </a:endParaRPr>
          </a:p>
          <a:p>
            <a:pPr indent="-304800" lvl="0" marL="457200" rtl="0" algn="just">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This problem would be helpful to the people who are having trouble in taking a decision of choosing a neighbourhood of the city to take residence or to have breakfast,lunch/dinner or to travel as some people choose to travel to cities which are different from the cities they have already visited while some people choose to travel to cities which are similar to the cities they have already visited.</a:t>
            </a:r>
            <a:endParaRPr sz="1200">
              <a:solidFill>
                <a:srgbClr val="000000"/>
              </a:solidFill>
              <a:latin typeface="Arial"/>
              <a:ea typeface="Arial"/>
              <a:cs typeface="Arial"/>
              <a:sym typeface="Arial"/>
            </a:endParaRPr>
          </a:p>
          <a:p>
            <a:pPr indent="0" lvl="0" marL="457200" rtl="0" algn="just">
              <a:spcBef>
                <a:spcPts val="1100"/>
              </a:spcBef>
              <a:spcAft>
                <a:spcPts val="0"/>
              </a:spcAft>
              <a:buNone/>
            </a:pPr>
            <a:r>
              <a:t/>
            </a:r>
            <a:endParaRPr sz="1050">
              <a:solidFill>
                <a:srgbClr val="000000"/>
              </a:solidFill>
              <a:latin typeface="Arial"/>
              <a:ea typeface="Arial"/>
              <a:cs typeface="Arial"/>
              <a:sym typeface="Arial"/>
            </a:endParaRPr>
          </a:p>
          <a:p>
            <a:pPr indent="0" lvl="0" marL="0" rtl="0" algn="just">
              <a:spcBef>
                <a:spcPts val="1100"/>
              </a:spcBef>
              <a:spcAft>
                <a:spcPts val="0"/>
              </a:spcAft>
              <a:buNone/>
            </a:pPr>
            <a:r>
              <a:t/>
            </a:r>
            <a:endParaRPr sz="1050">
              <a:solidFill>
                <a:srgbClr val="000000"/>
              </a:solidFill>
              <a:latin typeface="Arial"/>
              <a:ea typeface="Arial"/>
              <a:cs typeface="Arial"/>
              <a:sym typeface="Arial"/>
            </a:endParaRPr>
          </a:p>
          <a:p>
            <a:pPr indent="0" lvl="0" marL="0" rtl="0" algn="just">
              <a:spcBef>
                <a:spcPts val="1100"/>
              </a:spcBef>
              <a:spcAft>
                <a:spcPts val="0"/>
              </a:spcAft>
              <a:buNone/>
            </a:pPr>
            <a:r>
              <a:t/>
            </a:r>
            <a:endParaRPr sz="105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understanding</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just">
              <a:lnSpc>
                <a:spcPct val="150000"/>
              </a:lnSpc>
              <a:spcBef>
                <a:spcPts val="1100"/>
              </a:spcBef>
              <a:spcAft>
                <a:spcPts val="0"/>
              </a:spcAft>
              <a:buClr>
                <a:srgbClr val="000000"/>
              </a:buClr>
              <a:buSzPts val="1200"/>
              <a:buFont typeface="Arial"/>
              <a:buChar char="●"/>
            </a:pPr>
            <a:r>
              <a:rPr lang="en" sz="1200">
                <a:solidFill>
                  <a:srgbClr val="000000"/>
                </a:solidFill>
                <a:latin typeface="Arial"/>
                <a:ea typeface="Arial"/>
                <a:cs typeface="Arial"/>
                <a:sym typeface="Arial"/>
              </a:rPr>
              <a:t>As the neighbourhoods in New York are very large in number, I have chosen only the neighbourhoods in the borough </a:t>
            </a:r>
            <a:r>
              <a:rPr b="1" lang="en" sz="1200">
                <a:solidFill>
                  <a:srgbClr val="000000"/>
                </a:solidFill>
                <a:latin typeface="Arial"/>
                <a:ea typeface="Arial"/>
                <a:cs typeface="Arial"/>
                <a:sym typeface="Arial"/>
              </a:rPr>
              <a:t>Manhattan</a:t>
            </a:r>
            <a:r>
              <a:rPr lang="en" sz="1200">
                <a:solidFill>
                  <a:srgbClr val="000000"/>
                </a:solidFill>
                <a:latin typeface="Arial"/>
                <a:ea typeface="Arial"/>
                <a:cs typeface="Arial"/>
                <a:sym typeface="Arial"/>
              </a:rPr>
              <a:t> for representing New York. </a:t>
            </a:r>
            <a:endParaRPr sz="1200">
              <a:solidFill>
                <a:srgbClr val="000000"/>
              </a:solidFill>
              <a:latin typeface="Arial"/>
              <a:ea typeface="Arial"/>
              <a:cs typeface="Arial"/>
              <a:sym typeface="Arial"/>
            </a:endParaRPr>
          </a:p>
          <a:p>
            <a:pPr indent="-304800" lvl="0" marL="457200" rtl="0" algn="just">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We can collect the location data of the neighbourhoods of New York and Toronto and explore the top 100 venues around each neighbourhood using the Foursquare API. </a:t>
            </a:r>
            <a:endParaRPr sz="1200">
              <a:solidFill>
                <a:srgbClr val="000000"/>
              </a:solidFill>
              <a:latin typeface="Arial"/>
              <a:ea typeface="Arial"/>
              <a:cs typeface="Arial"/>
              <a:sym typeface="Arial"/>
            </a:endParaRPr>
          </a:p>
          <a:p>
            <a:pPr indent="-304800" lvl="0" marL="457200" rtl="0" algn="just">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Moreover, we are exploring the top 100 venues around each neighbourhood for both cities because we need some means of comparison between the neighbourhoods for grouping. </a:t>
            </a:r>
            <a:endParaRPr sz="1200">
              <a:solidFill>
                <a:srgbClr val="000000"/>
              </a:solidFill>
              <a:latin typeface="Arial"/>
              <a:ea typeface="Arial"/>
              <a:cs typeface="Arial"/>
              <a:sym typeface="Arial"/>
            </a:endParaRPr>
          </a:p>
          <a:p>
            <a:pPr indent="-304800" lvl="0" marL="457200" rtl="0" algn="just">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By using these venues for the neighbourhoods we can apply one hot encoding and build a metric of comparison based on the category types of each venue.</a:t>
            </a:r>
            <a:endParaRPr sz="12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processing</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lgn="just">
              <a:lnSpc>
                <a:spcPct val="150000"/>
              </a:lnSpc>
              <a:spcBef>
                <a:spcPts val="1100"/>
              </a:spcBef>
              <a:spcAft>
                <a:spcPts val="0"/>
              </a:spcAft>
              <a:buClr>
                <a:srgbClr val="000000"/>
              </a:buClr>
              <a:buSzPts val="1100"/>
              <a:buFont typeface="Arial"/>
              <a:buChar char="●"/>
            </a:pPr>
            <a:r>
              <a:rPr lang="en" sz="1100">
                <a:solidFill>
                  <a:srgbClr val="000000"/>
                </a:solidFill>
                <a:latin typeface="Arial"/>
                <a:ea typeface="Arial"/>
                <a:cs typeface="Arial"/>
                <a:sym typeface="Arial"/>
              </a:rPr>
              <a:t>Create a dataframe which shows the location coordinates of the neighbourhoods.</a:t>
            </a:r>
            <a:endParaRPr sz="1100">
              <a:solidFill>
                <a:srgbClr val="000000"/>
              </a:solidFill>
              <a:latin typeface="Arial"/>
              <a:ea typeface="Arial"/>
              <a:cs typeface="Arial"/>
              <a:sym typeface="Arial"/>
            </a:endParaRPr>
          </a:p>
          <a:p>
            <a:pPr indent="-298450" lvl="0" marL="457200" rtl="0" algn="just">
              <a:lnSpc>
                <a:spcPct val="15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Get the top 100 venues around each neighbourhood location into a new dataframe for both cities</a:t>
            </a:r>
            <a:endParaRPr sz="1100">
              <a:solidFill>
                <a:srgbClr val="000000"/>
              </a:solidFill>
              <a:latin typeface="Arial"/>
              <a:ea typeface="Arial"/>
              <a:cs typeface="Arial"/>
              <a:sym typeface="Arial"/>
            </a:endParaRPr>
          </a:p>
          <a:p>
            <a:pPr indent="-298450" lvl="0" marL="457200" rtl="0" algn="just">
              <a:lnSpc>
                <a:spcPct val="15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Perform one hot encoding on the dataframe obtained from the above step for each neighbourhood based on the category type for both cities into a new dataframe. It consists of all category types as the columns.</a:t>
            </a:r>
            <a:endParaRPr sz="1100">
              <a:solidFill>
                <a:srgbClr val="000000"/>
              </a:solidFill>
              <a:latin typeface="Arial"/>
              <a:ea typeface="Arial"/>
              <a:cs typeface="Arial"/>
              <a:sym typeface="Arial"/>
            </a:endParaRPr>
          </a:p>
          <a:p>
            <a:pPr indent="-298450" lvl="0" marL="457200" rtl="0" algn="just">
              <a:lnSpc>
                <a:spcPct val="15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Perform the group by neighbourhood operation on the dataframe in Step 3 and perform the mean operation on each group which will give the mean occurrence/frequency of each category in the respective neighbourhood.Perform it for both cities.</a:t>
            </a:r>
            <a:endParaRPr sz="1100">
              <a:solidFill>
                <a:srgbClr val="000000"/>
              </a:solidFill>
              <a:latin typeface="Arial"/>
              <a:ea typeface="Arial"/>
              <a:cs typeface="Arial"/>
              <a:sym typeface="Arial"/>
            </a:endParaRPr>
          </a:p>
          <a:p>
            <a:pPr indent="-298450" lvl="0" marL="457200" rtl="0" algn="just">
              <a:lnSpc>
                <a:spcPct val="15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Create a new dataframe which shows neighbourhood along with top 10 venues in the respective neighbourhood. Perform it for both cities.</a:t>
            </a:r>
            <a:endParaRPr sz="1100">
              <a:solidFill>
                <a:srgbClr val="000000"/>
              </a:solidFill>
              <a:latin typeface="Arial"/>
              <a:ea typeface="Arial"/>
              <a:cs typeface="Arial"/>
              <a:sym typeface="Arial"/>
            </a:endParaRPr>
          </a:p>
          <a:p>
            <a:pPr indent="-298450" lvl="0" marL="457200" rtl="0" algn="just">
              <a:lnSpc>
                <a:spcPct val="15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Concatenate the two dataframes of two cities obtained from step 4. It simply combines the neighbourhoods of New York and Toronto. Each row shows a category metric of each neighbourhood based on which we perform k-means clustering.</a:t>
            </a:r>
            <a:endParaRPr sz="1100">
              <a:solidFill>
                <a:srgbClr val="000000"/>
              </a:solidFill>
              <a:latin typeface="Arial"/>
              <a:ea typeface="Arial"/>
              <a:cs typeface="Arial"/>
              <a:sym typeface="Arial"/>
            </a:endParaRPr>
          </a:p>
          <a:p>
            <a:pPr indent="-298450" lvl="0" marL="457200" rtl="0" algn="just">
              <a:lnSpc>
                <a:spcPct val="15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Add a City column to the two dataframes obtained from Step 5. Concatenate the two dataframes of two cities obtained from step 5. It simply combines the neighbourhoods of new york and toronto. Each row shows the top 10 venues of the respective neighbourhood.</a:t>
            </a:r>
            <a:endParaRPr sz="11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just">
              <a:spcBef>
                <a:spcPts val="1100"/>
              </a:spcBef>
              <a:spcAft>
                <a:spcPts val="0"/>
              </a:spcAft>
              <a:buClr>
                <a:srgbClr val="000000"/>
              </a:buClr>
              <a:buSzPts val="1200"/>
              <a:buFont typeface="Arial"/>
              <a:buChar char="●"/>
            </a:pPr>
            <a:r>
              <a:rPr lang="en" sz="1200">
                <a:solidFill>
                  <a:srgbClr val="000000"/>
                </a:solidFill>
                <a:latin typeface="Arial"/>
                <a:ea typeface="Arial"/>
                <a:cs typeface="Arial"/>
                <a:sym typeface="Arial"/>
              </a:rPr>
              <a:t>The final dataframe has 79 rows and 380 columns. Rows represent neighbourhood and columns represent the different venue categories.</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Out of the 79 neighbourhoods, 39 of them correspond to Toronto and the rest of them correspond to Manhattan(New York).</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 metric which we are going to use for comparing different neighbourhoods is the venue category metric along the neighbourhood's row.</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 machine learning algorithm which is best suitable for our situation is k-means clustering.</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We are going to apply the k-means clustering using our final dataframe as the input data and group all the neighbourhoods.</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What is the best value of k we need to use for the k-means clustering?  We are going to decide it using elbow method.</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By choosing the optimal value of k, we train the model and visualize all the neighbourhoods grouped based on cluster labels on the folium Map object.</a:t>
            </a:r>
            <a:endParaRPr sz="105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Elbow method for choosing the best k</a:t>
            </a:r>
            <a:endParaRPr/>
          </a:p>
        </p:txBody>
      </p:sp>
      <p:sp>
        <p:nvSpPr>
          <p:cNvPr id="95" name="Google Shape;95;p19"/>
          <p:cNvSpPr txBox="1"/>
          <p:nvPr>
            <p:ph idx="1" type="body"/>
          </p:nvPr>
        </p:nvSpPr>
        <p:spPr>
          <a:xfrm>
            <a:off x="311700" y="1163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000000"/>
                </a:solidFill>
                <a:latin typeface="Arial"/>
                <a:ea typeface="Arial"/>
                <a:cs typeface="Arial"/>
                <a:sym typeface="Arial"/>
              </a:rPr>
              <a:t>Optimal k is 5</a:t>
            </a:r>
            <a:endParaRPr sz="1200">
              <a:solidFill>
                <a:srgbClr val="000000"/>
              </a:solidFill>
              <a:latin typeface="Arial"/>
              <a:ea typeface="Arial"/>
              <a:cs typeface="Arial"/>
              <a:sym typeface="Arial"/>
            </a:endParaRPr>
          </a:p>
        </p:txBody>
      </p:sp>
      <p:pic>
        <p:nvPicPr>
          <p:cNvPr id="96" name="Google Shape;96;p19"/>
          <p:cNvPicPr preferRelativeResize="0"/>
          <p:nvPr/>
        </p:nvPicPr>
        <p:blipFill>
          <a:blip r:embed="rId3">
            <a:alphaModFix/>
          </a:blip>
          <a:stretch>
            <a:fillRect/>
          </a:stretch>
        </p:blipFill>
        <p:spPr>
          <a:xfrm>
            <a:off x="2486025" y="1290638"/>
            <a:ext cx="4171950" cy="2562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graphicFrame>
        <p:nvGraphicFramePr>
          <p:cNvPr id="101" name="Google Shape;101;p20"/>
          <p:cNvGraphicFramePr/>
          <p:nvPr/>
        </p:nvGraphicFramePr>
        <p:xfrm>
          <a:off x="453675" y="1960175"/>
          <a:ext cx="3000000" cy="3000000"/>
        </p:xfrm>
        <a:graphic>
          <a:graphicData uri="http://schemas.openxmlformats.org/drawingml/2006/table">
            <a:tbl>
              <a:tblPr>
                <a:noFill/>
                <a:tableStyleId>{5B3C54D7-534E-431E-A9D6-636724CE6EEF}</a:tableStyleId>
              </a:tblPr>
              <a:tblGrid>
                <a:gridCol w="1485900"/>
                <a:gridCol w="1485900"/>
                <a:gridCol w="1485900"/>
                <a:gridCol w="1485900"/>
              </a:tblGrid>
              <a:tr h="12700">
                <a:tc>
                  <a:txBody>
                    <a:bodyPr/>
                    <a:lstStyle/>
                    <a:p>
                      <a:pPr indent="0" lvl="0" marL="0" rtl="0" algn="l">
                        <a:spcBef>
                          <a:spcPts val="0"/>
                        </a:spcBef>
                        <a:spcAft>
                          <a:spcPts val="0"/>
                        </a:spcAft>
                        <a:buNone/>
                      </a:pPr>
                      <a:r>
                        <a:t/>
                      </a:r>
                      <a:endParaRPr sz="1000">
                        <a:highlight>
                          <a:srgbClr val="FFFFFF"/>
                        </a:highlight>
                      </a:endParaRPr>
                    </a:p>
                  </a:txBody>
                  <a:tcPr marT="63500" marB="63500" marR="63500" marL="63500"/>
                </a:tc>
                <a:tc>
                  <a:txBody>
                    <a:bodyPr/>
                    <a:lstStyle/>
                    <a:p>
                      <a:pPr indent="0" lvl="0" marL="0" rtl="0" algn="l">
                        <a:spcBef>
                          <a:spcPts val="0"/>
                        </a:spcBef>
                        <a:spcAft>
                          <a:spcPts val="0"/>
                        </a:spcAft>
                        <a:buNone/>
                      </a:pPr>
                      <a:r>
                        <a:rPr lang="en" sz="1000">
                          <a:highlight>
                            <a:srgbClr val="FFFFFF"/>
                          </a:highlight>
                        </a:rPr>
                        <a:t>New York</a:t>
                      </a:r>
                      <a:endParaRPr sz="1000">
                        <a:highlight>
                          <a:srgbClr val="FFFFFF"/>
                        </a:highlight>
                      </a:endParaRPr>
                    </a:p>
                  </a:txBody>
                  <a:tcPr marT="63500" marB="63500" marR="63500" marL="63500"/>
                </a:tc>
                <a:tc>
                  <a:txBody>
                    <a:bodyPr/>
                    <a:lstStyle/>
                    <a:p>
                      <a:pPr indent="0" lvl="0" marL="0" rtl="0" algn="l">
                        <a:spcBef>
                          <a:spcPts val="0"/>
                        </a:spcBef>
                        <a:spcAft>
                          <a:spcPts val="0"/>
                        </a:spcAft>
                        <a:buNone/>
                      </a:pPr>
                      <a:r>
                        <a:rPr lang="en" sz="1000">
                          <a:highlight>
                            <a:srgbClr val="FFFFFF"/>
                          </a:highlight>
                        </a:rPr>
                        <a:t>Toronto</a:t>
                      </a:r>
                      <a:endParaRPr sz="1000">
                        <a:highlight>
                          <a:srgbClr val="FFFFFF"/>
                        </a:highlight>
                      </a:endParaRPr>
                    </a:p>
                  </a:txBody>
                  <a:tcPr marT="63500" marB="63500" marR="63500" marL="63500"/>
                </a:tc>
                <a:tc>
                  <a:txBody>
                    <a:bodyPr/>
                    <a:lstStyle/>
                    <a:p>
                      <a:pPr indent="0" lvl="0" marL="0" rtl="0" algn="l">
                        <a:spcBef>
                          <a:spcPts val="0"/>
                        </a:spcBef>
                        <a:spcAft>
                          <a:spcPts val="0"/>
                        </a:spcAft>
                        <a:buNone/>
                      </a:pPr>
                      <a:r>
                        <a:rPr lang="en" sz="1000">
                          <a:highlight>
                            <a:srgbClr val="FFFFFF"/>
                          </a:highlight>
                        </a:rPr>
                        <a:t>Total neighbourhoods</a:t>
                      </a:r>
                      <a:endParaRPr sz="1000">
                        <a:highlight>
                          <a:srgbClr val="FFFFFF"/>
                        </a:highlight>
                      </a:endParaRPr>
                    </a:p>
                  </a:txBody>
                  <a:tcPr marT="63500" marB="63500" marR="63500" marL="63500"/>
                </a:tc>
              </a:tr>
              <a:tr h="12700">
                <a:tc>
                  <a:txBody>
                    <a:bodyPr/>
                    <a:lstStyle/>
                    <a:p>
                      <a:pPr indent="0" lvl="0" marL="0" rtl="0" algn="l">
                        <a:spcBef>
                          <a:spcPts val="0"/>
                        </a:spcBef>
                        <a:spcAft>
                          <a:spcPts val="0"/>
                        </a:spcAft>
                        <a:buNone/>
                      </a:pPr>
                      <a:r>
                        <a:rPr lang="en" sz="1000">
                          <a:highlight>
                            <a:srgbClr val="FFFFFF"/>
                          </a:highlight>
                        </a:rPr>
                        <a:t>Cluster 1</a:t>
                      </a:r>
                      <a:endParaRPr sz="1000">
                        <a:highlight>
                          <a:srgbClr val="FFFFFF"/>
                        </a:highlight>
                      </a:endParaRPr>
                    </a:p>
                  </a:txBody>
                  <a:tcPr marT="63500" marB="63500" marR="63500" marL="63500"/>
                </a:tc>
                <a:tc>
                  <a:txBody>
                    <a:bodyPr/>
                    <a:lstStyle/>
                    <a:p>
                      <a:pPr indent="0" lvl="0" marL="0" rtl="0" algn="l">
                        <a:spcBef>
                          <a:spcPts val="0"/>
                        </a:spcBef>
                        <a:spcAft>
                          <a:spcPts val="0"/>
                        </a:spcAft>
                        <a:buNone/>
                      </a:pPr>
                      <a:r>
                        <a:rPr lang="en" sz="1000">
                          <a:highlight>
                            <a:srgbClr val="FFFFFF"/>
                          </a:highlight>
                        </a:rPr>
                        <a:t>35</a:t>
                      </a:r>
                      <a:endParaRPr sz="1000">
                        <a:highlight>
                          <a:srgbClr val="FFFFFF"/>
                        </a:highlight>
                      </a:endParaRPr>
                    </a:p>
                  </a:txBody>
                  <a:tcPr marT="63500" marB="63500" marR="63500" marL="63500"/>
                </a:tc>
                <a:tc>
                  <a:txBody>
                    <a:bodyPr/>
                    <a:lstStyle/>
                    <a:p>
                      <a:pPr indent="0" lvl="0" marL="0" rtl="0" algn="l">
                        <a:spcBef>
                          <a:spcPts val="0"/>
                        </a:spcBef>
                        <a:spcAft>
                          <a:spcPts val="0"/>
                        </a:spcAft>
                        <a:buNone/>
                      </a:pPr>
                      <a:r>
                        <a:rPr lang="en" sz="1000">
                          <a:highlight>
                            <a:srgbClr val="FFFFFF"/>
                          </a:highlight>
                        </a:rPr>
                        <a:t>14</a:t>
                      </a:r>
                      <a:endParaRPr sz="1000">
                        <a:highlight>
                          <a:srgbClr val="FFFFFF"/>
                        </a:highlight>
                      </a:endParaRPr>
                    </a:p>
                  </a:txBody>
                  <a:tcPr marT="63500" marB="63500" marR="63500" marL="63500"/>
                </a:tc>
                <a:tc>
                  <a:txBody>
                    <a:bodyPr/>
                    <a:lstStyle/>
                    <a:p>
                      <a:pPr indent="0" lvl="0" marL="0" rtl="0" algn="l">
                        <a:spcBef>
                          <a:spcPts val="0"/>
                        </a:spcBef>
                        <a:spcAft>
                          <a:spcPts val="0"/>
                        </a:spcAft>
                        <a:buNone/>
                      </a:pPr>
                      <a:r>
                        <a:rPr lang="en" sz="1000">
                          <a:highlight>
                            <a:srgbClr val="FFFFFF"/>
                          </a:highlight>
                        </a:rPr>
                        <a:t>49</a:t>
                      </a:r>
                      <a:endParaRPr sz="1000">
                        <a:highlight>
                          <a:srgbClr val="FFFFFF"/>
                        </a:highlight>
                      </a:endParaRPr>
                    </a:p>
                  </a:txBody>
                  <a:tcPr marT="63500" marB="63500" marR="63500" marL="63500"/>
                </a:tc>
              </a:tr>
              <a:tr h="12700">
                <a:tc>
                  <a:txBody>
                    <a:bodyPr/>
                    <a:lstStyle/>
                    <a:p>
                      <a:pPr indent="0" lvl="0" marL="0" rtl="0" algn="l">
                        <a:spcBef>
                          <a:spcPts val="0"/>
                        </a:spcBef>
                        <a:spcAft>
                          <a:spcPts val="0"/>
                        </a:spcAft>
                        <a:buNone/>
                      </a:pPr>
                      <a:r>
                        <a:rPr lang="en" sz="1000">
                          <a:highlight>
                            <a:srgbClr val="FFFFFF"/>
                          </a:highlight>
                        </a:rPr>
                        <a:t>Cluster 2</a:t>
                      </a:r>
                      <a:endParaRPr sz="1000">
                        <a:highlight>
                          <a:srgbClr val="FFFFFF"/>
                        </a:highlight>
                      </a:endParaRPr>
                    </a:p>
                  </a:txBody>
                  <a:tcPr marT="63500" marB="63500" marR="63500" marL="63500"/>
                </a:tc>
                <a:tc>
                  <a:txBody>
                    <a:bodyPr/>
                    <a:lstStyle/>
                    <a:p>
                      <a:pPr indent="0" lvl="0" marL="0" rtl="0" algn="l">
                        <a:spcBef>
                          <a:spcPts val="0"/>
                        </a:spcBef>
                        <a:spcAft>
                          <a:spcPts val="0"/>
                        </a:spcAft>
                        <a:buNone/>
                      </a:pPr>
                      <a:r>
                        <a:rPr lang="en" sz="1000">
                          <a:highlight>
                            <a:srgbClr val="FFFFFF"/>
                          </a:highlight>
                        </a:rPr>
                        <a:t>0</a:t>
                      </a:r>
                      <a:endParaRPr sz="1000">
                        <a:highlight>
                          <a:srgbClr val="FFFFFF"/>
                        </a:highlight>
                      </a:endParaRPr>
                    </a:p>
                  </a:txBody>
                  <a:tcPr marT="63500" marB="63500" marR="63500" marL="63500"/>
                </a:tc>
                <a:tc>
                  <a:txBody>
                    <a:bodyPr/>
                    <a:lstStyle/>
                    <a:p>
                      <a:pPr indent="0" lvl="0" marL="0" rtl="0" algn="l">
                        <a:spcBef>
                          <a:spcPts val="0"/>
                        </a:spcBef>
                        <a:spcAft>
                          <a:spcPts val="0"/>
                        </a:spcAft>
                        <a:buNone/>
                      </a:pPr>
                      <a:r>
                        <a:rPr lang="en" sz="1000">
                          <a:highlight>
                            <a:srgbClr val="FFFFFF"/>
                          </a:highlight>
                        </a:rPr>
                        <a:t>3</a:t>
                      </a:r>
                      <a:endParaRPr sz="1000">
                        <a:highlight>
                          <a:srgbClr val="FFFFFF"/>
                        </a:highlight>
                      </a:endParaRPr>
                    </a:p>
                  </a:txBody>
                  <a:tcPr marT="63500" marB="63500" marR="63500" marL="63500"/>
                </a:tc>
                <a:tc>
                  <a:txBody>
                    <a:bodyPr/>
                    <a:lstStyle/>
                    <a:p>
                      <a:pPr indent="0" lvl="0" marL="0" rtl="0" algn="l">
                        <a:spcBef>
                          <a:spcPts val="0"/>
                        </a:spcBef>
                        <a:spcAft>
                          <a:spcPts val="0"/>
                        </a:spcAft>
                        <a:buNone/>
                      </a:pPr>
                      <a:r>
                        <a:rPr lang="en" sz="1000">
                          <a:highlight>
                            <a:srgbClr val="FFFFFF"/>
                          </a:highlight>
                        </a:rPr>
                        <a:t>3</a:t>
                      </a:r>
                      <a:endParaRPr sz="1000">
                        <a:highlight>
                          <a:srgbClr val="FFFFFF"/>
                        </a:highlight>
                      </a:endParaRPr>
                    </a:p>
                  </a:txBody>
                  <a:tcPr marT="63500" marB="63500" marR="63500" marL="63500"/>
                </a:tc>
              </a:tr>
              <a:tr h="12700">
                <a:tc>
                  <a:txBody>
                    <a:bodyPr/>
                    <a:lstStyle/>
                    <a:p>
                      <a:pPr indent="0" lvl="0" marL="0" rtl="0" algn="l">
                        <a:spcBef>
                          <a:spcPts val="0"/>
                        </a:spcBef>
                        <a:spcAft>
                          <a:spcPts val="0"/>
                        </a:spcAft>
                        <a:buNone/>
                      </a:pPr>
                      <a:r>
                        <a:rPr lang="en" sz="1000">
                          <a:highlight>
                            <a:srgbClr val="FFFFFF"/>
                          </a:highlight>
                        </a:rPr>
                        <a:t>Cluster 3</a:t>
                      </a:r>
                      <a:endParaRPr sz="1000">
                        <a:highlight>
                          <a:srgbClr val="FFFFFF"/>
                        </a:highlight>
                      </a:endParaRPr>
                    </a:p>
                  </a:txBody>
                  <a:tcPr marT="63500" marB="63500" marR="63500" marL="63500"/>
                </a:tc>
                <a:tc>
                  <a:txBody>
                    <a:bodyPr/>
                    <a:lstStyle/>
                    <a:p>
                      <a:pPr indent="0" lvl="0" marL="0" rtl="0" algn="l">
                        <a:spcBef>
                          <a:spcPts val="0"/>
                        </a:spcBef>
                        <a:spcAft>
                          <a:spcPts val="0"/>
                        </a:spcAft>
                        <a:buNone/>
                      </a:pPr>
                      <a:r>
                        <a:rPr lang="en" sz="1000">
                          <a:highlight>
                            <a:srgbClr val="FFFFFF"/>
                          </a:highlight>
                        </a:rPr>
                        <a:t>0</a:t>
                      </a:r>
                      <a:endParaRPr sz="1000">
                        <a:highlight>
                          <a:srgbClr val="FFFFFF"/>
                        </a:highlight>
                      </a:endParaRPr>
                    </a:p>
                  </a:txBody>
                  <a:tcPr marT="63500" marB="63500" marR="63500" marL="63500"/>
                </a:tc>
                <a:tc>
                  <a:txBody>
                    <a:bodyPr/>
                    <a:lstStyle/>
                    <a:p>
                      <a:pPr indent="0" lvl="0" marL="0" rtl="0" algn="l">
                        <a:spcBef>
                          <a:spcPts val="0"/>
                        </a:spcBef>
                        <a:spcAft>
                          <a:spcPts val="0"/>
                        </a:spcAft>
                        <a:buNone/>
                      </a:pPr>
                      <a:r>
                        <a:rPr lang="en" sz="1000">
                          <a:highlight>
                            <a:srgbClr val="FFFFFF"/>
                          </a:highlight>
                        </a:rPr>
                        <a:t>1</a:t>
                      </a:r>
                      <a:endParaRPr sz="1000">
                        <a:highlight>
                          <a:srgbClr val="FFFFFF"/>
                        </a:highlight>
                      </a:endParaRPr>
                    </a:p>
                  </a:txBody>
                  <a:tcPr marT="63500" marB="63500" marR="63500" marL="63500"/>
                </a:tc>
                <a:tc>
                  <a:txBody>
                    <a:bodyPr/>
                    <a:lstStyle/>
                    <a:p>
                      <a:pPr indent="0" lvl="0" marL="0" rtl="0" algn="l">
                        <a:spcBef>
                          <a:spcPts val="0"/>
                        </a:spcBef>
                        <a:spcAft>
                          <a:spcPts val="0"/>
                        </a:spcAft>
                        <a:buNone/>
                      </a:pPr>
                      <a:r>
                        <a:rPr lang="en" sz="1000">
                          <a:highlight>
                            <a:srgbClr val="FFFFFF"/>
                          </a:highlight>
                        </a:rPr>
                        <a:t>1</a:t>
                      </a:r>
                      <a:endParaRPr sz="1000">
                        <a:highlight>
                          <a:srgbClr val="FFFFFF"/>
                        </a:highlight>
                      </a:endParaRPr>
                    </a:p>
                  </a:txBody>
                  <a:tcPr marT="63500" marB="63500" marR="63500" marL="63500"/>
                </a:tc>
              </a:tr>
              <a:tr h="12700">
                <a:tc>
                  <a:txBody>
                    <a:bodyPr/>
                    <a:lstStyle/>
                    <a:p>
                      <a:pPr indent="0" lvl="0" marL="0" rtl="0" algn="l">
                        <a:spcBef>
                          <a:spcPts val="0"/>
                        </a:spcBef>
                        <a:spcAft>
                          <a:spcPts val="0"/>
                        </a:spcAft>
                        <a:buNone/>
                      </a:pPr>
                      <a:r>
                        <a:rPr lang="en" sz="1000">
                          <a:highlight>
                            <a:srgbClr val="FFFFFF"/>
                          </a:highlight>
                        </a:rPr>
                        <a:t>Cluster 4</a:t>
                      </a:r>
                      <a:endParaRPr sz="1000">
                        <a:highlight>
                          <a:srgbClr val="FFFFFF"/>
                        </a:highlight>
                      </a:endParaRPr>
                    </a:p>
                  </a:txBody>
                  <a:tcPr marT="63500" marB="63500" marR="63500" marL="63500"/>
                </a:tc>
                <a:tc>
                  <a:txBody>
                    <a:bodyPr/>
                    <a:lstStyle/>
                    <a:p>
                      <a:pPr indent="0" lvl="0" marL="0" rtl="0" algn="l">
                        <a:spcBef>
                          <a:spcPts val="0"/>
                        </a:spcBef>
                        <a:spcAft>
                          <a:spcPts val="0"/>
                        </a:spcAft>
                        <a:buNone/>
                      </a:pPr>
                      <a:r>
                        <a:rPr lang="en" sz="1000">
                          <a:highlight>
                            <a:srgbClr val="FFFFFF"/>
                          </a:highlight>
                        </a:rPr>
                        <a:t>0</a:t>
                      </a:r>
                      <a:endParaRPr sz="1000">
                        <a:highlight>
                          <a:srgbClr val="FFFFFF"/>
                        </a:highlight>
                      </a:endParaRPr>
                    </a:p>
                  </a:txBody>
                  <a:tcPr marT="63500" marB="63500" marR="63500" marL="63500"/>
                </a:tc>
                <a:tc>
                  <a:txBody>
                    <a:bodyPr/>
                    <a:lstStyle/>
                    <a:p>
                      <a:pPr indent="0" lvl="0" marL="0" rtl="0" algn="l">
                        <a:spcBef>
                          <a:spcPts val="0"/>
                        </a:spcBef>
                        <a:spcAft>
                          <a:spcPts val="0"/>
                        </a:spcAft>
                        <a:buNone/>
                      </a:pPr>
                      <a:r>
                        <a:rPr lang="en" sz="1000">
                          <a:highlight>
                            <a:srgbClr val="FFFFFF"/>
                          </a:highlight>
                        </a:rPr>
                        <a:t>1</a:t>
                      </a:r>
                      <a:endParaRPr sz="1000">
                        <a:highlight>
                          <a:srgbClr val="FFFFFF"/>
                        </a:highlight>
                      </a:endParaRPr>
                    </a:p>
                  </a:txBody>
                  <a:tcPr marT="63500" marB="63500" marR="63500" marL="63500"/>
                </a:tc>
                <a:tc>
                  <a:txBody>
                    <a:bodyPr/>
                    <a:lstStyle/>
                    <a:p>
                      <a:pPr indent="0" lvl="0" marL="0" rtl="0" algn="l">
                        <a:spcBef>
                          <a:spcPts val="0"/>
                        </a:spcBef>
                        <a:spcAft>
                          <a:spcPts val="0"/>
                        </a:spcAft>
                        <a:buNone/>
                      </a:pPr>
                      <a:r>
                        <a:rPr lang="en" sz="1000">
                          <a:highlight>
                            <a:srgbClr val="FFFFFF"/>
                          </a:highlight>
                        </a:rPr>
                        <a:t>1</a:t>
                      </a:r>
                      <a:endParaRPr sz="1000">
                        <a:highlight>
                          <a:srgbClr val="FFFFFF"/>
                        </a:highlight>
                      </a:endParaRPr>
                    </a:p>
                  </a:txBody>
                  <a:tcPr marT="63500" marB="63500" marR="63500" marL="63500"/>
                </a:tc>
              </a:tr>
              <a:tr h="12700">
                <a:tc>
                  <a:txBody>
                    <a:bodyPr/>
                    <a:lstStyle/>
                    <a:p>
                      <a:pPr indent="0" lvl="0" marL="0" rtl="0" algn="l">
                        <a:spcBef>
                          <a:spcPts val="0"/>
                        </a:spcBef>
                        <a:spcAft>
                          <a:spcPts val="0"/>
                        </a:spcAft>
                        <a:buNone/>
                      </a:pPr>
                      <a:r>
                        <a:rPr lang="en" sz="1000">
                          <a:highlight>
                            <a:srgbClr val="FFFFFF"/>
                          </a:highlight>
                        </a:rPr>
                        <a:t>Cluster 5</a:t>
                      </a:r>
                      <a:endParaRPr sz="1000">
                        <a:highlight>
                          <a:srgbClr val="FFFFFF"/>
                        </a:highlight>
                      </a:endParaRPr>
                    </a:p>
                  </a:txBody>
                  <a:tcPr marT="63500" marB="63500" marR="63500" marL="63500"/>
                </a:tc>
                <a:tc>
                  <a:txBody>
                    <a:bodyPr/>
                    <a:lstStyle/>
                    <a:p>
                      <a:pPr indent="0" lvl="0" marL="0" rtl="0" algn="l">
                        <a:spcBef>
                          <a:spcPts val="0"/>
                        </a:spcBef>
                        <a:spcAft>
                          <a:spcPts val="0"/>
                        </a:spcAft>
                        <a:buNone/>
                      </a:pPr>
                      <a:r>
                        <a:rPr lang="en" sz="1000">
                          <a:highlight>
                            <a:srgbClr val="FFFFFF"/>
                          </a:highlight>
                        </a:rPr>
                        <a:t>5</a:t>
                      </a:r>
                      <a:endParaRPr sz="1000">
                        <a:highlight>
                          <a:srgbClr val="FFFFFF"/>
                        </a:highlight>
                      </a:endParaRPr>
                    </a:p>
                  </a:txBody>
                  <a:tcPr marT="63500" marB="63500" marR="63500" marL="63500"/>
                </a:tc>
                <a:tc>
                  <a:txBody>
                    <a:bodyPr/>
                    <a:lstStyle/>
                    <a:p>
                      <a:pPr indent="0" lvl="0" marL="0" rtl="0" algn="l">
                        <a:spcBef>
                          <a:spcPts val="0"/>
                        </a:spcBef>
                        <a:spcAft>
                          <a:spcPts val="0"/>
                        </a:spcAft>
                        <a:buNone/>
                      </a:pPr>
                      <a:r>
                        <a:rPr lang="en" sz="1000">
                          <a:highlight>
                            <a:srgbClr val="FFFFFF"/>
                          </a:highlight>
                        </a:rPr>
                        <a:t>20</a:t>
                      </a:r>
                      <a:endParaRPr sz="1000">
                        <a:highlight>
                          <a:srgbClr val="FFFFFF"/>
                        </a:highlight>
                      </a:endParaRPr>
                    </a:p>
                  </a:txBody>
                  <a:tcPr marT="63500" marB="63500" marR="63500" marL="63500"/>
                </a:tc>
                <a:tc>
                  <a:txBody>
                    <a:bodyPr/>
                    <a:lstStyle/>
                    <a:p>
                      <a:pPr indent="0" lvl="0" marL="0" rtl="0" algn="l">
                        <a:spcBef>
                          <a:spcPts val="0"/>
                        </a:spcBef>
                        <a:spcAft>
                          <a:spcPts val="0"/>
                        </a:spcAft>
                        <a:buNone/>
                      </a:pPr>
                      <a:r>
                        <a:rPr lang="en" sz="1000">
                          <a:highlight>
                            <a:srgbClr val="FFFFFF"/>
                          </a:highlight>
                        </a:rPr>
                        <a:t>25</a:t>
                      </a:r>
                      <a:endParaRPr sz="1000">
                        <a:highlight>
                          <a:srgbClr val="FFFFFF"/>
                        </a:highlight>
                      </a:endParaRPr>
                    </a:p>
                  </a:txBody>
                  <a:tcPr marT="63500" marB="63500" marR="63500" marL="63500"/>
                </a:tc>
              </a:tr>
              <a:tr h="12700">
                <a:tc>
                  <a:txBody>
                    <a:bodyPr/>
                    <a:lstStyle/>
                    <a:p>
                      <a:pPr indent="0" lvl="0" marL="0" rtl="0" algn="l">
                        <a:spcBef>
                          <a:spcPts val="0"/>
                        </a:spcBef>
                        <a:spcAft>
                          <a:spcPts val="0"/>
                        </a:spcAft>
                        <a:buNone/>
                      </a:pPr>
                      <a:r>
                        <a:rPr lang="en" sz="1000">
                          <a:highlight>
                            <a:srgbClr val="FFFFFF"/>
                          </a:highlight>
                        </a:rPr>
                        <a:t>Aggregate</a:t>
                      </a:r>
                      <a:endParaRPr sz="1000">
                        <a:highlight>
                          <a:srgbClr val="FFFFFF"/>
                        </a:highlight>
                      </a:endParaRPr>
                    </a:p>
                  </a:txBody>
                  <a:tcPr marT="63500" marB="63500" marR="63500" marL="63500"/>
                </a:tc>
                <a:tc>
                  <a:txBody>
                    <a:bodyPr/>
                    <a:lstStyle/>
                    <a:p>
                      <a:pPr indent="0" lvl="0" marL="0" rtl="0" algn="l">
                        <a:spcBef>
                          <a:spcPts val="0"/>
                        </a:spcBef>
                        <a:spcAft>
                          <a:spcPts val="0"/>
                        </a:spcAft>
                        <a:buNone/>
                      </a:pPr>
                      <a:r>
                        <a:rPr lang="en" sz="1000">
                          <a:highlight>
                            <a:srgbClr val="FFFFFF"/>
                          </a:highlight>
                        </a:rPr>
                        <a:t>40</a:t>
                      </a:r>
                      <a:endParaRPr sz="1000">
                        <a:highlight>
                          <a:srgbClr val="FFFFFF"/>
                        </a:highlight>
                      </a:endParaRPr>
                    </a:p>
                  </a:txBody>
                  <a:tcPr marT="63500" marB="63500" marR="63500" marL="63500"/>
                </a:tc>
                <a:tc>
                  <a:txBody>
                    <a:bodyPr/>
                    <a:lstStyle/>
                    <a:p>
                      <a:pPr indent="0" lvl="0" marL="0" rtl="0" algn="l">
                        <a:spcBef>
                          <a:spcPts val="0"/>
                        </a:spcBef>
                        <a:spcAft>
                          <a:spcPts val="0"/>
                        </a:spcAft>
                        <a:buNone/>
                      </a:pPr>
                      <a:r>
                        <a:rPr lang="en" sz="1000">
                          <a:highlight>
                            <a:srgbClr val="FFFFFF"/>
                          </a:highlight>
                        </a:rPr>
                        <a:t>39</a:t>
                      </a:r>
                      <a:endParaRPr sz="1000">
                        <a:highlight>
                          <a:srgbClr val="FFFFFF"/>
                        </a:highlight>
                      </a:endParaRPr>
                    </a:p>
                  </a:txBody>
                  <a:tcPr marT="63500" marB="63500" marR="63500" marL="63500"/>
                </a:tc>
                <a:tc>
                  <a:txBody>
                    <a:bodyPr/>
                    <a:lstStyle/>
                    <a:p>
                      <a:pPr indent="0" lvl="0" marL="0" rtl="0" algn="l">
                        <a:spcBef>
                          <a:spcPts val="0"/>
                        </a:spcBef>
                        <a:spcAft>
                          <a:spcPts val="0"/>
                        </a:spcAft>
                        <a:buNone/>
                      </a:pPr>
                      <a:r>
                        <a:rPr lang="en" sz="1000">
                          <a:highlight>
                            <a:srgbClr val="FFFFFF"/>
                          </a:highlight>
                        </a:rPr>
                        <a:t>79</a:t>
                      </a:r>
                      <a:endParaRPr sz="1000">
                        <a:highlight>
                          <a:srgbClr val="FFFFFF"/>
                        </a:highlight>
                      </a:endParaRPr>
                    </a:p>
                  </a:txBody>
                  <a:tcPr marT="63500" marB="63500" marR="63500" marL="63500"/>
                </a:tc>
              </a:tr>
            </a:tbl>
          </a:graphicData>
        </a:graphic>
      </p:graphicFrame>
      <p:sp>
        <p:nvSpPr>
          <p:cNvPr id="102" name="Google Shape;102;p20"/>
          <p:cNvSpPr txBox="1"/>
          <p:nvPr>
            <p:ph type="title"/>
          </p:nvPr>
        </p:nvSpPr>
        <p:spPr>
          <a:xfrm>
            <a:off x="453675" y="483988"/>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analysis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Neighbourhoods on a Map</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9" name="Google Shape;109;p21"/>
          <p:cNvPicPr preferRelativeResize="0"/>
          <p:nvPr/>
        </p:nvPicPr>
        <p:blipFill>
          <a:blip r:embed="rId3">
            <a:alphaModFix/>
          </a:blip>
          <a:stretch>
            <a:fillRect/>
          </a:stretch>
        </p:blipFill>
        <p:spPr>
          <a:xfrm>
            <a:off x="311700" y="1152475"/>
            <a:ext cx="8429149" cy="3798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