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sldIdLst>
    <p:sldId id="256" r:id="rId2"/>
    <p:sldId id="693" r:id="rId3"/>
    <p:sldId id="697" r:id="rId4"/>
    <p:sldId id="263" r:id="rId5"/>
    <p:sldId id="711" r:id="rId6"/>
    <p:sldId id="712" r:id="rId7"/>
    <p:sldId id="264" r:id="rId8"/>
    <p:sldId id="722" r:id="rId9"/>
    <p:sldId id="746" r:id="rId10"/>
    <p:sldId id="720" r:id="rId11"/>
    <p:sldId id="267" r:id="rId12"/>
    <p:sldId id="266" r:id="rId13"/>
    <p:sldId id="749" r:id="rId14"/>
    <p:sldId id="721" r:id="rId15"/>
    <p:sldId id="748" r:id="rId16"/>
    <p:sldId id="718" r:id="rId17"/>
    <p:sldId id="261" r:id="rId18"/>
    <p:sldId id="71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snet20 Mumbai" initials="SM" lastIdx="7" clrIdx="0">
    <p:extLst>
      <p:ext uri="{19B8F6BF-5375-455C-9EA6-DF929625EA0E}">
        <p15:presenceInfo xmlns:p15="http://schemas.microsoft.com/office/powerpoint/2012/main" userId="S::sysnet20.mumbai@xoriantsolutions.onmicrosoft.com::9744697b-75ce-4016-a500-f43e042aa1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2T11:46:58.532" idx="6">
    <p:pos x="174" y="78"/>
    <p:text>Need diagram for each</p:text>
    <p:extLst>
      <p:ext uri="{C676402C-5697-4E1C-873F-D02D1690AC5C}">
        <p15:threadingInfo xmlns:p15="http://schemas.microsoft.com/office/powerpoint/2012/main" timeZoneBias="-330"/>
      </p:ext>
    </p:extLst>
  </p:cm>
  <p:cm authorId="1" dt="2021-08-02T12:03:43.014" idx="7">
    <p:pos x="174" y="214"/>
    <p:text>ScheduledThreadPool diagram is same as FixedThreadPoolDiagra but instaed of Blocking Queue, it should be DelayQueue</p:text>
    <p:extLst>
      <p:ext uri="{C676402C-5697-4E1C-873F-D02D1690AC5C}">
        <p15:threadingInfo xmlns:p15="http://schemas.microsoft.com/office/powerpoint/2012/main" timeZoneBias="-330">
          <p15:parentCm authorId="1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2T12:13:01.041" idx="4">
    <p:pos x="10" y="10"/>
    <p:text>Refer the example code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2T12:04:34.436" idx="3">
    <p:pos x="156" y="90"/>
    <p:text>Callable Syntax, and can pop up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2T12:21:04.798" idx="5">
    <p:pos x="10" y="10"/>
    <p:text>Remove the logo and align it properly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5A63-FBE4-46D8-91C5-1035DA1ADBF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6F5D-B30A-4FB0-88EA-7890EA63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B83FB7D3-8FBA-48A1-9FA1-F452F74AAD2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B83FB7D3-8FBA-48A1-9FA1-F452F74AAD2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9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6F5D-B30A-4FB0-88EA-7890EA6317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9671053" y="0"/>
            <a:ext cx="2520948" cy="5378451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784503"/>
              <a:gd name="connsiteY0" fmla="*/ 4160233 h 4160233"/>
              <a:gd name="connsiteX1" fmla="*/ 1784503 w 1784503"/>
              <a:gd name="connsiteY1" fmla="*/ 0 h 4160233"/>
              <a:gd name="connsiteX2" fmla="*/ 1784503 w 1784503"/>
              <a:gd name="connsiteY2" fmla="*/ 1657350 h 4160233"/>
              <a:gd name="connsiteX3" fmla="*/ 0 w 1784503"/>
              <a:gd name="connsiteY3" fmla="*/ 4160233 h 4160233"/>
              <a:gd name="connsiteX0" fmla="*/ 0 w 1080880"/>
              <a:gd name="connsiteY0" fmla="*/ 2819435 h 2819435"/>
              <a:gd name="connsiteX1" fmla="*/ 1080880 w 1080880"/>
              <a:gd name="connsiteY1" fmla="*/ 0 h 2819435"/>
              <a:gd name="connsiteX2" fmla="*/ 1080880 w 1080880"/>
              <a:gd name="connsiteY2" fmla="*/ 1657350 h 2819435"/>
              <a:gd name="connsiteX3" fmla="*/ 0 w 1080880"/>
              <a:gd name="connsiteY3" fmla="*/ 2819435 h 2819435"/>
              <a:gd name="connsiteX0" fmla="*/ 0 w 1482457"/>
              <a:gd name="connsiteY0" fmla="*/ 2916657 h 2916657"/>
              <a:gd name="connsiteX1" fmla="*/ 1482457 w 1482457"/>
              <a:gd name="connsiteY1" fmla="*/ 0 h 2916657"/>
              <a:gd name="connsiteX2" fmla="*/ 1482457 w 1482457"/>
              <a:gd name="connsiteY2" fmla="*/ 1657350 h 2916657"/>
              <a:gd name="connsiteX3" fmla="*/ 0 w 1482457"/>
              <a:gd name="connsiteY3" fmla="*/ 2916657 h 2916657"/>
              <a:gd name="connsiteX0" fmla="*/ 0 w 1532644"/>
              <a:gd name="connsiteY0" fmla="*/ 3042375 h 3042375"/>
              <a:gd name="connsiteX1" fmla="*/ 1532644 w 1532644"/>
              <a:gd name="connsiteY1" fmla="*/ 0 h 3042375"/>
              <a:gd name="connsiteX2" fmla="*/ 1532644 w 1532644"/>
              <a:gd name="connsiteY2" fmla="*/ 1657350 h 3042375"/>
              <a:gd name="connsiteX3" fmla="*/ 0 w 1532644"/>
              <a:gd name="connsiteY3" fmla="*/ 3042375 h 30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644" h="3042375">
                <a:moveTo>
                  <a:pt x="0" y="3042375"/>
                </a:moveTo>
                <a:lnTo>
                  <a:pt x="1532644" y="0"/>
                </a:lnTo>
                <a:lnTo>
                  <a:pt x="1532644" y="1657350"/>
                </a:lnTo>
                <a:lnTo>
                  <a:pt x="0" y="3042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356851" y="1"/>
            <a:ext cx="1835149" cy="2028825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657350">
                <a:moveTo>
                  <a:pt x="0" y="0"/>
                </a:moveTo>
                <a:lnTo>
                  <a:pt x="1371600" y="0"/>
                </a:lnTo>
                <a:lnTo>
                  <a:pt x="1371600" y="1657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3"/>
          <p:cNvSpPr/>
          <p:nvPr/>
        </p:nvSpPr>
        <p:spPr>
          <a:xfrm>
            <a:off x="10063693" y="1295402"/>
            <a:ext cx="2128308" cy="193039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08" h="1657350">
                <a:moveTo>
                  <a:pt x="0" y="1457409"/>
                </a:moveTo>
                <a:lnTo>
                  <a:pt x="1590708" y="0"/>
                </a:lnTo>
                <a:lnTo>
                  <a:pt x="1590708" y="1657350"/>
                </a:lnTo>
                <a:lnTo>
                  <a:pt x="0" y="14574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3"/>
          <p:cNvSpPr/>
          <p:nvPr/>
        </p:nvSpPr>
        <p:spPr>
          <a:xfrm>
            <a:off x="11804651" y="1292227"/>
            <a:ext cx="387349" cy="73342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1564714"/>
              <a:gd name="connsiteY0" fmla="*/ 696891 h 1657350"/>
              <a:gd name="connsiteX1" fmla="*/ 1564714 w 1564714"/>
              <a:gd name="connsiteY1" fmla="*/ 0 h 1657350"/>
              <a:gd name="connsiteX2" fmla="*/ 1564714 w 1564714"/>
              <a:gd name="connsiteY2" fmla="*/ 1657350 h 1657350"/>
              <a:gd name="connsiteX3" fmla="*/ 0 w 1564714"/>
              <a:gd name="connsiteY3" fmla="*/ 696891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714" h="1657350">
                <a:moveTo>
                  <a:pt x="0" y="696891"/>
                </a:moveTo>
                <a:lnTo>
                  <a:pt x="1564714" y="0"/>
                </a:lnTo>
                <a:lnTo>
                  <a:pt x="1564714" y="1657350"/>
                </a:lnTo>
                <a:lnTo>
                  <a:pt x="0" y="696891"/>
                </a:lnTo>
                <a:close/>
              </a:path>
            </a:pathLst>
          </a:custGeom>
          <a:solidFill>
            <a:srgbClr val="14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3"/>
          <p:cNvSpPr/>
          <p:nvPr/>
        </p:nvSpPr>
        <p:spPr>
          <a:xfrm>
            <a:off x="8774642" y="1819277"/>
            <a:ext cx="3417359" cy="3500204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2554151"/>
              <a:gd name="connsiteY0" fmla="*/ 3123257 h 3123257"/>
              <a:gd name="connsiteX1" fmla="*/ 2554151 w 2554151"/>
              <a:gd name="connsiteY1" fmla="*/ 0 h 3123257"/>
              <a:gd name="connsiteX2" fmla="*/ 2554151 w 2554151"/>
              <a:gd name="connsiteY2" fmla="*/ 1657350 h 3123257"/>
              <a:gd name="connsiteX3" fmla="*/ 0 w 2554151"/>
              <a:gd name="connsiteY3" fmla="*/ 3123257 h 31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151" h="3123257">
                <a:moveTo>
                  <a:pt x="0" y="3123257"/>
                </a:moveTo>
                <a:lnTo>
                  <a:pt x="2554151" y="0"/>
                </a:lnTo>
                <a:lnTo>
                  <a:pt x="2554151" y="1657350"/>
                </a:lnTo>
                <a:lnTo>
                  <a:pt x="0" y="3123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 rot="19547933">
            <a:off x="9109551" y="4838516"/>
            <a:ext cx="131917" cy="38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379" y="2336452"/>
            <a:ext cx="8991021" cy="1695451"/>
          </a:xfrm>
        </p:spPr>
        <p:txBody>
          <a:bodyPr anchor="b">
            <a:noAutofit/>
          </a:bodyPr>
          <a:lstStyle>
            <a:lvl1pPr algn="l">
              <a:lnSpc>
                <a:spcPts val="5600"/>
              </a:lnSpc>
              <a:defRPr sz="5333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29" y="4000496"/>
            <a:ext cx="8730671" cy="711200"/>
          </a:xfrm>
        </p:spPr>
        <p:txBody>
          <a:bodyPr>
            <a:normAutofit/>
          </a:bodyPr>
          <a:lstStyle>
            <a:lvl1pPr marL="0" indent="0" algn="l">
              <a:lnSpc>
                <a:spcPts val="2667"/>
              </a:lnSpc>
              <a:buNone/>
              <a:defRPr sz="240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" y="78182"/>
            <a:ext cx="1398924" cy="6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/>
          <p:nvPr/>
        </p:nvSpPr>
        <p:spPr>
          <a:xfrm rot="10800000">
            <a:off x="2" y="6450427"/>
            <a:ext cx="1143001" cy="407573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279828 w 1651428"/>
              <a:gd name="connsiteY0" fmla="*/ 0 h 616017"/>
              <a:gd name="connsiteX1" fmla="*/ 1651428 w 1651428"/>
              <a:gd name="connsiteY1" fmla="*/ 0 h 616017"/>
              <a:gd name="connsiteX2" fmla="*/ 0 w 1651428"/>
              <a:gd name="connsiteY2" fmla="*/ 616017 h 616017"/>
              <a:gd name="connsiteX3" fmla="*/ 279828 w 1651428"/>
              <a:gd name="connsiteY3" fmla="*/ 0 h 6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428" h="616017">
                <a:moveTo>
                  <a:pt x="279828" y="0"/>
                </a:moveTo>
                <a:lnTo>
                  <a:pt x="1651428" y="0"/>
                </a:lnTo>
                <a:lnTo>
                  <a:pt x="0" y="616017"/>
                </a:lnTo>
                <a:lnTo>
                  <a:pt x="2798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00313998-4350-4FC8-8A6D-292566EF91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7" y="5154722"/>
            <a:ext cx="877837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0225" y="530226"/>
            <a:ext cx="5128895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0990" indent="-380990" algn="ctr">
              <a:buFont typeface="Arial" panose="020B0604020202020204" pitchFamily="34" charset="0"/>
              <a:buNone/>
              <a:defRPr lang="en-US" sz="24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800" y="351367"/>
            <a:ext cx="5486400" cy="812800"/>
          </a:xfrm>
        </p:spPr>
        <p:txBody>
          <a:bodyPr anchor="t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892801" y="1168749"/>
            <a:ext cx="5486399" cy="617255"/>
          </a:xfrm>
        </p:spPr>
        <p:txBody>
          <a:bodyPr>
            <a:normAutofit/>
          </a:bodyPr>
          <a:lstStyle>
            <a:lvl1pPr marL="0" indent="0">
              <a:lnSpc>
                <a:spcPts val="3333"/>
              </a:lnSpc>
              <a:buNone/>
              <a:defRPr sz="2933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7"/>
          </p:nvPr>
        </p:nvSpPr>
        <p:spPr>
          <a:xfrm>
            <a:off x="5892800" y="1838961"/>
            <a:ext cx="5486401" cy="4491991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9346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5659119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7"/>
          </p:nvPr>
        </p:nvSpPr>
        <p:spPr>
          <a:xfrm>
            <a:off x="5892800" y="1838960"/>
            <a:ext cx="5486401" cy="4692504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800" y="351367"/>
            <a:ext cx="5486400" cy="812800"/>
          </a:xfrm>
        </p:spPr>
        <p:txBody>
          <a:bodyPr anchor="t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892801" y="1168749"/>
            <a:ext cx="5486399" cy="617255"/>
          </a:xfrm>
        </p:spPr>
        <p:txBody>
          <a:bodyPr>
            <a:normAutofit/>
          </a:bodyPr>
          <a:lstStyle>
            <a:lvl1pPr marL="0" indent="0">
              <a:lnSpc>
                <a:spcPts val="3333"/>
              </a:lnSpc>
              <a:buNone/>
              <a:defRPr sz="2933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2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120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28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24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6167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00773" y="2"/>
            <a:ext cx="5691227" cy="6857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6888860" y="6370049"/>
            <a:ext cx="1422400" cy="287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67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803" y="2427821"/>
            <a:ext cx="5129797" cy="944584"/>
          </a:xfrm>
        </p:spPr>
        <p:txBody>
          <a:bodyPr anchor="b"/>
          <a:lstStyle>
            <a:lvl1pPr algn="l">
              <a:lnSpc>
                <a:spcPts val="5600"/>
              </a:lnSpc>
              <a:defRPr sz="5333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!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565730" y="3937000"/>
            <a:ext cx="5123871" cy="2336800"/>
          </a:xfrm>
        </p:spPr>
        <p:txBody>
          <a:bodyPr>
            <a:normAutofit/>
          </a:bodyPr>
          <a:lstStyle>
            <a:lvl1pPr marL="0" indent="0" algn="l">
              <a:lnSpc>
                <a:spcPts val="2667"/>
              </a:lnSpc>
              <a:buNone/>
              <a:defRPr sz="240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803" y="81947"/>
            <a:ext cx="1639069" cy="8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557001" y="1"/>
            <a:ext cx="635001" cy="1387473"/>
            <a:chOff x="8667750" y="0"/>
            <a:chExt cx="476251" cy="1040605"/>
          </a:xfrm>
        </p:grpSpPr>
        <p:sp>
          <p:nvSpPr>
            <p:cNvPr id="1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6695440" y="626533"/>
            <a:ext cx="4267200" cy="508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1467" b="1" dirty="0"/>
              <a:t>US – CORPORATE HEADQUARTERS</a:t>
            </a:r>
            <a:endParaRPr lang="en-US" sz="1467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695440" y="1011528"/>
            <a:ext cx="2235200" cy="9144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1248 </a:t>
            </a:r>
            <a:r>
              <a:rPr lang="en-US" sz="1200" dirty="0" err="1">
                <a:solidFill>
                  <a:schemeClr val="bg1"/>
                </a:solidFill>
              </a:rPr>
              <a:t>Reamwood</a:t>
            </a:r>
            <a:r>
              <a:rPr lang="en-US" sz="1200" dirty="0">
                <a:solidFill>
                  <a:schemeClr val="bg1"/>
                </a:solidFill>
              </a:rPr>
              <a:t> Avenue, 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Sunnyvale, CA 94089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(408) 743 4400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9042400" y="1011528"/>
            <a:ext cx="2235200" cy="9144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343 </a:t>
            </a:r>
            <a:r>
              <a:rPr lang="en-US" sz="1200" dirty="0" err="1">
                <a:solidFill>
                  <a:schemeClr val="bg1"/>
                </a:solidFill>
              </a:rPr>
              <a:t>Thornall</a:t>
            </a:r>
            <a:r>
              <a:rPr lang="en-US" sz="1200" dirty="0">
                <a:solidFill>
                  <a:schemeClr val="bg1"/>
                </a:solidFill>
              </a:rPr>
              <a:t> St 720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Edison, NJ 08837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(732) 395 6900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695440" y="2005515"/>
            <a:ext cx="4267200" cy="508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1467" b="1" dirty="0"/>
              <a:t>UK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695440" y="2390509"/>
            <a:ext cx="2235200" cy="9144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57 Rathbone Place,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4th Floor, Holden House,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London, W1T 1JU , UK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9042400" y="2390509"/>
            <a:ext cx="2540000" cy="9144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89 Worship Street </a:t>
            </a:r>
            <a:r>
              <a:rPr lang="en-US" sz="1200" dirty="0" err="1">
                <a:solidFill>
                  <a:schemeClr val="bg1"/>
                </a:solidFill>
              </a:rPr>
              <a:t>Shoreditch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London EC2A 2BF, UK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(44) 2079 938 955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695440" y="3377937"/>
            <a:ext cx="4267200" cy="508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1467" b="1" dirty="0"/>
              <a:t>INDIA</a:t>
            </a: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695440" y="3762931"/>
            <a:ext cx="2235200" cy="119006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b="1" dirty="0">
                <a:solidFill>
                  <a:schemeClr val="tx2"/>
                </a:solidFill>
              </a:rPr>
              <a:t>Mumbai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4th Floor, Nomura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Powai , Mumbai 400 076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+91 (22) 3051 1000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042400" y="3762931"/>
            <a:ext cx="2743200" cy="119006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b="1" dirty="0">
                <a:solidFill>
                  <a:schemeClr val="tx2"/>
                </a:solidFill>
              </a:rPr>
              <a:t>Pune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5th floor, Amar Paradigm </a:t>
            </a:r>
            <a:r>
              <a:rPr lang="en-US" sz="1200" dirty="0" err="1">
                <a:solidFill>
                  <a:schemeClr val="bg1"/>
                </a:solidFill>
              </a:rPr>
              <a:t>Baner</a:t>
            </a:r>
            <a:r>
              <a:rPr lang="en-US" sz="1200" dirty="0">
                <a:solidFill>
                  <a:schemeClr val="bg1"/>
                </a:solidFill>
              </a:rPr>
              <a:t> Road</a:t>
            </a:r>
          </a:p>
          <a:p>
            <a:pPr>
              <a:lnSpc>
                <a:spcPts val="1467"/>
              </a:lnSpc>
            </a:pPr>
            <a:r>
              <a:rPr lang="en-US" sz="1200" dirty="0" err="1">
                <a:solidFill>
                  <a:schemeClr val="bg1"/>
                </a:solidFill>
              </a:rPr>
              <a:t>Baner</a:t>
            </a:r>
            <a:r>
              <a:rPr lang="en-US" sz="1200" dirty="0">
                <a:solidFill>
                  <a:schemeClr val="bg1"/>
                </a:solidFill>
              </a:rPr>
              <a:t>, Pune 411 045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+91 (20) 6604 6000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695440" y="4851400"/>
            <a:ext cx="4064000" cy="134051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67"/>
              </a:lnSpc>
            </a:pPr>
            <a:r>
              <a:rPr lang="en-US" sz="1200" b="1" dirty="0">
                <a:solidFill>
                  <a:schemeClr val="tx2"/>
                </a:solidFill>
              </a:rPr>
              <a:t>Bangalore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4th Floor, </a:t>
            </a:r>
            <a:r>
              <a:rPr lang="en-US" sz="1200" dirty="0" err="1">
                <a:solidFill>
                  <a:schemeClr val="bg1"/>
                </a:solidFill>
              </a:rPr>
              <a:t>Kabra</a:t>
            </a:r>
            <a:r>
              <a:rPr lang="en-US" sz="1200" dirty="0">
                <a:solidFill>
                  <a:schemeClr val="bg1"/>
                </a:solidFill>
              </a:rPr>
              <a:t> Excelsior, 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80 Feet Main Road, </a:t>
            </a:r>
            <a:r>
              <a:rPr lang="en-US" sz="1200" dirty="0" err="1">
                <a:solidFill>
                  <a:schemeClr val="bg1"/>
                </a:solidFill>
              </a:rPr>
              <a:t>Koramangala</a:t>
            </a:r>
            <a:r>
              <a:rPr lang="en-US" sz="1200" dirty="0">
                <a:solidFill>
                  <a:schemeClr val="bg1"/>
                </a:solidFill>
              </a:rPr>
              <a:t> 1st Block,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Bengaluru (Bangalore) 560034</a:t>
            </a:r>
          </a:p>
          <a:p>
            <a:pPr>
              <a:lnSpc>
                <a:spcPts val="1467"/>
              </a:lnSpc>
            </a:pPr>
            <a:r>
              <a:rPr lang="en-US" sz="1200" dirty="0">
                <a:solidFill>
                  <a:schemeClr val="bg1"/>
                </a:solidFill>
              </a:rPr>
              <a:t>Phone: +91 (80) 4666 1666</a:t>
            </a:r>
          </a:p>
        </p:txBody>
      </p:sp>
    </p:spTree>
    <p:extLst>
      <p:ext uri="{BB962C8B-B14F-4D97-AF65-F5344CB8AC3E}">
        <p14:creationId xmlns:p14="http://schemas.microsoft.com/office/powerpoint/2010/main" val="238395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2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</a:t>
            </a:r>
            <a:r>
              <a:rPr lang="en-US" sz="1067" dirty="0" err="1">
                <a:solidFill>
                  <a:schemeClr val="tx2"/>
                </a:solidFill>
              </a:rPr>
              <a:t>Xoriant</a:t>
            </a:r>
            <a:r>
              <a:rPr lang="en-US" sz="1067" dirty="0">
                <a:solidFill>
                  <a:schemeClr val="tx2"/>
                </a:solidFill>
              </a:rPr>
              <a:t> Corporation.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7352" y="76199"/>
            <a:ext cx="10972800" cy="881383"/>
          </a:xfrm>
        </p:spPr>
        <p:txBody>
          <a:bodyPr anchor="b">
            <a:normAutofit/>
          </a:bodyPr>
          <a:lstStyle>
            <a:lvl1pPr algn="l">
              <a:defRPr lang="en-US" sz="3733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" y="1085851"/>
            <a:ext cx="114014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6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9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13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09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305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351" y="76200"/>
            <a:ext cx="10972800" cy="879952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114014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3"/>
          </p:nvPr>
        </p:nvSpPr>
        <p:spPr>
          <a:xfrm>
            <a:off x="385350" y="1270000"/>
            <a:ext cx="11180116" cy="52070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1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1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541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17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351" y="76200"/>
            <a:ext cx="10972800" cy="879952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085851"/>
            <a:ext cx="114014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85350" y="1270001"/>
            <a:ext cx="11180116" cy="617255"/>
          </a:xfrm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buNone/>
              <a:defRPr sz="2933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5"/>
          </p:nvPr>
        </p:nvSpPr>
        <p:spPr>
          <a:xfrm>
            <a:off x="385350" y="1862667"/>
            <a:ext cx="11180116" cy="4631267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33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097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803" y="1986921"/>
            <a:ext cx="8996947" cy="1616625"/>
          </a:xfrm>
        </p:spPr>
        <p:txBody>
          <a:bodyPr anchor="b">
            <a:noAutofit/>
          </a:bodyPr>
          <a:lstStyle>
            <a:lvl1pPr algn="l">
              <a:lnSpc>
                <a:spcPts val="5600"/>
              </a:lnSpc>
              <a:defRPr sz="5333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65729" y="3575473"/>
            <a:ext cx="8730671" cy="711200"/>
          </a:xfrm>
        </p:spPr>
        <p:txBody>
          <a:bodyPr>
            <a:normAutofit/>
          </a:bodyPr>
          <a:lstStyle>
            <a:lvl1pPr marL="0" indent="0" algn="l">
              <a:lnSpc>
                <a:spcPts val="2667"/>
              </a:lnSpc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1" y="0"/>
            <a:ext cx="4267201" cy="4038600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821" h="2553821">
                <a:moveTo>
                  <a:pt x="0" y="0"/>
                </a:moveTo>
                <a:lnTo>
                  <a:pt x="2553821" y="0"/>
                </a:lnTo>
                <a:lnTo>
                  <a:pt x="2553821" y="25538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2"/>
          <p:cNvSpPr/>
          <p:nvPr/>
        </p:nvSpPr>
        <p:spPr>
          <a:xfrm>
            <a:off x="10965393" y="1828801"/>
            <a:ext cx="1226609" cy="2209801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855530"/>
              <a:gd name="connsiteY0" fmla="*/ 862750 h 2553821"/>
              <a:gd name="connsiteX1" fmla="*/ 855530 w 855530"/>
              <a:gd name="connsiteY1" fmla="*/ 0 h 2553821"/>
              <a:gd name="connsiteX2" fmla="*/ 855530 w 855530"/>
              <a:gd name="connsiteY2" fmla="*/ 2553821 h 2553821"/>
              <a:gd name="connsiteX3" fmla="*/ 0 w 855530"/>
              <a:gd name="connsiteY3" fmla="*/ 862750 h 2553821"/>
              <a:gd name="connsiteX0" fmla="*/ 0 w 746993"/>
              <a:gd name="connsiteY0" fmla="*/ 1287686 h 2553821"/>
              <a:gd name="connsiteX1" fmla="*/ 746993 w 746993"/>
              <a:gd name="connsiteY1" fmla="*/ 0 h 2553821"/>
              <a:gd name="connsiteX2" fmla="*/ 746993 w 746993"/>
              <a:gd name="connsiteY2" fmla="*/ 2553821 h 2553821"/>
              <a:gd name="connsiteX3" fmla="*/ 0 w 746993"/>
              <a:gd name="connsiteY3" fmla="*/ 1287686 h 2553821"/>
              <a:gd name="connsiteX0" fmla="*/ 0 w 659205"/>
              <a:gd name="connsiteY0" fmla="*/ 1472169 h 2553821"/>
              <a:gd name="connsiteX1" fmla="*/ 659205 w 659205"/>
              <a:gd name="connsiteY1" fmla="*/ 0 h 2553821"/>
              <a:gd name="connsiteX2" fmla="*/ 659205 w 659205"/>
              <a:gd name="connsiteY2" fmla="*/ 2553821 h 2553821"/>
              <a:gd name="connsiteX3" fmla="*/ 0 w 659205"/>
              <a:gd name="connsiteY3" fmla="*/ 1472169 h 2553821"/>
              <a:gd name="connsiteX0" fmla="*/ 0 w 673171"/>
              <a:gd name="connsiteY0" fmla="*/ 1464482 h 2553821"/>
              <a:gd name="connsiteX1" fmla="*/ 673171 w 673171"/>
              <a:gd name="connsiteY1" fmla="*/ 0 h 2553821"/>
              <a:gd name="connsiteX2" fmla="*/ 673171 w 673171"/>
              <a:gd name="connsiteY2" fmla="*/ 2553821 h 2553821"/>
              <a:gd name="connsiteX3" fmla="*/ 0 w 673171"/>
              <a:gd name="connsiteY3" fmla="*/ 1464482 h 2553821"/>
              <a:gd name="connsiteX0" fmla="*/ 0 w 595497"/>
              <a:gd name="connsiteY0" fmla="*/ 1179305 h 2553821"/>
              <a:gd name="connsiteX1" fmla="*/ 595497 w 595497"/>
              <a:gd name="connsiteY1" fmla="*/ 0 h 2553821"/>
              <a:gd name="connsiteX2" fmla="*/ 595497 w 595497"/>
              <a:gd name="connsiteY2" fmla="*/ 2553821 h 2553821"/>
              <a:gd name="connsiteX3" fmla="*/ 0 w 595497"/>
              <a:gd name="connsiteY3" fmla="*/ 1179305 h 2553821"/>
              <a:gd name="connsiteX0" fmla="*/ 0 w 601097"/>
              <a:gd name="connsiteY0" fmla="*/ 1165695 h 2553821"/>
              <a:gd name="connsiteX1" fmla="*/ 601097 w 601097"/>
              <a:gd name="connsiteY1" fmla="*/ 0 h 2553821"/>
              <a:gd name="connsiteX2" fmla="*/ 601097 w 601097"/>
              <a:gd name="connsiteY2" fmla="*/ 2553821 h 2553821"/>
              <a:gd name="connsiteX3" fmla="*/ 0 w 601097"/>
              <a:gd name="connsiteY3" fmla="*/ 1165695 h 2553821"/>
              <a:gd name="connsiteX0" fmla="*/ 0 w 578696"/>
              <a:gd name="connsiteY0" fmla="*/ 1062781 h 2553821"/>
              <a:gd name="connsiteX1" fmla="*/ 578696 w 578696"/>
              <a:gd name="connsiteY1" fmla="*/ 0 h 2553821"/>
              <a:gd name="connsiteX2" fmla="*/ 578696 w 578696"/>
              <a:gd name="connsiteY2" fmla="*/ 2553821 h 2553821"/>
              <a:gd name="connsiteX3" fmla="*/ 0 w 578696"/>
              <a:gd name="connsiteY3" fmla="*/ 1062781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35294"/>
              <a:gd name="connsiteY0" fmla="*/ 1200700 h 2553821"/>
              <a:gd name="connsiteX1" fmla="*/ 535294 w 535294"/>
              <a:gd name="connsiteY1" fmla="*/ 0 h 2553821"/>
              <a:gd name="connsiteX2" fmla="*/ 535294 w 535294"/>
              <a:gd name="connsiteY2" fmla="*/ 2553821 h 2553821"/>
              <a:gd name="connsiteX3" fmla="*/ 0 w 535294"/>
              <a:gd name="connsiteY3" fmla="*/ 1200700 h 2553821"/>
              <a:gd name="connsiteX0" fmla="*/ 0 w 540894"/>
              <a:gd name="connsiteY0" fmla="*/ 1211706 h 2553821"/>
              <a:gd name="connsiteX1" fmla="*/ 540894 w 540894"/>
              <a:gd name="connsiteY1" fmla="*/ 0 h 2553821"/>
              <a:gd name="connsiteX2" fmla="*/ 540894 w 540894"/>
              <a:gd name="connsiteY2" fmla="*/ 2553821 h 2553821"/>
              <a:gd name="connsiteX3" fmla="*/ 0 w 540894"/>
              <a:gd name="connsiteY3" fmla="*/ 1211706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94" h="2553821">
                <a:moveTo>
                  <a:pt x="0" y="1211706"/>
                </a:moveTo>
                <a:lnTo>
                  <a:pt x="540894" y="0"/>
                </a:lnTo>
                <a:lnTo>
                  <a:pt x="540894" y="2553821"/>
                </a:lnTo>
                <a:lnTo>
                  <a:pt x="0" y="1211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2"/>
          <p:cNvSpPr/>
          <p:nvPr/>
        </p:nvSpPr>
        <p:spPr>
          <a:xfrm>
            <a:off x="9550400" y="1956783"/>
            <a:ext cx="2641600" cy="3830319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2164363"/>
              <a:gd name="connsiteY0" fmla="*/ 2872740 h 2872740"/>
              <a:gd name="connsiteX1" fmla="*/ 2164363 w 2164363"/>
              <a:gd name="connsiteY1" fmla="*/ 0 h 2872740"/>
              <a:gd name="connsiteX2" fmla="*/ 2164363 w 2164363"/>
              <a:gd name="connsiteY2" fmla="*/ 2553821 h 2872740"/>
              <a:gd name="connsiteX3" fmla="*/ 0 w 2164363"/>
              <a:gd name="connsiteY3" fmla="*/ 2872740 h 2872740"/>
              <a:gd name="connsiteX0" fmla="*/ 0 w 2126056"/>
              <a:gd name="connsiteY0" fmla="*/ 4683816 h 4683816"/>
              <a:gd name="connsiteX1" fmla="*/ 2126056 w 2126056"/>
              <a:gd name="connsiteY1" fmla="*/ 0 h 4683816"/>
              <a:gd name="connsiteX2" fmla="*/ 2126056 w 2126056"/>
              <a:gd name="connsiteY2" fmla="*/ 2553821 h 4683816"/>
              <a:gd name="connsiteX3" fmla="*/ 0 w 2126056"/>
              <a:gd name="connsiteY3" fmla="*/ 4683816 h 4683816"/>
              <a:gd name="connsiteX0" fmla="*/ 0 w 2132441"/>
              <a:gd name="connsiteY0" fmla="*/ 4527689 h 4527689"/>
              <a:gd name="connsiteX1" fmla="*/ 2132441 w 2132441"/>
              <a:gd name="connsiteY1" fmla="*/ 0 h 4527689"/>
              <a:gd name="connsiteX2" fmla="*/ 2132441 w 2132441"/>
              <a:gd name="connsiteY2" fmla="*/ 2553821 h 4527689"/>
              <a:gd name="connsiteX3" fmla="*/ 0 w 2132441"/>
              <a:gd name="connsiteY3" fmla="*/ 4527689 h 452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41" h="4527689">
                <a:moveTo>
                  <a:pt x="0" y="4527689"/>
                </a:moveTo>
                <a:lnTo>
                  <a:pt x="2132441" y="0"/>
                </a:lnTo>
                <a:lnTo>
                  <a:pt x="2132441" y="2553821"/>
                </a:lnTo>
                <a:lnTo>
                  <a:pt x="0" y="45276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2" descr="C:\Users\Varun.SANJEEV\Desktop\Xorian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87" y="51985"/>
            <a:ext cx="1432812" cy="7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351" y="787400"/>
            <a:ext cx="10972800" cy="879952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" y="1797051"/>
            <a:ext cx="111061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236371" y="1"/>
            <a:ext cx="955632" cy="2088049"/>
            <a:chOff x="8667750" y="0"/>
            <a:chExt cx="476251" cy="1040605"/>
          </a:xfrm>
        </p:grpSpPr>
        <p:sp>
          <p:nvSpPr>
            <p:cNvPr id="19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385351" y="1981200"/>
            <a:ext cx="10993851" cy="45212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4"/>
          </p:nvPr>
        </p:nvSpPr>
        <p:spPr>
          <a:xfrm>
            <a:off x="385352" y="1981200"/>
            <a:ext cx="9139649" cy="45212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236371" y="1"/>
            <a:ext cx="955632" cy="2088049"/>
            <a:chOff x="8667750" y="0"/>
            <a:chExt cx="476251" cy="1040605"/>
          </a:xfrm>
        </p:grpSpPr>
        <p:sp>
          <p:nvSpPr>
            <p:cNvPr id="20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351" y="787400"/>
            <a:ext cx="10972800" cy="879952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797051"/>
            <a:ext cx="924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7"/>
          </p:nvPr>
        </p:nvSpPr>
        <p:spPr>
          <a:xfrm>
            <a:off x="6197600" y="1270000"/>
            <a:ext cx="5609051" cy="52070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385351" y="1270000"/>
            <a:ext cx="5609051" cy="52070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352" y="76199"/>
            <a:ext cx="10972800" cy="879479"/>
          </a:xfrm>
        </p:spPr>
        <p:txBody>
          <a:bodyPr anchor="b">
            <a:normAutofit/>
          </a:bodyPr>
          <a:lstStyle>
            <a:lvl1pPr algn="l"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" y="1085851"/>
            <a:ext cx="114014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7653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2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352" y="76199"/>
            <a:ext cx="10972800" cy="881383"/>
          </a:xfrm>
        </p:spPr>
        <p:txBody>
          <a:bodyPr anchor="b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1085851"/>
            <a:ext cx="114014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85351" y="1270001"/>
            <a:ext cx="10981267" cy="617255"/>
          </a:xfrm>
        </p:spPr>
        <p:txBody>
          <a:bodyPr>
            <a:normAutofit/>
          </a:bodyPr>
          <a:lstStyle>
            <a:lvl1pPr marL="0" indent="0">
              <a:lnSpc>
                <a:spcPts val="3333"/>
              </a:lnSpc>
              <a:buNone/>
              <a:defRPr sz="2933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7"/>
          </p:nvPr>
        </p:nvSpPr>
        <p:spPr>
          <a:xfrm>
            <a:off x="6197600" y="1905000"/>
            <a:ext cx="5609051" cy="45720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385351" y="1905000"/>
            <a:ext cx="5609051" cy="45720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089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" y="6308426"/>
            <a:ext cx="882309" cy="556741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5892800" y="1238251"/>
            <a:ext cx="5486401" cy="5092700"/>
          </a:xfrm>
        </p:spPr>
        <p:txBody>
          <a:bodyPr lIns="91440">
            <a:normAutofit/>
          </a:bodyPr>
          <a:lstStyle>
            <a:lvl1pPr marL="311143" indent="-311143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667">
                <a:solidFill>
                  <a:schemeClr val="bg2"/>
                </a:solidFill>
              </a:defRPr>
            </a:lvl1pPr>
            <a:lvl2pPr marL="584185" indent="-253994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2400">
                <a:solidFill>
                  <a:schemeClr val="bg2"/>
                </a:solidFill>
              </a:defRPr>
            </a:lvl2pPr>
            <a:lvl3pPr marL="793731" indent="-2031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2133">
                <a:solidFill>
                  <a:schemeClr val="bg2"/>
                </a:solidFill>
              </a:defRPr>
            </a:lvl3pPr>
            <a:lvl4pPr marL="990575" indent="-190495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867">
                <a:solidFill>
                  <a:schemeClr val="bg2"/>
                </a:solidFill>
              </a:defRPr>
            </a:lvl4pPr>
            <a:lvl5pPr marL="1162022" indent="-158747">
              <a:spcBef>
                <a:spcPts val="0"/>
              </a:spcBef>
              <a:spcAft>
                <a:spcPts val="133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0225" y="530226"/>
            <a:ext cx="5128895" cy="57943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ctr">
              <a:buNone/>
              <a:defRPr lang="en-US" sz="24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800" y="351367"/>
            <a:ext cx="5486400" cy="812800"/>
          </a:xfrm>
        </p:spPr>
        <p:txBody>
          <a:bodyPr anchor="t">
            <a:normAutofit/>
          </a:bodyPr>
          <a:lstStyle>
            <a:lvl1pPr algn="l">
              <a:defRPr sz="3733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547" y="6586099"/>
            <a:ext cx="2844800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</a:rPr>
              <a:t>© 2021 Xoriant Corporation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534786"/>
            <a:ext cx="441327" cy="2974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3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333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684000" y="2"/>
            <a:ext cx="508000" cy="1109977"/>
            <a:chOff x="8763000" y="1"/>
            <a:chExt cx="381000" cy="832483"/>
          </a:xfrm>
        </p:grpSpPr>
        <p:sp>
          <p:nvSpPr>
            <p:cNvPr id="28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89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8E52-1DC8-421A-85C2-BD43F32DB6A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slide" Target="slide11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9.png"/><Relationship Id="rId7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slide" Target="slide7.xml"/><Relationship Id="rId4" Type="http://schemas.openxmlformats.org/officeDocument/2006/relationships/image" Target="../media/image7.sv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2.png"/><Relationship Id="rId7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Advanced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4699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Case Study-1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99C116-0A0E-4C19-8243-8875F8C0850C}"/>
              </a:ext>
            </a:extLst>
          </p:cNvPr>
          <p:cNvSpPr/>
          <p:nvPr/>
        </p:nvSpPr>
        <p:spPr>
          <a:xfrm>
            <a:off x="1027751" y="1489017"/>
            <a:ext cx="7759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 our previous case study of prime number, how to implement the for making a thread return the result after execution?</a:t>
            </a:r>
          </a:p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7B12C0-D354-4183-B448-A74B5220089E}"/>
              </a:ext>
            </a:extLst>
          </p:cNvPr>
          <p:cNvGrpSpPr/>
          <p:nvPr/>
        </p:nvGrpSpPr>
        <p:grpSpPr>
          <a:xfrm>
            <a:off x="9221549" y="5793044"/>
            <a:ext cx="2136602" cy="683956"/>
            <a:chOff x="7890224" y="5793044"/>
            <a:chExt cx="2136602" cy="683956"/>
          </a:xfrm>
        </p:grpSpPr>
        <p:pic>
          <p:nvPicPr>
            <p:cNvPr id="6" name="Content Placeholder 11" descr="Right pointing backhand index outline">
              <a:extLst>
                <a:ext uri="{FF2B5EF4-FFF2-40B4-BE49-F238E27FC236}">
                  <a16:creationId xmlns:a16="http://schemas.microsoft.com/office/drawing/2014/main" id="{78B783B1-E2B5-4D78-8FA4-8B3CBD19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3BEBDE51-92F0-4B35-91A4-1F1B563360D9}"/>
                </a:ext>
              </a:extLst>
            </p:cNvPr>
            <p:cNvSpPr/>
            <p:nvPr/>
          </p:nvSpPr>
          <p:spPr>
            <a:xfrm>
              <a:off x="8669512" y="5793044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BFDC206-D878-42D1-94F7-5AFFBA7F24AF}"/>
              </a:ext>
            </a:extLst>
          </p:cNvPr>
          <p:cNvSpPr txBox="1">
            <a:spLocks/>
          </p:cNvSpPr>
          <p:nvPr/>
        </p:nvSpPr>
        <p:spPr>
          <a:xfrm>
            <a:off x="223935" y="629364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A99BCA-D1F7-451C-8381-62CBE99AF84C}"/>
              </a:ext>
            </a:extLst>
          </p:cNvPr>
          <p:cNvGrpSpPr/>
          <p:nvPr/>
        </p:nvGrpSpPr>
        <p:grpSpPr>
          <a:xfrm>
            <a:off x="1027751" y="2519981"/>
            <a:ext cx="7759700" cy="1411998"/>
            <a:chOff x="626534" y="2422884"/>
            <a:chExt cx="7759700" cy="14119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14F429-580C-4C12-9EB1-EDC85C3200B8}"/>
                </a:ext>
              </a:extLst>
            </p:cNvPr>
            <p:cNvSpPr/>
            <p:nvPr/>
          </p:nvSpPr>
          <p:spPr>
            <a:xfrm>
              <a:off x="626534" y="2422884"/>
              <a:ext cx="7759700" cy="1411998"/>
            </a:xfrm>
            <a:prstGeom prst="roundRect">
              <a:avLst>
                <a:gd name="adj" fmla="val 92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/>
                <a:t>Answer: is using Callable</a:t>
              </a:r>
            </a:p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hlinkClick r:id="rId5" action="ppaction://hlinksldjump"/>
              <a:extLst>
                <a:ext uri="{FF2B5EF4-FFF2-40B4-BE49-F238E27FC236}">
                  <a16:creationId xmlns:a16="http://schemas.microsoft.com/office/drawing/2014/main" id="{3FA0B436-6EC9-4CFD-A8F9-DDC8E8D9A818}"/>
                </a:ext>
              </a:extLst>
            </p:cNvPr>
            <p:cNvSpPr/>
            <p:nvPr/>
          </p:nvSpPr>
          <p:spPr>
            <a:xfrm>
              <a:off x="6096000" y="3172461"/>
              <a:ext cx="2048251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Using Callable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14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Using 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78D94-5E43-4E03-B515-A7536E4C1CC2}"/>
              </a:ext>
            </a:extLst>
          </p:cNvPr>
          <p:cNvSpPr/>
          <p:nvPr/>
        </p:nvSpPr>
        <p:spPr>
          <a:xfrm>
            <a:off x="996847" y="1407793"/>
            <a:ext cx="6891866" cy="3877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 err="1"/>
              <a:t>ExecutorService</a:t>
            </a:r>
            <a:r>
              <a:rPr lang="en-IN" dirty="0"/>
              <a:t> executor = </a:t>
            </a:r>
            <a:r>
              <a:rPr lang="en-IN" dirty="0" err="1"/>
              <a:t>Executors.newFixedThreadPool</a:t>
            </a:r>
            <a:r>
              <a:rPr lang="en-IN" dirty="0"/>
              <a:t>(3);</a:t>
            </a:r>
          </a:p>
          <a:p>
            <a:pPr marL="0" indent="0">
              <a:buNone/>
            </a:pPr>
            <a:r>
              <a:rPr lang="en-IN" dirty="0"/>
              <a:t>Callable&lt;Integer&gt; callable =  new Callable&lt;Integer&gt;(){</a:t>
            </a:r>
          </a:p>
          <a:p>
            <a:pPr marL="0" indent="0">
              <a:buNone/>
            </a:pPr>
            <a:r>
              <a:rPr lang="en-IN" dirty="0"/>
              <a:t>	@Override</a:t>
            </a:r>
          </a:p>
          <a:p>
            <a:pPr marL="0" indent="0">
              <a:buNone/>
            </a:pPr>
            <a:r>
              <a:rPr lang="en-IN" dirty="0"/>
              <a:t>	public Integer call() throws Exception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("Callable Thread started");</a:t>
            </a:r>
          </a:p>
          <a:p>
            <a:pPr marL="0" indent="0">
              <a:buNone/>
            </a:pPr>
            <a:r>
              <a:rPr lang="en-IN" dirty="0"/>
              <a:t>		return 1;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Future&lt;Integer&gt; future = </a:t>
            </a:r>
            <a:r>
              <a:rPr lang="en-IN" dirty="0" err="1"/>
              <a:t>executor.submit</a:t>
            </a:r>
            <a:r>
              <a:rPr lang="en-IN" dirty="0"/>
              <a:t>(callable);</a:t>
            </a:r>
          </a:p>
          <a:p>
            <a:pPr marL="0" indent="0">
              <a:buNone/>
            </a:pPr>
            <a:r>
              <a:rPr lang="en-IN" dirty="0"/>
              <a:t>int result = </a:t>
            </a:r>
            <a:r>
              <a:rPr lang="en-IN" dirty="0" err="1"/>
              <a:t>future.get</a:t>
            </a:r>
            <a:r>
              <a:rPr lang="en-IN" dirty="0"/>
              <a:t>();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124FECE-6E3A-434F-AC09-CF46308D1CE4}"/>
              </a:ext>
            </a:extLst>
          </p:cNvPr>
          <p:cNvSpPr txBox="1">
            <a:spLocks/>
          </p:cNvSpPr>
          <p:nvPr/>
        </p:nvSpPr>
        <p:spPr>
          <a:xfrm>
            <a:off x="205273" y="6326733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pic>
        <p:nvPicPr>
          <p:cNvPr id="10" name="Content Placeholder 13" descr="Work from home Wi-Fi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6140725-D3ED-4677-A4C3-CC9C2FDF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1066" y="224031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12CC025-E5E7-42E1-9CDD-D90A39EB1108}"/>
              </a:ext>
            </a:extLst>
          </p:cNvPr>
          <p:cNvGrpSpPr/>
          <p:nvPr/>
        </p:nvGrpSpPr>
        <p:grpSpPr>
          <a:xfrm>
            <a:off x="9221549" y="5642777"/>
            <a:ext cx="2136602" cy="683956"/>
            <a:chOff x="7890224" y="5755720"/>
            <a:chExt cx="2136602" cy="683956"/>
          </a:xfrm>
        </p:grpSpPr>
        <p:pic>
          <p:nvPicPr>
            <p:cNvPr id="7" name="Content Placeholder 11" descr="Right pointing backhand index outline">
              <a:extLst>
                <a:ext uri="{FF2B5EF4-FFF2-40B4-BE49-F238E27FC236}">
                  <a16:creationId xmlns:a16="http://schemas.microsoft.com/office/drawing/2014/main" id="{39FFEE2B-E14A-481D-BE04-8C0064C5C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0224" y="5755720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: Rounded Corners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6691C-74E0-484C-B441-4F9394C94031}"/>
                </a:ext>
              </a:extLst>
            </p:cNvPr>
            <p:cNvSpPr/>
            <p:nvPr/>
          </p:nvSpPr>
          <p:spPr>
            <a:xfrm>
              <a:off x="8669512" y="5765051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552D7BC1-4E65-4FED-8598-0D8570E34323}"/>
              </a:ext>
            </a:extLst>
          </p:cNvPr>
          <p:cNvSpPr/>
          <p:nvPr/>
        </p:nvSpPr>
        <p:spPr>
          <a:xfrm>
            <a:off x="996847" y="5598977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79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Callables</a:t>
            </a:r>
            <a:r>
              <a:rPr lang="en-IN" sz="2800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85350" y="1256149"/>
            <a:ext cx="11180116" cy="5207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9B3EBF-3219-4034-8541-E04EEFAE6527}"/>
              </a:ext>
            </a:extLst>
          </p:cNvPr>
          <p:cNvSpPr/>
          <p:nvPr/>
        </p:nvSpPr>
        <p:spPr>
          <a:xfrm>
            <a:off x="993024" y="1371600"/>
            <a:ext cx="10365127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In addition to Runnable, executor framework supports another kind of task named 'Callable.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Runnable returns void but Callable returns a value.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err="1"/>
              <a:t>Callables</a:t>
            </a:r>
            <a:r>
              <a:rPr lang="en-IN" dirty="0"/>
              <a:t> are submitted to executors with submit() method instead of execute().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Callable return value can be accessed using a special object called 'Future’.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F3804E-7299-4AEC-8C34-12D85E3BDD29}"/>
              </a:ext>
            </a:extLst>
          </p:cNvPr>
          <p:cNvGrpSpPr/>
          <p:nvPr/>
        </p:nvGrpSpPr>
        <p:grpSpPr>
          <a:xfrm>
            <a:off x="9221549" y="5219700"/>
            <a:ext cx="2136602" cy="683956"/>
            <a:chOff x="7890224" y="5750913"/>
            <a:chExt cx="2136602" cy="683956"/>
          </a:xfrm>
        </p:grpSpPr>
        <p:pic>
          <p:nvPicPr>
            <p:cNvPr id="5" name="Content Placeholder 11" descr="Right pointing backhand index outline">
              <a:extLst>
                <a:ext uri="{FF2B5EF4-FFF2-40B4-BE49-F238E27FC236}">
                  <a16:creationId xmlns:a16="http://schemas.microsoft.com/office/drawing/2014/main" id="{DC583B08-7341-4298-B60A-2AF410197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50913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: Rounded Corner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98880EB3-B74A-4E85-B850-3213AE217116}"/>
                </a:ext>
              </a:extLst>
            </p:cNvPr>
            <p:cNvSpPr/>
            <p:nvPr/>
          </p:nvSpPr>
          <p:spPr>
            <a:xfrm>
              <a:off x="8669512" y="5760244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BF4584-524D-4966-BA3A-23C52BF022A5}"/>
              </a:ext>
            </a:extLst>
          </p:cNvPr>
          <p:cNvSpPr txBox="1">
            <a:spLocks/>
          </p:cNvSpPr>
          <p:nvPr/>
        </p:nvSpPr>
        <p:spPr>
          <a:xfrm>
            <a:off x="205273" y="629364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02B1C106-7CBB-44F6-A8D2-2E5630D6B472}"/>
              </a:ext>
            </a:extLst>
          </p:cNvPr>
          <p:cNvSpPr/>
          <p:nvPr/>
        </p:nvSpPr>
        <p:spPr>
          <a:xfrm>
            <a:off x="993024" y="5219700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  <a:endParaRPr lang="en-IN" b="1" dirty="0"/>
          </a:p>
        </p:txBody>
      </p:sp>
      <p:pic>
        <p:nvPicPr>
          <p:cNvPr id="9" name="Content Placeholder 13" descr="Work from home Wi-Fi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7033A2BD-4B0A-4860-8383-A7DAD78B5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1066" y="2240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Time for Case Study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pic>
        <p:nvPicPr>
          <p:cNvPr id="8" name="Content Placeholder 7" descr="Desk with solid fill">
            <a:extLst>
              <a:ext uri="{FF2B5EF4-FFF2-40B4-BE49-F238E27FC236}">
                <a16:creationId xmlns:a16="http://schemas.microsoft.com/office/drawing/2014/main" id="{C2A5E1CD-AFF0-4B41-BA31-07A0C995E7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6693" y="3650668"/>
            <a:ext cx="3338512" cy="3340100"/>
          </a:xfr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6EC44319-AB76-48B4-AA36-B0DCC3374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354" y="4564449"/>
            <a:ext cx="1535846" cy="1790314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8558A311-7E82-4580-BCF1-AADF0F9DC4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2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Case Study-2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5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AEFBA-5B25-4AEA-BB7B-CBDB75C71EA1}"/>
              </a:ext>
            </a:extLst>
          </p:cNvPr>
          <p:cNvSpPr/>
          <p:nvPr/>
        </p:nvSpPr>
        <p:spPr>
          <a:xfrm>
            <a:off x="977158" y="1349093"/>
            <a:ext cx="10462173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In our previous case study of prime number, how to implement the below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814562-51AA-4843-AE09-7E94EFF0CA31}"/>
              </a:ext>
            </a:extLst>
          </p:cNvPr>
          <p:cNvGrpSpPr/>
          <p:nvPr/>
        </p:nvGrpSpPr>
        <p:grpSpPr>
          <a:xfrm>
            <a:off x="9302729" y="5589496"/>
            <a:ext cx="2136602" cy="683956"/>
            <a:chOff x="7890224" y="5793044"/>
            <a:chExt cx="2136602" cy="683956"/>
          </a:xfrm>
        </p:grpSpPr>
        <p:pic>
          <p:nvPicPr>
            <p:cNvPr id="6" name="Content Placeholder 11" descr="Right pointing backhand index outline">
              <a:extLst>
                <a:ext uri="{FF2B5EF4-FFF2-40B4-BE49-F238E27FC236}">
                  <a16:creationId xmlns:a16="http://schemas.microsoft.com/office/drawing/2014/main" id="{E380DEAC-A5F4-40C5-BC58-851042D7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AAF96C4-6144-4B1C-8BD2-50ADE062A8D8}"/>
                </a:ext>
              </a:extLst>
            </p:cNvPr>
            <p:cNvSpPr/>
            <p:nvPr/>
          </p:nvSpPr>
          <p:spPr>
            <a:xfrm>
              <a:off x="8669512" y="5793044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9842966-19BE-4C50-919A-29720D6A6C5D}"/>
              </a:ext>
            </a:extLst>
          </p:cNvPr>
          <p:cNvSpPr txBox="1">
            <a:spLocks/>
          </p:cNvSpPr>
          <p:nvPr/>
        </p:nvSpPr>
        <p:spPr>
          <a:xfrm>
            <a:off x="223935" y="6326733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8847B2-5C54-45CC-8DD4-EAECAA272548}"/>
              </a:ext>
            </a:extLst>
          </p:cNvPr>
          <p:cNvGrpSpPr/>
          <p:nvPr/>
        </p:nvGrpSpPr>
        <p:grpSpPr>
          <a:xfrm>
            <a:off x="977158" y="2479392"/>
            <a:ext cx="10462173" cy="2334261"/>
            <a:chOff x="977158" y="2479392"/>
            <a:chExt cx="10813626" cy="2334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2892D0-9A93-48B4-9A1D-E7828D9BDA9D}"/>
                </a:ext>
              </a:extLst>
            </p:cNvPr>
            <p:cNvSpPr/>
            <p:nvPr/>
          </p:nvSpPr>
          <p:spPr>
            <a:xfrm>
              <a:off x="977158" y="2479392"/>
              <a:ext cx="10813626" cy="2334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Accept array of numbers as 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Calculate the respective nth prime for each element of the array (where n is the value of that is stored in an array[</a:t>
              </a:r>
              <a:r>
                <a:rPr lang="en-US" dirty="0" err="1"/>
                <a:t>i</a:t>
              </a:r>
              <a:r>
                <a:rPr lang="en-US" dirty="0"/>
                <a:t>])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Sum all the resulted nth primes using divide and conquer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solution to this is Fork &amp; Join</a:t>
              </a:r>
              <a:endParaRPr lang="en-IN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IN" dirty="0"/>
            </a:p>
          </p:txBody>
        </p:sp>
        <p:sp>
          <p:nvSpPr>
            <p:cNvPr id="10" name="Rectangle: Rounded Corners 9">
              <a:hlinkClick r:id="rId5" action="ppaction://hlinksldjump"/>
              <a:extLst>
                <a:ext uri="{FF2B5EF4-FFF2-40B4-BE49-F238E27FC236}">
                  <a16:creationId xmlns:a16="http://schemas.microsoft.com/office/drawing/2014/main" id="{FB69E84B-4D91-4372-A779-0CC6724C339A}"/>
                </a:ext>
              </a:extLst>
            </p:cNvPr>
            <p:cNvSpPr/>
            <p:nvPr/>
          </p:nvSpPr>
          <p:spPr>
            <a:xfrm>
              <a:off x="9095421" y="4164158"/>
              <a:ext cx="1872015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Fork and Join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00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Content Placeholder 66" descr="Icon&#10;&#10;Description automatically generated">
            <a:extLst>
              <a:ext uri="{FF2B5EF4-FFF2-40B4-BE49-F238E27FC236}">
                <a16:creationId xmlns:a16="http://schemas.microsoft.com/office/drawing/2014/main" id="{D653F948-7FB6-4C0B-98BD-F0F9320290FC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736531"/>
            <a:ext cx="6379029" cy="3720282"/>
          </a:xfrm>
          <a:noFill/>
        </p:spPr>
      </p:pic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658F326C-7C1A-4B7D-B2EC-84ABFD6A2E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5351" y="1270000"/>
            <a:ext cx="5609051" cy="520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 dirty="0"/>
              <a:t>Fork &amp; Join framework is similar to MapReduce mechanism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It is implemented with divide and conquer algorithm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Diagram??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A special implementation of </a:t>
            </a:r>
            <a:r>
              <a:rPr lang="en-IN" sz="1800" dirty="0" err="1"/>
              <a:t>ExecutorService</a:t>
            </a:r>
            <a:r>
              <a:rPr lang="en-IN" sz="1800" dirty="0"/>
              <a:t> which conventional way of thread implementation will have the below issues:</a:t>
            </a:r>
          </a:p>
          <a:p>
            <a:pPr lvl="1">
              <a:lnSpc>
                <a:spcPct val="90000"/>
              </a:lnSpc>
            </a:pPr>
            <a:r>
              <a:rPr lang="en-IN" sz="1800" dirty="0"/>
              <a:t>Too many thread instances</a:t>
            </a:r>
          </a:p>
          <a:p>
            <a:pPr lvl="1">
              <a:lnSpc>
                <a:spcPct val="90000"/>
              </a:lnSpc>
            </a:pPr>
            <a:r>
              <a:rPr lang="en-IN" sz="1800" dirty="0"/>
              <a:t>Too resource intensive</a:t>
            </a:r>
          </a:p>
          <a:p>
            <a:pPr lvl="1">
              <a:lnSpc>
                <a:spcPct val="90000"/>
              </a:lnSpc>
            </a:pPr>
            <a:r>
              <a:rPr lang="en-IN" sz="1800" dirty="0"/>
              <a:t>Need for the light weight implementation</a:t>
            </a:r>
          </a:p>
          <a:p>
            <a:pPr marL="311143" lvl="1" indent="-311143">
              <a:lnSpc>
                <a:spcPct val="90000"/>
              </a:lnSpc>
              <a:spcAft>
                <a:spcPts val="4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IN" sz="1800" dirty="0"/>
              <a:t>Fork &amp; Join has</a:t>
            </a:r>
          </a:p>
          <a:p>
            <a:pPr marL="520689" lvl="2" indent="-311143">
              <a:lnSpc>
                <a:spcPct val="90000"/>
              </a:lnSpc>
              <a:spcAft>
                <a:spcPts val="400"/>
              </a:spcAft>
              <a:buSzPct val="80000"/>
            </a:pPr>
            <a:r>
              <a:rPr lang="en-IN" sz="1800" dirty="0" err="1"/>
              <a:t>ForkJoinPool</a:t>
            </a:r>
            <a:endParaRPr lang="en-IN" sz="1800" dirty="0"/>
          </a:p>
          <a:p>
            <a:pPr marL="520689" lvl="2" indent="-311143">
              <a:lnSpc>
                <a:spcPct val="90000"/>
              </a:lnSpc>
              <a:spcAft>
                <a:spcPts val="400"/>
              </a:spcAft>
              <a:buSzPct val="80000"/>
            </a:pPr>
            <a:r>
              <a:rPr lang="en-IN" sz="1800" dirty="0" err="1"/>
              <a:t>ForJoinTask</a:t>
            </a:r>
            <a:endParaRPr lang="en-IN" sz="1800" dirty="0"/>
          </a:p>
          <a:p>
            <a:pPr>
              <a:lnSpc>
                <a:spcPct val="90000"/>
              </a:lnSpc>
            </a:pPr>
            <a:endParaRPr lang="en-IN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2" y="66868"/>
            <a:ext cx="10972800" cy="879479"/>
          </a:xfrm>
        </p:spPr>
        <p:txBody>
          <a:bodyPr anchor="b">
            <a:normAutofit/>
          </a:bodyPr>
          <a:lstStyle/>
          <a:p>
            <a:r>
              <a:rPr lang="en-IN" sz="2800" dirty="0"/>
              <a:t>Fork &amp; Join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C30F5-9ED5-4171-92DC-277A06206240}"/>
              </a:ext>
            </a:extLst>
          </p:cNvPr>
          <p:cNvGrpSpPr/>
          <p:nvPr/>
        </p:nvGrpSpPr>
        <p:grpSpPr>
          <a:xfrm>
            <a:off x="9207763" y="5609688"/>
            <a:ext cx="2152389" cy="683956"/>
            <a:chOff x="7890224" y="5793044"/>
            <a:chExt cx="2152389" cy="683956"/>
          </a:xfrm>
        </p:grpSpPr>
        <p:pic>
          <p:nvPicPr>
            <p:cNvPr id="5" name="Content Placeholder 11" descr="Right pointing backhand index outline">
              <a:extLst>
                <a:ext uri="{FF2B5EF4-FFF2-40B4-BE49-F238E27FC236}">
                  <a16:creationId xmlns:a16="http://schemas.microsoft.com/office/drawing/2014/main" id="{70FA3C0E-33A1-40BF-A27B-450A6833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: Rounded Corners 5">
              <a:hlinkClick r:id="rId6" action="ppaction://hlinksldjump"/>
              <a:extLst>
                <a:ext uri="{FF2B5EF4-FFF2-40B4-BE49-F238E27FC236}">
                  <a16:creationId xmlns:a16="http://schemas.microsoft.com/office/drawing/2014/main" id="{9D5D855B-0998-42B4-BD3E-B54EBCE87B3F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915C4A-A3F9-4254-965A-5F7B40DAEC84}"/>
              </a:ext>
            </a:extLst>
          </p:cNvPr>
          <p:cNvSpPr txBox="1">
            <a:spLocks/>
          </p:cNvSpPr>
          <p:nvPr/>
        </p:nvSpPr>
        <p:spPr>
          <a:xfrm>
            <a:off x="205273" y="629364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pic>
        <p:nvPicPr>
          <p:cNvPr id="8" name="Content Placeholder 13" descr="Work from home Wi-Fi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724E0485-707B-4AC2-A6EF-295FE7114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6214" y="233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Steps to Implement </a:t>
            </a:r>
            <a:r>
              <a:rPr lang="en-IN" sz="2500"/>
              <a:t>Fork &amp; </a:t>
            </a:r>
            <a:r>
              <a:rPr lang="en-IN" sz="2500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85351" y="1089025"/>
            <a:ext cx="11197050" cy="5207000"/>
          </a:xfrm>
        </p:spPr>
        <p:txBody>
          <a:bodyPr>
            <a:normAutofit/>
          </a:bodyPr>
          <a:lstStyle/>
          <a:p>
            <a:r>
              <a:rPr lang="en-IN" sz="2000" dirty="0"/>
              <a:t>Create an implementation of </a:t>
            </a:r>
            <a:r>
              <a:rPr lang="en-IN" sz="2000" dirty="0" err="1"/>
              <a:t>ForkJoinTask</a:t>
            </a:r>
            <a:endParaRPr lang="en-IN" sz="2000" dirty="0"/>
          </a:p>
          <a:p>
            <a:pPr lvl="1"/>
            <a:r>
              <a:rPr lang="en-IN" sz="2000" dirty="0" err="1"/>
              <a:t>RecursiveAction</a:t>
            </a:r>
            <a:r>
              <a:rPr lang="en-IN" sz="2000" dirty="0"/>
              <a:t> (Task breakdown which are result less)</a:t>
            </a:r>
          </a:p>
          <a:p>
            <a:pPr lvl="1"/>
            <a:r>
              <a:rPr lang="en-IN" sz="2000" dirty="0" err="1"/>
              <a:t>RecursiveTask</a:t>
            </a:r>
            <a:r>
              <a:rPr lang="en-IN" sz="2000" dirty="0"/>
              <a:t> (Task breakdown which are result oriented)</a:t>
            </a:r>
          </a:p>
          <a:p>
            <a:r>
              <a:rPr lang="en-IN" sz="2000" dirty="0"/>
              <a:t>Get an instance of the </a:t>
            </a:r>
            <a:r>
              <a:rPr lang="en-IN" sz="2000" dirty="0" err="1"/>
              <a:t>ForkJoinPool</a:t>
            </a:r>
            <a:endParaRPr lang="en-IN" sz="2000" dirty="0"/>
          </a:p>
          <a:p>
            <a:r>
              <a:rPr lang="en-IN" sz="2000" dirty="0"/>
              <a:t>Submit an instance of the </a:t>
            </a:r>
            <a:r>
              <a:rPr lang="en-IN" sz="2000" dirty="0" err="1"/>
              <a:t>ForkJoinTask</a:t>
            </a:r>
            <a:r>
              <a:rPr lang="en-IN" sz="2000" dirty="0"/>
              <a:t> to the </a:t>
            </a:r>
            <a:r>
              <a:rPr lang="en-IN" sz="2000" dirty="0" err="1"/>
              <a:t>ForkJoinPool</a:t>
            </a:r>
            <a:endParaRPr lang="en-IN" sz="2000" dirty="0"/>
          </a:p>
          <a:p>
            <a:r>
              <a:rPr lang="en-IN" sz="2000" dirty="0"/>
              <a:t>Anatomy diagram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EBDC082-6DE8-441A-BAC9-098983EA9DD3}"/>
              </a:ext>
            </a:extLst>
          </p:cNvPr>
          <p:cNvSpPr txBox="1">
            <a:spLocks/>
          </p:cNvSpPr>
          <p:nvPr/>
        </p:nvSpPr>
        <p:spPr>
          <a:xfrm>
            <a:off x="247840" y="6361922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2AFEF34-D2E9-43A8-A73E-B40EAED2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51" y="2842577"/>
            <a:ext cx="5334000" cy="2676525"/>
          </a:xfrm>
          <a:prstGeom prst="rect">
            <a:avLst/>
          </a:prstGeom>
        </p:spPr>
      </p:pic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57FA06FE-B2EF-49A4-88A2-164523B05429}"/>
              </a:ext>
            </a:extLst>
          </p:cNvPr>
          <p:cNvSpPr/>
          <p:nvPr/>
        </p:nvSpPr>
        <p:spPr>
          <a:xfrm>
            <a:off x="846224" y="5667375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  <a:endParaRPr lang="en-IN" b="1" dirty="0"/>
          </a:p>
        </p:txBody>
      </p:sp>
      <p:pic>
        <p:nvPicPr>
          <p:cNvPr id="22" name="Content Placeholder 13" descr="Work from home Wi-Fi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0C00968-C37E-4CB7-8574-F834D3D13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6214" y="2240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Automic</a:t>
            </a:r>
            <a:r>
              <a:rPr lang="en-IN" sz="2800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DE4FDA-E4DC-4626-8C0B-18F634310C2E}"/>
              </a:ext>
            </a:extLst>
          </p:cNvPr>
          <p:cNvSpPr/>
          <p:nvPr/>
        </p:nvSpPr>
        <p:spPr>
          <a:xfrm>
            <a:off x="989078" y="1489919"/>
            <a:ext cx="5865779" cy="325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public int </a:t>
            </a:r>
            <a:r>
              <a:rPr lang="en-IN" dirty="0" err="1"/>
              <a:t>getCount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	return count++;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AtomicInteger</a:t>
            </a:r>
            <a:r>
              <a:rPr lang="en-IN" dirty="0"/>
              <a:t> count = new </a:t>
            </a:r>
            <a:r>
              <a:rPr lang="en-IN" dirty="0" err="1"/>
              <a:t>AutomicInteger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public int </a:t>
            </a:r>
            <a:r>
              <a:rPr lang="en-IN" dirty="0" err="1"/>
              <a:t>getCount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count.incrementAndGet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E98C93-0761-4A31-96D8-8AC60ABD70DE}"/>
              </a:ext>
            </a:extLst>
          </p:cNvPr>
          <p:cNvGrpSpPr/>
          <p:nvPr/>
        </p:nvGrpSpPr>
        <p:grpSpPr>
          <a:xfrm>
            <a:off x="9221549" y="5429150"/>
            <a:ext cx="2136602" cy="683956"/>
            <a:chOff x="7906011" y="5793044"/>
            <a:chExt cx="2136602" cy="683956"/>
          </a:xfrm>
        </p:grpSpPr>
        <p:pic>
          <p:nvPicPr>
            <p:cNvPr id="5" name="Content Placeholder 11" descr="Right pointing backhand index outline">
              <a:extLst>
                <a:ext uri="{FF2B5EF4-FFF2-40B4-BE49-F238E27FC236}">
                  <a16:creationId xmlns:a16="http://schemas.microsoft.com/office/drawing/2014/main" id="{11A7084A-8055-4D1D-8799-F256E727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6011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: Rounded Corner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61DC4397-CC5E-410D-92D5-7CA57425FF33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5D2717F-37C9-4E9B-BC85-D15E5583139D}"/>
              </a:ext>
            </a:extLst>
          </p:cNvPr>
          <p:cNvSpPr txBox="1">
            <a:spLocks/>
          </p:cNvSpPr>
          <p:nvPr/>
        </p:nvSpPr>
        <p:spPr>
          <a:xfrm>
            <a:off x="223935" y="633392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Latches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latch is a synchronizer that can delay the progress of threads until it reaches its terminal state </a:t>
            </a:r>
          </a:p>
          <a:p>
            <a:r>
              <a:rPr lang="en-US" sz="2000" dirty="0"/>
              <a:t>A latch acts as a gate: until the latch reaches the terminal state the gate is closed and no thread can pass, and in the terminal state the gate opens, allowing all threads to pass. </a:t>
            </a:r>
          </a:p>
          <a:p>
            <a:r>
              <a:rPr lang="en-US" sz="2000" dirty="0"/>
              <a:t>Once the latch reaches the terminal state, it can not change state again, so it remains open forever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3265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FD9EE2-62AC-4E07-BAF7-6BADF8026807}"/>
              </a:ext>
            </a:extLst>
          </p:cNvPr>
          <p:cNvGrpSpPr/>
          <p:nvPr/>
        </p:nvGrpSpPr>
        <p:grpSpPr>
          <a:xfrm>
            <a:off x="9205762" y="5438481"/>
            <a:ext cx="2152389" cy="683956"/>
            <a:chOff x="7890224" y="5793044"/>
            <a:chExt cx="2152389" cy="683956"/>
          </a:xfrm>
        </p:grpSpPr>
        <p:pic>
          <p:nvPicPr>
            <p:cNvPr id="6" name="Content Placeholder 11" descr="Right pointing backhand index outline">
              <a:extLst>
                <a:ext uri="{FF2B5EF4-FFF2-40B4-BE49-F238E27FC236}">
                  <a16:creationId xmlns:a16="http://schemas.microsoft.com/office/drawing/2014/main" id="{E92AD47B-D40A-4796-9181-5E92249C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EB3A216-BDA7-488C-9785-42726C3023D7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9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36836-081A-46FD-9AEB-FB337026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1B830-418B-40B6-8093-A453CB28206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marL="844541" lvl="1" indent="-514350">
              <a:buFont typeface="+mj-lt"/>
              <a:buAutoNum type="arabicPeriod" startAt="4"/>
            </a:pPr>
            <a:endParaRPr lang="en-US" sz="1800" dirty="0">
              <a:latin typeface="Calibri"/>
            </a:endParaRPr>
          </a:p>
          <a:p>
            <a:pPr marL="844541" lvl="1" indent="-514350">
              <a:buFont typeface="+mj-lt"/>
              <a:buAutoNum type="arabicPeriod" startAt="4"/>
            </a:pPr>
            <a:r>
              <a:rPr lang="en-US" sz="1800" dirty="0">
                <a:latin typeface="Calibri"/>
              </a:rPr>
              <a:t>Fork Join Framework</a:t>
            </a:r>
          </a:p>
          <a:p>
            <a:pPr marL="844541" lvl="1" indent="-514350">
              <a:buFont typeface="+mj-lt"/>
              <a:buAutoNum type="arabicPeriod" startAt="4"/>
            </a:pPr>
            <a:r>
              <a:rPr lang="en-US" sz="1800" dirty="0">
                <a:latin typeface="Calibri"/>
              </a:rPr>
              <a:t>Atomic Operation</a:t>
            </a:r>
          </a:p>
          <a:p>
            <a:pPr marL="844541" lvl="1" indent="-514350">
              <a:buFont typeface="+mj-lt"/>
              <a:buAutoNum type="arabicPeriod" startAt="4"/>
            </a:pPr>
            <a:r>
              <a:rPr lang="en-US" sz="1800" dirty="0">
                <a:latin typeface="Calibri"/>
              </a:rPr>
              <a:t>Latches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Objective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marL="787391" lvl="1" indent="-457200">
              <a:buFont typeface="+mj-lt"/>
              <a:buAutoNum type="arabicPeriod"/>
            </a:pPr>
            <a:r>
              <a:rPr lang="en-US" sz="1800" dirty="0">
                <a:latin typeface="Calibri"/>
              </a:rPr>
              <a:t>Executor Service</a:t>
            </a:r>
          </a:p>
          <a:p>
            <a:pPr marL="787391" lvl="1" indent="-457200">
              <a:buFont typeface="+mj-lt"/>
              <a:buAutoNum type="arabicPeriod"/>
            </a:pPr>
            <a:r>
              <a:rPr lang="en-US" sz="1800" dirty="0">
                <a:latin typeface="Calibri"/>
              </a:rPr>
              <a:t>Thread Pool Types</a:t>
            </a:r>
          </a:p>
          <a:p>
            <a:pPr marL="787391" lvl="1" indent="-457200">
              <a:buFont typeface="+mj-lt"/>
              <a:buAutoNum type="arabicPeriod"/>
            </a:pPr>
            <a:r>
              <a:rPr lang="en-US" sz="1800" dirty="0">
                <a:latin typeface="Calibri"/>
              </a:rPr>
              <a:t>Callable and Future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47467" y="6293644"/>
            <a:ext cx="3475038" cy="366712"/>
          </a:xfrm>
        </p:spPr>
        <p:txBody>
          <a:bodyPr/>
          <a:lstStyle/>
          <a:p>
            <a:r>
              <a:rPr lang="en-US" dirty="0" err="1"/>
              <a:t>Xoriant</a:t>
            </a:r>
            <a:r>
              <a:rPr lang="en-US" dirty="0"/>
              <a:t> Solution Pvt. Ltd.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710DAC-3A49-45E8-8F50-7CE2413BBB2C}"/>
              </a:ext>
            </a:extLst>
          </p:cNvPr>
          <p:cNvGrpSpPr/>
          <p:nvPr/>
        </p:nvGrpSpPr>
        <p:grpSpPr>
          <a:xfrm>
            <a:off x="9207763" y="5466472"/>
            <a:ext cx="2152389" cy="683956"/>
            <a:chOff x="7890224" y="5793044"/>
            <a:chExt cx="2152389" cy="683956"/>
          </a:xfrm>
        </p:grpSpPr>
        <p:pic>
          <p:nvPicPr>
            <p:cNvPr id="9" name="Content Placeholder 11" descr="Right pointing backhand index outline">
              <a:extLst>
                <a:ext uri="{FF2B5EF4-FFF2-40B4-BE49-F238E27FC236}">
                  <a16:creationId xmlns:a16="http://schemas.microsoft.com/office/drawing/2014/main" id="{E8989E72-1523-4D6E-9CF5-C2B388F3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: Rounded Corners 9">
              <a:hlinkClick r:id="rId4" action="ppaction://hlinksldjump"/>
              <a:extLst>
                <a:ext uri="{FF2B5EF4-FFF2-40B4-BE49-F238E27FC236}">
                  <a16:creationId xmlns:a16="http://schemas.microsoft.com/office/drawing/2014/main" id="{2736FB39-CC21-426C-8573-3C181A95BC2D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7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Executor Framework</a:t>
            </a:r>
          </a:p>
        </p:txBody>
      </p:sp>
      <p:pic>
        <p:nvPicPr>
          <p:cNvPr id="12" name="Content Placeholder 11" descr="Right pointing backhand index outline">
            <a:extLst>
              <a:ext uri="{FF2B5EF4-FFF2-40B4-BE49-F238E27FC236}">
                <a16:creationId xmlns:a16="http://schemas.microsoft.com/office/drawing/2014/main" id="{D2A1B994-468A-4C42-870D-02AAF412757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167" y="5270854"/>
            <a:ext cx="779288" cy="683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7007" y="6354763"/>
            <a:ext cx="3475038" cy="366712"/>
          </a:xfrm>
        </p:spPr>
        <p:txBody>
          <a:bodyPr/>
          <a:lstStyle/>
          <a:p>
            <a:r>
              <a:rPr lang="en-US" dirty="0" err="1"/>
              <a:t>Xoriant</a:t>
            </a:r>
            <a:r>
              <a:rPr lang="en-US" dirty="0"/>
              <a:t> Solution Pvt. Ltd.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83C914-0A66-4A66-8FEC-7BE5D0B22D8B}"/>
              </a:ext>
            </a:extLst>
          </p:cNvPr>
          <p:cNvSpPr/>
          <p:nvPr/>
        </p:nvSpPr>
        <p:spPr>
          <a:xfrm>
            <a:off x="1010687" y="1430413"/>
            <a:ext cx="8075774" cy="934954"/>
          </a:xfrm>
          <a:prstGeom prst="roundRect">
            <a:avLst>
              <a:gd name="adj" fmla="val 2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java.util.concurrent</a:t>
            </a:r>
            <a:r>
              <a:rPr lang="en-US" b="1" dirty="0"/>
              <a:t> </a:t>
            </a:r>
            <a:r>
              <a:rPr lang="en-US" dirty="0"/>
              <a:t>package was added in java 5. This package provides API for developing multithreaded applications in Java in an easier way.  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91DF4C-66BF-409B-AAC4-23B834B9B582}"/>
              </a:ext>
            </a:extLst>
          </p:cNvPr>
          <p:cNvSpPr/>
          <p:nvPr/>
        </p:nvSpPr>
        <p:spPr>
          <a:xfrm>
            <a:off x="1029737" y="2633687"/>
            <a:ext cx="8075774" cy="858093"/>
          </a:xfrm>
          <a:prstGeom prst="roundRect">
            <a:avLst>
              <a:gd name="adj" fmla="val 23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java.util.concurrent.Executor</a:t>
            </a:r>
            <a:r>
              <a:rPr lang="en-US" b="1" dirty="0"/>
              <a:t> </a:t>
            </a:r>
            <a:r>
              <a:rPr lang="en-US" dirty="0"/>
              <a:t>is an object that executes Runnable threads. 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A9B54-94A1-4409-92E4-6B8F581176C9}"/>
              </a:ext>
            </a:extLst>
          </p:cNvPr>
          <p:cNvSpPr/>
          <p:nvPr/>
        </p:nvSpPr>
        <p:spPr>
          <a:xfrm>
            <a:off x="1048787" y="3818562"/>
            <a:ext cx="8037674" cy="935497"/>
          </a:xfrm>
          <a:prstGeom prst="roundRect">
            <a:avLst>
              <a:gd name="adj" fmla="val 14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Executor framework </a:t>
            </a:r>
            <a:r>
              <a:rPr lang="en-US" i="1" dirty="0"/>
              <a:t>decouples </a:t>
            </a:r>
            <a:r>
              <a:rPr lang="en-US" dirty="0"/>
              <a:t>the task of thread submission, executing its run() method ,thread scheduling, etc. 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2AB5CD11-EF1C-4806-8BD0-ECDED9717C0D}"/>
              </a:ext>
            </a:extLst>
          </p:cNvPr>
          <p:cNvSpPr/>
          <p:nvPr/>
        </p:nvSpPr>
        <p:spPr>
          <a:xfrm>
            <a:off x="10022455" y="5317509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30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Executor Framework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Executor framework was introduced in Java 1.5 concurrency API.</a:t>
            </a:r>
          </a:p>
          <a:p>
            <a:r>
              <a:rPr lang="en-IN" sz="2000" dirty="0"/>
              <a:t>Executor framework provides us high level replacement for working with threads directly.</a:t>
            </a:r>
          </a:p>
          <a:p>
            <a:r>
              <a:rPr lang="en-IN" sz="2000" dirty="0"/>
              <a:t>Executor framework is capable of running asynchronous tasks and typically manage a pool of threads.</a:t>
            </a:r>
          </a:p>
          <a:p>
            <a:r>
              <a:rPr lang="en-IN" sz="2000" dirty="0"/>
              <a:t>In Executor framework, programmer does not need to create the thread manually.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94247-195E-4A77-9290-98E7DBF62086}"/>
              </a:ext>
            </a:extLst>
          </p:cNvPr>
          <p:cNvGrpSpPr/>
          <p:nvPr/>
        </p:nvGrpSpPr>
        <p:grpSpPr>
          <a:xfrm>
            <a:off x="9221549" y="5516976"/>
            <a:ext cx="2136602" cy="683956"/>
            <a:chOff x="7890224" y="5811706"/>
            <a:chExt cx="2136602" cy="683956"/>
          </a:xfrm>
        </p:grpSpPr>
        <p:pic>
          <p:nvPicPr>
            <p:cNvPr id="4" name="Content Placeholder 11" descr="Right pointing backhand index outline">
              <a:extLst>
                <a:ext uri="{FF2B5EF4-FFF2-40B4-BE49-F238E27FC236}">
                  <a16:creationId xmlns:a16="http://schemas.microsoft.com/office/drawing/2014/main" id="{3D6A3D45-54C3-4E76-A922-42034F512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811706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: Rounded Corners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3399497-704C-4C00-B52C-82FDF758B2D7}"/>
                </a:ext>
              </a:extLst>
            </p:cNvPr>
            <p:cNvSpPr/>
            <p:nvPr/>
          </p:nvSpPr>
          <p:spPr>
            <a:xfrm>
              <a:off x="8669512" y="5811706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58A5013-CC5F-4A68-A546-6E410EA377AD}"/>
              </a:ext>
            </a:extLst>
          </p:cNvPr>
          <p:cNvSpPr txBox="1">
            <a:spLocks/>
          </p:cNvSpPr>
          <p:nvPr/>
        </p:nvSpPr>
        <p:spPr>
          <a:xfrm>
            <a:off x="233266" y="633606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Xoriant</a:t>
            </a:r>
            <a:r>
              <a:rPr lang="en-US" dirty="0"/>
              <a:t> Solution Pvt. Ltd.</a:t>
            </a:r>
          </a:p>
        </p:txBody>
      </p:sp>
    </p:spTree>
    <p:extLst>
      <p:ext uri="{BB962C8B-B14F-4D97-AF65-F5344CB8AC3E}">
        <p14:creationId xmlns:p14="http://schemas.microsoft.com/office/powerpoint/2010/main" val="26795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2800" dirty="0"/>
              <a:t>Executor Framework </a:t>
            </a:r>
            <a:r>
              <a:rPr lang="en-IN" sz="2800" b="0" dirty="0"/>
              <a:t>(</a:t>
            </a:r>
            <a:r>
              <a:rPr lang="en-IN" sz="2800" dirty="0"/>
              <a:t>Continued</a:t>
            </a:r>
            <a:r>
              <a:rPr lang="en-IN" sz="2800" b="0" dirty="0"/>
              <a:t>)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/>
              <a:t>Executor framework has to be used as follows </a:t>
            </a:r>
          </a:p>
          <a:p>
            <a:pPr lvl="1"/>
            <a:r>
              <a:rPr lang="en-US" sz="2000" dirty="0"/>
              <a:t>Obtain the executor object via a factory method. </a:t>
            </a:r>
          </a:p>
          <a:p>
            <a:pPr lvl="1"/>
            <a:r>
              <a:rPr lang="en-US" sz="2000" dirty="0"/>
              <a:t>Factory is the standard name given for method that returns an object of a class instead of we creating the object explicitly. </a:t>
            </a:r>
          </a:p>
          <a:p>
            <a:pPr lvl="1"/>
            <a:r>
              <a:rPr lang="en-US" sz="2000" dirty="0" err="1"/>
              <a:t>java.util.concurrent.Executors</a:t>
            </a:r>
            <a:r>
              <a:rPr lang="en-US" sz="2000" dirty="0"/>
              <a:t> class provides many static factory methods for this purpose. </a:t>
            </a:r>
          </a:p>
          <a:p>
            <a:r>
              <a:rPr lang="en-US" sz="2000" dirty="0"/>
              <a:t>Pass the target thread to its execute method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7045" y="6293644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829E30-A160-4573-B90B-EC9E236B4A1F}"/>
              </a:ext>
            </a:extLst>
          </p:cNvPr>
          <p:cNvGrpSpPr/>
          <p:nvPr/>
        </p:nvGrpSpPr>
        <p:grpSpPr>
          <a:xfrm>
            <a:off x="9205762" y="5446396"/>
            <a:ext cx="2152389" cy="683956"/>
            <a:chOff x="7890224" y="5793044"/>
            <a:chExt cx="2152389" cy="683956"/>
          </a:xfrm>
        </p:grpSpPr>
        <p:pic>
          <p:nvPicPr>
            <p:cNvPr id="6" name="Content Placeholder 11" descr="Right pointing backhand index outline">
              <a:extLst>
                <a:ext uri="{FF2B5EF4-FFF2-40B4-BE49-F238E27FC236}">
                  <a16:creationId xmlns:a16="http://schemas.microsoft.com/office/drawing/2014/main" id="{0C08E958-0DD2-40FC-A52A-E043B3BAC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E5A9AC9-CD41-4493-AB82-4F015036F9E9}"/>
                </a:ext>
              </a:extLst>
            </p:cNvPr>
            <p:cNvSpPr/>
            <p:nvPr/>
          </p:nvSpPr>
          <p:spPr>
            <a:xfrm>
              <a:off x="8685299" y="5829300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2800" dirty="0"/>
              <a:t>Executor Framework </a:t>
            </a:r>
            <a:r>
              <a:rPr lang="en-IN" sz="2800" b="0" dirty="0"/>
              <a:t>(</a:t>
            </a:r>
            <a:r>
              <a:rPr lang="en-IN" sz="2800" dirty="0"/>
              <a:t>Continued</a:t>
            </a:r>
            <a:r>
              <a:rPr lang="en-IN" sz="2800" b="0" dirty="0"/>
              <a:t>)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8BE3-8577-44EA-AA99-D28B522E82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76800" y="1219200"/>
            <a:ext cx="2438400" cy="1676400"/>
            <a:chOff x="3352800" y="1447800"/>
            <a:chExt cx="2438400" cy="1676400"/>
          </a:xfrm>
        </p:grpSpPr>
        <p:sp>
          <p:nvSpPr>
            <p:cNvPr id="6" name="Rectangle 5"/>
            <p:cNvSpPr/>
            <p:nvPr/>
          </p:nvSpPr>
          <p:spPr>
            <a:xfrm>
              <a:off x="3352800" y="1447800"/>
              <a:ext cx="2438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&lt;&lt;interface&gt;&gt; </a:t>
              </a:r>
              <a:endParaRPr lang="en-US" dirty="0"/>
            </a:p>
            <a:p>
              <a:pPr algn="ctr"/>
              <a:r>
                <a:rPr lang="en-US" b="1" dirty="0"/>
                <a:t>Executor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438400"/>
              <a:ext cx="2438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&lt;&lt;interface&gt;&gt; </a:t>
              </a:r>
              <a:endParaRPr lang="en-US" dirty="0"/>
            </a:p>
            <a:p>
              <a:pPr algn="ctr"/>
              <a:r>
                <a:rPr lang="en-US" b="1" dirty="0" err="1"/>
                <a:t>ExecutorService</a:t>
              </a:r>
              <a:r>
                <a:rPr lang="en-US" b="1" dirty="0"/>
                <a:t> 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  <a:endCxn id="6" idx="2"/>
            </p:cNvCxnSpPr>
            <p:nvPr/>
          </p:nvCxnSpPr>
          <p:spPr>
            <a:xfrm flipV="1">
              <a:off x="4572000" y="2133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lded Corner 9"/>
          <p:cNvSpPr/>
          <p:nvPr/>
        </p:nvSpPr>
        <p:spPr>
          <a:xfrm>
            <a:off x="5257800" y="4419600"/>
            <a:ext cx="2590800" cy="1143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Order of output is non-deterministic in a thread program 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8077200" y="4419600"/>
            <a:ext cx="2438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Returns a thread pool with fixed number of threads sharing an unbounded queue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BFBDB1-0CDE-4901-8ACA-FF13984DB525}"/>
              </a:ext>
            </a:extLst>
          </p:cNvPr>
          <p:cNvSpPr/>
          <p:nvPr/>
        </p:nvSpPr>
        <p:spPr>
          <a:xfrm>
            <a:off x="1501878" y="2983943"/>
            <a:ext cx="8625348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bg1"/>
                </a:solidFill>
                <a:latin typeface="Consolas"/>
              </a:rPr>
              <a:t>ExecutorService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 executor=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java.util.concurrent.Executors.</a:t>
            </a:r>
            <a:r>
              <a:rPr lang="en-US" sz="1800" b="1" dirty="0" err="1">
                <a:solidFill>
                  <a:schemeClr val="bg1"/>
                </a:solidFill>
                <a:latin typeface="Consolas"/>
              </a:rPr>
              <a:t>newFixedThreadPool</a:t>
            </a:r>
            <a:r>
              <a:rPr lang="en-US" sz="1800" b="1" dirty="0">
                <a:solidFill>
                  <a:schemeClr val="bg1"/>
                </a:solidFill>
                <a:latin typeface="Consolas"/>
              </a:rPr>
              <a:t>(5)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nsolas"/>
              </a:rPr>
              <a:t>executor.execute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800" b="1" dirty="0">
                <a:solidFill>
                  <a:schemeClr val="bg1"/>
                </a:solidFill>
                <a:latin typeface="Consolas"/>
              </a:rPr>
              <a:t>new Thread1());</a:t>
            </a:r>
          </a:p>
          <a:p>
            <a:r>
              <a:rPr lang="en-US" sz="1800" dirty="0" err="1">
                <a:solidFill>
                  <a:schemeClr val="bg1"/>
                </a:solidFill>
                <a:latin typeface="Consolas"/>
              </a:rPr>
              <a:t>executor.execute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800" b="1" dirty="0">
                <a:solidFill>
                  <a:schemeClr val="bg1"/>
                </a:solidFill>
                <a:latin typeface="Consolas"/>
              </a:rPr>
              <a:t>new Thread2());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2BD6C-7EB7-4DEE-83D1-260CD397F143}"/>
              </a:ext>
            </a:extLst>
          </p:cNvPr>
          <p:cNvCxnSpPr/>
          <p:nvPr/>
        </p:nvCxnSpPr>
        <p:spPr>
          <a:xfrm>
            <a:off x="8160775" y="3713609"/>
            <a:ext cx="685800" cy="6805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3353122B-627C-4A4D-A76B-6BDE133E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2" y="4357448"/>
            <a:ext cx="2895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1CD166-3C32-429B-9DEB-529ECFC863AC}"/>
              </a:ext>
            </a:extLst>
          </p:cNvPr>
          <p:cNvGrpSpPr/>
          <p:nvPr/>
        </p:nvGrpSpPr>
        <p:grpSpPr>
          <a:xfrm>
            <a:off x="9221549" y="5735068"/>
            <a:ext cx="2136602" cy="683956"/>
            <a:chOff x="7906011" y="5785107"/>
            <a:chExt cx="2136602" cy="683956"/>
          </a:xfrm>
        </p:grpSpPr>
        <p:pic>
          <p:nvPicPr>
            <p:cNvPr id="18" name="Content Placeholder 11" descr="Right pointing backhand index outline">
              <a:extLst>
                <a:ext uri="{FF2B5EF4-FFF2-40B4-BE49-F238E27FC236}">
                  <a16:creationId xmlns:a16="http://schemas.microsoft.com/office/drawing/2014/main" id="{C177C0B9-A923-4870-9E5C-D2538B327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06011" y="5785107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Rectangle: Rounded Corners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F8D08EFE-F0BD-4C05-8CF0-1DD83311FC69}"/>
                </a:ext>
              </a:extLst>
            </p:cNvPr>
            <p:cNvSpPr/>
            <p:nvPr/>
          </p:nvSpPr>
          <p:spPr>
            <a:xfrm>
              <a:off x="8685299" y="5814505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pic>
        <p:nvPicPr>
          <p:cNvPr id="21" name="Content Placeholder 13" descr="Work from home Wi-Fi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50E51AF-311B-4DEC-8908-60E273E93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96214" y="233362"/>
            <a:ext cx="914400" cy="914400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E00C466E-FE80-4A11-B7C3-839E99DC0D4C}"/>
              </a:ext>
            </a:extLst>
          </p:cNvPr>
          <p:cNvSpPr txBox="1">
            <a:spLocks/>
          </p:cNvSpPr>
          <p:nvPr/>
        </p:nvSpPr>
        <p:spPr>
          <a:xfrm>
            <a:off x="190833" y="6332697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sp>
        <p:nvSpPr>
          <p:cNvPr id="25" name="Rectangle: Rounded Corners 24">
            <a:hlinkClick r:id="rId9" action="ppaction://hlinksldjump"/>
            <a:extLst>
              <a:ext uri="{FF2B5EF4-FFF2-40B4-BE49-F238E27FC236}">
                <a16:creationId xmlns:a16="http://schemas.microsoft.com/office/drawing/2014/main" id="{48FDFA88-AD9F-40D1-826A-950D6825ECE3}"/>
              </a:ext>
            </a:extLst>
          </p:cNvPr>
          <p:cNvSpPr/>
          <p:nvPr/>
        </p:nvSpPr>
        <p:spPr>
          <a:xfrm>
            <a:off x="3096234" y="5738178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  <a:endParaRPr lang="en-IN" b="1" dirty="0"/>
          </a:p>
        </p:txBody>
      </p:sp>
      <p:sp>
        <p:nvSpPr>
          <p:cNvPr id="26" name="Rectangle: Rounded Corners 25">
            <a:hlinkClick r:id="rId10" action="ppaction://hlinksldjump"/>
            <a:extLst>
              <a:ext uri="{FF2B5EF4-FFF2-40B4-BE49-F238E27FC236}">
                <a16:creationId xmlns:a16="http://schemas.microsoft.com/office/drawing/2014/main" id="{30E5ABB7-8037-4C18-9457-32FCD426D770}"/>
              </a:ext>
            </a:extLst>
          </p:cNvPr>
          <p:cNvSpPr/>
          <p:nvPr/>
        </p:nvSpPr>
        <p:spPr>
          <a:xfrm>
            <a:off x="8503674" y="2130662"/>
            <a:ext cx="2438395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Applying Executors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06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Applying Executors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80AFE-59CB-45DC-A1A7-3E8543FF821B}"/>
              </a:ext>
            </a:extLst>
          </p:cNvPr>
          <p:cNvSpPr/>
          <p:nvPr/>
        </p:nvSpPr>
        <p:spPr>
          <a:xfrm>
            <a:off x="1004162" y="1956970"/>
            <a:ext cx="6442860" cy="3335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ExecutorService</a:t>
            </a:r>
            <a:r>
              <a:rPr lang="en-IN" dirty="0"/>
              <a:t> executor = </a:t>
            </a:r>
            <a:r>
              <a:rPr lang="en-IN" dirty="0" err="1"/>
              <a:t>Executors.newFixedThreadPool</a:t>
            </a:r>
            <a:r>
              <a:rPr lang="en-IN" dirty="0"/>
              <a:t>(3);</a:t>
            </a:r>
          </a:p>
          <a:p>
            <a:r>
              <a:rPr lang="en-IN" dirty="0"/>
              <a:t>Runnable </a:t>
            </a:r>
            <a:r>
              <a:rPr lang="en-IN" dirty="0" err="1"/>
              <a:t>runnable</a:t>
            </a:r>
            <a:r>
              <a:rPr lang="en-IN" dirty="0"/>
              <a:t> = new Runnable() {</a:t>
            </a:r>
          </a:p>
          <a:p>
            <a:r>
              <a:rPr lang="en-IN" dirty="0"/>
              <a:t>	public void run()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("Thread running");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};</a:t>
            </a:r>
          </a:p>
          <a:p>
            <a:r>
              <a:rPr lang="en-IN" dirty="0" err="1"/>
              <a:t>executor.execute</a:t>
            </a:r>
            <a:r>
              <a:rPr lang="en-IN" dirty="0"/>
              <a:t>(runnable);</a:t>
            </a:r>
          </a:p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A9DE32-2024-42AD-AEDB-129D01685C96}"/>
              </a:ext>
            </a:extLst>
          </p:cNvPr>
          <p:cNvGrpSpPr/>
          <p:nvPr/>
        </p:nvGrpSpPr>
        <p:grpSpPr>
          <a:xfrm>
            <a:off x="9208857" y="5727730"/>
            <a:ext cx="2136602" cy="683956"/>
            <a:chOff x="7890224" y="5793044"/>
            <a:chExt cx="2136602" cy="683956"/>
          </a:xfrm>
        </p:grpSpPr>
        <p:pic>
          <p:nvPicPr>
            <p:cNvPr id="5" name="Content Placeholder 11" descr="Right pointing backhand index outline">
              <a:extLst>
                <a:ext uri="{FF2B5EF4-FFF2-40B4-BE49-F238E27FC236}">
                  <a16:creationId xmlns:a16="http://schemas.microsoft.com/office/drawing/2014/main" id="{ADD2EE98-7A54-4987-92E6-C47559500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224" y="5793044"/>
              <a:ext cx="779288" cy="6839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: Rounded Corner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2AF21B66-CD98-487C-8994-597808F9C6FC}"/>
                </a:ext>
              </a:extLst>
            </p:cNvPr>
            <p:cNvSpPr/>
            <p:nvPr/>
          </p:nvSpPr>
          <p:spPr>
            <a:xfrm>
              <a:off x="8669512" y="5793044"/>
              <a:ext cx="1357314" cy="533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Next</a:t>
              </a:r>
              <a:endParaRPr lang="en-IN" b="1" dirty="0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835676-BBC0-48BE-9281-47324B507136}"/>
              </a:ext>
            </a:extLst>
          </p:cNvPr>
          <p:cNvSpPr txBox="1">
            <a:spLocks/>
          </p:cNvSpPr>
          <p:nvPr/>
        </p:nvSpPr>
        <p:spPr>
          <a:xfrm>
            <a:off x="223934" y="6293644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pic>
        <p:nvPicPr>
          <p:cNvPr id="8" name="Content Placeholder 13" descr="Work from home Wi-Fi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C2E9A4F-BF20-4701-9077-2FBB86E1F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6214" y="233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 descr="Shape&#10;&#10;Description automatically generated">
            <a:extLst>
              <a:ext uri="{FF2B5EF4-FFF2-40B4-BE49-F238E27FC236}">
                <a16:creationId xmlns:a16="http://schemas.microsoft.com/office/drawing/2014/main" id="{449339EA-382B-4FF9-A014-E2CD488ACAA3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114332"/>
            <a:ext cx="5608638" cy="2472625"/>
          </a:xfr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4C6A768-75EE-4922-820D-9BACE2C9A6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N" sz="1800" b="1" dirty="0" err="1"/>
              <a:t>newSingleThreadExecutor</a:t>
            </a:r>
            <a:r>
              <a:rPr lang="en-IN" sz="1800" b="1" dirty="0"/>
              <a:t>()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800" dirty="0"/>
              <a:t>Creates an Executor that uses a single worker thread.</a:t>
            </a:r>
          </a:p>
          <a:p>
            <a:pPr>
              <a:lnSpc>
                <a:spcPct val="90000"/>
              </a:lnSpc>
            </a:pPr>
            <a:r>
              <a:rPr lang="en-IN" sz="1800" b="1" dirty="0" err="1"/>
              <a:t>newFixedThreadPool</a:t>
            </a:r>
            <a:r>
              <a:rPr lang="en-IN" sz="1800" b="1" dirty="0"/>
              <a:t>(int </a:t>
            </a:r>
            <a:r>
              <a:rPr lang="en-IN" sz="1800" b="1" dirty="0" err="1"/>
              <a:t>nThreads</a:t>
            </a:r>
            <a:r>
              <a:rPr lang="en-IN" sz="1800" b="1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800" dirty="0"/>
              <a:t>Creates a thread pool that reuses a fixed number of threads.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sz="1800" dirty="0"/>
          </a:p>
          <a:p>
            <a:pPr>
              <a:lnSpc>
                <a:spcPct val="90000"/>
              </a:lnSpc>
            </a:pPr>
            <a:r>
              <a:rPr lang="en-IN" sz="1800" b="1" dirty="0" err="1"/>
              <a:t>newCachedThreadPool</a:t>
            </a:r>
            <a:r>
              <a:rPr lang="en-IN" sz="1800" b="1" dirty="0"/>
              <a:t>()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800" dirty="0"/>
              <a:t>Creates a thread pool that creates new threads as needed.</a:t>
            </a:r>
          </a:p>
          <a:p>
            <a:pPr marL="311143" lvl="1" indent="-311143">
              <a:lnSpc>
                <a:spcPct val="90000"/>
              </a:lnSpc>
              <a:spcAft>
                <a:spcPts val="4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IN" sz="1800" b="1" dirty="0" err="1"/>
              <a:t>newScheduledThreadPool</a:t>
            </a:r>
            <a:r>
              <a:rPr lang="en-IN" sz="1800" b="1" dirty="0"/>
              <a:t>()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800" dirty="0"/>
              <a:t>Creates a thread pool that creates new threads as needed as well as the initial start delay time and periodic activity time for the thread can be set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sz="2800" dirty="0"/>
              <a:t>Executor Methods</a:t>
            </a:r>
          </a:p>
        </p:txBody>
      </p:sp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A40CF135-19C1-4B12-9B1F-756D0F678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2" y="3586957"/>
            <a:ext cx="5811836" cy="2576834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568F24E-B1CB-4B7C-A18A-D3DD80FFDD76}"/>
              </a:ext>
            </a:extLst>
          </p:cNvPr>
          <p:cNvSpPr txBox="1">
            <a:spLocks/>
          </p:cNvSpPr>
          <p:nvPr/>
        </p:nvSpPr>
        <p:spPr>
          <a:xfrm>
            <a:off x="261257" y="6334225"/>
            <a:ext cx="3475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Xoriant Solution Pvt. Ltd.</a:t>
            </a:r>
            <a:endParaRPr lang="en-US" dirty="0"/>
          </a:p>
        </p:txBody>
      </p:sp>
      <p:pic>
        <p:nvPicPr>
          <p:cNvPr id="11" name="Content Placeholder 13" descr="Work from home Wi-Fi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2015685-512D-4963-A1E7-AD5509619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6214" y="233362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8CD110E2-07FA-4432-AC4F-D211B38E69B4}"/>
              </a:ext>
            </a:extLst>
          </p:cNvPr>
          <p:cNvSpPr/>
          <p:nvPr/>
        </p:nvSpPr>
        <p:spPr>
          <a:xfrm>
            <a:off x="968855" y="5731849"/>
            <a:ext cx="1357314" cy="533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78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Time for Case Study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354763"/>
            <a:ext cx="3475038" cy="366712"/>
          </a:xfrm>
        </p:spPr>
        <p:txBody>
          <a:bodyPr/>
          <a:lstStyle/>
          <a:p>
            <a:r>
              <a:rPr lang="en-US"/>
              <a:t>Xoriant Solution Pvt. Ltd.</a:t>
            </a:r>
          </a:p>
        </p:txBody>
      </p:sp>
      <p:pic>
        <p:nvPicPr>
          <p:cNvPr id="8" name="Content Placeholder 7" descr="Desk with solid fill">
            <a:extLst>
              <a:ext uri="{FF2B5EF4-FFF2-40B4-BE49-F238E27FC236}">
                <a16:creationId xmlns:a16="http://schemas.microsoft.com/office/drawing/2014/main" id="{C2A5E1CD-AFF0-4B41-BA31-07A0C995E7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6693" y="3650668"/>
            <a:ext cx="3338512" cy="3340100"/>
          </a:xfr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6EC44319-AB76-48B4-AA36-B0DCC3374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354" y="4564449"/>
            <a:ext cx="1535846" cy="1790314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8558A311-7E82-4580-BCF1-AADF0F9DC4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1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oriant PPT Template-102016">
  <a:themeElements>
    <a:clrScheme name="Xoriant">
      <a:dk1>
        <a:srgbClr val="000000"/>
      </a:dk1>
      <a:lt1>
        <a:srgbClr val="FFFFFF"/>
      </a:lt1>
      <a:dk2>
        <a:srgbClr val="959AA5"/>
      </a:dk2>
      <a:lt2>
        <a:srgbClr val="44464B"/>
      </a:lt2>
      <a:accent1>
        <a:srgbClr val="15A563"/>
      </a:accent1>
      <a:accent2>
        <a:srgbClr val="049159"/>
      </a:accent2>
      <a:accent3>
        <a:srgbClr val="81C14B"/>
      </a:accent3>
      <a:accent4>
        <a:srgbClr val="17A1CC"/>
      </a:accent4>
      <a:accent5>
        <a:srgbClr val="01BAEF"/>
      </a:accent5>
      <a:accent6>
        <a:srgbClr val="0E67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Template-2301017</Template>
  <TotalTime>2598</TotalTime>
  <Words>974</Words>
  <Application>Microsoft Office PowerPoint</Application>
  <PresentationFormat>Widescreen</PresentationFormat>
  <Paragraphs>154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 3</vt:lpstr>
      <vt:lpstr>Xoriant PPT Template-102016</vt:lpstr>
      <vt:lpstr>Advanced Multithreading</vt:lpstr>
      <vt:lpstr>Table of Content</vt:lpstr>
      <vt:lpstr>Executor Framework</vt:lpstr>
      <vt:lpstr>Executor Framework (Continued)</vt:lpstr>
      <vt:lpstr> Executor Framework (Continued) </vt:lpstr>
      <vt:lpstr> Executor Framework (Continued) </vt:lpstr>
      <vt:lpstr>Applying Executors</vt:lpstr>
      <vt:lpstr>Executor Methods</vt:lpstr>
      <vt:lpstr>  Time for Case Study</vt:lpstr>
      <vt:lpstr>Case Study-1</vt:lpstr>
      <vt:lpstr>Using Callable</vt:lpstr>
      <vt:lpstr>Callables &amp; Futures</vt:lpstr>
      <vt:lpstr>  Time for Case Study</vt:lpstr>
      <vt:lpstr>Case Study-2</vt:lpstr>
      <vt:lpstr>Fork &amp; Join</vt:lpstr>
      <vt:lpstr>Steps to Implement Fork &amp; Join</vt:lpstr>
      <vt:lpstr>Automic Operations</vt:lpstr>
      <vt:lpstr> Latches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Multithreading</dc:title>
  <dc:creator>SONY</dc:creator>
  <cp:lastModifiedBy>Bangalore User2</cp:lastModifiedBy>
  <cp:revision>67</cp:revision>
  <dcterms:created xsi:type="dcterms:W3CDTF">2015-11-08T04:54:30Z</dcterms:created>
  <dcterms:modified xsi:type="dcterms:W3CDTF">2021-08-23T01:56:35Z</dcterms:modified>
</cp:coreProperties>
</file>