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920038" cy="7559675"/>
  <p:notesSz cx="6858000" cy="9144000"/>
  <p:defaultTextStyle>
    <a:defPPr>
      <a:defRPr lang="de-DE"/>
    </a:defPPr>
    <a:lvl1pPr marL="0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1pPr>
    <a:lvl2pPr marL="335265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2pPr>
    <a:lvl3pPr marL="670530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3pPr>
    <a:lvl4pPr marL="1005794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4pPr>
    <a:lvl5pPr marL="1341059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5pPr>
    <a:lvl6pPr marL="1676324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6pPr>
    <a:lvl7pPr marL="2011589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7pPr>
    <a:lvl8pPr marL="2346853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8pPr>
    <a:lvl9pPr marL="2682118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252"/>
    <a:srgbClr val="195B8B"/>
    <a:srgbClr val="D20015"/>
    <a:srgbClr val="0033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237197"/>
            <a:ext cx="6732032" cy="263188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970580"/>
            <a:ext cx="5940029" cy="1825171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35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72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402483"/>
            <a:ext cx="1707758" cy="64064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402483"/>
            <a:ext cx="5024274" cy="64064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0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76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884671"/>
            <a:ext cx="6831033" cy="3144614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5059035"/>
            <a:ext cx="6831033" cy="1653678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4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012414"/>
            <a:ext cx="3366016" cy="479654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012414"/>
            <a:ext cx="3366016" cy="479654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3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02484"/>
            <a:ext cx="6831033" cy="14611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853171"/>
            <a:ext cx="3350547" cy="908210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761381"/>
            <a:ext cx="3350547" cy="406157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853171"/>
            <a:ext cx="3367048" cy="908210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761381"/>
            <a:ext cx="3367048" cy="406157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1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6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03978"/>
            <a:ext cx="2554418" cy="1763924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088455"/>
            <a:ext cx="4009519" cy="5372269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267902"/>
            <a:ext cx="2554418" cy="4201570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0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03978"/>
            <a:ext cx="2554418" cy="1763924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088455"/>
            <a:ext cx="4009519" cy="5372269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267902"/>
            <a:ext cx="2554418" cy="4201570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6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402484"/>
            <a:ext cx="683103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012414"/>
            <a:ext cx="683103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7006700"/>
            <a:ext cx="178200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7006700"/>
            <a:ext cx="26730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7006700"/>
            <a:ext cx="178200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0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krümmter Verbinder 169"/>
          <p:cNvCxnSpPr/>
          <p:nvPr/>
        </p:nvCxnSpPr>
        <p:spPr>
          <a:xfrm>
            <a:off x="2834966" y="1675273"/>
            <a:ext cx="473758" cy="1056247"/>
          </a:xfrm>
          <a:prstGeom prst="straightConnector1">
            <a:avLst/>
          </a:prstGeom>
          <a:ln w="28575" cap="rnd">
            <a:solidFill>
              <a:srgbClr val="FF5252"/>
            </a:solidFill>
            <a:round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Ellipse 155"/>
          <p:cNvSpPr/>
          <p:nvPr/>
        </p:nvSpPr>
        <p:spPr>
          <a:xfrm>
            <a:off x="623675" y="716739"/>
            <a:ext cx="6480000" cy="6480000"/>
          </a:xfrm>
          <a:prstGeom prst="ellipse">
            <a:avLst/>
          </a:prstGeom>
          <a:noFill/>
          <a:ln w="9525">
            <a:solidFill>
              <a:srgbClr val="FF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157" name="Gruppieren 156"/>
          <p:cNvGrpSpPr/>
          <p:nvPr/>
        </p:nvGrpSpPr>
        <p:grpSpPr>
          <a:xfrm>
            <a:off x="5988620" y="1681050"/>
            <a:ext cx="1440000" cy="1440000"/>
            <a:chOff x="853240" y="169945"/>
            <a:chExt cx="1440000" cy="1440000"/>
          </a:xfrm>
          <a:solidFill>
            <a:srgbClr val="195B8B"/>
          </a:solidFill>
        </p:grpSpPr>
        <p:sp>
          <p:nvSpPr>
            <p:cNvPr id="158" name="Ellipse 157"/>
            <p:cNvSpPr/>
            <p:nvPr/>
          </p:nvSpPr>
          <p:spPr>
            <a:xfrm>
              <a:off x="853240" y="169945"/>
              <a:ext cx="1440000" cy="14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Merriweather Sans" panose="02000503060000020004" pitchFamily="2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1060920" y="705279"/>
              <a:ext cx="1024639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latin typeface="Merriweather Sans" panose="02000503060000020004" pitchFamily="2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Lexalyze</a:t>
              </a:r>
              <a:endParaRPr lang="en-US" sz="1600" dirty="0">
                <a:solidFill>
                  <a:srgbClr val="D20015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3520671" y="16208"/>
            <a:ext cx="1575101" cy="1440000"/>
            <a:chOff x="4128300" y="102586"/>
            <a:chExt cx="1575101" cy="1440000"/>
          </a:xfrm>
          <a:solidFill>
            <a:srgbClr val="195B8B"/>
          </a:solidFill>
        </p:grpSpPr>
        <p:sp>
          <p:nvSpPr>
            <p:cNvPr id="161" name="Ellipse 160"/>
            <p:cNvSpPr/>
            <p:nvPr/>
          </p:nvSpPr>
          <p:spPr>
            <a:xfrm>
              <a:off x="4195851" y="102586"/>
              <a:ext cx="1440000" cy="14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Merriweather Sans" panose="02000503060000020004" pitchFamily="2" charset="0"/>
              </a:endParaRPr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4128300" y="553387"/>
              <a:ext cx="157510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erriweather Sans" panose="02000503060000020004" pitchFamily="2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Spread-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erriweather Sans" panose="02000503060000020004" pitchFamily="2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sheet 2.0</a:t>
              </a:r>
              <a:endParaRPr lang="en-US" sz="1600" dirty="0">
                <a:solidFill>
                  <a:srgbClr val="D20015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63" name="Gruppieren 162"/>
          <p:cNvGrpSpPr/>
          <p:nvPr/>
        </p:nvGrpSpPr>
        <p:grpSpPr>
          <a:xfrm>
            <a:off x="5021128" y="558589"/>
            <a:ext cx="1440000" cy="1440000"/>
            <a:chOff x="853240" y="169945"/>
            <a:chExt cx="1440000" cy="1440000"/>
          </a:xfrm>
          <a:solidFill>
            <a:srgbClr val="195B8B"/>
          </a:solidFill>
        </p:grpSpPr>
        <p:sp>
          <p:nvSpPr>
            <p:cNvPr id="164" name="Ellipse 163"/>
            <p:cNvSpPr/>
            <p:nvPr/>
          </p:nvSpPr>
          <p:spPr>
            <a:xfrm>
              <a:off x="853240" y="169945"/>
              <a:ext cx="1440000" cy="14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Merriweather Sans" panose="02000503060000020004" pitchFamily="2" charset="0"/>
              </a:endParaRPr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1133056" y="705279"/>
              <a:ext cx="880369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erriweather Sans" panose="02000503060000020004" pitchFamily="2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Darwin</a:t>
              </a:r>
              <a:endParaRPr lang="en-US" sz="1600" dirty="0">
                <a:solidFill>
                  <a:srgbClr val="D20015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66" name="Gruppieren 165"/>
          <p:cNvGrpSpPr/>
          <p:nvPr/>
        </p:nvGrpSpPr>
        <p:grpSpPr>
          <a:xfrm>
            <a:off x="527099" y="1057543"/>
            <a:ext cx="1449898" cy="1440000"/>
            <a:chOff x="814754" y="169945"/>
            <a:chExt cx="1449898" cy="1440000"/>
          </a:xfrm>
          <a:solidFill>
            <a:srgbClr val="003359"/>
          </a:solidFill>
        </p:grpSpPr>
        <p:sp>
          <p:nvSpPr>
            <p:cNvPr id="167" name="Ellipse 166"/>
            <p:cNvSpPr/>
            <p:nvPr/>
          </p:nvSpPr>
          <p:spPr>
            <a:xfrm>
              <a:off x="824652" y="169945"/>
              <a:ext cx="1440000" cy="1440000"/>
            </a:xfrm>
            <a:prstGeom prst="ellipse">
              <a:avLst/>
            </a:prstGeom>
            <a:solidFill>
              <a:srgbClr val="195B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Merriweather Sans" panose="02000503060000020004" pitchFamily="2" charset="0"/>
              </a:endParaRPr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814754" y="723671"/>
              <a:ext cx="144000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erriweather Sans" panose="02000503060000020004" pitchFamily="2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SC Modeler</a:t>
              </a:r>
              <a:endParaRPr lang="en-US" sz="1600" dirty="0">
                <a:solidFill>
                  <a:srgbClr val="D20015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69" name="Gruppieren 168"/>
          <p:cNvGrpSpPr/>
          <p:nvPr/>
        </p:nvGrpSpPr>
        <p:grpSpPr>
          <a:xfrm>
            <a:off x="21116" y="2457054"/>
            <a:ext cx="1451039" cy="1440000"/>
            <a:chOff x="846797" y="169945"/>
            <a:chExt cx="1451039" cy="1440000"/>
          </a:xfrm>
          <a:solidFill>
            <a:srgbClr val="003359"/>
          </a:solidFill>
        </p:grpSpPr>
        <p:sp>
          <p:nvSpPr>
            <p:cNvPr id="170" name="Ellipse 169"/>
            <p:cNvSpPr/>
            <p:nvPr/>
          </p:nvSpPr>
          <p:spPr>
            <a:xfrm>
              <a:off x="853240" y="169945"/>
              <a:ext cx="1440000" cy="1440000"/>
            </a:xfrm>
            <a:prstGeom prst="ellipse">
              <a:avLst/>
            </a:prstGeom>
            <a:solidFill>
              <a:srgbClr val="195B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Merriweather Sans" panose="02000503060000020004" pitchFamily="2" charset="0"/>
              </a:endParaRPr>
            </a:p>
          </p:txBody>
        </p:sp>
        <p:sp>
          <p:nvSpPr>
            <p:cNvPr id="171" name="Rechteck 170"/>
            <p:cNvSpPr/>
            <p:nvPr/>
          </p:nvSpPr>
          <p:spPr>
            <a:xfrm>
              <a:off x="846797" y="701135"/>
              <a:ext cx="145103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erriweather Sans" panose="02000503060000020004" pitchFamily="2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SC Visualizer</a:t>
              </a:r>
              <a:endParaRPr lang="en-US" sz="1600" dirty="0">
                <a:solidFill>
                  <a:srgbClr val="D20015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72" name="Gruppieren 171"/>
          <p:cNvGrpSpPr/>
          <p:nvPr/>
        </p:nvGrpSpPr>
        <p:grpSpPr>
          <a:xfrm>
            <a:off x="6340785" y="3145651"/>
            <a:ext cx="1440000" cy="1440000"/>
            <a:chOff x="836353" y="187229"/>
            <a:chExt cx="1440000" cy="1440000"/>
          </a:xfrm>
          <a:solidFill>
            <a:srgbClr val="003359"/>
          </a:solidFill>
        </p:grpSpPr>
        <p:sp>
          <p:nvSpPr>
            <p:cNvPr id="173" name="Ellipse 172"/>
            <p:cNvSpPr/>
            <p:nvPr/>
          </p:nvSpPr>
          <p:spPr>
            <a:xfrm>
              <a:off x="836353" y="187229"/>
              <a:ext cx="1440000" cy="1440000"/>
            </a:xfrm>
            <a:prstGeom prst="ellipse">
              <a:avLst/>
            </a:prstGeom>
            <a:solidFill>
              <a:srgbClr val="195B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Merriweather Sans" panose="02000503060000020004" pitchFamily="2" charset="0"/>
              </a:endParaRPr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1304521" y="757991"/>
              <a:ext cx="503664" cy="461665"/>
            </a:xfrm>
            <a:prstGeom prst="rect">
              <a:avLst/>
            </a:prstGeom>
            <a:solidFill>
              <a:srgbClr val="195B8B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Merriweather Sans" panose="02000503060000020004" pitchFamily="2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…</a:t>
              </a:r>
              <a:endParaRPr lang="en-US" sz="2400" dirty="0">
                <a:solidFill>
                  <a:srgbClr val="D20015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175" name="Zylinder 174"/>
          <p:cNvSpPr/>
          <p:nvPr/>
        </p:nvSpPr>
        <p:spPr>
          <a:xfrm>
            <a:off x="700267" y="5213548"/>
            <a:ext cx="972864" cy="1219200"/>
          </a:xfrm>
          <a:prstGeom prst="can">
            <a:avLst/>
          </a:prstGeom>
          <a:solidFill>
            <a:srgbClr val="195B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rriweather Sans" panose="02000503060000020004" pitchFamily="2" charset="0"/>
            </a:endParaRPr>
          </a:p>
        </p:txBody>
      </p:sp>
      <p:sp>
        <p:nvSpPr>
          <p:cNvPr id="176" name="Zylinder 175"/>
          <p:cNvSpPr/>
          <p:nvPr/>
        </p:nvSpPr>
        <p:spPr>
          <a:xfrm>
            <a:off x="1350774" y="5843179"/>
            <a:ext cx="972864" cy="1219200"/>
          </a:xfrm>
          <a:prstGeom prst="can">
            <a:avLst/>
          </a:prstGeom>
          <a:solidFill>
            <a:srgbClr val="195B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rriweather Sans" panose="02000503060000020004" pitchFamily="2" charset="0"/>
            </a:endParaRPr>
          </a:p>
        </p:txBody>
      </p:sp>
      <p:sp>
        <p:nvSpPr>
          <p:cNvPr id="177" name="Zylinder 176"/>
          <p:cNvSpPr/>
          <p:nvPr/>
        </p:nvSpPr>
        <p:spPr>
          <a:xfrm>
            <a:off x="2038706" y="6236230"/>
            <a:ext cx="972864" cy="1219200"/>
          </a:xfrm>
          <a:prstGeom prst="can">
            <a:avLst/>
          </a:prstGeom>
          <a:solidFill>
            <a:srgbClr val="195B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rriweather Sans" panose="02000503060000020004" pitchFamily="2" charset="0"/>
            </a:endParaRPr>
          </a:p>
        </p:txBody>
      </p:sp>
      <p:grpSp>
        <p:nvGrpSpPr>
          <p:cNvPr id="178" name="Gruppieren 177"/>
          <p:cNvGrpSpPr/>
          <p:nvPr/>
        </p:nvGrpSpPr>
        <p:grpSpPr>
          <a:xfrm>
            <a:off x="6170888" y="5055807"/>
            <a:ext cx="1033637" cy="1046231"/>
            <a:chOff x="7966363" y="6937184"/>
            <a:chExt cx="279937" cy="282944"/>
          </a:xfrm>
          <a:solidFill>
            <a:srgbClr val="195B8B"/>
          </a:solidFill>
        </p:grpSpPr>
        <p:sp>
          <p:nvSpPr>
            <p:cNvPr id="179" name="Kreis 8"/>
            <p:cNvSpPr/>
            <p:nvPr/>
          </p:nvSpPr>
          <p:spPr bwMode="auto">
            <a:xfrm>
              <a:off x="7966363" y="7081155"/>
              <a:ext cx="279937" cy="138973"/>
            </a:xfrm>
            <a:custGeom>
              <a:avLst/>
              <a:gdLst/>
              <a:ahLst/>
              <a:cxnLst/>
              <a:rect l="l" t="t" r="r" b="b"/>
              <a:pathLst>
                <a:path w="659253" h="347501">
                  <a:moveTo>
                    <a:pt x="194601" y="0"/>
                  </a:moveTo>
                  <a:cubicBezTo>
                    <a:pt x="232765" y="32538"/>
                    <a:pt x="282424" y="51587"/>
                    <a:pt x="336545" y="51587"/>
                  </a:cubicBezTo>
                  <a:cubicBezTo>
                    <a:pt x="388019" y="51587"/>
                    <a:pt x="435456" y="34356"/>
                    <a:pt x="472828" y="4657"/>
                  </a:cubicBezTo>
                  <a:cubicBezTo>
                    <a:pt x="583315" y="65446"/>
                    <a:pt x="659017" y="195929"/>
                    <a:pt x="659253" y="346805"/>
                  </a:cubicBezTo>
                  <a:lnTo>
                    <a:pt x="329603" y="347501"/>
                  </a:lnTo>
                  <a:lnTo>
                    <a:pt x="0" y="340954"/>
                  </a:lnTo>
                  <a:cubicBezTo>
                    <a:pt x="2256" y="188331"/>
                    <a:pt x="81449" y="58036"/>
                    <a:pt x="19460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80" name="Ellipse 179"/>
            <p:cNvSpPr/>
            <p:nvPr/>
          </p:nvSpPr>
          <p:spPr bwMode="auto">
            <a:xfrm>
              <a:off x="8029890" y="6937184"/>
              <a:ext cx="152883" cy="143971"/>
            </a:xfrm>
            <a:prstGeom prst="ellips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81" name="Gruppieren 180"/>
          <p:cNvGrpSpPr/>
          <p:nvPr/>
        </p:nvGrpSpPr>
        <p:grpSpPr>
          <a:xfrm>
            <a:off x="5484475" y="5594283"/>
            <a:ext cx="1033637" cy="1046231"/>
            <a:chOff x="7966363" y="6937184"/>
            <a:chExt cx="279937" cy="282944"/>
          </a:xfrm>
          <a:solidFill>
            <a:srgbClr val="195B8B"/>
          </a:solidFill>
        </p:grpSpPr>
        <p:sp>
          <p:nvSpPr>
            <p:cNvPr id="182" name="Kreis 8"/>
            <p:cNvSpPr/>
            <p:nvPr/>
          </p:nvSpPr>
          <p:spPr bwMode="auto">
            <a:xfrm>
              <a:off x="7966363" y="7081155"/>
              <a:ext cx="279937" cy="138973"/>
            </a:xfrm>
            <a:custGeom>
              <a:avLst/>
              <a:gdLst/>
              <a:ahLst/>
              <a:cxnLst/>
              <a:rect l="l" t="t" r="r" b="b"/>
              <a:pathLst>
                <a:path w="659253" h="347501">
                  <a:moveTo>
                    <a:pt x="194601" y="0"/>
                  </a:moveTo>
                  <a:cubicBezTo>
                    <a:pt x="232765" y="32538"/>
                    <a:pt x="282424" y="51587"/>
                    <a:pt x="336545" y="51587"/>
                  </a:cubicBezTo>
                  <a:cubicBezTo>
                    <a:pt x="388019" y="51587"/>
                    <a:pt x="435456" y="34356"/>
                    <a:pt x="472828" y="4657"/>
                  </a:cubicBezTo>
                  <a:cubicBezTo>
                    <a:pt x="583315" y="65446"/>
                    <a:pt x="659017" y="195929"/>
                    <a:pt x="659253" y="346805"/>
                  </a:cubicBezTo>
                  <a:lnTo>
                    <a:pt x="329603" y="347501"/>
                  </a:lnTo>
                  <a:lnTo>
                    <a:pt x="0" y="340954"/>
                  </a:lnTo>
                  <a:cubicBezTo>
                    <a:pt x="2256" y="188331"/>
                    <a:pt x="81449" y="58036"/>
                    <a:pt x="19460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83" name="Ellipse 182"/>
            <p:cNvSpPr/>
            <p:nvPr/>
          </p:nvSpPr>
          <p:spPr bwMode="auto">
            <a:xfrm>
              <a:off x="8029890" y="6937184"/>
              <a:ext cx="152883" cy="143971"/>
            </a:xfrm>
            <a:prstGeom prst="ellips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84" name="Gekrümmter Verbinder 150"/>
          <p:cNvCxnSpPr/>
          <p:nvPr/>
        </p:nvCxnSpPr>
        <p:spPr>
          <a:xfrm flipH="1">
            <a:off x="4051108" y="1531242"/>
            <a:ext cx="156833" cy="1083590"/>
          </a:xfrm>
          <a:prstGeom prst="straightConnector1">
            <a:avLst/>
          </a:prstGeom>
          <a:ln w="28575" cap="rnd">
            <a:solidFill>
              <a:srgbClr val="FF5252"/>
            </a:solidFill>
            <a:round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krümmter Verbinder 151"/>
          <p:cNvCxnSpPr/>
          <p:nvPr/>
        </p:nvCxnSpPr>
        <p:spPr>
          <a:xfrm flipH="1">
            <a:off x="5028222" y="2729357"/>
            <a:ext cx="968045" cy="570853"/>
          </a:xfrm>
          <a:prstGeom prst="straightConnector1">
            <a:avLst/>
          </a:prstGeom>
          <a:ln w="28575" cap="rnd">
            <a:solidFill>
              <a:srgbClr val="FF5252"/>
            </a:solidFill>
            <a:round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krümmter Verbinder 157"/>
          <p:cNvCxnSpPr/>
          <p:nvPr/>
        </p:nvCxnSpPr>
        <p:spPr>
          <a:xfrm flipH="1">
            <a:off x="4576745" y="1885822"/>
            <a:ext cx="722832" cy="923981"/>
          </a:xfrm>
          <a:prstGeom prst="straightConnector1">
            <a:avLst/>
          </a:prstGeom>
          <a:ln w="28575" cap="rnd">
            <a:solidFill>
              <a:srgbClr val="FF5252"/>
            </a:solidFill>
            <a:round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krümmter Verbinder 169"/>
          <p:cNvCxnSpPr/>
          <p:nvPr/>
        </p:nvCxnSpPr>
        <p:spPr>
          <a:xfrm>
            <a:off x="1848075" y="2272967"/>
            <a:ext cx="987854" cy="817065"/>
          </a:xfrm>
          <a:prstGeom prst="straightConnector1">
            <a:avLst/>
          </a:prstGeom>
          <a:ln w="28575" cap="rnd">
            <a:solidFill>
              <a:srgbClr val="FF5252"/>
            </a:solidFill>
            <a:round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krümmter Verbinder 172"/>
          <p:cNvCxnSpPr/>
          <p:nvPr/>
        </p:nvCxnSpPr>
        <p:spPr>
          <a:xfrm>
            <a:off x="1492812" y="3444210"/>
            <a:ext cx="1068015" cy="234178"/>
          </a:xfrm>
          <a:prstGeom prst="straightConnector1">
            <a:avLst/>
          </a:prstGeom>
          <a:ln w="28575" cap="rnd">
            <a:solidFill>
              <a:srgbClr val="FF5252"/>
            </a:solidFill>
            <a:round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krümmter Verbinder 175"/>
          <p:cNvCxnSpPr/>
          <p:nvPr/>
        </p:nvCxnSpPr>
        <p:spPr>
          <a:xfrm flipH="1">
            <a:off x="5210354" y="3838856"/>
            <a:ext cx="1073192" cy="7996"/>
          </a:xfrm>
          <a:prstGeom prst="straightConnector1">
            <a:avLst/>
          </a:prstGeom>
          <a:ln w="28575" cap="rnd">
            <a:solidFill>
              <a:srgbClr val="FF5252"/>
            </a:solidFill>
            <a:round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krümmter Verbinder 178"/>
          <p:cNvCxnSpPr/>
          <p:nvPr/>
        </p:nvCxnSpPr>
        <p:spPr>
          <a:xfrm flipH="1">
            <a:off x="1748657" y="4714387"/>
            <a:ext cx="995609" cy="608906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krümmter Verbinder 181"/>
          <p:cNvCxnSpPr/>
          <p:nvPr/>
        </p:nvCxnSpPr>
        <p:spPr>
          <a:xfrm flipH="1">
            <a:off x="2212021" y="4974146"/>
            <a:ext cx="766174" cy="843811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krümmter Verbinder 184"/>
          <p:cNvCxnSpPr/>
          <p:nvPr/>
        </p:nvCxnSpPr>
        <p:spPr>
          <a:xfrm flipH="1">
            <a:off x="2798917" y="5146528"/>
            <a:ext cx="531551" cy="1051903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krümmter Verbinder 187"/>
          <p:cNvCxnSpPr/>
          <p:nvPr/>
        </p:nvCxnSpPr>
        <p:spPr>
          <a:xfrm>
            <a:off x="4773211" y="4915182"/>
            <a:ext cx="854447" cy="902775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krümmter Verbinder 190"/>
          <p:cNvCxnSpPr/>
          <p:nvPr/>
        </p:nvCxnSpPr>
        <p:spPr>
          <a:xfrm>
            <a:off x="4961426" y="4692461"/>
            <a:ext cx="1273727" cy="615087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pieren 194"/>
          <p:cNvGrpSpPr/>
          <p:nvPr/>
        </p:nvGrpSpPr>
        <p:grpSpPr>
          <a:xfrm>
            <a:off x="2603675" y="2696739"/>
            <a:ext cx="2520000" cy="2520000"/>
            <a:chOff x="3895724" y="3889247"/>
            <a:chExt cx="2520000" cy="2520000"/>
          </a:xfrm>
          <a:solidFill>
            <a:srgbClr val="195B8B"/>
          </a:solidFill>
        </p:grpSpPr>
        <p:sp>
          <p:nvSpPr>
            <p:cNvPr id="196" name="Ellipse 195"/>
            <p:cNvSpPr/>
            <p:nvPr/>
          </p:nvSpPr>
          <p:spPr>
            <a:xfrm>
              <a:off x="3895724" y="3889247"/>
              <a:ext cx="2520000" cy="2520000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4344588" y="4602056"/>
              <a:ext cx="1606530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spc="600" dirty="0" smtClean="0">
                  <a:solidFill>
                    <a:schemeClr val="bg1"/>
                  </a:solidFill>
                  <a:latin typeface="Merriweather Sans" panose="02000503060000020004" pitchFamily="2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Socio</a:t>
              </a:r>
              <a:endParaRPr lang="en-US" sz="3200" dirty="0" smtClean="0">
                <a:solidFill>
                  <a:srgbClr val="FF5252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98" name="Gruppieren 197"/>
          <p:cNvGrpSpPr/>
          <p:nvPr/>
        </p:nvGrpSpPr>
        <p:grpSpPr>
          <a:xfrm>
            <a:off x="4765460" y="6132759"/>
            <a:ext cx="1033637" cy="1046231"/>
            <a:chOff x="7966363" y="6937184"/>
            <a:chExt cx="279937" cy="282944"/>
          </a:xfrm>
          <a:solidFill>
            <a:srgbClr val="195B8B"/>
          </a:solidFill>
        </p:grpSpPr>
        <p:sp>
          <p:nvSpPr>
            <p:cNvPr id="199" name="Kreis 8"/>
            <p:cNvSpPr/>
            <p:nvPr/>
          </p:nvSpPr>
          <p:spPr bwMode="auto">
            <a:xfrm>
              <a:off x="7966363" y="7081155"/>
              <a:ext cx="279937" cy="138973"/>
            </a:xfrm>
            <a:custGeom>
              <a:avLst/>
              <a:gdLst/>
              <a:ahLst/>
              <a:cxnLst/>
              <a:rect l="l" t="t" r="r" b="b"/>
              <a:pathLst>
                <a:path w="659253" h="347501">
                  <a:moveTo>
                    <a:pt x="194601" y="0"/>
                  </a:moveTo>
                  <a:cubicBezTo>
                    <a:pt x="232765" y="32538"/>
                    <a:pt x="282424" y="51587"/>
                    <a:pt x="336545" y="51587"/>
                  </a:cubicBezTo>
                  <a:cubicBezTo>
                    <a:pt x="388019" y="51587"/>
                    <a:pt x="435456" y="34356"/>
                    <a:pt x="472828" y="4657"/>
                  </a:cubicBezTo>
                  <a:cubicBezTo>
                    <a:pt x="583315" y="65446"/>
                    <a:pt x="659017" y="195929"/>
                    <a:pt x="659253" y="346805"/>
                  </a:cubicBezTo>
                  <a:lnTo>
                    <a:pt x="329603" y="347501"/>
                  </a:lnTo>
                  <a:lnTo>
                    <a:pt x="0" y="340954"/>
                  </a:lnTo>
                  <a:cubicBezTo>
                    <a:pt x="2256" y="188331"/>
                    <a:pt x="81449" y="58036"/>
                    <a:pt x="19460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00" name="Ellipse 199"/>
            <p:cNvSpPr/>
            <p:nvPr/>
          </p:nvSpPr>
          <p:spPr bwMode="auto">
            <a:xfrm>
              <a:off x="8029890" y="6937184"/>
              <a:ext cx="152883" cy="143971"/>
            </a:xfrm>
            <a:prstGeom prst="ellips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201" name="Gekrümmter Verbinder 187"/>
          <p:cNvCxnSpPr/>
          <p:nvPr/>
        </p:nvCxnSpPr>
        <p:spPr>
          <a:xfrm>
            <a:off x="4541691" y="5087954"/>
            <a:ext cx="538391" cy="1039688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feld 201"/>
          <p:cNvSpPr txBox="1"/>
          <p:nvPr/>
        </p:nvSpPr>
        <p:spPr>
          <a:xfrm rot="18585722">
            <a:off x="1449618" y="2670306"/>
            <a:ext cx="21323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D20015"/>
                </a:solidFill>
                <a:latin typeface="Merriweather" panose="02060503050406030704" pitchFamily="18" charset="0"/>
              </a:defRPr>
            </a:lvl1pPr>
          </a:lstStyle>
          <a:p>
            <a:r>
              <a:rPr lang="en-US" dirty="0">
                <a:solidFill>
                  <a:srgbClr val="FF5252"/>
                </a:solidFill>
                <a:latin typeface="Merriweather Sans" panose="02000503060000020004" pitchFamily="2" charset="0"/>
              </a:rPr>
              <a:t>Generic </a:t>
            </a:r>
            <a:r>
              <a:rPr lang="en-US" dirty="0" smtClean="0">
                <a:solidFill>
                  <a:srgbClr val="FF5252"/>
                </a:solidFill>
                <a:latin typeface="Merriweather Sans" panose="02000503060000020004" pitchFamily="2" charset="0"/>
              </a:rPr>
              <a:t>Client Suite</a:t>
            </a:r>
            <a:endParaRPr lang="en-US" dirty="0">
              <a:solidFill>
                <a:srgbClr val="FF5252"/>
              </a:solidFill>
              <a:latin typeface="Merriweather Sans" panose="02000503060000020004" pitchFamily="2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 rot="2580826">
            <a:off x="4115118" y="2571247"/>
            <a:ext cx="19999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D20015"/>
                </a:solidFill>
                <a:latin typeface="Merriweather" panose="02060503050406030704" pitchFamily="18" charset="0"/>
              </a:defRPr>
            </a:lvl1pPr>
          </a:lstStyle>
          <a:p>
            <a:r>
              <a:rPr lang="en-US" dirty="0">
                <a:solidFill>
                  <a:srgbClr val="FF5252"/>
                </a:solidFill>
                <a:latin typeface="Merriweather Sans" panose="02000503060000020004" pitchFamily="2" charset="0"/>
              </a:rPr>
              <a:t>Vertical Solutions</a:t>
            </a:r>
          </a:p>
        </p:txBody>
      </p:sp>
      <p:sp>
        <p:nvSpPr>
          <p:cNvPr id="204" name="Textfeld 203"/>
          <p:cNvSpPr txBox="1"/>
          <p:nvPr/>
        </p:nvSpPr>
        <p:spPr>
          <a:xfrm rot="2580130">
            <a:off x="1643323" y="5277806"/>
            <a:ext cx="186461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>
                <a:solidFill>
                  <a:srgbClr val="D20015"/>
                </a:solidFill>
                <a:latin typeface="Merriweather" panose="02060503050406030704" pitchFamily="18" charset="0"/>
              </a:defRPr>
            </a:lvl1pPr>
          </a:lstStyle>
          <a:p>
            <a:r>
              <a:rPr lang="en-US" sz="1600" dirty="0" smtClean="0">
                <a:solidFill>
                  <a:srgbClr val="FF5252"/>
                </a:solidFill>
                <a:latin typeface="Merriweather Sans" panose="02000503060000020004" pitchFamily="2" charset="0"/>
              </a:rPr>
              <a:t>Content Sources</a:t>
            </a:r>
            <a:endParaRPr lang="en-US" sz="1600" dirty="0">
              <a:solidFill>
                <a:srgbClr val="FF5252"/>
              </a:solidFill>
              <a:latin typeface="Merriweather Sans" panose="02000503060000020004" pitchFamily="2" charset="0"/>
            </a:endParaRPr>
          </a:p>
        </p:txBody>
      </p:sp>
      <p:sp>
        <p:nvSpPr>
          <p:cNvPr id="205" name="Textfeld 204"/>
          <p:cNvSpPr txBox="1"/>
          <p:nvPr/>
        </p:nvSpPr>
        <p:spPr>
          <a:xfrm rot="18900000">
            <a:off x="4207236" y="5213918"/>
            <a:ext cx="193995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D20015"/>
                </a:solidFill>
                <a:latin typeface="Merriweather" panose="02060503050406030704" pitchFamily="18" charset="0"/>
              </a:defRPr>
            </a:lvl1pPr>
          </a:lstStyle>
          <a:p>
            <a:r>
              <a:rPr lang="en-US" dirty="0">
                <a:solidFill>
                  <a:srgbClr val="FF5252"/>
                </a:solidFill>
                <a:latin typeface="Merriweather Sans" panose="02000503060000020004" pitchFamily="2" charset="0"/>
              </a:rPr>
              <a:t>Identity Providers</a:t>
            </a:r>
          </a:p>
        </p:txBody>
      </p:sp>
      <p:sp>
        <p:nvSpPr>
          <p:cNvPr id="2" name="Halbbogen 1"/>
          <p:cNvSpPr/>
          <p:nvPr/>
        </p:nvSpPr>
        <p:spPr>
          <a:xfrm>
            <a:off x="2597852" y="2694220"/>
            <a:ext cx="2542860" cy="2527636"/>
          </a:xfrm>
          <a:prstGeom prst="blockArc">
            <a:avLst>
              <a:gd name="adj1" fmla="val 10800000"/>
              <a:gd name="adj2" fmla="val 56422"/>
              <a:gd name="adj3" fmla="val 10356"/>
            </a:avLst>
          </a:prstGeom>
          <a:solidFill>
            <a:schemeClr val="bg1"/>
          </a:solidFill>
          <a:ln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erriweather Sans" panose="02000503060000020004" pitchFamily="2" charset="0"/>
            </a:endParaRPr>
          </a:p>
        </p:txBody>
      </p:sp>
      <p:sp>
        <p:nvSpPr>
          <p:cNvPr id="54" name="Halbbogen 53"/>
          <p:cNvSpPr/>
          <p:nvPr/>
        </p:nvSpPr>
        <p:spPr>
          <a:xfrm rot="10800000">
            <a:off x="2595437" y="2682458"/>
            <a:ext cx="2542860" cy="2527636"/>
          </a:xfrm>
          <a:prstGeom prst="blockArc">
            <a:avLst>
              <a:gd name="adj1" fmla="val 10800000"/>
              <a:gd name="adj2" fmla="val 56422"/>
              <a:gd name="adj3" fmla="val 10356"/>
            </a:avLst>
          </a:prstGeom>
          <a:solidFill>
            <a:schemeClr val="bg1"/>
          </a:solidFill>
          <a:ln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erriweather Sans" panose="02000503060000020004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635160">
            <a:off x="3893127" y="2704482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D20015"/>
                </a:solidFill>
                <a:latin typeface="Merriweather" panose="02060503050406030704" pitchFamily="18" charset="0"/>
              </a:defRPr>
            </a:lvl1pPr>
          </a:lstStyle>
          <a:p>
            <a:r>
              <a:rPr lang="de-DE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A</a:t>
            </a:r>
            <a:endParaRPr lang="en-US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 rot="19485430">
            <a:off x="3068269" y="2880211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R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57" name="Rechteck 56"/>
          <p:cNvSpPr/>
          <p:nvPr/>
        </p:nvSpPr>
        <p:spPr>
          <a:xfrm rot="20172751">
            <a:off x="3246787" y="2780891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E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58" name="Rechteck 57"/>
          <p:cNvSpPr/>
          <p:nvPr/>
        </p:nvSpPr>
        <p:spPr>
          <a:xfrm rot="20601066">
            <a:off x="3424910" y="272035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S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59" name="Rechteck 58"/>
          <p:cNvSpPr/>
          <p:nvPr/>
        </p:nvSpPr>
        <p:spPr>
          <a:xfrm rot="21249079">
            <a:off x="3590070" y="2684817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T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 rot="1151708">
            <a:off x="4098592" y="275940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D20015"/>
                </a:solidFill>
                <a:latin typeface="Merriweather" panose="02060503050406030704" pitchFamily="18" charset="0"/>
              </a:defRPr>
            </a:lvl1pPr>
          </a:lstStyle>
          <a:p>
            <a:r>
              <a:rPr lang="de-DE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P</a:t>
            </a:r>
            <a:endParaRPr lang="en-US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 rot="1693597">
            <a:off x="4296523" y="284687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600">
                <a:solidFill>
                  <a:srgbClr val="D20015"/>
                </a:solidFill>
                <a:latin typeface="Merriweather" panose="02060503050406030704" pitchFamily="18" charset="0"/>
              </a:defRPr>
            </a:lvl1pPr>
          </a:lstStyle>
          <a:p>
            <a:r>
              <a:rPr lang="de-DE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I</a:t>
            </a:r>
            <a:endParaRPr lang="en-US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62" name="Rechteck 61"/>
          <p:cNvSpPr/>
          <p:nvPr/>
        </p:nvSpPr>
        <p:spPr>
          <a:xfrm rot="3839468">
            <a:off x="2682381" y="4321173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D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63" name="Rechteck 62"/>
          <p:cNvSpPr/>
          <p:nvPr/>
        </p:nvSpPr>
        <p:spPr>
          <a:xfrm rot="3130340">
            <a:off x="2797757" y="4467402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A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64" name="Rechteck 63"/>
          <p:cNvSpPr/>
          <p:nvPr/>
        </p:nvSpPr>
        <p:spPr>
          <a:xfrm rot="2716029">
            <a:off x="2905455" y="458819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T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65" name="Rechteck 64"/>
          <p:cNvSpPr/>
          <p:nvPr/>
        </p:nvSpPr>
        <p:spPr>
          <a:xfrm rot="2106079">
            <a:off x="3036491" y="4701079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A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66" name="Rechteck 65"/>
          <p:cNvSpPr/>
          <p:nvPr/>
        </p:nvSpPr>
        <p:spPr>
          <a:xfrm rot="1551904">
            <a:off x="3216323" y="482080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C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67" name="Rechteck 66"/>
          <p:cNvSpPr/>
          <p:nvPr/>
        </p:nvSpPr>
        <p:spPr>
          <a:xfrm rot="943437">
            <a:off x="3385294" y="4886614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O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68" name="Rechteck 67"/>
          <p:cNvSpPr/>
          <p:nvPr/>
        </p:nvSpPr>
        <p:spPr>
          <a:xfrm rot="358565">
            <a:off x="3572939" y="4926804"/>
            <a:ext cx="351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N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69" name="Rechteck 68"/>
          <p:cNvSpPr/>
          <p:nvPr/>
        </p:nvSpPr>
        <p:spPr>
          <a:xfrm rot="21245674">
            <a:off x="3786735" y="4920965"/>
            <a:ext cx="351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N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70" name="Rechteck 69"/>
          <p:cNvSpPr/>
          <p:nvPr/>
        </p:nvSpPr>
        <p:spPr>
          <a:xfrm rot="20776407">
            <a:off x="3995256" y="4893433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E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71" name="Rechteck 70"/>
          <p:cNvSpPr/>
          <p:nvPr/>
        </p:nvSpPr>
        <p:spPr>
          <a:xfrm rot="20284802">
            <a:off x="4157632" y="4837897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C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72" name="Rechteck 71"/>
          <p:cNvSpPr/>
          <p:nvPr/>
        </p:nvSpPr>
        <p:spPr>
          <a:xfrm rot="19642999">
            <a:off x="4323978" y="4752397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T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73" name="Rechteck 72"/>
          <p:cNvSpPr/>
          <p:nvPr/>
        </p:nvSpPr>
        <p:spPr>
          <a:xfrm rot="19159073">
            <a:off x="4456110" y="4657179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O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74" name="Rechteck 73"/>
          <p:cNvSpPr/>
          <p:nvPr/>
        </p:nvSpPr>
        <p:spPr>
          <a:xfrm rot="18585555">
            <a:off x="4597656" y="4522106"/>
            <a:ext cx="32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R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sp>
        <p:nvSpPr>
          <p:cNvPr id="75" name="Rechteck 74"/>
          <p:cNvSpPr/>
          <p:nvPr/>
        </p:nvSpPr>
        <p:spPr>
          <a:xfrm rot="18117434">
            <a:off x="4714535" y="436699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195B8B"/>
                </a:solidFill>
                <a:latin typeface="Merriweather Sans" panose="02000503060000020004" pitchFamily="2" charset="0"/>
              </a:rPr>
              <a:t>S</a:t>
            </a:r>
            <a:endParaRPr lang="en-US" sz="1600" dirty="0">
              <a:solidFill>
                <a:srgbClr val="195B8B"/>
              </a:solidFill>
              <a:latin typeface="Merriweather Sans" panose="02000503060000020004" pitchFamily="2" charset="0"/>
            </a:endParaRPr>
          </a:p>
        </p:txBody>
      </p:sp>
      <p:grpSp>
        <p:nvGrpSpPr>
          <p:cNvPr id="76" name="Gruppieren 75"/>
          <p:cNvGrpSpPr/>
          <p:nvPr/>
        </p:nvGrpSpPr>
        <p:grpSpPr>
          <a:xfrm>
            <a:off x="1767402" y="272669"/>
            <a:ext cx="1440003" cy="1440000"/>
            <a:chOff x="824652" y="169945"/>
            <a:chExt cx="1440003" cy="1440000"/>
          </a:xfrm>
          <a:solidFill>
            <a:srgbClr val="195B8B"/>
          </a:solidFill>
        </p:grpSpPr>
        <p:sp>
          <p:nvSpPr>
            <p:cNvPr id="77" name="Ellipse 76"/>
            <p:cNvSpPr/>
            <p:nvPr/>
          </p:nvSpPr>
          <p:spPr>
            <a:xfrm>
              <a:off x="824652" y="169945"/>
              <a:ext cx="1440000" cy="14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Merriweather Sans" panose="02000503060000020004" pitchFamily="2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824653" y="617596"/>
              <a:ext cx="144000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erriweather Sans" panose="02000503060000020004" pitchFamily="2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SC Content Manager</a:t>
              </a:r>
              <a:endParaRPr lang="en-US" sz="1600" dirty="0">
                <a:solidFill>
                  <a:srgbClr val="D20015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79" name="Rechteck 78"/>
          <p:cNvSpPr/>
          <p:nvPr/>
        </p:nvSpPr>
        <p:spPr>
          <a:xfrm>
            <a:off x="3082634" y="3889941"/>
            <a:ext cx="1476686" cy="584775"/>
          </a:xfrm>
          <a:prstGeom prst="rect">
            <a:avLst/>
          </a:prstGeom>
          <a:solidFill>
            <a:srgbClr val="195B8B"/>
          </a:solidFill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5252"/>
                </a:solidFill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Cortex</a:t>
            </a:r>
            <a:endParaRPr lang="en-US" sz="3200" dirty="0" smtClean="0">
              <a:solidFill>
                <a:srgbClr val="FF5252"/>
              </a:solidFill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Benutzerdefiniert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Merriweather Sans</vt:lpstr>
      <vt:lpstr>Microsoft Sans Serif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23</cp:revision>
  <dcterms:created xsi:type="dcterms:W3CDTF">2015-10-23T07:12:05Z</dcterms:created>
  <dcterms:modified xsi:type="dcterms:W3CDTF">2015-12-16T09:40:06Z</dcterms:modified>
</cp:coreProperties>
</file>