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Bebas Neu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6A853C-77D7-4BBA-AA64-009B5C5815C1}">
  <a:tblStyle styleId="{5F6A853C-77D7-4BBA-AA64-009B5C5815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Bebas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b80e7308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b80e7308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b80e7308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b80e7308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b80e7308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b80e7308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b80e7308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b80e7308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b80e73084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b80e73084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e3b2bd2471_0_1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e3b2bd2471_0_1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e3b2bd2471_1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e3b2bd2471_1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e3b2bd2471_1_1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e3b2bd2471_1_1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e3b2bd2471_1_1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e3b2bd2471_1_1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e3b2bd2471_1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e3b2bd2471_1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e3b2bd2471_1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e3b2bd2471_1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b80e7308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b80e7308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e3b2bd2471_1_1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e3b2bd2471_1_1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802" cy="2852929"/>
            <a:chOff x="913631" y="-758409"/>
            <a:chExt cx="10779802" cy="2852929"/>
          </a:xfrm>
        </p:grpSpPr>
        <p:sp>
          <p:nvSpPr>
            <p:cNvPr id="484" name="Google Shape;484;p7"/>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networkx.lanl.gov/" TargetMode="External"/><Relationship Id="rId4" Type="http://schemas.openxmlformats.org/officeDocument/2006/relationships/hyperlink" Target="https://www.geeksforgeeks.org/link-prediction-predict-edges-in-a-network-using-networkx/" TargetMode="External"/><Relationship Id="rId5" Type="http://schemas.openxmlformats.org/officeDocument/2006/relationships/hyperlink" Target="https://networkx.org/documentation/stable/reference/algorithms/community.html#module-networkx.algorithms.community.kernighan_lin" TargetMode="External"/><Relationship Id="rId6"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Network graph analysis</a:t>
            </a:r>
            <a:endParaRPr/>
          </a:p>
        </p:txBody>
      </p:sp>
      <p:sp>
        <p:nvSpPr>
          <p:cNvPr id="1852" name="Google Shape;1852;p2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rPr>
              <a:t>Machine Learning Project</a:t>
            </a:r>
            <a:endParaRPr>
              <a:solidFill>
                <a:schemeClr val="dk1"/>
              </a:solidFill>
            </a:endParaRPr>
          </a:p>
        </p:txBody>
      </p:sp>
      <p:sp>
        <p:nvSpPr>
          <p:cNvPr id="1853" name="Google Shape;1853;p22"/>
          <p:cNvSpPr txBox="1"/>
          <p:nvPr/>
        </p:nvSpPr>
        <p:spPr>
          <a:xfrm>
            <a:off x="5947875" y="3863300"/>
            <a:ext cx="278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Manoj Konda</a:t>
            </a:r>
            <a:endParaRPr sz="12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3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SOftware</a:t>
            </a:r>
            <a:r>
              <a:rPr lang="en">
                <a:solidFill>
                  <a:schemeClr val="dk1"/>
                </a:solidFill>
              </a:rPr>
              <a:t> requirements</a:t>
            </a:r>
            <a:endParaRPr>
              <a:solidFill>
                <a:schemeClr val="dk1"/>
              </a:solidFill>
            </a:endParaRPr>
          </a:p>
        </p:txBody>
      </p:sp>
      <p:graphicFrame>
        <p:nvGraphicFramePr>
          <p:cNvPr id="1907" name="Google Shape;1907;p31"/>
          <p:cNvGraphicFramePr/>
          <p:nvPr/>
        </p:nvGraphicFramePr>
        <p:xfrm>
          <a:off x="952500" y="1238250"/>
          <a:ext cx="3000000" cy="3000000"/>
        </p:xfrm>
        <a:graphic>
          <a:graphicData uri="http://schemas.openxmlformats.org/drawingml/2006/table">
            <a:tbl>
              <a:tblPr>
                <a:noFill/>
                <a:tableStyleId>{5F6A853C-77D7-4BBA-AA64-009B5C5815C1}</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SOFTWARE</a:t>
                      </a:r>
                      <a:r>
                        <a:rPr b="1" lang="en">
                          <a:solidFill>
                            <a:schemeClr val="dk1"/>
                          </a:solidFill>
                        </a:rPr>
                        <a:t> TOOLS</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MINIMUM REQUIREMENTS</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Platform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Windows/linux/MacOS</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OS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Windows/linux/MacOS</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Technology</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Machine learning</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Scripting Language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Python</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IDE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Pycharm &amp; Jupyter Notebook</a:t>
                      </a:r>
                      <a:endParaRPr>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7"/>
                                        </p:tgtEl>
                                        <p:attrNameLst>
                                          <p:attrName>style.visibility</p:attrName>
                                        </p:attrNameLst>
                                      </p:cBhvr>
                                      <p:to>
                                        <p:strVal val="visible"/>
                                      </p:to>
                                    </p:set>
                                    <p:animEffect filter="fade" transition="in">
                                      <p:cBhvr>
                                        <p:cTn dur="1000"/>
                                        <p:tgtEl>
                                          <p:spTgt spid="19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3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Future scope</a:t>
            </a:r>
            <a:endParaRPr>
              <a:solidFill>
                <a:schemeClr val="dk1"/>
              </a:solidFill>
            </a:endParaRPr>
          </a:p>
        </p:txBody>
      </p:sp>
      <p:sp>
        <p:nvSpPr>
          <p:cNvPr id="1913" name="Google Shape;1913;p32"/>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 sz="1400">
                <a:latin typeface="Arial"/>
                <a:ea typeface="Arial"/>
                <a:cs typeface="Arial"/>
                <a:sym typeface="Arial"/>
              </a:rPr>
              <a:t>Now-a-days trending apps like twitter, facebook, maps, netflix, and many others are networks and these functionalities can be improved by network graph analysis. Friend suggestions, Nearest Person to you, People you may know these all are derived using Network analysis.  </a:t>
            </a:r>
            <a:endParaRPr sz="1400">
              <a:latin typeface="Arial"/>
              <a:ea typeface="Arial"/>
              <a:cs typeface="Arial"/>
              <a:sym typeface="Arial"/>
            </a:endParaRPr>
          </a:p>
          <a:p>
            <a:pPr indent="0" lvl="0" marL="0" rtl="0" algn="just">
              <a:lnSpc>
                <a:spcPct val="115000"/>
              </a:lnSpc>
              <a:spcBef>
                <a:spcPts val="0"/>
              </a:spcBef>
              <a:spcAft>
                <a:spcPts val="0"/>
              </a:spcAft>
              <a:buNone/>
            </a:pPr>
            <a:r>
              <a:t/>
            </a:r>
            <a:endParaRPr sz="1400">
              <a:latin typeface="Arial"/>
              <a:ea typeface="Arial"/>
              <a:cs typeface="Arial"/>
              <a:sym typeface="Arial"/>
            </a:endParaRPr>
          </a:p>
          <a:p>
            <a:pPr indent="0" lvl="0" marL="0" rtl="0" algn="just">
              <a:lnSpc>
                <a:spcPct val="115000"/>
              </a:lnSpc>
              <a:spcBef>
                <a:spcPts val="0"/>
              </a:spcBef>
              <a:spcAft>
                <a:spcPts val="0"/>
              </a:spcAft>
              <a:buNone/>
            </a:pPr>
            <a:r>
              <a:rPr lang="en" sz="1400">
                <a:latin typeface="Arial"/>
                <a:ea typeface="Arial"/>
                <a:cs typeface="Arial"/>
                <a:sym typeface="Arial"/>
              </a:rPr>
              <a:t>And also fields like marketing, stocks, blockchain, Telecom are like networks these can be improvised more using Network analysis. These marketing and other strategies can be done using link prediction , communities, marketing and advertising will be easier</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3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c</a:t>
            </a:r>
            <a:r>
              <a:rPr lang="en">
                <a:solidFill>
                  <a:schemeClr val="dk1"/>
                </a:solidFill>
              </a:rPr>
              <a:t>onclusion</a:t>
            </a:r>
            <a:endParaRPr>
              <a:solidFill>
                <a:schemeClr val="dk1"/>
              </a:solidFill>
            </a:endParaRPr>
          </a:p>
        </p:txBody>
      </p:sp>
      <p:sp>
        <p:nvSpPr>
          <p:cNvPr id="1919" name="Google Shape;1919;p33"/>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latin typeface="Arial"/>
                <a:ea typeface="Arial"/>
                <a:cs typeface="Arial"/>
                <a:sym typeface="Arial"/>
              </a:rPr>
              <a:t>We conclude that using Network Graph Analysis, We can predict the future node, relation between nodes, divide nodes into communities, and also analysing Network data give you more information in a short time.</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By using Network graph analysis techniques to identify information about people, their role in the network, and their relationships can be useful to help sort, aggregate, and filter information in social media.</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People can share content directly by sharing links on their social networking pages, posting them on social-sharing websites like reddit, or more passively sharing with social readers that show friends everything a person has looked at. These methods highlight information that a person’s friends have found interesting, and that filter is often very useful for identifying good content. Further user input, like votes up or down on content, can further help sort and filter information shared in this way.</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Recommender systems move up a level, aggregating ratings or behavior and using that to personalize suggestions for items that a person might like. Collaborative filtering systems use similarity estimates to show items that people similar to the user like. Social recommender systems replace or enhance the similarity measures with social features, like trust relationships, to recommend items. This leverages social information in several ways, using ratings that users supply and their social connections to highlight interesting items.</a:t>
            </a:r>
            <a:endParaRPr>
              <a:latin typeface="Arial"/>
              <a:ea typeface="Arial"/>
              <a:cs typeface="Arial"/>
              <a:sym typeface="Arial"/>
            </a:endParaRPr>
          </a:p>
          <a:p>
            <a:pPr indent="0" lvl="0" marL="0" rtl="0" algn="l">
              <a:spcBef>
                <a:spcPts val="0"/>
              </a:spcBef>
              <a:spcAft>
                <a:spcPts val="480"/>
              </a:spcAft>
              <a:buNone/>
            </a:pPr>
            <a:r>
              <a:rPr lang="en">
                <a:latin typeface="Arial"/>
                <a:ea typeface="Arial"/>
                <a:cs typeface="Arial"/>
                <a:sym typeface="Arial"/>
              </a:rPr>
              <a:t>Leveraging social information is already effective for finding information, and as the amount of information people encounter online grows, it will be important to develop new methods that incorporate social information and techniques for filtering, sorting, and aggregating content.</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3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Bibliography</a:t>
            </a:r>
            <a:r>
              <a:rPr lang="en">
                <a:solidFill>
                  <a:schemeClr val="dk1"/>
                </a:solidFill>
              </a:rPr>
              <a:t> and references</a:t>
            </a:r>
            <a:endParaRPr>
              <a:solidFill>
                <a:schemeClr val="dk1"/>
              </a:solidFill>
            </a:endParaRPr>
          </a:p>
        </p:txBody>
      </p:sp>
      <p:sp>
        <p:nvSpPr>
          <p:cNvPr id="1925" name="Google Shape;1925;p3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04800" lvl="0" marL="457200" rtl="0" algn="just">
              <a:lnSpc>
                <a:spcPct val="115000"/>
              </a:lnSpc>
              <a:spcBef>
                <a:spcPts val="0"/>
              </a:spcBef>
              <a:spcAft>
                <a:spcPts val="0"/>
              </a:spcAft>
              <a:buClr>
                <a:schemeClr val="dk1"/>
              </a:buClr>
              <a:buSzPts val="1200"/>
              <a:buFont typeface="Arial"/>
              <a:buChar char="●"/>
            </a:pPr>
            <a:r>
              <a:rPr lang="en">
                <a:latin typeface="Arial"/>
                <a:ea typeface="Arial"/>
                <a:cs typeface="Arial"/>
                <a:sym typeface="Arial"/>
              </a:rPr>
              <a:t>Zhou, D., Bousquet, O., Lal, T. N., Weston, J., &amp; Schölkopf, B. (2004). Learning with local and global consistency. Advances in neural information processing systems, 16(16), 321-328.</a:t>
            </a:r>
            <a:endParaRPr>
              <a:latin typeface="Arial"/>
              <a:ea typeface="Arial"/>
              <a:cs typeface="Arial"/>
              <a:sym typeface="Arial"/>
            </a:endParaRPr>
          </a:p>
          <a:p>
            <a:pPr indent="-304800" lvl="0" marL="457200" rtl="0" algn="just">
              <a:lnSpc>
                <a:spcPct val="115000"/>
              </a:lnSpc>
              <a:spcBef>
                <a:spcPts val="0"/>
              </a:spcBef>
              <a:spcAft>
                <a:spcPts val="0"/>
              </a:spcAft>
              <a:buClr>
                <a:schemeClr val="dk1"/>
              </a:buClr>
              <a:buSzPts val="1200"/>
              <a:buFont typeface="Arial"/>
              <a:buChar char="●"/>
            </a:pPr>
            <a:r>
              <a:rPr lang="en">
                <a:latin typeface="Arial"/>
                <a:ea typeface="Arial"/>
                <a:cs typeface="Arial"/>
                <a:sym typeface="Arial"/>
              </a:rPr>
              <a:t>networkx(</a:t>
            </a:r>
            <a:r>
              <a:rPr lang="en" u="sng">
                <a:latin typeface="Arial"/>
                <a:ea typeface="Arial"/>
                <a:cs typeface="Arial"/>
                <a:sym typeface="Arial"/>
                <a:hlinkClick r:id="rId3"/>
              </a:rPr>
              <a:t>http://networkx.lanl.gov/</a:t>
            </a:r>
            <a:r>
              <a:rPr lang="en">
                <a:latin typeface="Arial"/>
                <a:ea typeface="Arial"/>
                <a:cs typeface="Arial"/>
                <a:sym typeface="Arial"/>
              </a:rPr>
              <a:t>)</a:t>
            </a:r>
            <a:endParaRPr>
              <a:latin typeface="Arial"/>
              <a:ea typeface="Arial"/>
              <a:cs typeface="Arial"/>
              <a:sym typeface="Arial"/>
            </a:endParaRPr>
          </a:p>
          <a:p>
            <a:pPr indent="0" lvl="0" marL="457200" rtl="0" algn="just">
              <a:lnSpc>
                <a:spcPct val="115000"/>
              </a:lnSpc>
              <a:spcBef>
                <a:spcPts val="0"/>
              </a:spcBef>
              <a:spcAft>
                <a:spcPts val="0"/>
              </a:spcAft>
              <a:buNone/>
            </a:pPr>
            <a:r>
              <a:t/>
            </a:r>
            <a:endParaRPr>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a:latin typeface="Arial"/>
                <a:ea typeface="Arial"/>
                <a:cs typeface="Arial"/>
                <a:sym typeface="Arial"/>
              </a:rPr>
              <a:t>Link detection Algorithms networkx (</a:t>
            </a:r>
            <a:r>
              <a:rPr lang="en" u="sng">
                <a:latin typeface="Arial"/>
                <a:ea typeface="Arial"/>
                <a:cs typeface="Arial"/>
                <a:sym typeface="Arial"/>
                <a:hlinkClick r:id="rId4"/>
              </a:rPr>
              <a:t>https://www.geeksforgeeks.org/link-prediction-predict-edges-in-a-network-using-networkx/</a:t>
            </a:r>
            <a:r>
              <a:rPr lang="en">
                <a:latin typeface="Arial"/>
                <a:ea typeface="Arial"/>
                <a:cs typeface="Arial"/>
                <a:sym typeface="Arial"/>
              </a:rPr>
              <a:t>)</a:t>
            </a:r>
            <a:endParaRPr>
              <a:latin typeface="Arial"/>
              <a:ea typeface="Arial"/>
              <a:cs typeface="Arial"/>
              <a:sym typeface="Arial"/>
            </a:endParaRPr>
          </a:p>
          <a:p>
            <a:pPr indent="0" lvl="0" marL="457200" rtl="0" algn="l">
              <a:lnSpc>
                <a:spcPct val="115000"/>
              </a:lnSpc>
              <a:spcBef>
                <a:spcPts val="0"/>
              </a:spcBef>
              <a:spcAft>
                <a:spcPts val="0"/>
              </a:spcAft>
              <a:buNone/>
            </a:pPr>
            <a:r>
              <a:t/>
            </a:r>
            <a:endParaRPr>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a:latin typeface="Arial"/>
                <a:ea typeface="Arial"/>
                <a:cs typeface="Arial"/>
                <a:sym typeface="Arial"/>
              </a:rPr>
              <a:t>Node Detection Algorithms (https://networkx.org/documentation/stable/reference/algorithms/node_classification.html)</a:t>
            </a:r>
            <a:endParaRPr>
              <a:latin typeface="Arial"/>
              <a:ea typeface="Arial"/>
              <a:cs typeface="Arial"/>
              <a:sym typeface="Arial"/>
            </a:endParaRPr>
          </a:p>
          <a:p>
            <a:pPr indent="0" lvl="0" marL="457200" rtl="0" algn="l">
              <a:lnSpc>
                <a:spcPct val="115000"/>
              </a:lnSpc>
              <a:spcBef>
                <a:spcPts val="0"/>
              </a:spcBef>
              <a:spcAft>
                <a:spcPts val="0"/>
              </a:spcAft>
              <a:buNone/>
            </a:pPr>
            <a:r>
              <a:t/>
            </a:r>
            <a:endParaRPr>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a:latin typeface="Arial"/>
                <a:ea typeface="Arial"/>
                <a:cs typeface="Arial"/>
                <a:sym typeface="Arial"/>
              </a:rPr>
              <a:t>Community Detection Algorithms networkx (</a:t>
            </a:r>
            <a:r>
              <a:rPr lang="en" u="sng">
                <a:latin typeface="Arial"/>
                <a:ea typeface="Arial"/>
                <a:cs typeface="Arial"/>
                <a:sym typeface="Arial"/>
                <a:hlinkClick r:id="rId5"/>
              </a:rPr>
              <a:t>https://networkx.org/documentation/stable/reference/algorithms/community.html#module-networkx.algorithms.community.kernighan_lin</a:t>
            </a:r>
            <a:r>
              <a:rPr lang="en">
                <a:latin typeface="Arial"/>
                <a:ea typeface="Arial"/>
                <a:cs typeface="Arial"/>
                <a:sym typeface="Arial"/>
              </a:rPr>
              <a:t>)</a:t>
            </a:r>
            <a:endParaRPr>
              <a:latin typeface="Arial"/>
              <a:ea typeface="Arial"/>
              <a:cs typeface="Arial"/>
              <a:sym typeface="Arial"/>
            </a:endParaRPr>
          </a:p>
          <a:p>
            <a:pPr indent="0" lvl="0" marL="457200" rtl="0" algn="l">
              <a:lnSpc>
                <a:spcPct val="115000"/>
              </a:lnSpc>
              <a:spcBef>
                <a:spcPts val="0"/>
              </a:spcBef>
              <a:spcAft>
                <a:spcPts val="0"/>
              </a:spcAft>
              <a:buNone/>
            </a:pPr>
            <a:r>
              <a:t/>
            </a:r>
            <a:endParaRPr>
              <a:latin typeface="Arial"/>
              <a:ea typeface="Arial"/>
              <a:cs typeface="Arial"/>
              <a:sym typeface="Arial"/>
            </a:endParaRPr>
          </a:p>
          <a:p>
            <a:pPr indent="-304800" lvl="0" marL="457200" rtl="0" algn="just">
              <a:lnSpc>
                <a:spcPct val="115000"/>
              </a:lnSpc>
              <a:spcBef>
                <a:spcPts val="0"/>
              </a:spcBef>
              <a:spcAft>
                <a:spcPts val="0"/>
              </a:spcAft>
              <a:buClr>
                <a:schemeClr val="dk1"/>
              </a:buClr>
              <a:buSzPts val="1200"/>
              <a:buFont typeface="Arial"/>
              <a:buChar char="●"/>
            </a:pPr>
            <a:r>
              <a:rPr lang="en">
                <a:latin typeface="Arial"/>
                <a:ea typeface="Arial"/>
                <a:cs typeface="Arial"/>
                <a:sym typeface="Arial"/>
              </a:rPr>
              <a:t>Dataset(</a:t>
            </a:r>
            <a:r>
              <a:rPr lang="en" u="sng">
                <a:latin typeface="Arial"/>
                <a:ea typeface="Arial"/>
                <a:cs typeface="Arial"/>
                <a:sym typeface="Arial"/>
                <a:hlinkClick r:id="rId6"/>
              </a:rPr>
              <a:t>https://github.com/</a:t>
            </a:r>
            <a:r>
              <a:rPr lang="en">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35"/>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3000"/>
              <a:t>THANK YOU</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INDEX</a:t>
            </a:r>
            <a:endParaRPr>
              <a:solidFill>
                <a:schemeClr val="dk1"/>
              </a:solidFill>
            </a:endParaRPr>
          </a:p>
        </p:txBody>
      </p:sp>
      <p:sp>
        <p:nvSpPr>
          <p:cNvPr id="1859" name="Google Shape;1859;p23"/>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1) INTRODUCTION</a:t>
            </a:r>
            <a:endParaRPr sz="1400"/>
          </a:p>
          <a:p>
            <a:pPr indent="0" lvl="0" marL="0" rtl="0" algn="l">
              <a:spcBef>
                <a:spcPts val="1600"/>
              </a:spcBef>
              <a:spcAft>
                <a:spcPts val="0"/>
              </a:spcAft>
              <a:buNone/>
            </a:pPr>
            <a:r>
              <a:rPr lang="en" sz="1400"/>
              <a:t>2) OBJECTIVE</a:t>
            </a:r>
            <a:endParaRPr sz="1400"/>
          </a:p>
          <a:p>
            <a:pPr indent="0" lvl="0" marL="0" rtl="0" algn="l">
              <a:spcBef>
                <a:spcPts val="1600"/>
              </a:spcBef>
              <a:spcAft>
                <a:spcPts val="0"/>
              </a:spcAft>
              <a:buNone/>
            </a:pPr>
            <a:r>
              <a:rPr lang="en" sz="1400"/>
              <a:t>3) BACKGROUND</a:t>
            </a:r>
            <a:endParaRPr sz="1400"/>
          </a:p>
          <a:p>
            <a:pPr indent="0" lvl="0" marL="0" rtl="0" algn="l">
              <a:spcBef>
                <a:spcPts val="1600"/>
              </a:spcBef>
              <a:spcAft>
                <a:spcPts val="0"/>
              </a:spcAft>
              <a:buNone/>
            </a:pPr>
            <a:r>
              <a:rPr lang="en" sz="1400"/>
              <a:t>4) HARDWARE AND SOFTWARE REQUIREMENTS</a:t>
            </a:r>
            <a:endParaRPr sz="1400"/>
          </a:p>
          <a:p>
            <a:pPr indent="0" lvl="0" marL="0" rtl="0" algn="l">
              <a:spcBef>
                <a:spcPts val="1600"/>
              </a:spcBef>
              <a:spcAft>
                <a:spcPts val="0"/>
              </a:spcAft>
              <a:buNone/>
            </a:pPr>
            <a:r>
              <a:rPr lang="en" sz="1400"/>
              <a:t>5) FUTURE SCOPE</a:t>
            </a:r>
            <a:endParaRPr sz="1400"/>
          </a:p>
          <a:p>
            <a:pPr indent="0" lvl="0" marL="0" rtl="0" algn="l">
              <a:spcBef>
                <a:spcPts val="1600"/>
              </a:spcBef>
              <a:spcAft>
                <a:spcPts val="0"/>
              </a:spcAft>
              <a:buNone/>
            </a:pPr>
            <a:r>
              <a:rPr lang="en" sz="1400"/>
              <a:t>6) CONCLUSION</a:t>
            </a:r>
            <a:endParaRPr sz="1400"/>
          </a:p>
          <a:p>
            <a:pPr indent="0" lvl="0" marL="0" rtl="0" algn="l">
              <a:spcBef>
                <a:spcPts val="1600"/>
              </a:spcBef>
              <a:spcAft>
                <a:spcPts val="0"/>
              </a:spcAft>
              <a:buNone/>
            </a:pPr>
            <a:r>
              <a:rPr lang="en" sz="1400"/>
              <a:t>7) REFERENCES AND BIBLIOGRAPHY</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Introduction</a:t>
            </a:r>
            <a:endParaRPr>
              <a:solidFill>
                <a:schemeClr val="dk1"/>
              </a:solidFill>
            </a:endParaRPr>
          </a:p>
          <a:p>
            <a:pPr indent="0" lvl="0" marL="0" rtl="0" algn="ctr">
              <a:spcBef>
                <a:spcPts val="0"/>
              </a:spcBef>
              <a:spcAft>
                <a:spcPts val="0"/>
              </a:spcAft>
              <a:buNone/>
            </a:pPr>
            <a:r>
              <a:t/>
            </a:r>
            <a:endParaRPr>
              <a:solidFill>
                <a:schemeClr val="dk1"/>
              </a:solidFill>
            </a:endParaRPr>
          </a:p>
        </p:txBody>
      </p:sp>
      <p:sp>
        <p:nvSpPr>
          <p:cNvPr id="1865" name="Google Shape;1865;p2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Networks or Graphs are a set of objects (called nodes) having some relationship with each other (called edges). We live in a connected world and generate a vast amount of connected data. Social networks, financial transaction systems, biological networks, transportation systems, and a telecommunication nexus are all examples.</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Network Graph Analysis has real broad applications in the field of networking. Two main areas are involved in the analysis of the application of network graphs, which are graph-based representation and network theory. Complex systems, such as a power grid, the World Wide Web, activity in different regions of the brain, or people within a community, can be understood, studied and visualized based on their connections in a network.Networks are everywhere.</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In social networks like facebook, twitter, linkedin etc., friend suggestions, recommendations, many other </a:t>
            </a:r>
            <a:r>
              <a:rPr lang="en">
                <a:latin typeface="Arial"/>
                <a:ea typeface="Arial"/>
                <a:cs typeface="Arial"/>
                <a:sym typeface="Arial"/>
              </a:rPr>
              <a:t>functionalities</a:t>
            </a:r>
            <a:r>
              <a:rPr lang="en">
                <a:latin typeface="Arial"/>
                <a:ea typeface="Arial"/>
                <a:cs typeface="Arial"/>
                <a:sym typeface="Arial"/>
              </a:rPr>
              <a:t> are done by the Node Classification, Link Prediction, Community Detection, Graph Classification</a:t>
            </a:r>
            <a:endParaRPr>
              <a:latin typeface="Arial"/>
              <a:ea typeface="Arial"/>
              <a:cs typeface="Arial"/>
              <a:sym typeface="Arial"/>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2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Objective</a:t>
            </a:r>
            <a:endParaRPr>
              <a:solidFill>
                <a:schemeClr val="dk1"/>
              </a:solidFill>
            </a:endParaRPr>
          </a:p>
        </p:txBody>
      </p:sp>
      <p:sp>
        <p:nvSpPr>
          <p:cNvPr id="1871" name="Google Shape;1871;p25"/>
          <p:cNvSpPr txBox="1"/>
          <p:nvPr>
            <p:ph idx="1" type="body"/>
          </p:nvPr>
        </p:nvSpPr>
        <p:spPr>
          <a:xfrm>
            <a:off x="643800" y="1265775"/>
            <a:ext cx="7704000" cy="2079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To Explore and Analyse Network Graph data ,Node Classification, Link prediction(predicting missing links ) and Community detection. </a:t>
            </a:r>
            <a:endParaRPr sz="1600"/>
          </a:p>
          <a:p>
            <a:pPr indent="0" lvl="0" marL="0" rtl="0" algn="l">
              <a:spcBef>
                <a:spcPts val="1600"/>
              </a:spcBef>
              <a:spcAft>
                <a:spcPts val="1600"/>
              </a:spcAft>
              <a:buNone/>
            </a:pPr>
            <a:r>
              <a:rPr lang="en" sz="1600"/>
              <a:t>To determine </a:t>
            </a:r>
            <a:r>
              <a:rPr lang="en" sz="1600"/>
              <a:t>which node is important in a network, to classify the nodes, predict missing links/relations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2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background</a:t>
            </a:r>
            <a:endParaRPr>
              <a:solidFill>
                <a:schemeClr val="dk1"/>
              </a:solidFill>
            </a:endParaRPr>
          </a:p>
        </p:txBody>
      </p:sp>
      <p:sp>
        <p:nvSpPr>
          <p:cNvPr id="1877" name="Google Shape;1877;p26"/>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graph has two components which are nodes and edges. In a graphical representation, these components have natural correspondences with the elements of the problem. In general, nodes in a graph represent features and edges represent interactions between features.</a:t>
            </a:r>
            <a:endParaRPr/>
          </a:p>
          <a:p>
            <a:pPr indent="0" lvl="0" marL="0" rtl="0" algn="l">
              <a:spcBef>
                <a:spcPts val="1600"/>
              </a:spcBef>
              <a:spcAft>
                <a:spcPts val="0"/>
              </a:spcAft>
              <a:buNone/>
            </a:pPr>
            <a:r>
              <a:rPr b="1" lang="en" u="sng"/>
              <a:t>Centrality</a:t>
            </a:r>
            <a:r>
              <a:rPr lang="en"/>
              <a:t>:</a:t>
            </a:r>
            <a:endParaRPr/>
          </a:p>
          <a:p>
            <a:pPr indent="0" lvl="0" marL="0" rtl="0" algn="l">
              <a:spcBef>
                <a:spcPts val="1600"/>
              </a:spcBef>
              <a:spcAft>
                <a:spcPts val="0"/>
              </a:spcAft>
              <a:buNone/>
            </a:pPr>
            <a:r>
              <a:rPr lang="en"/>
              <a:t>In network analysis, measures of the importance of nodes are referred to as centrality measures. Highly central nodes play a key role of a network, serving as hubs for different network dynamics. However the definition and importance of centrality might differ from case to case, and may refer to different centrality measures:</a:t>
            </a:r>
            <a:endParaRPr/>
          </a:p>
          <a:p>
            <a:pPr indent="-330200" lvl="0" marL="457200" rtl="0" algn="l">
              <a:spcBef>
                <a:spcPts val="1600"/>
              </a:spcBef>
              <a:spcAft>
                <a:spcPts val="0"/>
              </a:spcAft>
              <a:buClr>
                <a:schemeClr val="dk1"/>
              </a:buClr>
              <a:buSzPts val="1600"/>
              <a:buChar char="●"/>
            </a:pPr>
            <a:r>
              <a:rPr lang="en"/>
              <a:t>Degree : the amount of neighbors of the node</a:t>
            </a:r>
            <a:endParaRPr/>
          </a:p>
          <a:p>
            <a:pPr indent="-330200" lvl="0" marL="457200" rtl="0" algn="l">
              <a:spcBef>
                <a:spcPts val="0"/>
              </a:spcBef>
              <a:spcAft>
                <a:spcPts val="0"/>
              </a:spcAft>
              <a:buClr>
                <a:schemeClr val="dk1"/>
              </a:buClr>
              <a:buSzPts val="1600"/>
              <a:buChar char="●"/>
            </a:pPr>
            <a:r>
              <a:rPr lang="en"/>
              <a:t>EigenVector / PageRank : iterative circles of neighbors</a:t>
            </a:r>
            <a:endParaRPr/>
          </a:p>
          <a:p>
            <a:pPr indent="-330200" lvl="0" marL="457200" rtl="0" algn="l">
              <a:spcBef>
                <a:spcPts val="0"/>
              </a:spcBef>
              <a:spcAft>
                <a:spcPts val="0"/>
              </a:spcAft>
              <a:buClr>
                <a:schemeClr val="dk1"/>
              </a:buClr>
              <a:buSzPts val="1600"/>
              <a:buChar char="●"/>
            </a:pPr>
            <a:r>
              <a:rPr lang="en"/>
              <a:t>Closeness : the level of closeness to all of the nodes</a:t>
            </a:r>
            <a:endParaRPr/>
          </a:p>
          <a:p>
            <a:pPr indent="-330200" lvl="0" marL="457200" rtl="0" algn="l">
              <a:spcBef>
                <a:spcPts val="0"/>
              </a:spcBef>
              <a:spcAft>
                <a:spcPts val="0"/>
              </a:spcAft>
              <a:buClr>
                <a:schemeClr val="dk1"/>
              </a:buClr>
              <a:buSzPts val="1600"/>
              <a:buChar char="●"/>
            </a:pPr>
            <a:r>
              <a:rPr lang="en"/>
              <a:t>Betweenness: the amount of short path going through the node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p27"/>
          <p:cNvSpPr txBox="1"/>
          <p:nvPr>
            <p:ph type="title"/>
          </p:nvPr>
        </p:nvSpPr>
        <p:spPr>
          <a:xfrm>
            <a:off x="720000" y="391800"/>
            <a:ext cx="7704000" cy="472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background</a:t>
            </a:r>
            <a:endParaRPr>
              <a:solidFill>
                <a:schemeClr val="dk1"/>
              </a:solidFill>
            </a:endParaRPr>
          </a:p>
        </p:txBody>
      </p:sp>
      <p:sp>
        <p:nvSpPr>
          <p:cNvPr id="1883" name="Google Shape;1883;p27"/>
          <p:cNvSpPr txBox="1"/>
          <p:nvPr>
            <p:ph idx="1" type="body"/>
          </p:nvPr>
        </p:nvSpPr>
        <p:spPr>
          <a:xfrm>
            <a:off x="642950" y="950275"/>
            <a:ext cx="7781100" cy="3618900"/>
          </a:xfrm>
          <a:prstGeom prst="rect">
            <a:avLst/>
          </a:prstGeom>
        </p:spPr>
        <p:txBody>
          <a:bodyPr anchorCtr="0" anchor="t" bIns="0" lIns="0" spcFirstLastPara="1" rIns="0" wrap="square" tIns="0">
            <a:noAutofit/>
          </a:bodyPr>
          <a:lstStyle/>
          <a:p>
            <a:pPr indent="-330200" lvl="0" marL="457200" rtl="0" algn="l">
              <a:lnSpc>
                <a:spcPct val="100000"/>
              </a:lnSpc>
              <a:spcBef>
                <a:spcPts val="0"/>
              </a:spcBef>
              <a:spcAft>
                <a:spcPts val="0"/>
              </a:spcAft>
              <a:buSzPts val="1600"/>
              <a:buChar char="●"/>
            </a:pPr>
            <a:r>
              <a:rPr b="1" lang="en" u="sng"/>
              <a:t>Node Classification</a:t>
            </a:r>
            <a:r>
              <a:rPr lang="en"/>
              <a:t> - there is an inbuilt module in networkx i.e., node_classification.  This module provides the functions for node classification problems. You can access these functions by importing the `networkx.algorithms.node_classification` modules, then accessing the functions as attributes of `node_classification`.  Node classification, also known as node attribute inference, is the problem of inferring missing or incomplete attribute values of some nodes, given attribute values of other nodes in the network.</a:t>
            </a:r>
            <a:endParaRPr/>
          </a:p>
          <a:p>
            <a:pPr indent="-330200" lvl="0" marL="457200" rtl="0" algn="l">
              <a:spcBef>
                <a:spcPts val="0"/>
              </a:spcBef>
              <a:spcAft>
                <a:spcPts val="0"/>
              </a:spcAft>
              <a:buSzPts val="1600"/>
              <a:buChar char="●"/>
            </a:pPr>
            <a:r>
              <a:rPr b="1" lang="en" u="sng"/>
              <a:t>Link prediction</a:t>
            </a:r>
            <a:r>
              <a:rPr lang="en"/>
              <a:t> - There are various algorithms for Link prediction </a:t>
            </a:r>
            <a:endParaRPr/>
          </a:p>
          <a:p>
            <a:pPr indent="457200" lvl="0" marL="0" rtl="0" algn="l">
              <a:spcBef>
                <a:spcPts val="1600"/>
              </a:spcBef>
              <a:spcAft>
                <a:spcPts val="0"/>
              </a:spcAft>
              <a:buNone/>
            </a:pPr>
            <a:r>
              <a:rPr lang="en"/>
              <a:t>Jaccard Coefficient, </a:t>
            </a:r>
            <a:r>
              <a:rPr lang="en"/>
              <a:t>Re</a:t>
            </a:r>
            <a:r>
              <a:rPr lang="en"/>
              <a:t>source Allocation Index, Adamic Adar Index, Preferential Attachment these are the </a:t>
            </a:r>
            <a:r>
              <a:rPr lang="en"/>
              <a:t>algorithms</a:t>
            </a:r>
            <a:r>
              <a:rPr lang="en"/>
              <a:t> used in this project for link prediction. This predicts the </a:t>
            </a:r>
            <a:r>
              <a:rPr lang="en"/>
              <a:t>missing</a:t>
            </a:r>
            <a:r>
              <a:rPr lang="en"/>
              <a:t> relations/link</a:t>
            </a:r>
            <a:endParaRPr/>
          </a:p>
          <a:p>
            <a:pPr indent="-330200" lvl="0" marL="457200" rtl="0" algn="l">
              <a:spcBef>
                <a:spcPts val="1600"/>
              </a:spcBef>
              <a:spcAft>
                <a:spcPts val="0"/>
              </a:spcAft>
              <a:buSzPts val="1600"/>
              <a:buChar char="●"/>
            </a:pPr>
            <a:r>
              <a:rPr b="1" lang="en" u="sng"/>
              <a:t>Community detection with modularity: </a:t>
            </a:r>
            <a:endParaRPr b="1" u="sng"/>
          </a:p>
          <a:p>
            <a:pPr indent="0" lvl="0" marL="457200" rtl="0" algn="l">
              <a:spcBef>
                <a:spcPts val="1600"/>
              </a:spcBef>
              <a:spcAft>
                <a:spcPts val="0"/>
              </a:spcAft>
              <a:buNone/>
            </a:pPr>
            <a:r>
              <a:rPr lang="en"/>
              <a:t>Community detection infers communities or clusters of nodes based on the graph’s structure, the similarity of node attributes, or both. There are many ways of calculating communities, cliques, and clusters in your network, but the most popular method currently is modularity. Modularity is a measure of relative density in your network: a community (called a module or modularity class) has high density relative to other nodes within its module but low density with those outside.</a:t>
            </a:r>
            <a:endParaRPr/>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2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background</a:t>
            </a:r>
            <a:endParaRPr>
              <a:solidFill>
                <a:schemeClr val="dk1"/>
              </a:solidFill>
            </a:endParaRPr>
          </a:p>
        </p:txBody>
      </p:sp>
      <p:sp>
        <p:nvSpPr>
          <p:cNvPr id="1889" name="Google Shape;1889;p28"/>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Libraries Used:</a:t>
            </a:r>
            <a:endParaRPr/>
          </a:p>
          <a:p>
            <a:pPr indent="-330200" lvl="0" marL="457200" rtl="0" algn="l">
              <a:spcBef>
                <a:spcPts val="1600"/>
              </a:spcBef>
              <a:spcAft>
                <a:spcPts val="0"/>
              </a:spcAft>
              <a:buClr>
                <a:schemeClr val="dk1"/>
              </a:buClr>
              <a:buSzPts val="1600"/>
              <a:buChar char="●"/>
            </a:pPr>
            <a:r>
              <a:rPr lang="en"/>
              <a:t>n</a:t>
            </a:r>
            <a:r>
              <a:rPr lang="en"/>
              <a:t>umpy</a:t>
            </a:r>
            <a:endParaRPr/>
          </a:p>
          <a:p>
            <a:pPr indent="-330200" lvl="0" marL="457200" rtl="0" algn="l">
              <a:spcBef>
                <a:spcPts val="0"/>
              </a:spcBef>
              <a:spcAft>
                <a:spcPts val="0"/>
              </a:spcAft>
              <a:buClr>
                <a:schemeClr val="dk1"/>
              </a:buClr>
              <a:buSzPts val="1600"/>
              <a:buChar char="●"/>
            </a:pPr>
            <a:r>
              <a:rPr lang="en"/>
              <a:t>matplotlib</a:t>
            </a:r>
            <a:endParaRPr/>
          </a:p>
          <a:p>
            <a:pPr indent="-330200" lvl="0" marL="457200" rtl="0" algn="l">
              <a:spcBef>
                <a:spcPts val="0"/>
              </a:spcBef>
              <a:spcAft>
                <a:spcPts val="0"/>
              </a:spcAft>
              <a:buClr>
                <a:schemeClr val="dk1"/>
              </a:buClr>
              <a:buSzPts val="1600"/>
              <a:buChar char="●"/>
            </a:pPr>
            <a:r>
              <a:rPr lang="en"/>
              <a:t>networkx</a:t>
            </a:r>
            <a:endParaRPr/>
          </a:p>
          <a:p>
            <a:pPr indent="-330200" lvl="0" marL="457200" rtl="0" algn="l">
              <a:spcBef>
                <a:spcPts val="0"/>
              </a:spcBef>
              <a:spcAft>
                <a:spcPts val="0"/>
              </a:spcAft>
              <a:buClr>
                <a:schemeClr val="dk1"/>
              </a:buClr>
              <a:buSzPts val="1600"/>
              <a:buChar char="●"/>
            </a:pPr>
            <a:r>
              <a:rPr lang="en"/>
              <a:t>warnings</a:t>
            </a:r>
            <a:endParaRPr/>
          </a:p>
          <a:p>
            <a:pPr indent="-330200" lvl="0" marL="457200" rtl="0" algn="l">
              <a:spcBef>
                <a:spcPts val="0"/>
              </a:spcBef>
              <a:spcAft>
                <a:spcPts val="0"/>
              </a:spcAft>
              <a:buClr>
                <a:schemeClr val="dk1"/>
              </a:buClr>
              <a:buSzPts val="1600"/>
              <a:buChar char="●"/>
            </a:pPr>
            <a:r>
              <a:rPr lang="en"/>
              <a:t>pandas</a:t>
            </a:r>
            <a:endParaRPr/>
          </a:p>
          <a:p>
            <a:pPr indent="-330200" lvl="0" marL="457200" rtl="0" algn="l">
              <a:spcBef>
                <a:spcPts val="0"/>
              </a:spcBef>
              <a:spcAft>
                <a:spcPts val="0"/>
              </a:spcAft>
              <a:buClr>
                <a:schemeClr val="dk1"/>
              </a:buClr>
              <a:buSzPts val="1600"/>
              <a:buChar char="●"/>
            </a:pPr>
            <a:r>
              <a:rPr lang="en"/>
              <a:t>Networkx.algorithms - community</a:t>
            </a:r>
            <a:endParaRPr/>
          </a:p>
          <a:p>
            <a:pPr indent="-330200" lvl="0" marL="457200" rtl="0" algn="l">
              <a:spcBef>
                <a:spcPts val="0"/>
              </a:spcBef>
              <a:spcAft>
                <a:spcPts val="0"/>
              </a:spcAft>
              <a:buClr>
                <a:schemeClr val="dk1"/>
              </a:buClr>
              <a:buSzPts val="1600"/>
              <a:buChar char="●"/>
            </a:pPr>
            <a:r>
              <a:rPr lang="en"/>
              <a:t>Networkx.algorithms - node_classification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2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background</a:t>
            </a:r>
            <a:endParaRPr>
              <a:solidFill>
                <a:schemeClr val="dk1"/>
              </a:solidFill>
            </a:endParaRPr>
          </a:p>
        </p:txBody>
      </p:sp>
      <p:sp>
        <p:nvSpPr>
          <p:cNvPr id="1895" name="Google Shape;1895;p29"/>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300"/>
              <a:t>Using Networkx module we can analyse a network in a efficient way. It has many inbuilt algorithms like centrality(Degree, Betweenness, EigenVector), .Various Link Prediction algorithms, Community Detection Algorithms makes exploring network data easy. </a:t>
            </a:r>
            <a:endParaRPr sz="1300"/>
          </a:p>
          <a:p>
            <a:pPr indent="0" lvl="0" marL="0" rtl="0" algn="l">
              <a:spcBef>
                <a:spcPts val="1600"/>
              </a:spcBef>
              <a:spcAft>
                <a:spcPts val="0"/>
              </a:spcAft>
              <a:buNone/>
            </a:pPr>
            <a:r>
              <a:rPr lang="en" sz="1300"/>
              <a:t>It tells how well a network is connected, it tells if a network is connected, wieghted, Directed or not. </a:t>
            </a:r>
            <a:endParaRPr sz="1300"/>
          </a:p>
          <a:p>
            <a:pPr indent="0" lvl="0" marL="0" rtl="0" algn="l">
              <a:spcBef>
                <a:spcPts val="1600"/>
              </a:spcBef>
              <a:spcAft>
                <a:spcPts val="1600"/>
              </a:spcAft>
              <a:buNone/>
            </a:pPr>
            <a:r>
              <a:rPr lang="en" sz="1300"/>
              <a:t>It also gives shortest paths between any two nodes. And also gives  all pair shortest paths. This module is a easy and efficient way to explore and analyze Network graph data.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3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dk1"/>
                </a:solidFill>
              </a:rPr>
              <a:t>Hardware requirements</a:t>
            </a:r>
            <a:endParaRPr>
              <a:solidFill>
                <a:schemeClr val="dk1"/>
              </a:solidFill>
            </a:endParaRPr>
          </a:p>
        </p:txBody>
      </p:sp>
      <p:graphicFrame>
        <p:nvGraphicFramePr>
          <p:cNvPr id="1901" name="Google Shape;1901;p30"/>
          <p:cNvGraphicFramePr/>
          <p:nvPr/>
        </p:nvGraphicFramePr>
        <p:xfrm>
          <a:off x="952500" y="1238250"/>
          <a:ext cx="3000000" cy="3000000"/>
        </p:xfrm>
        <a:graphic>
          <a:graphicData uri="http://schemas.openxmlformats.org/drawingml/2006/table">
            <a:tbl>
              <a:tblPr>
                <a:noFill/>
                <a:tableStyleId>{5F6A853C-77D7-4BBA-AA64-009B5C5815C1}</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HARDWARE TOOLS</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MINIMUM REQUIREMENTS</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Processor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I5 or above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Hardisk</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10GB</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RAM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4GB</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Monitor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17’’ colored</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Mouse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Optical</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Keyboard</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122 keys</a:t>
                      </a:r>
                      <a:endParaRPr>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1"/>
                                        </p:tgtEl>
                                        <p:attrNameLst>
                                          <p:attrName>style.visibility</p:attrName>
                                        </p:attrNameLst>
                                      </p:cBhvr>
                                      <p:to>
                                        <p:strVal val="visible"/>
                                      </p:to>
                                    </p:set>
                                    <p:animEffect filter="fade" transition="in">
                                      <p:cBhvr>
                                        <p:cTn dur="1000"/>
                                        <p:tgtEl>
                                          <p:spTgt spid="1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