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46"/>
  </p:normalViewPr>
  <p:slideViewPr>
    <p:cSldViewPr snapToGrid="0">
      <p:cViewPr varScale="1">
        <p:scale>
          <a:sx n="112" d="100"/>
          <a:sy n="112" d="100"/>
        </p:scale>
        <p:origin x="5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9A8A56E6-B1A2-054C-B88C-7A345CACC92D}" type="datetimeFigureOut">
              <a:rPr lang="en-US" smtClean="0"/>
              <a:t>9/25/23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D73E9-D760-8141-9179-575A492699C1}" type="slidenum">
              <a:rPr lang="en-US" smtClean="0"/>
              <a:t>‹#›</a:t>
            </a:fld>
            <a:endParaRPr lang="en-US"/>
          </a:p>
        </p:txBody>
      </p:sp>
    </p:spTree>
    <p:extLst>
      <p:ext uri="{BB962C8B-B14F-4D97-AF65-F5344CB8AC3E}">
        <p14:creationId xmlns:p14="http://schemas.microsoft.com/office/powerpoint/2010/main" val="40836695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A8A56E6-B1A2-054C-B88C-7A345CACC92D}"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D73E9-D760-8141-9179-575A492699C1}" type="slidenum">
              <a:rPr lang="en-US" smtClean="0"/>
              <a:t>‹#›</a:t>
            </a:fld>
            <a:endParaRPr lang="en-US"/>
          </a:p>
        </p:txBody>
      </p:sp>
    </p:spTree>
    <p:extLst>
      <p:ext uri="{BB962C8B-B14F-4D97-AF65-F5344CB8AC3E}">
        <p14:creationId xmlns:p14="http://schemas.microsoft.com/office/powerpoint/2010/main" val="120195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A8A56E6-B1A2-054C-B88C-7A345CACC92D}"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D73E9-D760-8141-9179-575A492699C1}" type="slidenum">
              <a:rPr lang="en-US" smtClean="0"/>
              <a:t>‹#›</a:t>
            </a:fld>
            <a:endParaRPr lang="en-US"/>
          </a:p>
        </p:txBody>
      </p:sp>
    </p:spTree>
    <p:extLst>
      <p:ext uri="{BB962C8B-B14F-4D97-AF65-F5344CB8AC3E}">
        <p14:creationId xmlns:p14="http://schemas.microsoft.com/office/powerpoint/2010/main" val="116557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A8A56E6-B1A2-054C-B88C-7A345CACC92D}" type="datetimeFigureOut">
              <a:rPr lang="en-US" smtClean="0"/>
              <a:t>9/25/23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D73E9-D760-8141-9179-575A492699C1}" type="slidenum">
              <a:rPr lang="en-US" smtClean="0"/>
              <a:t>‹#›</a:t>
            </a:fld>
            <a:endParaRPr lang="en-US"/>
          </a:p>
        </p:txBody>
      </p:sp>
    </p:spTree>
    <p:extLst>
      <p:ext uri="{BB962C8B-B14F-4D97-AF65-F5344CB8AC3E}">
        <p14:creationId xmlns:p14="http://schemas.microsoft.com/office/powerpoint/2010/main" val="269675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9A8A56E6-B1A2-054C-B88C-7A345CACC92D}" type="datetimeFigureOut">
              <a:rPr lang="en-US" smtClean="0"/>
              <a:t>9/25/23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D73E9-D760-8141-9179-575A492699C1}" type="slidenum">
              <a:rPr lang="en-US" smtClean="0"/>
              <a:t>‹#›</a:t>
            </a:fld>
            <a:endParaRPr lang="en-US"/>
          </a:p>
        </p:txBody>
      </p:sp>
    </p:spTree>
    <p:extLst>
      <p:ext uri="{BB962C8B-B14F-4D97-AF65-F5344CB8AC3E}">
        <p14:creationId xmlns:p14="http://schemas.microsoft.com/office/powerpoint/2010/main" val="24588959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9A8A56E6-B1A2-054C-B88C-7A345CACC92D}" type="datetimeFigureOut">
              <a:rPr lang="en-US" smtClean="0"/>
              <a:t>9/25/23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EAD73E9-D760-8141-9179-575A492699C1}" type="slidenum">
              <a:rPr lang="en-US" smtClean="0"/>
              <a:t>‹#›</a:t>
            </a:fld>
            <a:endParaRPr lang="en-US"/>
          </a:p>
        </p:txBody>
      </p:sp>
    </p:spTree>
    <p:extLst>
      <p:ext uri="{BB962C8B-B14F-4D97-AF65-F5344CB8AC3E}">
        <p14:creationId xmlns:p14="http://schemas.microsoft.com/office/powerpoint/2010/main" val="428002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9A8A56E6-B1A2-054C-B88C-7A345CACC92D}" type="datetimeFigureOut">
              <a:rPr lang="en-US" smtClean="0"/>
              <a:t>9/25/23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D73E9-D760-8141-9179-575A492699C1}"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778165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A8A56E6-B1A2-054C-B88C-7A345CACC92D}" type="datetimeFigureOut">
              <a:rPr lang="en-US" smtClean="0"/>
              <a:t>9/25/23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AD73E9-D760-8141-9179-575A492699C1}" type="slidenum">
              <a:rPr lang="en-US" smtClean="0"/>
              <a:t>‹#›</a:t>
            </a:fld>
            <a:endParaRPr lang="en-US"/>
          </a:p>
        </p:txBody>
      </p:sp>
    </p:spTree>
    <p:extLst>
      <p:ext uri="{BB962C8B-B14F-4D97-AF65-F5344CB8AC3E}">
        <p14:creationId xmlns:p14="http://schemas.microsoft.com/office/powerpoint/2010/main" val="2169720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A56E6-B1A2-054C-B88C-7A345CACC92D}" type="datetimeFigureOut">
              <a:rPr lang="en-US" smtClean="0"/>
              <a:t>9/25/23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AD73E9-D760-8141-9179-575A492699C1}" type="slidenum">
              <a:rPr lang="en-US" smtClean="0"/>
              <a:t>‹#›</a:t>
            </a:fld>
            <a:endParaRPr lang="en-US"/>
          </a:p>
        </p:txBody>
      </p:sp>
    </p:spTree>
    <p:extLst>
      <p:ext uri="{BB962C8B-B14F-4D97-AF65-F5344CB8AC3E}">
        <p14:creationId xmlns:p14="http://schemas.microsoft.com/office/powerpoint/2010/main" val="82246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9A8A56E6-B1A2-054C-B88C-7A345CACC92D}" type="datetimeFigureOut">
              <a:rPr lang="en-US" smtClean="0"/>
              <a:t>9/25/23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EAD73E9-D760-8141-9179-575A492699C1}" type="slidenum">
              <a:rPr lang="en-US" smtClean="0"/>
              <a:t>‹#›</a:t>
            </a:fld>
            <a:endParaRPr lang="en-US"/>
          </a:p>
        </p:txBody>
      </p:sp>
    </p:spTree>
    <p:extLst>
      <p:ext uri="{BB962C8B-B14F-4D97-AF65-F5344CB8AC3E}">
        <p14:creationId xmlns:p14="http://schemas.microsoft.com/office/powerpoint/2010/main" val="244640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A8A56E6-B1A2-054C-B88C-7A345CACC92D}" type="datetimeFigureOut">
              <a:rPr lang="en-US" smtClean="0"/>
              <a:t>9/25/23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EAD73E9-D760-8141-9179-575A492699C1}" type="slidenum">
              <a:rPr lang="en-US" smtClean="0"/>
              <a:t>‹#›</a:t>
            </a:fld>
            <a:endParaRPr lang="en-US"/>
          </a:p>
        </p:txBody>
      </p:sp>
    </p:spTree>
    <p:extLst>
      <p:ext uri="{BB962C8B-B14F-4D97-AF65-F5344CB8AC3E}">
        <p14:creationId xmlns:p14="http://schemas.microsoft.com/office/powerpoint/2010/main" val="301585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A8A56E6-B1A2-054C-B88C-7A345CACC92D}" type="datetimeFigureOut">
              <a:rPr lang="en-US" smtClean="0"/>
              <a:t>9/25/23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EAD73E9-D760-8141-9179-575A492699C1}" type="slidenum">
              <a:rPr lang="en-US" smtClean="0"/>
              <a:t>‹#›</a:t>
            </a:fld>
            <a:endParaRPr lang="en-US"/>
          </a:p>
        </p:txBody>
      </p:sp>
    </p:spTree>
    <p:extLst>
      <p:ext uri="{BB962C8B-B14F-4D97-AF65-F5344CB8AC3E}">
        <p14:creationId xmlns:p14="http://schemas.microsoft.com/office/powerpoint/2010/main" val="767571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AD5A-0930-DB79-4244-9BC5DA5F5536}"/>
              </a:ext>
            </a:extLst>
          </p:cNvPr>
          <p:cNvSpPr>
            <a:spLocks noGrp="1"/>
          </p:cNvSpPr>
          <p:nvPr>
            <p:ph type="ctrTitle"/>
          </p:nvPr>
        </p:nvSpPr>
        <p:spPr>
          <a:xfrm>
            <a:off x="1455420" y="1645920"/>
            <a:ext cx="9281160" cy="1908810"/>
          </a:xfrm>
        </p:spPr>
        <p:txBody>
          <a:bodyPr>
            <a:normAutofit/>
          </a:bodyPr>
          <a:lstStyle/>
          <a:p>
            <a:r>
              <a:rPr lang="en-IN" sz="2800" i="1" dirty="0">
                <a:effectLst/>
                <a:latin typeface="Helvetica" pitchFamily="2" charset="0"/>
              </a:rPr>
              <a:t>Developing revenue increasing strategies for a Database Engineer of a computer hardware company</a:t>
            </a:r>
            <a:endParaRPr lang="en-US" sz="2800" i="1" dirty="0"/>
          </a:p>
        </p:txBody>
      </p:sp>
      <p:sp>
        <p:nvSpPr>
          <p:cNvPr id="3" name="Subtitle 2">
            <a:extLst>
              <a:ext uri="{FF2B5EF4-FFF2-40B4-BE49-F238E27FC236}">
                <a16:creationId xmlns:a16="http://schemas.microsoft.com/office/drawing/2014/main" id="{2852754E-E0D6-5DEC-408F-3F81ABEEF61D}"/>
              </a:ext>
            </a:extLst>
          </p:cNvPr>
          <p:cNvSpPr>
            <a:spLocks noGrp="1"/>
          </p:cNvSpPr>
          <p:nvPr>
            <p:ph type="subTitle" idx="1"/>
          </p:nvPr>
        </p:nvSpPr>
        <p:spPr>
          <a:xfrm>
            <a:off x="2695194" y="3972186"/>
            <a:ext cx="6801612" cy="1239894"/>
          </a:xfrm>
        </p:spPr>
        <p:txBody>
          <a:bodyPr>
            <a:normAutofit lnSpcReduction="10000"/>
          </a:bodyPr>
          <a:lstStyle/>
          <a:p>
            <a:r>
              <a:rPr lang="en-IN" dirty="0">
                <a:effectLst/>
                <a:latin typeface="Helvetica" pitchFamily="2" charset="0"/>
              </a:rPr>
              <a:t>Name: Manoj</a:t>
            </a:r>
          </a:p>
          <a:p>
            <a:r>
              <a:rPr lang="en-IN" dirty="0">
                <a:effectLst/>
                <a:latin typeface="Helvetica" pitchFamily="2" charset="0"/>
              </a:rPr>
              <a:t>Roll number: 23ds2000018</a:t>
            </a:r>
          </a:p>
          <a:p>
            <a:r>
              <a:rPr lang="en-IN" dirty="0">
                <a:effectLst/>
                <a:latin typeface="Helvetica" pitchFamily="2" charset="0"/>
              </a:rPr>
              <a:t>IITM Online BS Degree Program</a:t>
            </a:r>
          </a:p>
          <a:p>
            <a:endParaRPr lang="en-US" dirty="0"/>
          </a:p>
        </p:txBody>
      </p:sp>
    </p:spTree>
    <p:extLst>
      <p:ext uri="{BB962C8B-B14F-4D97-AF65-F5344CB8AC3E}">
        <p14:creationId xmlns:p14="http://schemas.microsoft.com/office/powerpoint/2010/main" val="2032006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0443-718B-BA24-522B-9F7B70DDE462}"/>
              </a:ext>
            </a:extLst>
          </p:cNvPr>
          <p:cNvSpPr>
            <a:spLocks noGrp="1"/>
          </p:cNvSpPr>
          <p:nvPr>
            <p:ph type="title"/>
          </p:nvPr>
        </p:nvSpPr>
        <p:spPr>
          <a:xfrm>
            <a:off x="379476" y="176022"/>
            <a:ext cx="11370564" cy="829818"/>
          </a:xfrm>
        </p:spPr>
        <p:txBody>
          <a:bodyPr>
            <a:normAutofit/>
          </a:bodyPr>
          <a:lstStyle/>
          <a:p>
            <a:r>
              <a:rPr lang="en-IN" dirty="0">
                <a:effectLst/>
                <a:latin typeface="Helvetica" pitchFamily="2" charset="0"/>
              </a:rPr>
              <a:t>Customer Lifetime Value Analysis (CLV):</a:t>
            </a:r>
            <a:endParaRPr lang="en-US" dirty="0"/>
          </a:p>
        </p:txBody>
      </p:sp>
      <p:sp>
        <p:nvSpPr>
          <p:cNvPr id="3" name="Content Placeholder 2">
            <a:extLst>
              <a:ext uri="{FF2B5EF4-FFF2-40B4-BE49-F238E27FC236}">
                <a16:creationId xmlns:a16="http://schemas.microsoft.com/office/drawing/2014/main" id="{AE1C1899-5421-A524-2628-FDB08E6ED2C3}"/>
              </a:ext>
            </a:extLst>
          </p:cNvPr>
          <p:cNvSpPr>
            <a:spLocks noGrp="1"/>
          </p:cNvSpPr>
          <p:nvPr>
            <p:ph idx="1"/>
          </p:nvPr>
        </p:nvSpPr>
        <p:spPr>
          <a:xfrm>
            <a:off x="379476" y="1220724"/>
            <a:ext cx="7152894" cy="5122926"/>
          </a:xfrm>
        </p:spPr>
        <p:txBody>
          <a:bodyPr>
            <a:normAutofit fontScale="92500" lnSpcReduction="20000"/>
          </a:bodyPr>
          <a:lstStyle/>
          <a:p>
            <a:r>
              <a:rPr lang="en-IN" b="1" dirty="0">
                <a:solidFill>
                  <a:srgbClr val="435059"/>
                </a:solidFill>
                <a:effectLst/>
                <a:latin typeface="Helvetica" pitchFamily="2" charset="0"/>
              </a:rPr>
              <a:t>Important metrics </a:t>
            </a:r>
            <a:r>
              <a:rPr lang="en-IN" dirty="0">
                <a:solidFill>
                  <a:srgbClr val="435059"/>
                </a:solidFill>
                <a:effectLst/>
                <a:latin typeface="Helvetica" pitchFamily="2" charset="0"/>
              </a:rPr>
              <a:t>-&gt;  </a:t>
            </a:r>
          </a:p>
          <a:p>
            <a:pPr lvl="1"/>
            <a:r>
              <a:rPr lang="en-IN" dirty="0">
                <a:solidFill>
                  <a:srgbClr val="435059"/>
                </a:solidFill>
                <a:effectLst/>
                <a:latin typeface="Helvetica" pitchFamily="2" charset="0"/>
              </a:rPr>
              <a:t>Average Purchase Value (APV) = Total Revenue / Total Number of Purchases</a:t>
            </a:r>
          </a:p>
          <a:p>
            <a:pPr lvl="1"/>
            <a:r>
              <a:rPr lang="en-IN" dirty="0">
                <a:solidFill>
                  <a:srgbClr val="435059"/>
                </a:solidFill>
                <a:effectLst/>
                <a:latin typeface="Helvetica" pitchFamily="2" charset="0"/>
              </a:rPr>
              <a:t>Average Purchase Frequency (APF) = Total Number of Purchases / Number of Unique Customers</a:t>
            </a:r>
          </a:p>
          <a:p>
            <a:pPr lvl="1"/>
            <a:r>
              <a:rPr lang="en-IN" dirty="0">
                <a:solidFill>
                  <a:srgbClr val="435059"/>
                </a:solidFill>
                <a:effectLst/>
                <a:latin typeface="Helvetica" pitchFamily="2" charset="0"/>
              </a:rPr>
              <a:t>Average Customer Lifespan (ACL) = Sum of Customer Lifespans / Number of Unique Customers</a:t>
            </a:r>
          </a:p>
          <a:p>
            <a:r>
              <a:rPr lang="en-IN" b="1" dirty="0">
                <a:solidFill>
                  <a:srgbClr val="435059"/>
                </a:solidFill>
                <a:effectLst/>
                <a:latin typeface="Helvetica" pitchFamily="2" charset="0"/>
              </a:rPr>
              <a:t>CLV = APV x APF x ACL</a:t>
            </a:r>
          </a:p>
          <a:p>
            <a:r>
              <a:rPr lang="en-IN" dirty="0">
                <a:solidFill>
                  <a:srgbClr val="435059"/>
                </a:solidFill>
                <a:effectLst/>
                <a:latin typeface="Helvetica" pitchFamily="2" charset="0"/>
              </a:rPr>
              <a:t>Determine which customer segments have the highest CLV. These are your most valuable customers.</a:t>
            </a:r>
          </a:p>
          <a:p>
            <a:r>
              <a:rPr lang="en-IN" dirty="0">
                <a:solidFill>
                  <a:srgbClr val="435059"/>
                </a:solidFill>
                <a:effectLst/>
                <a:latin typeface="Helvetica" pitchFamily="2" charset="0"/>
              </a:rPr>
              <a:t>CLV is a powerful metric for making data-driven decisions to maximize customer profitability and retention. </a:t>
            </a:r>
          </a:p>
          <a:p>
            <a:r>
              <a:rPr lang="en-IN" dirty="0">
                <a:solidFill>
                  <a:srgbClr val="435059"/>
                </a:solidFill>
                <a:effectLst/>
                <a:latin typeface="Helvetica" pitchFamily="2" charset="0"/>
              </a:rPr>
              <a:t>It's an ongoing process that requires monitoring and adjustment as your business evolves.</a:t>
            </a:r>
          </a:p>
          <a:p>
            <a:r>
              <a:rPr lang="en-IN" dirty="0">
                <a:solidFill>
                  <a:srgbClr val="435059"/>
                </a:solidFill>
                <a:effectLst/>
                <a:latin typeface="Helvetica" pitchFamily="2" charset="0"/>
              </a:rPr>
              <a:t>The following bar graph depicts the CLV values for all the 15 major individual partner customers who have bought products from HP over a 5-year time period. </a:t>
            </a:r>
          </a:p>
          <a:p>
            <a:r>
              <a:rPr lang="en-IN" dirty="0">
                <a:solidFill>
                  <a:srgbClr val="435059"/>
                </a:solidFill>
                <a:latin typeface="Helvetica" pitchFamily="2" charset="0"/>
              </a:rPr>
              <a:t>Each </a:t>
            </a:r>
            <a:r>
              <a:rPr lang="en-IN" dirty="0">
                <a:solidFill>
                  <a:srgbClr val="435059"/>
                </a:solidFill>
                <a:effectLst/>
                <a:latin typeface="Helvetica" pitchFamily="2" charset="0"/>
              </a:rPr>
              <a:t>graph segments which geographical location each partner customer belongs to and what type of products they buy.</a:t>
            </a:r>
          </a:p>
          <a:p>
            <a:endParaRPr lang="en-IN" dirty="0">
              <a:solidFill>
                <a:srgbClr val="435059"/>
              </a:solidFill>
              <a:effectLst/>
              <a:latin typeface="Helvetica" pitchFamily="2" charset="0"/>
            </a:endParaRPr>
          </a:p>
          <a:p>
            <a:endParaRPr lang="en-IN" dirty="0">
              <a:solidFill>
                <a:srgbClr val="435059"/>
              </a:solidFill>
              <a:effectLst/>
              <a:latin typeface="Helvetica" pitchFamily="2" charset="0"/>
            </a:endParaRPr>
          </a:p>
          <a:p>
            <a:endParaRPr lang="en-IN" dirty="0">
              <a:solidFill>
                <a:srgbClr val="435059"/>
              </a:solidFill>
              <a:effectLst/>
              <a:latin typeface="Helvetica" pitchFamily="2" charset="0"/>
            </a:endParaRPr>
          </a:p>
          <a:p>
            <a:pPr lvl="1"/>
            <a:endParaRPr lang="en-IN" dirty="0">
              <a:solidFill>
                <a:srgbClr val="435059"/>
              </a:solidFill>
              <a:effectLst/>
              <a:latin typeface="Helvetica" pitchFamily="2" charset="0"/>
            </a:endParaRPr>
          </a:p>
          <a:p>
            <a:pPr lvl="1"/>
            <a:endParaRPr lang="en-IN" dirty="0">
              <a:solidFill>
                <a:srgbClr val="435059"/>
              </a:solidFill>
              <a:effectLst/>
              <a:latin typeface="Helvetica" pitchFamily="2" charset="0"/>
            </a:endParaRPr>
          </a:p>
          <a:p>
            <a:endParaRPr lang="en-IN" dirty="0">
              <a:solidFill>
                <a:srgbClr val="435059"/>
              </a:solidFill>
              <a:effectLst/>
              <a:latin typeface="Helvetica" pitchFamily="2" charset="0"/>
            </a:endParaRPr>
          </a:p>
          <a:p>
            <a:endParaRPr lang="en-US" dirty="0"/>
          </a:p>
        </p:txBody>
      </p:sp>
      <p:pic>
        <p:nvPicPr>
          <p:cNvPr id="5" name="Picture 4">
            <a:extLst>
              <a:ext uri="{FF2B5EF4-FFF2-40B4-BE49-F238E27FC236}">
                <a16:creationId xmlns:a16="http://schemas.microsoft.com/office/drawing/2014/main" id="{0F643F12-50CB-846A-6FD8-45B4DE342EF0}"/>
              </a:ext>
            </a:extLst>
          </p:cNvPr>
          <p:cNvPicPr>
            <a:picLocks noChangeAspect="1"/>
          </p:cNvPicPr>
          <p:nvPr/>
        </p:nvPicPr>
        <p:blipFill>
          <a:blip r:embed="rId2"/>
          <a:stretch>
            <a:fillRect/>
          </a:stretch>
        </p:blipFill>
        <p:spPr>
          <a:xfrm>
            <a:off x="7532370" y="2121059"/>
            <a:ext cx="4501896" cy="3322255"/>
          </a:xfrm>
          <a:prstGeom prst="rect">
            <a:avLst/>
          </a:prstGeom>
        </p:spPr>
      </p:pic>
    </p:spTree>
    <p:extLst>
      <p:ext uri="{BB962C8B-B14F-4D97-AF65-F5344CB8AC3E}">
        <p14:creationId xmlns:p14="http://schemas.microsoft.com/office/powerpoint/2010/main" val="1181460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0443-718B-BA24-522B-9F7B70DDE462}"/>
              </a:ext>
            </a:extLst>
          </p:cNvPr>
          <p:cNvSpPr>
            <a:spLocks noGrp="1"/>
          </p:cNvSpPr>
          <p:nvPr>
            <p:ph type="title"/>
          </p:nvPr>
        </p:nvSpPr>
        <p:spPr>
          <a:xfrm>
            <a:off x="379476" y="176022"/>
            <a:ext cx="11370564" cy="829818"/>
          </a:xfrm>
        </p:spPr>
        <p:txBody>
          <a:bodyPr/>
          <a:lstStyle/>
          <a:p>
            <a:r>
              <a:rPr lang="en-IN" dirty="0">
                <a:effectLst/>
                <a:latin typeface="Helvetica" pitchFamily="2" charset="0"/>
              </a:rPr>
              <a:t>Customer Lifetime Value Analysis (CLV):</a:t>
            </a:r>
            <a:endParaRPr lang="en-US" dirty="0"/>
          </a:p>
        </p:txBody>
      </p:sp>
      <p:sp>
        <p:nvSpPr>
          <p:cNvPr id="3" name="Content Placeholder 2">
            <a:extLst>
              <a:ext uri="{FF2B5EF4-FFF2-40B4-BE49-F238E27FC236}">
                <a16:creationId xmlns:a16="http://schemas.microsoft.com/office/drawing/2014/main" id="{AE1C1899-5421-A524-2628-FDB08E6ED2C3}"/>
              </a:ext>
            </a:extLst>
          </p:cNvPr>
          <p:cNvSpPr>
            <a:spLocks noGrp="1"/>
          </p:cNvSpPr>
          <p:nvPr>
            <p:ph idx="1"/>
          </p:nvPr>
        </p:nvSpPr>
        <p:spPr>
          <a:xfrm>
            <a:off x="379476" y="1220724"/>
            <a:ext cx="11267694" cy="5122926"/>
          </a:xfrm>
        </p:spPr>
        <p:txBody>
          <a:bodyPr>
            <a:normAutofit/>
          </a:bodyPr>
          <a:lstStyle/>
          <a:p>
            <a:endParaRPr lang="en-IN" dirty="0">
              <a:solidFill>
                <a:srgbClr val="435059"/>
              </a:solidFill>
              <a:effectLst/>
              <a:latin typeface="Helvetica" pitchFamily="2" charset="0"/>
            </a:endParaRPr>
          </a:p>
          <a:p>
            <a:endParaRPr lang="en-US" dirty="0"/>
          </a:p>
        </p:txBody>
      </p:sp>
      <p:pic>
        <p:nvPicPr>
          <p:cNvPr id="5" name="Picture 4">
            <a:extLst>
              <a:ext uri="{FF2B5EF4-FFF2-40B4-BE49-F238E27FC236}">
                <a16:creationId xmlns:a16="http://schemas.microsoft.com/office/drawing/2014/main" id="{43BCAA93-5EDD-DDE8-9B57-66236E9F40D9}"/>
              </a:ext>
            </a:extLst>
          </p:cNvPr>
          <p:cNvPicPr>
            <a:picLocks noChangeAspect="1"/>
          </p:cNvPicPr>
          <p:nvPr/>
        </p:nvPicPr>
        <p:blipFill>
          <a:blip r:embed="rId2"/>
          <a:stretch>
            <a:fillRect/>
          </a:stretch>
        </p:blipFill>
        <p:spPr>
          <a:xfrm>
            <a:off x="220982" y="1854471"/>
            <a:ext cx="4518826" cy="3334749"/>
          </a:xfrm>
          <a:prstGeom prst="rect">
            <a:avLst/>
          </a:prstGeom>
        </p:spPr>
      </p:pic>
      <p:pic>
        <p:nvPicPr>
          <p:cNvPr id="6" name="Picture 5">
            <a:extLst>
              <a:ext uri="{FF2B5EF4-FFF2-40B4-BE49-F238E27FC236}">
                <a16:creationId xmlns:a16="http://schemas.microsoft.com/office/drawing/2014/main" id="{ECCF4D2D-BB68-95CD-4E9C-920E60DC16B1}"/>
              </a:ext>
            </a:extLst>
          </p:cNvPr>
          <p:cNvPicPr>
            <a:picLocks noChangeAspect="1"/>
          </p:cNvPicPr>
          <p:nvPr/>
        </p:nvPicPr>
        <p:blipFill>
          <a:blip r:embed="rId3"/>
          <a:stretch>
            <a:fillRect/>
          </a:stretch>
        </p:blipFill>
        <p:spPr>
          <a:xfrm>
            <a:off x="4898302" y="1344358"/>
            <a:ext cx="6868669" cy="4292918"/>
          </a:xfrm>
          <a:prstGeom prst="rect">
            <a:avLst/>
          </a:prstGeom>
        </p:spPr>
      </p:pic>
    </p:spTree>
    <p:extLst>
      <p:ext uri="{BB962C8B-B14F-4D97-AF65-F5344CB8AC3E}">
        <p14:creationId xmlns:p14="http://schemas.microsoft.com/office/powerpoint/2010/main" val="196418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0443-718B-BA24-522B-9F7B70DDE462}"/>
              </a:ext>
            </a:extLst>
          </p:cNvPr>
          <p:cNvSpPr>
            <a:spLocks noGrp="1"/>
          </p:cNvSpPr>
          <p:nvPr>
            <p:ph type="title"/>
          </p:nvPr>
        </p:nvSpPr>
        <p:spPr>
          <a:xfrm>
            <a:off x="379476" y="176022"/>
            <a:ext cx="11370564" cy="829818"/>
          </a:xfrm>
        </p:spPr>
        <p:txBody>
          <a:bodyPr>
            <a:normAutofit/>
          </a:bodyPr>
          <a:lstStyle/>
          <a:p>
            <a:r>
              <a:rPr lang="en-IN" sz="2500" dirty="0">
                <a:effectLst/>
                <a:latin typeface="Helvetica" pitchFamily="2" charset="0"/>
              </a:rPr>
              <a:t>Interpretation of Results and Recommendation:</a:t>
            </a:r>
            <a:endParaRPr lang="en-US" sz="2500" dirty="0"/>
          </a:p>
        </p:txBody>
      </p:sp>
      <p:sp>
        <p:nvSpPr>
          <p:cNvPr id="3" name="Content Placeholder 2">
            <a:extLst>
              <a:ext uri="{FF2B5EF4-FFF2-40B4-BE49-F238E27FC236}">
                <a16:creationId xmlns:a16="http://schemas.microsoft.com/office/drawing/2014/main" id="{AE1C1899-5421-A524-2628-FDB08E6ED2C3}"/>
              </a:ext>
            </a:extLst>
          </p:cNvPr>
          <p:cNvSpPr>
            <a:spLocks noGrp="1"/>
          </p:cNvSpPr>
          <p:nvPr>
            <p:ph idx="1"/>
          </p:nvPr>
        </p:nvSpPr>
        <p:spPr>
          <a:xfrm>
            <a:off x="217170" y="1220724"/>
            <a:ext cx="11841480" cy="5461254"/>
          </a:xfrm>
        </p:spPr>
        <p:txBody>
          <a:bodyPr>
            <a:normAutofit fontScale="92500"/>
          </a:bodyPr>
          <a:lstStyle/>
          <a:p>
            <a:r>
              <a:rPr lang="en-IN" dirty="0">
                <a:effectLst/>
                <a:latin typeface="Helvetica" pitchFamily="2" charset="0"/>
              </a:rPr>
              <a:t>Customer and product segmentation:</a:t>
            </a:r>
          </a:p>
          <a:p>
            <a:pPr lvl="1"/>
            <a:r>
              <a:rPr lang="en-IN" dirty="0">
                <a:solidFill>
                  <a:srgbClr val="435059"/>
                </a:solidFill>
                <a:latin typeface="Helvetica" pitchFamily="2" charset="0"/>
              </a:rPr>
              <a:t>P</a:t>
            </a:r>
            <a:r>
              <a:rPr lang="en-IN" dirty="0">
                <a:solidFill>
                  <a:srgbClr val="435059"/>
                </a:solidFill>
                <a:effectLst/>
                <a:latin typeface="Helvetica" pitchFamily="2" charset="0"/>
              </a:rPr>
              <a:t>rinting supplies revenue generated per item, is very less than computing or printing hardware.</a:t>
            </a:r>
          </a:p>
          <a:p>
            <a:pPr lvl="2"/>
            <a:r>
              <a:rPr lang="en-IN" dirty="0">
                <a:solidFill>
                  <a:srgbClr val="435059"/>
                </a:solidFill>
                <a:latin typeface="Helvetica" pitchFamily="2" charset="0"/>
              </a:rPr>
              <a:t>C</a:t>
            </a:r>
            <a:r>
              <a:rPr lang="en-IN" dirty="0">
                <a:solidFill>
                  <a:srgbClr val="435059"/>
                </a:solidFill>
                <a:effectLst/>
                <a:latin typeface="Helvetica" pitchFamily="2" charset="0"/>
              </a:rPr>
              <a:t>oncentrate more company resources on producing printing hardware and computing products (assuming cost/effort to make all product units are similar).</a:t>
            </a:r>
          </a:p>
          <a:p>
            <a:pPr lvl="1"/>
            <a:r>
              <a:rPr lang="en-IN" dirty="0">
                <a:solidFill>
                  <a:srgbClr val="435059"/>
                </a:solidFill>
                <a:latin typeface="Helvetica" pitchFamily="2" charset="0"/>
              </a:rPr>
              <a:t>From the Pareto Charts - c</a:t>
            </a:r>
            <a:r>
              <a:rPr lang="en-IN" dirty="0">
                <a:solidFill>
                  <a:srgbClr val="435059"/>
                </a:solidFill>
                <a:effectLst/>
                <a:latin typeface="Helvetica" pitchFamily="2" charset="0"/>
              </a:rPr>
              <a:t>ustomers situated in SEMEA and Central &amp; Eastern European countries are the “vital few” (Top 20%) of all the geographical regions.</a:t>
            </a:r>
          </a:p>
          <a:p>
            <a:pPr lvl="2"/>
            <a:r>
              <a:rPr lang="en-IN" dirty="0">
                <a:solidFill>
                  <a:srgbClr val="435059"/>
                </a:solidFill>
                <a:latin typeface="Helvetica" pitchFamily="2" charset="0"/>
              </a:rPr>
              <a:t>A</a:t>
            </a:r>
            <a:r>
              <a:rPr lang="en-IN" dirty="0">
                <a:solidFill>
                  <a:srgbClr val="435059"/>
                </a:solidFill>
                <a:effectLst/>
                <a:latin typeface="Helvetica" pitchFamily="2" charset="0"/>
              </a:rPr>
              <a:t>llocate more company resources to an area common to these two regions, like setting up a large-scale production factory/warehouse in say a country like Turkey.</a:t>
            </a:r>
          </a:p>
          <a:p>
            <a:r>
              <a:rPr lang="en-IN" dirty="0">
                <a:effectLst/>
                <a:latin typeface="Helvetica" pitchFamily="2" charset="0"/>
              </a:rPr>
              <a:t>Demand and Revenue Forecasting:</a:t>
            </a:r>
          </a:p>
          <a:p>
            <a:pPr lvl="1"/>
            <a:r>
              <a:rPr lang="en-IN" dirty="0">
                <a:solidFill>
                  <a:srgbClr val="435059"/>
                </a:solidFill>
                <a:latin typeface="Helvetica" pitchFamily="2" charset="0"/>
              </a:rPr>
              <a:t>C</a:t>
            </a:r>
            <a:r>
              <a:rPr lang="en-IN" dirty="0">
                <a:solidFill>
                  <a:srgbClr val="435059"/>
                </a:solidFill>
                <a:effectLst/>
                <a:latin typeface="Helvetica" pitchFamily="2" charset="0"/>
              </a:rPr>
              <a:t>ompany can reduce overproduction and minimize excess inventory costs while ensuring that popular items are readily available.</a:t>
            </a:r>
          </a:p>
          <a:p>
            <a:pPr lvl="1"/>
            <a:r>
              <a:rPr lang="en-IN" dirty="0">
                <a:solidFill>
                  <a:srgbClr val="435059"/>
                </a:solidFill>
                <a:latin typeface="Helvetica" pitchFamily="2" charset="0"/>
              </a:rPr>
              <a:t>Reduce operational costs by avoiding rush orders, excessive warehousing, and transportation costs.</a:t>
            </a:r>
          </a:p>
          <a:p>
            <a:r>
              <a:rPr lang="en-IN" dirty="0">
                <a:effectLst/>
                <a:latin typeface="Helvetica" pitchFamily="2" charset="0"/>
              </a:rPr>
              <a:t>Customer Lifetime Value Analysis (CLV):</a:t>
            </a:r>
          </a:p>
          <a:p>
            <a:pPr lvl="1"/>
            <a:r>
              <a:rPr lang="en-IN" dirty="0">
                <a:solidFill>
                  <a:srgbClr val="435059"/>
                </a:solidFill>
                <a:latin typeface="Helvetica" pitchFamily="2" charset="0"/>
              </a:rPr>
              <a:t>F</a:t>
            </a:r>
            <a:r>
              <a:rPr lang="en-IN" dirty="0">
                <a:solidFill>
                  <a:srgbClr val="435059"/>
                </a:solidFill>
                <a:effectLst/>
                <a:latin typeface="Helvetica" pitchFamily="2" charset="0"/>
              </a:rPr>
              <a:t>urther increase profits by also concentrating on producing/distributing printing hardware supplies in SEMEA and Central &amp; Eastern European countries. This setup in Turkey would get more products that the top customers want and in faster time.</a:t>
            </a:r>
          </a:p>
          <a:p>
            <a:r>
              <a:rPr lang="en-IN" dirty="0">
                <a:effectLst/>
                <a:latin typeface="Helvetica" pitchFamily="2" charset="0"/>
              </a:rPr>
              <a:t>These methods’ outcomes are easy to study, analyse and interpret, without the use of complex methods such as ‘Propensity to Buy’ attribute which are usually calculated by the company’s BAs. Thus, when backend data engineers use these methods to gain a wide variety of insights by themselves in quick time,</a:t>
            </a:r>
          </a:p>
          <a:p>
            <a:endParaRPr lang="en-IN" dirty="0">
              <a:solidFill>
                <a:srgbClr val="435059"/>
              </a:solidFill>
              <a:effectLst/>
              <a:latin typeface="Helvetica" pitchFamily="2" charset="0"/>
            </a:endParaRPr>
          </a:p>
          <a:p>
            <a:pPr lvl="1"/>
            <a:endParaRPr lang="en-IN" dirty="0">
              <a:solidFill>
                <a:srgbClr val="435059"/>
              </a:solidFill>
              <a:effectLst/>
              <a:latin typeface="Helvetica" pitchFamily="2" charset="0"/>
            </a:endParaRPr>
          </a:p>
          <a:p>
            <a:pPr lvl="1"/>
            <a:endParaRPr lang="en-IN" dirty="0">
              <a:solidFill>
                <a:srgbClr val="435059"/>
              </a:solidFill>
              <a:effectLst/>
              <a:latin typeface="Helvetica" pitchFamily="2" charset="0"/>
            </a:endParaRPr>
          </a:p>
          <a:p>
            <a:pPr lvl="1"/>
            <a:endParaRPr lang="en-IN" dirty="0">
              <a:solidFill>
                <a:srgbClr val="435059"/>
              </a:solidFill>
              <a:effectLst/>
              <a:latin typeface="Helvetica" pitchFamily="2" charset="0"/>
            </a:endParaRPr>
          </a:p>
          <a:p>
            <a:pPr lvl="1"/>
            <a:endParaRPr lang="en-IN" dirty="0">
              <a:solidFill>
                <a:srgbClr val="435059"/>
              </a:solidFill>
              <a:effectLst/>
              <a:latin typeface="Helvetica" pitchFamily="2" charset="0"/>
            </a:endParaRPr>
          </a:p>
          <a:p>
            <a:endParaRPr lang="en-US" dirty="0"/>
          </a:p>
        </p:txBody>
      </p:sp>
    </p:spTree>
    <p:extLst>
      <p:ext uri="{BB962C8B-B14F-4D97-AF65-F5344CB8AC3E}">
        <p14:creationId xmlns:p14="http://schemas.microsoft.com/office/powerpoint/2010/main" val="18874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0443-718B-BA24-522B-9F7B70DDE462}"/>
              </a:ext>
            </a:extLst>
          </p:cNvPr>
          <p:cNvSpPr>
            <a:spLocks noGrp="1"/>
          </p:cNvSpPr>
          <p:nvPr>
            <p:ph type="title"/>
          </p:nvPr>
        </p:nvSpPr>
        <p:spPr>
          <a:xfrm>
            <a:off x="379476" y="176022"/>
            <a:ext cx="11370564" cy="829818"/>
          </a:xfrm>
        </p:spPr>
        <p:txBody>
          <a:bodyPr/>
          <a:lstStyle/>
          <a:p>
            <a:r>
              <a:rPr lang="en-US" dirty="0"/>
              <a:t>Introduction and Objectives</a:t>
            </a:r>
          </a:p>
        </p:txBody>
      </p:sp>
      <p:sp>
        <p:nvSpPr>
          <p:cNvPr id="3" name="Content Placeholder 2">
            <a:extLst>
              <a:ext uri="{FF2B5EF4-FFF2-40B4-BE49-F238E27FC236}">
                <a16:creationId xmlns:a16="http://schemas.microsoft.com/office/drawing/2014/main" id="{AE1C1899-5421-A524-2628-FDB08E6ED2C3}"/>
              </a:ext>
            </a:extLst>
          </p:cNvPr>
          <p:cNvSpPr>
            <a:spLocks noGrp="1"/>
          </p:cNvSpPr>
          <p:nvPr>
            <p:ph idx="1"/>
          </p:nvPr>
        </p:nvSpPr>
        <p:spPr>
          <a:xfrm>
            <a:off x="379476" y="1220724"/>
            <a:ext cx="11267694" cy="5122926"/>
          </a:xfrm>
        </p:spPr>
        <p:txBody>
          <a:bodyPr>
            <a:normAutofit/>
          </a:bodyPr>
          <a:lstStyle/>
          <a:p>
            <a:r>
              <a:rPr lang="en-IN" dirty="0">
                <a:solidFill>
                  <a:srgbClr val="435059"/>
                </a:solidFill>
                <a:effectLst/>
                <a:latin typeface="Helvetica" pitchFamily="2" charset="0"/>
              </a:rPr>
              <a:t>The main business problem here is to basically develop methods to increase the sales and revenue of these HP products that can be easily interpreted by a backend database engineer. By developing these methods, the backend database team could procure data in a more effective way and make the company concentrate more resources, inventory space, and marketing on a particular group.</a:t>
            </a:r>
          </a:p>
          <a:p>
            <a:endParaRPr lang="en-IN" b="1" i="1" dirty="0">
              <a:solidFill>
                <a:srgbClr val="435059"/>
              </a:solidFill>
              <a:effectLst/>
              <a:latin typeface="Helvetica" pitchFamily="2" charset="0"/>
            </a:endParaRPr>
          </a:p>
          <a:p>
            <a:r>
              <a:rPr lang="en-IN" b="1" i="1" u="sng" dirty="0">
                <a:solidFill>
                  <a:srgbClr val="435059"/>
                </a:solidFill>
                <a:effectLst/>
                <a:latin typeface="Helvetica" pitchFamily="2" charset="0"/>
              </a:rPr>
              <a:t>Objective 1:</a:t>
            </a:r>
            <a:r>
              <a:rPr lang="en-IN" b="1" i="1" dirty="0">
                <a:solidFill>
                  <a:srgbClr val="435059"/>
                </a:solidFill>
                <a:effectLst/>
                <a:latin typeface="Helvetica" pitchFamily="2" charset="0"/>
              </a:rPr>
              <a:t> </a:t>
            </a:r>
            <a:r>
              <a:rPr lang="en-IN" dirty="0">
                <a:solidFill>
                  <a:srgbClr val="435059"/>
                </a:solidFill>
                <a:effectLst/>
                <a:latin typeface="Helvetica" pitchFamily="2" charset="0"/>
              </a:rPr>
              <a:t>Customer Segmentation: Use the product sales data to segment customers based on their geographical location and product categories.</a:t>
            </a:r>
          </a:p>
          <a:p>
            <a:endParaRPr lang="en-IN" dirty="0">
              <a:solidFill>
                <a:srgbClr val="435059"/>
              </a:solidFill>
              <a:effectLst/>
              <a:latin typeface="Helvetica" pitchFamily="2" charset="0"/>
            </a:endParaRPr>
          </a:p>
          <a:p>
            <a:r>
              <a:rPr lang="en-IN" b="1" i="1" u="sng" dirty="0">
                <a:solidFill>
                  <a:srgbClr val="435059"/>
                </a:solidFill>
                <a:effectLst/>
                <a:latin typeface="Helvetica" pitchFamily="2" charset="0"/>
              </a:rPr>
              <a:t>Objective 2:</a:t>
            </a:r>
            <a:r>
              <a:rPr lang="en-IN" b="1" i="1" dirty="0">
                <a:solidFill>
                  <a:srgbClr val="435059"/>
                </a:solidFill>
                <a:effectLst/>
                <a:latin typeface="Helvetica" pitchFamily="2" charset="0"/>
              </a:rPr>
              <a:t> </a:t>
            </a:r>
            <a:r>
              <a:rPr lang="en-IN" dirty="0">
                <a:solidFill>
                  <a:srgbClr val="435059"/>
                </a:solidFill>
                <a:effectLst/>
                <a:latin typeface="Helvetica" pitchFamily="2" charset="0"/>
              </a:rPr>
              <a:t>Demand Forecasting: Utilize the historical sales data, including units sold, revenue, and product attributes, to forecast future demand for different product categories or segments. </a:t>
            </a:r>
          </a:p>
          <a:p>
            <a:endParaRPr lang="en-IN" dirty="0">
              <a:solidFill>
                <a:srgbClr val="435059"/>
              </a:solidFill>
              <a:effectLst/>
              <a:latin typeface="Helvetica" pitchFamily="2" charset="0"/>
            </a:endParaRPr>
          </a:p>
          <a:p>
            <a:r>
              <a:rPr lang="en-IN" b="1" i="1" u="sng" dirty="0">
                <a:solidFill>
                  <a:srgbClr val="435059"/>
                </a:solidFill>
                <a:effectLst/>
                <a:latin typeface="Helvetica" pitchFamily="2" charset="0"/>
              </a:rPr>
              <a:t>Objective 3:</a:t>
            </a:r>
            <a:r>
              <a:rPr lang="en-IN" dirty="0">
                <a:solidFill>
                  <a:srgbClr val="435059"/>
                </a:solidFill>
                <a:effectLst/>
                <a:latin typeface="Helvetica" pitchFamily="2" charset="0"/>
              </a:rPr>
              <a:t> Customer Lifetime Value (CLV) Analysis: involves estimating the total value a customer is expected to bring to your business over their entire relationship with your company.</a:t>
            </a:r>
          </a:p>
          <a:p>
            <a:endParaRPr lang="en-IN" dirty="0">
              <a:solidFill>
                <a:srgbClr val="435059"/>
              </a:solidFill>
              <a:effectLst/>
              <a:latin typeface="Helvetica" pitchFamily="2" charset="0"/>
            </a:endParaRPr>
          </a:p>
          <a:p>
            <a:endParaRPr lang="en-US" dirty="0"/>
          </a:p>
        </p:txBody>
      </p:sp>
    </p:spTree>
    <p:extLst>
      <p:ext uri="{BB962C8B-B14F-4D97-AF65-F5344CB8AC3E}">
        <p14:creationId xmlns:p14="http://schemas.microsoft.com/office/powerpoint/2010/main" val="9947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0443-718B-BA24-522B-9F7B70DDE462}"/>
              </a:ext>
            </a:extLst>
          </p:cNvPr>
          <p:cNvSpPr>
            <a:spLocks noGrp="1"/>
          </p:cNvSpPr>
          <p:nvPr>
            <p:ph type="title"/>
          </p:nvPr>
        </p:nvSpPr>
        <p:spPr>
          <a:xfrm>
            <a:off x="379476" y="176022"/>
            <a:ext cx="11370564" cy="829818"/>
          </a:xfrm>
        </p:spPr>
        <p:txBody>
          <a:bodyPr/>
          <a:lstStyle/>
          <a:p>
            <a:r>
              <a:rPr lang="en-US" dirty="0"/>
              <a:t>Organization Background</a:t>
            </a:r>
          </a:p>
        </p:txBody>
      </p:sp>
      <p:sp>
        <p:nvSpPr>
          <p:cNvPr id="3" name="Content Placeholder 2">
            <a:extLst>
              <a:ext uri="{FF2B5EF4-FFF2-40B4-BE49-F238E27FC236}">
                <a16:creationId xmlns:a16="http://schemas.microsoft.com/office/drawing/2014/main" id="{AE1C1899-5421-A524-2628-FDB08E6ED2C3}"/>
              </a:ext>
            </a:extLst>
          </p:cNvPr>
          <p:cNvSpPr>
            <a:spLocks noGrp="1"/>
          </p:cNvSpPr>
          <p:nvPr>
            <p:ph idx="1"/>
          </p:nvPr>
        </p:nvSpPr>
        <p:spPr>
          <a:xfrm>
            <a:off x="379476" y="1220724"/>
            <a:ext cx="11267694" cy="5122926"/>
          </a:xfrm>
        </p:spPr>
        <p:txBody>
          <a:bodyPr>
            <a:normAutofit/>
          </a:bodyPr>
          <a:lstStyle/>
          <a:p>
            <a:pPr marL="0" indent="0">
              <a:buNone/>
            </a:pPr>
            <a:endParaRPr lang="en-IN" dirty="0">
              <a:solidFill>
                <a:srgbClr val="435059"/>
              </a:solidFill>
              <a:effectLst/>
              <a:latin typeface="Helvetica" pitchFamily="2" charset="0"/>
            </a:endParaRPr>
          </a:p>
          <a:p>
            <a:endParaRPr lang="en-US" dirty="0"/>
          </a:p>
        </p:txBody>
      </p:sp>
      <p:pic>
        <p:nvPicPr>
          <p:cNvPr id="4" name="Picture 3">
            <a:extLst>
              <a:ext uri="{FF2B5EF4-FFF2-40B4-BE49-F238E27FC236}">
                <a16:creationId xmlns:a16="http://schemas.microsoft.com/office/drawing/2014/main" id="{F99901F3-91CE-59F8-A0F3-63BF5038A18F}"/>
              </a:ext>
            </a:extLst>
          </p:cNvPr>
          <p:cNvPicPr>
            <a:picLocks noChangeAspect="1"/>
          </p:cNvPicPr>
          <p:nvPr/>
        </p:nvPicPr>
        <p:blipFill>
          <a:blip r:embed="rId2"/>
          <a:stretch>
            <a:fillRect/>
          </a:stretch>
        </p:blipFill>
        <p:spPr>
          <a:xfrm>
            <a:off x="1055370" y="1158793"/>
            <a:ext cx="5333999" cy="2254133"/>
          </a:xfrm>
          <a:prstGeom prst="rect">
            <a:avLst/>
          </a:prstGeom>
        </p:spPr>
      </p:pic>
      <p:pic>
        <p:nvPicPr>
          <p:cNvPr id="5" name="Picture 4">
            <a:extLst>
              <a:ext uri="{FF2B5EF4-FFF2-40B4-BE49-F238E27FC236}">
                <a16:creationId xmlns:a16="http://schemas.microsoft.com/office/drawing/2014/main" id="{319E466A-FC06-C0BA-B8AD-701AA46BC813}"/>
              </a:ext>
            </a:extLst>
          </p:cNvPr>
          <p:cNvPicPr>
            <a:picLocks noChangeAspect="1"/>
          </p:cNvPicPr>
          <p:nvPr/>
        </p:nvPicPr>
        <p:blipFill rotWithShape="1">
          <a:blip r:embed="rId3"/>
          <a:srcRect l="27398" t="31961" r="27356" b="16242"/>
          <a:stretch/>
        </p:blipFill>
        <p:spPr>
          <a:xfrm>
            <a:off x="6949440" y="1115673"/>
            <a:ext cx="3544084" cy="2254133"/>
          </a:xfrm>
          <a:prstGeom prst="rect">
            <a:avLst/>
          </a:prstGeom>
        </p:spPr>
      </p:pic>
      <p:sp>
        <p:nvSpPr>
          <p:cNvPr id="6" name="Content Placeholder 2">
            <a:extLst>
              <a:ext uri="{FF2B5EF4-FFF2-40B4-BE49-F238E27FC236}">
                <a16:creationId xmlns:a16="http://schemas.microsoft.com/office/drawing/2014/main" id="{5E84C033-B890-0DCF-0ABE-EEACECB95F92}"/>
              </a:ext>
            </a:extLst>
          </p:cNvPr>
          <p:cNvSpPr txBox="1">
            <a:spLocks/>
          </p:cNvSpPr>
          <p:nvPr/>
        </p:nvSpPr>
        <p:spPr>
          <a:xfrm>
            <a:off x="531876" y="3584690"/>
            <a:ext cx="11267694" cy="29113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IN" dirty="0">
                <a:solidFill>
                  <a:srgbClr val="435059"/>
                </a:solidFill>
                <a:latin typeface="Helvetica" pitchFamily="2" charset="0"/>
              </a:rPr>
              <a:t>HP Inc. is a multinational technology company that emerged from the split of the original Hewlett-Packard (HP) in 2015. HP Inc. specializes in personal systems and printing products, offering a wide range of hardware and software solutions. </a:t>
            </a:r>
          </a:p>
          <a:p>
            <a:r>
              <a:rPr lang="en-IN" dirty="0">
                <a:solidFill>
                  <a:srgbClr val="435059"/>
                </a:solidFill>
                <a:latin typeface="Helvetica" pitchFamily="2" charset="0"/>
              </a:rPr>
              <a:t>Backend technicians usually don’t have any information of how the sales and revenues are getting affected based on the data they procure and give for the business analysis team. </a:t>
            </a:r>
          </a:p>
          <a:p>
            <a:r>
              <a:rPr lang="en-IN" dirty="0">
                <a:solidFill>
                  <a:srgbClr val="435059"/>
                </a:solidFill>
                <a:latin typeface="Helvetica" pitchFamily="2" charset="0"/>
              </a:rPr>
              <a:t>This person insisted that if they get to know which particular product group or geographical group of the buyers generate better revenue or sell more units, initially, using more preliminary methods, they could procure the sales transaction data in a more effective way. </a:t>
            </a:r>
          </a:p>
          <a:p>
            <a:endParaRPr lang="en-US" dirty="0"/>
          </a:p>
        </p:txBody>
      </p:sp>
    </p:spTree>
    <p:extLst>
      <p:ext uri="{BB962C8B-B14F-4D97-AF65-F5344CB8AC3E}">
        <p14:creationId xmlns:p14="http://schemas.microsoft.com/office/powerpoint/2010/main" val="40909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0443-718B-BA24-522B-9F7B70DDE462}"/>
              </a:ext>
            </a:extLst>
          </p:cNvPr>
          <p:cNvSpPr>
            <a:spLocks noGrp="1"/>
          </p:cNvSpPr>
          <p:nvPr>
            <p:ph type="title"/>
          </p:nvPr>
        </p:nvSpPr>
        <p:spPr>
          <a:xfrm>
            <a:off x="379476" y="176022"/>
            <a:ext cx="11370564" cy="829818"/>
          </a:xfrm>
        </p:spPr>
        <p:txBody>
          <a:bodyPr/>
          <a:lstStyle/>
          <a:p>
            <a:r>
              <a:rPr lang="en-US" dirty="0"/>
              <a:t>Data and pre-processing</a:t>
            </a:r>
          </a:p>
        </p:txBody>
      </p:sp>
      <p:sp>
        <p:nvSpPr>
          <p:cNvPr id="3" name="Content Placeholder 2">
            <a:extLst>
              <a:ext uri="{FF2B5EF4-FFF2-40B4-BE49-F238E27FC236}">
                <a16:creationId xmlns:a16="http://schemas.microsoft.com/office/drawing/2014/main" id="{AE1C1899-5421-A524-2628-FDB08E6ED2C3}"/>
              </a:ext>
            </a:extLst>
          </p:cNvPr>
          <p:cNvSpPr>
            <a:spLocks noGrp="1"/>
          </p:cNvSpPr>
          <p:nvPr>
            <p:ph idx="1"/>
          </p:nvPr>
        </p:nvSpPr>
        <p:spPr>
          <a:xfrm>
            <a:off x="379476" y="1220724"/>
            <a:ext cx="11267694" cy="5122926"/>
          </a:xfrm>
        </p:spPr>
        <p:txBody>
          <a:bodyPr>
            <a:normAutofit lnSpcReduction="10000"/>
          </a:bodyPr>
          <a:lstStyle/>
          <a:p>
            <a:r>
              <a:rPr lang="en-IN" dirty="0">
                <a:solidFill>
                  <a:srgbClr val="435059"/>
                </a:solidFill>
                <a:effectLst/>
                <a:latin typeface="Helvetica" pitchFamily="2" charset="0"/>
              </a:rPr>
              <a:t>The procured data consists of sales details between ‘Power’ distributors, retailers and customers over the past 3-4 years.</a:t>
            </a:r>
          </a:p>
          <a:p>
            <a:r>
              <a:rPr lang="en-IN" dirty="0">
                <a:solidFill>
                  <a:srgbClr val="435059"/>
                </a:solidFill>
                <a:latin typeface="Helvetica" pitchFamily="2" charset="0"/>
              </a:rPr>
              <a:t>F</a:t>
            </a:r>
            <a:r>
              <a:rPr lang="en-IN" dirty="0">
                <a:solidFill>
                  <a:srgbClr val="435059"/>
                </a:solidFill>
                <a:effectLst/>
                <a:latin typeface="Helvetica" pitchFamily="2" charset="0"/>
              </a:rPr>
              <a:t>or market security reasons, the names of the retailers, distributors, and customers would be changed or fabricated by the developer.</a:t>
            </a:r>
          </a:p>
          <a:p>
            <a:r>
              <a:rPr lang="en-IN" dirty="0">
                <a:solidFill>
                  <a:srgbClr val="435059"/>
                </a:solidFill>
                <a:latin typeface="Helvetica" pitchFamily="2" charset="0"/>
              </a:rPr>
              <a:t>Important attributes of the Data:</a:t>
            </a:r>
          </a:p>
          <a:p>
            <a:pPr lvl="1"/>
            <a:r>
              <a:rPr lang="en-IN" i="1" u="sng" dirty="0">
                <a:solidFill>
                  <a:srgbClr val="435059"/>
                </a:solidFill>
                <a:effectLst/>
                <a:latin typeface="Helvetica" pitchFamily="2" charset="0"/>
              </a:rPr>
              <a:t>Quarter:</a:t>
            </a:r>
            <a:r>
              <a:rPr lang="en-IN" dirty="0">
                <a:solidFill>
                  <a:srgbClr val="435059"/>
                </a:solidFill>
                <a:effectLst/>
                <a:latin typeface="Helvetica" pitchFamily="2" charset="0"/>
              </a:rPr>
              <a:t> Denotes the quarter at which the sale happened. It could either be a calendar year or a Fiscal Year.</a:t>
            </a:r>
          </a:p>
          <a:p>
            <a:pPr lvl="1"/>
            <a:r>
              <a:rPr lang="en-IN" i="1" u="sng" dirty="0">
                <a:solidFill>
                  <a:srgbClr val="435059"/>
                </a:solidFill>
                <a:latin typeface="Helvetica" pitchFamily="2" charset="0"/>
              </a:rPr>
              <a:t>Product Hierarchy:</a:t>
            </a:r>
            <a:r>
              <a:rPr lang="en-IN" b="1" dirty="0">
                <a:solidFill>
                  <a:srgbClr val="435059"/>
                </a:solidFill>
                <a:latin typeface="Helvetica" pitchFamily="2" charset="0"/>
              </a:rPr>
              <a:t> </a:t>
            </a:r>
            <a:r>
              <a:rPr lang="en-IN" dirty="0">
                <a:solidFill>
                  <a:srgbClr val="435059"/>
                </a:solidFill>
                <a:latin typeface="Helvetica" pitchFamily="2" charset="0"/>
              </a:rPr>
              <a:t>Business Unit -&gt; Chai Mapping -&gt; Product Segment -&gt; Product group -&gt; Product Categories -&gt; Product line</a:t>
            </a:r>
          </a:p>
          <a:p>
            <a:pPr lvl="1"/>
            <a:r>
              <a:rPr lang="en-IN" i="1" u="sng" dirty="0">
                <a:solidFill>
                  <a:srgbClr val="435059"/>
                </a:solidFill>
                <a:latin typeface="Helvetica" pitchFamily="2" charset="0"/>
              </a:rPr>
              <a:t>Geographical Hierarchy:</a:t>
            </a:r>
            <a:r>
              <a:rPr lang="en-IN" b="1" dirty="0">
                <a:solidFill>
                  <a:srgbClr val="435059"/>
                </a:solidFill>
                <a:latin typeface="Helvetica" pitchFamily="2" charset="0"/>
              </a:rPr>
              <a:t> </a:t>
            </a:r>
            <a:r>
              <a:rPr lang="en-IN" dirty="0">
                <a:solidFill>
                  <a:srgbClr val="435059"/>
                </a:solidFill>
                <a:latin typeface="Helvetica" pitchFamily="2" charset="0"/>
              </a:rPr>
              <a:t>Partner Market (Continent) -&gt; Partner cluster (Cluster of countries) -&gt; Partner country.</a:t>
            </a:r>
          </a:p>
          <a:p>
            <a:pPr lvl="1"/>
            <a:r>
              <a:rPr lang="en-IN" i="1" u="sng" dirty="0">
                <a:solidFill>
                  <a:srgbClr val="435059"/>
                </a:solidFill>
                <a:latin typeface="Helvetica" pitchFamily="2" charset="0"/>
              </a:rPr>
              <a:t>Total revenue</a:t>
            </a:r>
            <a:r>
              <a:rPr lang="en-IN" dirty="0">
                <a:solidFill>
                  <a:srgbClr val="435059"/>
                </a:solidFill>
                <a:latin typeface="Helvetica" pitchFamily="2" charset="0"/>
              </a:rPr>
              <a:t> of each of the purchase, in both the local currency and USD and the </a:t>
            </a:r>
            <a:r>
              <a:rPr lang="en-IN" i="1" u="sng" dirty="0">
                <a:solidFill>
                  <a:srgbClr val="435059"/>
                </a:solidFill>
                <a:latin typeface="Helvetica" pitchFamily="2" charset="0"/>
              </a:rPr>
              <a:t>no. of units sold</a:t>
            </a:r>
            <a:r>
              <a:rPr lang="en-IN" dirty="0">
                <a:solidFill>
                  <a:srgbClr val="435059"/>
                </a:solidFill>
                <a:latin typeface="Helvetica" pitchFamily="2" charset="0"/>
              </a:rPr>
              <a:t> of the product.</a:t>
            </a:r>
          </a:p>
          <a:p>
            <a:r>
              <a:rPr lang="en-IN" dirty="0">
                <a:solidFill>
                  <a:srgbClr val="435059"/>
                </a:solidFill>
                <a:effectLst/>
                <a:latin typeface="Helvetica" pitchFamily="2" charset="0"/>
              </a:rPr>
              <a:t>Data Pre-Processing:</a:t>
            </a:r>
          </a:p>
          <a:p>
            <a:pPr lvl="1"/>
            <a:r>
              <a:rPr lang="en-IN" dirty="0">
                <a:solidFill>
                  <a:srgbClr val="435059"/>
                </a:solidFill>
                <a:latin typeface="Helvetica" pitchFamily="2" charset="0"/>
              </a:rPr>
              <a:t>R</a:t>
            </a:r>
            <a:r>
              <a:rPr lang="en-IN" dirty="0">
                <a:solidFill>
                  <a:srgbClr val="435059"/>
                </a:solidFill>
                <a:effectLst/>
                <a:latin typeface="Helvetica" pitchFamily="2" charset="0"/>
              </a:rPr>
              <a:t>emove all the useless columns – Transaction IDs, </a:t>
            </a:r>
            <a:r>
              <a:rPr lang="en-IN" dirty="0">
                <a:solidFill>
                  <a:srgbClr val="435059"/>
                </a:solidFill>
                <a:latin typeface="Helvetica" pitchFamily="2" charset="0"/>
              </a:rPr>
              <a:t>C</a:t>
            </a:r>
            <a:r>
              <a:rPr lang="en-IN" dirty="0">
                <a:solidFill>
                  <a:srgbClr val="435059"/>
                </a:solidFill>
                <a:effectLst/>
                <a:latin typeface="Helvetica" pitchFamily="2" charset="0"/>
              </a:rPr>
              <a:t>urrency </a:t>
            </a:r>
            <a:r>
              <a:rPr lang="en-IN" dirty="0">
                <a:solidFill>
                  <a:srgbClr val="435059"/>
                </a:solidFill>
                <a:latin typeface="Helvetica" pitchFamily="2" charset="0"/>
              </a:rPr>
              <a:t>T</a:t>
            </a:r>
            <a:r>
              <a:rPr lang="en-IN" dirty="0">
                <a:solidFill>
                  <a:srgbClr val="435059"/>
                </a:solidFill>
                <a:effectLst/>
                <a:latin typeface="Helvetica" pitchFamily="2" charset="0"/>
              </a:rPr>
              <a:t>ypes.</a:t>
            </a:r>
          </a:p>
          <a:p>
            <a:pPr lvl="1"/>
            <a:r>
              <a:rPr lang="en-IN" dirty="0">
                <a:solidFill>
                  <a:srgbClr val="435059"/>
                </a:solidFill>
                <a:latin typeface="Helvetica" pitchFamily="2" charset="0"/>
              </a:rPr>
              <a:t>O</a:t>
            </a:r>
            <a:r>
              <a:rPr lang="en-IN" dirty="0">
                <a:solidFill>
                  <a:srgbClr val="435059"/>
                </a:solidFill>
                <a:effectLst/>
                <a:latin typeface="Helvetica" pitchFamily="2" charset="0"/>
              </a:rPr>
              <a:t>nly one attribute from each of the listed hierarchies were kept.</a:t>
            </a:r>
          </a:p>
          <a:p>
            <a:pPr lvl="1"/>
            <a:r>
              <a:rPr lang="en-IN" dirty="0">
                <a:solidFill>
                  <a:srgbClr val="435059"/>
                </a:solidFill>
                <a:latin typeface="Helvetica" pitchFamily="2" charset="0"/>
              </a:rPr>
              <a:t>T</a:t>
            </a:r>
            <a:r>
              <a:rPr lang="en-IN" dirty="0">
                <a:solidFill>
                  <a:srgbClr val="435059"/>
                </a:solidFill>
                <a:effectLst/>
                <a:latin typeface="Helvetica" pitchFamily="2" charset="0"/>
              </a:rPr>
              <a:t>he quarters in which the sale took place was converted to datetime format for time-series demand/revenue forecasting.</a:t>
            </a:r>
          </a:p>
          <a:p>
            <a:pPr lvl="1"/>
            <a:endParaRPr lang="en-IN" dirty="0">
              <a:solidFill>
                <a:srgbClr val="435059"/>
              </a:solidFill>
              <a:latin typeface="Helvetica" pitchFamily="2" charset="0"/>
            </a:endParaRPr>
          </a:p>
          <a:p>
            <a:pPr lvl="1"/>
            <a:endParaRPr lang="en-IN" dirty="0">
              <a:solidFill>
                <a:srgbClr val="435059"/>
              </a:solidFill>
              <a:latin typeface="Helvetica" pitchFamily="2" charset="0"/>
            </a:endParaRPr>
          </a:p>
          <a:p>
            <a:pPr lvl="1"/>
            <a:endParaRPr lang="en-IN" dirty="0">
              <a:solidFill>
                <a:srgbClr val="435059"/>
              </a:solidFill>
              <a:effectLst/>
              <a:latin typeface="Helvetica" pitchFamily="2" charset="0"/>
            </a:endParaRPr>
          </a:p>
          <a:p>
            <a:pPr lvl="1"/>
            <a:endParaRPr lang="en-IN" dirty="0">
              <a:solidFill>
                <a:srgbClr val="435059"/>
              </a:solidFill>
              <a:effectLst/>
              <a:latin typeface="Helvetica" pitchFamily="2" charset="0"/>
            </a:endParaRPr>
          </a:p>
          <a:p>
            <a:endParaRPr lang="en-IN" dirty="0">
              <a:solidFill>
                <a:srgbClr val="435059"/>
              </a:solidFill>
              <a:effectLst/>
              <a:latin typeface="Helvetica" pitchFamily="2" charset="0"/>
            </a:endParaRPr>
          </a:p>
          <a:p>
            <a:endParaRPr lang="en-IN" dirty="0">
              <a:solidFill>
                <a:srgbClr val="435059"/>
              </a:solidFill>
              <a:effectLst/>
              <a:latin typeface="Helvetica" pitchFamily="2" charset="0"/>
            </a:endParaRPr>
          </a:p>
          <a:p>
            <a:endParaRPr lang="en-US" dirty="0"/>
          </a:p>
        </p:txBody>
      </p:sp>
    </p:spTree>
    <p:extLst>
      <p:ext uri="{BB962C8B-B14F-4D97-AF65-F5344CB8AC3E}">
        <p14:creationId xmlns:p14="http://schemas.microsoft.com/office/powerpoint/2010/main" val="383301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0443-718B-BA24-522B-9F7B70DDE462}"/>
              </a:ext>
            </a:extLst>
          </p:cNvPr>
          <p:cNvSpPr>
            <a:spLocks noGrp="1"/>
          </p:cNvSpPr>
          <p:nvPr>
            <p:ph type="title"/>
          </p:nvPr>
        </p:nvSpPr>
        <p:spPr>
          <a:xfrm>
            <a:off x="379476" y="176022"/>
            <a:ext cx="11370564" cy="829818"/>
          </a:xfrm>
        </p:spPr>
        <p:txBody>
          <a:bodyPr/>
          <a:lstStyle/>
          <a:p>
            <a:r>
              <a:rPr lang="en-US" dirty="0"/>
              <a:t>Customer segmentation</a:t>
            </a:r>
          </a:p>
        </p:txBody>
      </p:sp>
      <p:sp>
        <p:nvSpPr>
          <p:cNvPr id="3" name="Content Placeholder 2">
            <a:extLst>
              <a:ext uri="{FF2B5EF4-FFF2-40B4-BE49-F238E27FC236}">
                <a16:creationId xmlns:a16="http://schemas.microsoft.com/office/drawing/2014/main" id="{AE1C1899-5421-A524-2628-FDB08E6ED2C3}"/>
              </a:ext>
            </a:extLst>
          </p:cNvPr>
          <p:cNvSpPr>
            <a:spLocks noGrp="1"/>
          </p:cNvSpPr>
          <p:nvPr>
            <p:ph idx="1"/>
          </p:nvPr>
        </p:nvSpPr>
        <p:spPr>
          <a:xfrm>
            <a:off x="379476" y="1220724"/>
            <a:ext cx="11267694" cy="5122926"/>
          </a:xfrm>
        </p:spPr>
        <p:txBody>
          <a:bodyPr>
            <a:normAutofit/>
          </a:bodyPr>
          <a:lstStyle/>
          <a:p>
            <a:endParaRPr lang="en-IN" dirty="0">
              <a:solidFill>
                <a:srgbClr val="435059"/>
              </a:solidFill>
              <a:effectLst/>
              <a:latin typeface="Helvetica" pitchFamily="2" charset="0"/>
            </a:endParaRPr>
          </a:p>
          <a:p>
            <a:endParaRPr lang="en-US" dirty="0"/>
          </a:p>
        </p:txBody>
      </p:sp>
      <p:pic>
        <p:nvPicPr>
          <p:cNvPr id="4" name="Picture 3">
            <a:extLst>
              <a:ext uri="{FF2B5EF4-FFF2-40B4-BE49-F238E27FC236}">
                <a16:creationId xmlns:a16="http://schemas.microsoft.com/office/drawing/2014/main" id="{DD6D7E08-4ACB-6524-69BE-D292C3EDC8EA}"/>
              </a:ext>
            </a:extLst>
          </p:cNvPr>
          <p:cNvPicPr>
            <a:picLocks noChangeAspect="1"/>
          </p:cNvPicPr>
          <p:nvPr/>
        </p:nvPicPr>
        <p:blipFill>
          <a:blip r:embed="rId2"/>
          <a:stretch>
            <a:fillRect/>
          </a:stretch>
        </p:blipFill>
        <p:spPr>
          <a:xfrm>
            <a:off x="1015275" y="1137412"/>
            <a:ext cx="4519386" cy="2490470"/>
          </a:xfrm>
          <a:prstGeom prst="rect">
            <a:avLst/>
          </a:prstGeom>
        </p:spPr>
      </p:pic>
      <p:pic>
        <p:nvPicPr>
          <p:cNvPr id="5" name="Picture 4">
            <a:extLst>
              <a:ext uri="{FF2B5EF4-FFF2-40B4-BE49-F238E27FC236}">
                <a16:creationId xmlns:a16="http://schemas.microsoft.com/office/drawing/2014/main" id="{C5417CD3-132E-3864-A2A7-88974E6CF0CC}"/>
              </a:ext>
            </a:extLst>
          </p:cNvPr>
          <p:cNvPicPr>
            <a:picLocks noChangeAspect="1"/>
          </p:cNvPicPr>
          <p:nvPr/>
        </p:nvPicPr>
        <p:blipFill>
          <a:blip r:embed="rId3"/>
          <a:stretch>
            <a:fillRect/>
          </a:stretch>
        </p:blipFill>
        <p:spPr>
          <a:xfrm>
            <a:off x="6013322" y="1220723"/>
            <a:ext cx="4519385" cy="2331765"/>
          </a:xfrm>
          <a:prstGeom prst="rect">
            <a:avLst/>
          </a:prstGeom>
        </p:spPr>
      </p:pic>
      <p:pic>
        <p:nvPicPr>
          <p:cNvPr id="6" name="Picture 5">
            <a:extLst>
              <a:ext uri="{FF2B5EF4-FFF2-40B4-BE49-F238E27FC236}">
                <a16:creationId xmlns:a16="http://schemas.microsoft.com/office/drawing/2014/main" id="{BDA01254-153C-36E6-DB86-F1C826268A79}"/>
              </a:ext>
            </a:extLst>
          </p:cNvPr>
          <p:cNvPicPr>
            <a:picLocks noChangeAspect="1"/>
          </p:cNvPicPr>
          <p:nvPr/>
        </p:nvPicPr>
        <p:blipFill>
          <a:blip r:embed="rId4"/>
          <a:stretch>
            <a:fillRect/>
          </a:stretch>
        </p:blipFill>
        <p:spPr>
          <a:xfrm>
            <a:off x="251786" y="3936492"/>
            <a:ext cx="5761536" cy="2490470"/>
          </a:xfrm>
          <a:prstGeom prst="rect">
            <a:avLst/>
          </a:prstGeom>
        </p:spPr>
      </p:pic>
      <p:pic>
        <p:nvPicPr>
          <p:cNvPr id="8" name="Picture 7">
            <a:extLst>
              <a:ext uri="{FF2B5EF4-FFF2-40B4-BE49-F238E27FC236}">
                <a16:creationId xmlns:a16="http://schemas.microsoft.com/office/drawing/2014/main" id="{2FE6D71E-A954-A85D-18CC-1E97BCF5677F}"/>
              </a:ext>
            </a:extLst>
          </p:cNvPr>
          <p:cNvPicPr>
            <a:picLocks noChangeAspect="1"/>
          </p:cNvPicPr>
          <p:nvPr/>
        </p:nvPicPr>
        <p:blipFill>
          <a:blip r:embed="rId5"/>
          <a:stretch>
            <a:fillRect/>
          </a:stretch>
        </p:blipFill>
        <p:spPr>
          <a:xfrm>
            <a:off x="6206164" y="3890772"/>
            <a:ext cx="5734050" cy="2524806"/>
          </a:xfrm>
          <a:prstGeom prst="rect">
            <a:avLst/>
          </a:prstGeom>
        </p:spPr>
      </p:pic>
    </p:spTree>
    <p:extLst>
      <p:ext uri="{BB962C8B-B14F-4D97-AF65-F5344CB8AC3E}">
        <p14:creationId xmlns:p14="http://schemas.microsoft.com/office/powerpoint/2010/main" val="404020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0443-718B-BA24-522B-9F7B70DDE462}"/>
              </a:ext>
            </a:extLst>
          </p:cNvPr>
          <p:cNvSpPr>
            <a:spLocks noGrp="1"/>
          </p:cNvSpPr>
          <p:nvPr>
            <p:ph type="title"/>
          </p:nvPr>
        </p:nvSpPr>
        <p:spPr>
          <a:xfrm>
            <a:off x="379476" y="176022"/>
            <a:ext cx="11370564" cy="829818"/>
          </a:xfrm>
        </p:spPr>
        <p:txBody>
          <a:bodyPr/>
          <a:lstStyle/>
          <a:p>
            <a:r>
              <a:rPr lang="en-US" dirty="0"/>
              <a:t>Customer segmentation</a:t>
            </a:r>
          </a:p>
        </p:txBody>
      </p:sp>
      <p:sp>
        <p:nvSpPr>
          <p:cNvPr id="3" name="Content Placeholder 2">
            <a:extLst>
              <a:ext uri="{FF2B5EF4-FFF2-40B4-BE49-F238E27FC236}">
                <a16:creationId xmlns:a16="http://schemas.microsoft.com/office/drawing/2014/main" id="{AE1C1899-5421-A524-2628-FDB08E6ED2C3}"/>
              </a:ext>
            </a:extLst>
          </p:cNvPr>
          <p:cNvSpPr>
            <a:spLocks noGrp="1"/>
          </p:cNvSpPr>
          <p:nvPr>
            <p:ph idx="1"/>
          </p:nvPr>
        </p:nvSpPr>
        <p:spPr>
          <a:xfrm>
            <a:off x="379476" y="1220724"/>
            <a:ext cx="11267694" cy="5122926"/>
          </a:xfrm>
        </p:spPr>
        <p:txBody>
          <a:bodyPr>
            <a:normAutofit/>
          </a:bodyPr>
          <a:lstStyle/>
          <a:p>
            <a:endParaRPr lang="en-IN" dirty="0">
              <a:solidFill>
                <a:srgbClr val="435059"/>
              </a:solidFill>
              <a:effectLst/>
              <a:latin typeface="Helvetica" pitchFamily="2" charset="0"/>
            </a:endParaRPr>
          </a:p>
          <a:p>
            <a:endParaRPr lang="en-US" dirty="0"/>
          </a:p>
        </p:txBody>
      </p:sp>
      <p:pic>
        <p:nvPicPr>
          <p:cNvPr id="4" name="Picture 3">
            <a:extLst>
              <a:ext uri="{FF2B5EF4-FFF2-40B4-BE49-F238E27FC236}">
                <a16:creationId xmlns:a16="http://schemas.microsoft.com/office/drawing/2014/main" id="{234EED9F-990A-4284-4C13-2AF2D5FD7D2A}"/>
              </a:ext>
            </a:extLst>
          </p:cNvPr>
          <p:cNvPicPr>
            <a:picLocks noChangeAspect="1"/>
          </p:cNvPicPr>
          <p:nvPr/>
        </p:nvPicPr>
        <p:blipFill>
          <a:blip r:embed="rId2"/>
          <a:stretch>
            <a:fillRect/>
          </a:stretch>
        </p:blipFill>
        <p:spPr>
          <a:xfrm>
            <a:off x="693420" y="1139866"/>
            <a:ext cx="4784785" cy="2540594"/>
          </a:xfrm>
          <a:prstGeom prst="rect">
            <a:avLst/>
          </a:prstGeom>
        </p:spPr>
      </p:pic>
      <p:pic>
        <p:nvPicPr>
          <p:cNvPr id="5" name="Picture 4">
            <a:extLst>
              <a:ext uri="{FF2B5EF4-FFF2-40B4-BE49-F238E27FC236}">
                <a16:creationId xmlns:a16="http://schemas.microsoft.com/office/drawing/2014/main" id="{A23D53C9-A3D2-5AE6-F156-FE16759474A1}"/>
              </a:ext>
            </a:extLst>
          </p:cNvPr>
          <p:cNvPicPr>
            <a:picLocks noChangeAspect="1"/>
          </p:cNvPicPr>
          <p:nvPr/>
        </p:nvPicPr>
        <p:blipFill>
          <a:blip r:embed="rId3"/>
          <a:stretch>
            <a:fillRect/>
          </a:stretch>
        </p:blipFill>
        <p:spPr>
          <a:xfrm>
            <a:off x="6096000" y="1139866"/>
            <a:ext cx="4823009" cy="2643464"/>
          </a:xfrm>
          <a:prstGeom prst="rect">
            <a:avLst/>
          </a:prstGeom>
        </p:spPr>
      </p:pic>
      <p:pic>
        <p:nvPicPr>
          <p:cNvPr id="6" name="Picture 5">
            <a:extLst>
              <a:ext uri="{FF2B5EF4-FFF2-40B4-BE49-F238E27FC236}">
                <a16:creationId xmlns:a16="http://schemas.microsoft.com/office/drawing/2014/main" id="{0855F324-199C-47D6-19C2-3ABC909079D9}"/>
              </a:ext>
            </a:extLst>
          </p:cNvPr>
          <p:cNvPicPr>
            <a:picLocks noChangeAspect="1"/>
          </p:cNvPicPr>
          <p:nvPr/>
        </p:nvPicPr>
        <p:blipFill>
          <a:blip r:embed="rId4"/>
          <a:stretch>
            <a:fillRect/>
          </a:stretch>
        </p:blipFill>
        <p:spPr>
          <a:xfrm>
            <a:off x="95250" y="4078161"/>
            <a:ext cx="5768340" cy="2603817"/>
          </a:xfrm>
          <a:prstGeom prst="rect">
            <a:avLst/>
          </a:prstGeom>
        </p:spPr>
      </p:pic>
      <p:pic>
        <p:nvPicPr>
          <p:cNvPr id="7" name="Picture 6">
            <a:extLst>
              <a:ext uri="{FF2B5EF4-FFF2-40B4-BE49-F238E27FC236}">
                <a16:creationId xmlns:a16="http://schemas.microsoft.com/office/drawing/2014/main" id="{6A71A9EE-A0BB-1E7A-9CEC-0A12A23371CD}"/>
              </a:ext>
            </a:extLst>
          </p:cNvPr>
          <p:cNvPicPr>
            <a:picLocks noChangeAspect="1"/>
          </p:cNvPicPr>
          <p:nvPr/>
        </p:nvPicPr>
        <p:blipFill>
          <a:blip r:embed="rId5"/>
          <a:stretch>
            <a:fillRect/>
          </a:stretch>
        </p:blipFill>
        <p:spPr>
          <a:xfrm>
            <a:off x="5888736" y="3998214"/>
            <a:ext cx="6042660" cy="2629374"/>
          </a:xfrm>
          <a:prstGeom prst="rect">
            <a:avLst/>
          </a:prstGeom>
        </p:spPr>
      </p:pic>
    </p:spTree>
    <p:extLst>
      <p:ext uri="{BB962C8B-B14F-4D97-AF65-F5344CB8AC3E}">
        <p14:creationId xmlns:p14="http://schemas.microsoft.com/office/powerpoint/2010/main" val="236836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0443-718B-BA24-522B-9F7B70DDE462}"/>
              </a:ext>
            </a:extLst>
          </p:cNvPr>
          <p:cNvSpPr>
            <a:spLocks noGrp="1"/>
          </p:cNvSpPr>
          <p:nvPr>
            <p:ph type="title"/>
          </p:nvPr>
        </p:nvSpPr>
        <p:spPr>
          <a:xfrm>
            <a:off x="379476" y="176022"/>
            <a:ext cx="11370564" cy="829818"/>
          </a:xfrm>
        </p:spPr>
        <p:txBody>
          <a:bodyPr/>
          <a:lstStyle/>
          <a:p>
            <a:r>
              <a:rPr lang="en-US" dirty="0"/>
              <a:t>Pareto analysis</a:t>
            </a:r>
          </a:p>
        </p:txBody>
      </p:sp>
      <p:sp>
        <p:nvSpPr>
          <p:cNvPr id="3" name="Content Placeholder 2">
            <a:extLst>
              <a:ext uri="{FF2B5EF4-FFF2-40B4-BE49-F238E27FC236}">
                <a16:creationId xmlns:a16="http://schemas.microsoft.com/office/drawing/2014/main" id="{AE1C1899-5421-A524-2628-FDB08E6ED2C3}"/>
              </a:ext>
            </a:extLst>
          </p:cNvPr>
          <p:cNvSpPr>
            <a:spLocks noGrp="1"/>
          </p:cNvSpPr>
          <p:nvPr>
            <p:ph idx="1"/>
          </p:nvPr>
        </p:nvSpPr>
        <p:spPr>
          <a:xfrm>
            <a:off x="379476" y="1220724"/>
            <a:ext cx="11267694" cy="5122926"/>
          </a:xfrm>
        </p:spPr>
        <p:txBody>
          <a:bodyPr>
            <a:normAutofit/>
          </a:bodyPr>
          <a:lstStyle/>
          <a:p>
            <a:r>
              <a:rPr lang="en-IN" dirty="0">
                <a:effectLst/>
                <a:latin typeface="Helvetica" pitchFamily="2" charset="0"/>
              </a:rPr>
              <a:t>Pareto analysis involves identifying and prioritizing the most significant factors contributing to a particular outcome or problem using the 80/20 rule.</a:t>
            </a:r>
          </a:p>
          <a:p>
            <a:endParaRPr lang="en-IN" dirty="0">
              <a:effectLst/>
              <a:latin typeface="Helvetica" pitchFamily="2" charset="0"/>
            </a:endParaRPr>
          </a:p>
          <a:p>
            <a:endParaRPr lang="en-IN" dirty="0">
              <a:solidFill>
                <a:srgbClr val="435059"/>
              </a:solidFill>
              <a:effectLst/>
              <a:latin typeface="Helvetica" pitchFamily="2" charset="0"/>
            </a:endParaRPr>
          </a:p>
          <a:p>
            <a:endParaRPr lang="en-US" dirty="0"/>
          </a:p>
        </p:txBody>
      </p:sp>
      <p:pic>
        <p:nvPicPr>
          <p:cNvPr id="4" name="Picture 3">
            <a:extLst>
              <a:ext uri="{FF2B5EF4-FFF2-40B4-BE49-F238E27FC236}">
                <a16:creationId xmlns:a16="http://schemas.microsoft.com/office/drawing/2014/main" id="{97F8FD01-8669-9A11-AF34-04FE5778A1AA}"/>
              </a:ext>
            </a:extLst>
          </p:cNvPr>
          <p:cNvPicPr>
            <a:picLocks noChangeAspect="1"/>
          </p:cNvPicPr>
          <p:nvPr/>
        </p:nvPicPr>
        <p:blipFill>
          <a:blip r:embed="rId2"/>
          <a:stretch>
            <a:fillRect/>
          </a:stretch>
        </p:blipFill>
        <p:spPr>
          <a:xfrm>
            <a:off x="95250" y="2150475"/>
            <a:ext cx="5814060" cy="3804555"/>
          </a:xfrm>
          <a:prstGeom prst="rect">
            <a:avLst/>
          </a:prstGeom>
        </p:spPr>
      </p:pic>
      <p:pic>
        <p:nvPicPr>
          <p:cNvPr id="5" name="Picture 4">
            <a:extLst>
              <a:ext uri="{FF2B5EF4-FFF2-40B4-BE49-F238E27FC236}">
                <a16:creationId xmlns:a16="http://schemas.microsoft.com/office/drawing/2014/main" id="{53877780-7BC3-5B4D-DE1B-7F664B00B76C}"/>
              </a:ext>
            </a:extLst>
          </p:cNvPr>
          <p:cNvPicPr>
            <a:picLocks noChangeAspect="1"/>
          </p:cNvPicPr>
          <p:nvPr/>
        </p:nvPicPr>
        <p:blipFill>
          <a:blip r:embed="rId3"/>
          <a:stretch>
            <a:fillRect/>
          </a:stretch>
        </p:blipFill>
        <p:spPr>
          <a:xfrm>
            <a:off x="6034652" y="2150475"/>
            <a:ext cx="5777872" cy="3804555"/>
          </a:xfrm>
          <a:prstGeom prst="rect">
            <a:avLst/>
          </a:prstGeom>
        </p:spPr>
      </p:pic>
    </p:spTree>
    <p:extLst>
      <p:ext uri="{BB962C8B-B14F-4D97-AF65-F5344CB8AC3E}">
        <p14:creationId xmlns:p14="http://schemas.microsoft.com/office/powerpoint/2010/main" val="58652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0443-718B-BA24-522B-9F7B70DDE462}"/>
              </a:ext>
            </a:extLst>
          </p:cNvPr>
          <p:cNvSpPr>
            <a:spLocks noGrp="1"/>
          </p:cNvSpPr>
          <p:nvPr>
            <p:ph type="title"/>
          </p:nvPr>
        </p:nvSpPr>
        <p:spPr>
          <a:xfrm>
            <a:off x="379476" y="176022"/>
            <a:ext cx="11370564" cy="829818"/>
          </a:xfrm>
        </p:spPr>
        <p:txBody>
          <a:bodyPr>
            <a:normAutofit/>
          </a:bodyPr>
          <a:lstStyle/>
          <a:p>
            <a:r>
              <a:rPr lang="en-IN" dirty="0">
                <a:effectLst/>
                <a:latin typeface="Helvetica" pitchFamily="2" charset="0"/>
              </a:rPr>
              <a:t>Demand and Revenue Forecasting</a:t>
            </a:r>
            <a:endParaRPr lang="en-US" dirty="0"/>
          </a:p>
        </p:txBody>
      </p:sp>
      <p:sp>
        <p:nvSpPr>
          <p:cNvPr id="3" name="Content Placeholder 2">
            <a:extLst>
              <a:ext uri="{FF2B5EF4-FFF2-40B4-BE49-F238E27FC236}">
                <a16:creationId xmlns:a16="http://schemas.microsoft.com/office/drawing/2014/main" id="{AE1C1899-5421-A524-2628-FDB08E6ED2C3}"/>
              </a:ext>
            </a:extLst>
          </p:cNvPr>
          <p:cNvSpPr>
            <a:spLocks noGrp="1"/>
          </p:cNvSpPr>
          <p:nvPr>
            <p:ph idx="1"/>
          </p:nvPr>
        </p:nvSpPr>
        <p:spPr>
          <a:xfrm>
            <a:off x="379476" y="1220724"/>
            <a:ext cx="11267694" cy="5122926"/>
          </a:xfrm>
        </p:spPr>
        <p:txBody>
          <a:bodyPr>
            <a:normAutofit/>
          </a:bodyPr>
          <a:lstStyle/>
          <a:p>
            <a:r>
              <a:rPr lang="en-IN" dirty="0">
                <a:solidFill>
                  <a:srgbClr val="435059"/>
                </a:solidFill>
                <a:latin typeface="Helvetica" pitchFamily="2" charset="0"/>
              </a:rPr>
              <a:t>T</a:t>
            </a:r>
            <a:r>
              <a:rPr lang="en-IN" dirty="0">
                <a:solidFill>
                  <a:srgbClr val="435059"/>
                </a:solidFill>
                <a:effectLst/>
                <a:latin typeface="Helvetica" pitchFamily="2" charset="0"/>
              </a:rPr>
              <a:t>he time-series forecasting method Autoregressive Integrated Moving Average (ARIMA) was used to develop a model using the training set and was tested upon the test set to predict future trends. </a:t>
            </a:r>
          </a:p>
          <a:p>
            <a:r>
              <a:rPr lang="en-IN" dirty="0">
                <a:solidFill>
                  <a:srgbClr val="435059"/>
                </a:solidFill>
                <a:latin typeface="Helvetica" pitchFamily="2" charset="0"/>
              </a:rPr>
              <a:t>F</a:t>
            </a:r>
            <a:r>
              <a:rPr lang="en-IN" dirty="0">
                <a:solidFill>
                  <a:srgbClr val="435059"/>
                </a:solidFill>
                <a:effectLst/>
                <a:latin typeface="Helvetica" pitchFamily="2" charset="0"/>
              </a:rPr>
              <a:t>orecasting has been done on units sold for each purchase and revenue generated. </a:t>
            </a:r>
            <a:endParaRPr lang="en-IN" dirty="0">
              <a:solidFill>
                <a:srgbClr val="435059"/>
              </a:solidFill>
              <a:latin typeface="Helvetica" pitchFamily="2" charset="0"/>
            </a:endParaRPr>
          </a:p>
          <a:p>
            <a:r>
              <a:rPr lang="en-IN" dirty="0">
                <a:solidFill>
                  <a:srgbClr val="435059"/>
                </a:solidFill>
                <a:effectLst/>
                <a:latin typeface="Helvetica" pitchFamily="2" charset="0"/>
              </a:rPr>
              <a:t>Predicting the future demand for </a:t>
            </a:r>
            <a:r>
              <a:rPr lang="en-IN" dirty="0">
                <a:solidFill>
                  <a:srgbClr val="435059"/>
                </a:solidFill>
                <a:latin typeface="Helvetica" pitchFamily="2" charset="0"/>
              </a:rPr>
              <a:t>No. of products sold and revenue </a:t>
            </a:r>
            <a:r>
              <a:rPr lang="en-IN" dirty="0">
                <a:solidFill>
                  <a:srgbClr val="435059"/>
                </a:solidFill>
                <a:effectLst/>
                <a:latin typeface="Helvetica" pitchFamily="2" charset="0"/>
              </a:rPr>
              <a:t>in different geographical locations and for different product types.</a:t>
            </a:r>
          </a:p>
          <a:p>
            <a:r>
              <a:rPr lang="en-IN" dirty="0">
                <a:solidFill>
                  <a:srgbClr val="435059"/>
                </a:solidFill>
                <a:latin typeface="Helvetica" pitchFamily="2" charset="0"/>
              </a:rPr>
              <a:t>MAPE measures the percentage difference between the forecasted values and the actual observed values. It is a measure of the relative accuracy of a forecast and is expressed as a percentage.</a:t>
            </a:r>
          </a:p>
          <a:p>
            <a:endParaRPr lang="en-IN" dirty="0">
              <a:solidFill>
                <a:srgbClr val="435059"/>
              </a:solidFill>
              <a:effectLst/>
              <a:latin typeface="Helvetica" pitchFamily="2" charset="0"/>
            </a:endParaRPr>
          </a:p>
          <a:p>
            <a:endParaRPr lang="en-IN" dirty="0">
              <a:solidFill>
                <a:srgbClr val="435059"/>
              </a:solidFill>
              <a:effectLst/>
              <a:latin typeface="Helvetica" pitchFamily="2" charset="0"/>
            </a:endParaRPr>
          </a:p>
          <a:p>
            <a:endParaRPr lang="en-IN" dirty="0">
              <a:solidFill>
                <a:srgbClr val="435059"/>
              </a:solidFill>
              <a:effectLst/>
              <a:latin typeface="Helvetica" pitchFamily="2" charset="0"/>
            </a:endParaRPr>
          </a:p>
          <a:p>
            <a:endParaRPr lang="en-US" dirty="0"/>
          </a:p>
        </p:txBody>
      </p:sp>
      <p:pic>
        <p:nvPicPr>
          <p:cNvPr id="4" name="Picture 3">
            <a:extLst>
              <a:ext uri="{FF2B5EF4-FFF2-40B4-BE49-F238E27FC236}">
                <a16:creationId xmlns:a16="http://schemas.microsoft.com/office/drawing/2014/main" id="{88DCCCAE-08D1-8F56-F776-4E2E4C2A3DA8}"/>
              </a:ext>
            </a:extLst>
          </p:cNvPr>
          <p:cNvPicPr>
            <a:picLocks noChangeAspect="1"/>
          </p:cNvPicPr>
          <p:nvPr/>
        </p:nvPicPr>
        <p:blipFill rotWithShape="1">
          <a:blip r:embed="rId2"/>
          <a:srcRect t="52042" r="24474"/>
          <a:stretch/>
        </p:blipFill>
        <p:spPr>
          <a:xfrm>
            <a:off x="989838" y="4032537"/>
            <a:ext cx="4495800" cy="2649441"/>
          </a:xfrm>
          <a:prstGeom prst="rect">
            <a:avLst/>
          </a:prstGeom>
        </p:spPr>
      </p:pic>
      <p:pic>
        <p:nvPicPr>
          <p:cNvPr id="5" name="Picture 4">
            <a:extLst>
              <a:ext uri="{FF2B5EF4-FFF2-40B4-BE49-F238E27FC236}">
                <a16:creationId xmlns:a16="http://schemas.microsoft.com/office/drawing/2014/main" id="{EF7C017E-253F-D918-56BB-32D8F0B83DDE}"/>
              </a:ext>
            </a:extLst>
          </p:cNvPr>
          <p:cNvPicPr>
            <a:picLocks noChangeAspect="1"/>
          </p:cNvPicPr>
          <p:nvPr/>
        </p:nvPicPr>
        <p:blipFill rotWithShape="1">
          <a:blip r:embed="rId3"/>
          <a:srcRect t="7678"/>
          <a:stretch/>
        </p:blipFill>
        <p:spPr>
          <a:xfrm>
            <a:off x="6095999" y="4054805"/>
            <a:ext cx="4815295" cy="2649386"/>
          </a:xfrm>
          <a:prstGeom prst="rect">
            <a:avLst/>
          </a:prstGeom>
        </p:spPr>
      </p:pic>
      <p:pic>
        <p:nvPicPr>
          <p:cNvPr id="6" name="Picture 5">
            <a:extLst>
              <a:ext uri="{FF2B5EF4-FFF2-40B4-BE49-F238E27FC236}">
                <a16:creationId xmlns:a16="http://schemas.microsoft.com/office/drawing/2014/main" id="{8705DC5A-BBC9-4CCE-5F36-061499D723AD}"/>
              </a:ext>
            </a:extLst>
          </p:cNvPr>
          <p:cNvPicPr>
            <a:picLocks noChangeAspect="1"/>
          </p:cNvPicPr>
          <p:nvPr/>
        </p:nvPicPr>
        <p:blipFill rotWithShape="1">
          <a:blip r:embed="rId2"/>
          <a:srcRect r="16521" b="95255"/>
          <a:stretch/>
        </p:blipFill>
        <p:spPr>
          <a:xfrm>
            <a:off x="989838" y="3817654"/>
            <a:ext cx="4495799" cy="237151"/>
          </a:xfrm>
          <a:prstGeom prst="rect">
            <a:avLst/>
          </a:prstGeom>
        </p:spPr>
      </p:pic>
      <p:pic>
        <p:nvPicPr>
          <p:cNvPr id="7" name="Picture 6">
            <a:extLst>
              <a:ext uri="{FF2B5EF4-FFF2-40B4-BE49-F238E27FC236}">
                <a16:creationId xmlns:a16="http://schemas.microsoft.com/office/drawing/2014/main" id="{FA6389C9-3733-DD09-C6CE-84B6F5F3097B}"/>
              </a:ext>
            </a:extLst>
          </p:cNvPr>
          <p:cNvPicPr>
            <a:picLocks noChangeAspect="1"/>
          </p:cNvPicPr>
          <p:nvPr/>
        </p:nvPicPr>
        <p:blipFill rotWithShape="1">
          <a:blip r:embed="rId4"/>
          <a:srcRect r="10101" b="92706"/>
          <a:stretch/>
        </p:blipFill>
        <p:spPr>
          <a:xfrm>
            <a:off x="6095999" y="3817654"/>
            <a:ext cx="4815295" cy="203710"/>
          </a:xfrm>
          <a:prstGeom prst="rect">
            <a:avLst/>
          </a:prstGeom>
        </p:spPr>
      </p:pic>
    </p:spTree>
    <p:extLst>
      <p:ext uri="{BB962C8B-B14F-4D97-AF65-F5344CB8AC3E}">
        <p14:creationId xmlns:p14="http://schemas.microsoft.com/office/powerpoint/2010/main" val="21246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0443-718B-BA24-522B-9F7B70DDE462}"/>
              </a:ext>
            </a:extLst>
          </p:cNvPr>
          <p:cNvSpPr>
            <a:spLocks noGrp="1"/>
          </p:cNvSpPr>
          <p:nvPr>
            <p:ph type="title"/>
          </p:nvPr>
        </p:nvSpPr>
        <p:spPr>
          <a:xfrm>
            <a:off x="379476" y="176022"/>
            <a:ext cx="11370564" cy="829818"/>
          </a:xfrm>
        </p:spPr>
        <p:txBody>
          <a:bodyPr/>
          <a:lstStyle/>
          <a:p>
            <a:r>
              <a:rPr lang="en-IN" dirty="0">
                <a:effectLst/>
                <a:latin typeface="Helvetica" pitchFamily="2" charset="0"/>
              </a:rPr>
              <a:t>Demand and Revenue Forecasting</a:t>
            </a:r>
            <a:endParaRPr lang="en-US" dirty="0"/>
          </a:p>
        </p:txBody>
      </p:sp>
      <p:sp>
        <p:nvSpPr>
          <p:cNvPr id="3" name="Content Placeholder 2">
            <a:extLst>
              <a:ext uri="{FF2B5EF4-FFF2-40B4-BE49-F238E27FC236}">
                <a16:creationId xmlns:a16="http://schemas.microsoft.com/office/drawing/2014/main" id="{AE1C1899-5421-A524-2628-FDB08E6ED2C3}"/>
              </a:ext>
            </a:extLst>
          </p:cNvPr>
          <p:cNvSpPr>
            <a:spLocks noGrp="1"/>
          </p:cNvSpPr>
          <p:nvPr>
            <p:ph idx="1"/>
          </p:nvPr>
        </p:nvSpPr>
        <p:spPr>
          <a:xfrm>
            <a:off x="379476" y="1220724"/>
            <a:ext cx="11267694" cy="5122926"/>
          </a:xfrm>
        </p:spPr>
        <p:txBody>
          <a:bodyPr>
            <a:normAutofit/>
          </a:bodyPr>
          <a:lstStyle/>
          <a:p>
            <a:endParaRPr lang="en-IN" dirty="0">
              <a:solidFill>
                <a:srgbClr val="435059"/>
              </a:solidFill>
              <a:effectLst/>
              <a:latin typeface="Helvetica" pitchFamily="2" charset="0"/>
            </a:endParaRPr>
          </a:p>
          <a:p>
            <a:endParaRPr lang="en-US" dirty="0"/>
          </a:p>
        </p:txBody>
      </p:sp>
      <p:pic>
        <p:nvPicPr>
          <p:cNvPr id="4" name="Picture 3">
            <a:extLst>
              <a:ext uri="{FF2B5EF4-FFF2-40B4-BE49-F238E27FC236}">
                <a16:creationId xmlns:a16="http://schemas.microsoft.com/office/drawing/2014/main" id="{0CFFB1D2-685D-9B14-CE22-FE3C4D0584FC}"/>
              </a:ext>
            </a:extLst>
          </p:cNvPr>
          <p:cNvPicPr>
            <a:picLocks noChangeAspect="1"/>
          </p:cNvPicPr>
          <p:nvPr/>
        </p:nvPicPr>
        <p:blipFill rotWithShape="1">
          <a:blip r:embed="rId2"/>
          <a:srcRect t="52400" r="30764"/>
          <a:stretch/>
        </p:blipFill>
        <p:spPr>
          <a:xfrm>
            <a:off x="941451" y="1425559"/>
            <a:ext cx="4339209" cy="2601651"/>
          </a:xfrm>
          <a:prstGeom prst="rect">
            <a:avLst/>
          </a:prstGeom>
        </p:spPr>
      </p:pic>
      <p:pic>
        <p:nvPicPr>
          <p:cNvPr id="5" name="Picture 4">
            <a:extLst>
              <a:ext uri="{FF2B5EF4-FFF2-40B4-BE49-F238E27FC236}">
                <a16:creationId xmlns:a16="http://schemas.microsoft.com/office/drawing/2014/main" id="{A57E6D6E-F0CF-9DF4-BF98-64F569F1F55F}"/>
              </a:ext>
            </a:extLst>
          </p:cNvPr>
          <p:cNvPicPr>
            <a:picLocks noChangeAspect="1"/>
          </p:cNvPicPr>
          <p:nvPr/>
        </p:nvPicPr>
        <p:blipFill rotWithShape="1">
          <a:blip r:embed="rId2"/>
          <a:srcRect t="-1428" r="25083" b="47942"/>
          <a:stretch/>
        </p:blipFill>
        <p:spPr>
          <a:xfrm>
            <a:off x="6096000" y="1167798"/>
            <a:ext cx="4339209" cy="2701663"/>
          </a:xfrm>
          <a:prstGeom prst="rect">
            <a:avLst/>
          </a:prstGeom>
        </p:spPr>
      </p:pic>
      <p:pic>
        <p:nvPicPr>
          <p:cNvPr id="6" name="Picture 5">
            <a:extLst>
              <a:ext uri="{FF2B5EF4-FFF2-40B4-BE49-F238E27FC236}">
                <a16:creationId xmlns:a16="http://schemas.microsoft.com/office/drawing/2014/main" id="{4EF744D0-0ACA-B645-931C-15DE6ECE1BDB}"/>
              </a:ext>
            </a:extLst>
          </p:cNvPr>
          <p:cNvPicPr>
            <a:picLocks noChangeAspect="1"/>
          </p:cNvPicPr>
          <p:nvPr/>
        </p:nvPicPr>
        <p:blipFill rotWithShape="1">
          <a:blip r:embed="rId3"/>
          <a:srcRect l="9669" t="906" r="29490" b="95179"/>
          <a:stretch/>
        </p:blipFill>
        <p:spPr>
          <a:xfrm>
            <a:off x="814338" y="1167799"/>
            <a:ext cx="4593434" cy="257760"/>
          </a:xfrm>
          <a:prstGeom prst="rect">
            <a:avLst/>
          </a:prstGeom>
        </p:spPr>
      </p:pic>
      <p:pic>
        <p:nvPicPr>
          <p:cNvPr id="7" name="Picture 6">
            <a:extLst>
              <a:ext uri="{FF2B5EF4-FFF2-40B4-BE49-F238E27FC236}">
                <a16:creationId xmlns:a16="http://schemas.microsoft.com/office/drawing/2014/main" id="{D0650AC1-D83F-1BDB-806B-90931C507D02}"/>
              </a:ext>
            </a:extLst>
          </p:cNvPr>
          <p:cNvPicPr>
            <a:picLocks noChangeAspect="1"/>
          </p:cNvPicPr>
          <p:nvPr/>
        </p:nvPicPr>
        <p:blipFill rotWithShape="1">
          <a:blip r:embed="rId4"/>
          <a:srcRect r="27255" b="47869"/>
          <a:stretch/>
        </p:blipFill>
        <p:spPr>
          <a:xfrm>
            <a:off x="814338" y="4248244"/>
            <a:ext cx="4466322" cy="2258750"/>
          </a:xfrm>
          <a:prstGeom prst="rect">
            <a:avLst/>
          </a:prstGeom>
        </p:spPr>
      </p:pic>
      <p:pic>
        <p:nvPicPr>
          <p:cNvPr id="8" name="Picture 7">
            <a:extLst>
              <a:ext uri="{FF2B5EF4-FFF2-40B4-BE49-F238E27FC236}">
                <a16:creationId xmlns:a16="http://schemas.microsoft.com/office/drawing/2014/main" id="{981B3011-E6AF-18A6-F860-2F18109221F0}"/>
              </a:ext>
            </a:extLst>
          </p:cNvPr>
          <p:cNvPicPr>
            <a:picLocks noChangeAspect="1"/>
          </p:cNvPicPr>
          <p:nvPr/>
        </p:nvPicPr>
        <p:blipFill rotWithShape="1">
          <a:blip r:embed="rId5"/>
          <a:srcRect t="51467" r="23006" b="638"/>
          <a:stretch/>
        </p:blipFill>
        <p:spPr>
          <a:xfrm>
            <a:off x="6369366" y="4471381"/>
            <a:ext cx="4045839" cy="2210597"/>
          </a:xfrm>
          <a:prstGeom prst="rect">
            <a:avLst/>
          </a:prstGeom>
        </p:spPr>
      </p:pic>
      <p:pic>
        <p:nvPicPr>
          <p:cNvPr id="9" name="Picture 8">
            <a:extLst>
              <a:ext uri="{FF2B5EF4-FFF2-40B4-BE49-F238E27FC236}">
                <a16:creationId xmlns:a16="http://schemas.microsoft.com/office/drawing/2014/main" id="{673903B7-865B-2D26-C52F-488937323F18}"/>
              </a:ext>
            </a:extLst>
          </p:cNvPr>
          <p:cNvPicPr>
            <a:picLocks noChangeAspect="1"/>
          </p:cNvPicPr>
          <p:nvPr/>
        </p:nvPicPr>
        <p:blipFill rotWithShape="1">
          <a:blip r:embed="rId5"/>
          <a:srcRect l="9696" t="-2168" r="23166" b="95459"/>
          <a:stretch/>
        </p:blipFill>
        <p:spPr>
          <a:xfrm>
            <a:off x="6061638" y="4027210"/>
            <a:ext cx="4661297" cy="409121"/>
          </a:xfrm>
          <a:prstGeom prst="rect">
            <a:avLst/>
          </a:prstGeom>
        </p:spPr>
      </p:pic>
    </p:spTree>
    <p:extLst>
      <p:ext uri="{BB962C8B-B14F-4D97-AF65-F5344CB8AC3E}">
        <p14:creationId xmlns:p14="http://schemas.microsoft.com/office/powerpoint/2010/main" val="15113930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{A33685C7-C035-684B-9155-4DE108049E1D}tf10001120</Template>
  <TotalTime>83</TotalTime>
  <Words>1052</Words>
  <Application>Microsoft Macintosh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Helvetica</vt:lpstr>
      <vt:lpstr>Parcel</vt:lpstr>
      <vt:lpstr>Developing revenue increasing strategies for a Database Engineer of a computer hardware company</vt:lpstr>
      <vt:lpstr>Introduction and Objectives</vt:lpstr>
      <vt:lpstr>Organization Background</vt:lpstr>
      <vt:lpstr>Data and pre-processing</vt:lpstr>
      <vt:lpstr>Customer segmentation</vt:lpstr>
      <vt:lpstr>Customer segmentation</vt:lpstr>
      <vt:lpstr>Pareto analysis</vt:lpstr>
      <vt:lpstr>Demand and Revenue Forecasting</vt:lpstr>
      <vt:lpstr>Demand and Revenue Forecasting</vt:lpstr>
      <vt:lpstr>Customer Lifetime Value Analysis (CLV):</vt:lpstr>
      <vt:lpstr>Customer Lifetime Value Analysis (CLV):</vt:lpstr>
      <vt:lpstr>Interpretation of Results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revenue increasing strategies for a Database Engineer of a computer hardware company using Customer Segmentation, Demand Forecasting and Customer Lifecyle Value Analysis</dc:title>
  <dc:creator>Manoj Arulmurugan</dc:creator>
  <cp:lastModifiedBy>Manoj Arulmurugan</cp:lastModifiedBy>
  <cp:revision>5</cp:revision>
  <dcterms:created xsi:type="dcterms:W3CDTF">2023-09-25T03:40:55Z</dcterms:created>
  <dcterms:modified xsi:type="dcterms:W3CDTF">2023-09-25T05:04:36Z</dcterms:modified>
</cp:coreProperties>
</file>