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15"/>
  </p:notesMasterIdLst>
  <p:handoutMasterIdLst>
    <p:handoutMasterId r:id="rId16"/>
  </p:handoutMasterIdLst>
  <p:sldIdLst>
    <p:sldId id="256" r:id="rId2"/>
    <p:sldId id="258" r:id="rId3"/>
    <p:sldId id="259" r:id="rId4"/>
    <p:sldId id="275" r:id="rId5"/>
    <p:sldId id="264" r:id="rId6"/>
    <p:sldId id="265" r:id="rId7"/>
    <p:sldId id="266" r:id="rId8"/>
    <p:sldId id="276" r:id="rId9"/>
    <p:sldId id="277" r:id="rId10"/>
    <p:sldId id="270" r:id="rId11"/>
    <p:sldId id="278" r:id="rId12"/>
    <p:sldId id="279"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A51CFB-0E30-4331-87C8-1EB2D81446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46C1FE7-681C-4A22-BA02-0FA96C901E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5CAE08-B179-417C-84DE-2C612DBE96BE}" type="datetimeFigureOut">
              <a:rPr lang="en-IN" smtClean="0"/>
              <a:t>29-11-2020</a:t>
            </a:fld>
            <a:endParaRPr lang="en-IN"/>
          </a:p>
        </p:txBody>
      </p:sp>
      <p:sp>
        <p:nvSpPr>
          <p:cNvPr id="4" name="Footer Placeholder 3">
            <a:extLst>
              <a:ext uri="{FF2B5EF4-FFF2-40B4-BE49-F238E27FC236}">
                <a16:creationId xmlns:a16="http://schemas.microsoft.com/office/drawing/2014/main" id="{FBECD47A-A422-414C-8267-45C5442C8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FD537A-02DE-4E66-AD05-04B0B6613B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C919DD-DBC8-4104-A559-714368EBDD1B}" type="slidenum">
              <a:rPr lang="en-IN" smtClean="0"/>
              <a:t>‹#›</a:t>
            </a:fld>
            <a:endParaRPr lang="en-IN"/>
          </a:p>
        </p:txBody>
      </p:sp>
    </p:spTree>
    <p:extLst>
      <p:ext uri="{BB962C8B-B14F-4D97-AF65-F5344CB8AC3E}">
        <p14:creationId xmlns:p14="http://schemas.microsoft.com/office/powerpoint/2010/main" val="30127774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87AA9-B710-445D-9BA4-A02C5F192408}" type="datetimeFigureOut">
              <a:rPr lang="en-IN" smtClean="0"/>
              <a:t>29-11-2020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2AFCE-5D3E-4A4F-B387-E43E9600DE0F}" type="slidenum">
              <a:rPr lang="en-IN" smtClean="0"/>
              <a:t>‹#›</a:t>
            </a:fld>
            <a:endParaRPr lang="en-IN"/>
          </a:p>
        </p:txBody>
      </p:sp>
    </p:spTree>
    <p:extLst>
      <p:ext uri="{BB962C8B-B14F-4D97-AF65-F5344CB8AC3E}">
        <p14:creationId xmlns:p14="http://schemas.microsoft.com/office/powerpoint/2010/main" val="279987773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297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11/29/2020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006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47393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42387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2771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80896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98547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91545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83919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7280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11/29/2020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1763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11/29/2020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9430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11/29/2020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413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11/29/2020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389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11/29/2020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1524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11/29/2020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7518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11/29/2020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14967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11/29/2020</a:t>
            </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68857194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anojarum/CapstoneProjectRepo/blob/master/Segmenting%20and%20Clustering%20Neigh%20in%20Toronto%20T2.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461" y="749715"/>
            <a:ext cx="10058400" cy="2841784"/>
          </a:xfrm>
        </p:spPr>
        <p:txBody>
          <a:bodyPr>
            <a:noAutofit/>
          </a:bodyPr>
          <a:lstStyle/>
          <a:p>
            <a:pPr algn="ctr"/>
            <a:r>
              <a:rPr lang="en-US" sz="4400" b="1" dirty="0"/>
              <a:t>Analyzing Median House Prices and School Ratings for Scarborough Canada for Immigrants</a:t>
            </a:r>
            <a:endParaRPr lang="en-US" sz="4400" dirty="0"/>
          </a:p>
        </p:txBody>
      </p:sp>
      <p:sp>
        <p:nvSpPr>
          <p:cNvPr id="3" name="Date Placeholder 2">
            <a:extLst>
              <a:ext uri="{FF2B5EF4-FFF2-40B4-BE49-F238E27FC236}">
                <a16:creationId xmlns:a16="http://schemas.microsoft.com/office/drawing/2014/main" id="{00EBDCE4-FF2A-46C9-83E3-CDDCAE2720A3}"/>
              </a:ext>
            </a:extLst>
          </p:cNvPr>
          <p:cNvSpPr>
            <a:spLocks noGrp="1"/>
          </p:cNvSpPr>
          <p:nvPr>
            <p:ph type="dt" sz="half" idx="10"/>
          </p:nvPr>
        </p:nvSpPr>
        <p:spPr/>
        <p:txBody>
          <a:bodyPr/>
          <a:lstStyle/>
          <a:p>
            <a:r>
              <a:rPr lang="en-US"/>
              <a:t>11/29/2020</a:t>
            </a:r>
          </a:p>
        </p:txBody>
      </p:sp>
      <p:sp>
        <p:nvSpPr>
          <p:cNvPr id="4" name="Slide Number Placeholder 3">
            <a:extLst>
              <a:ext uri="{FF2B5EF4-FFF2-40B4-BE49-F238E27FC236}">
                <a16:creationId xmlns:a16="http://schemas.microsoft.com/office/drawing/2014/main" id="{D6E9EF17-F535-4648-922C-00EC5532D22A}"/>
              </a:ext>
            </a:extLst>
          </p:cNvPr>
          <p:cNvSpPr>
            <a:spLocks noGrp="1"/>
          </p:cNvSpPr>
          <p:nvPr>
            <p:ph type="sldNum" sz="quarter" idx="12"/>
          </p:nvPr>
        </p:nvSpPr>
        <p:spPr/>
        <p:txBody>
          <a:bodyPr/>
          <a:lstStyle/>
          <a:p>
            <a:fld id="{626A9D6A-B6B6-4CCE-85BE-43DD322E564C}" type="slidenum">
              <a:rPr lang="en-US" smtClean="0"/>
              <a:t>1</a:t>
            </a:fld>
            <a:endParaRPr lang="en-US"/>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905" y="244651"/>
            <a:ext cx="9905998" cy="637076"/>
          </a:xfrm>
        </p:spPr>
        <p:txBody>
          <a:bodyPr>
            <a:normAutofit/>
          </a:bodyPr>
          <a:lstStyle/>
          <a:p>
            <a:r>
              <a:rPr lang="en-US" sz="2800" b="1" dirty="0">
                <a:latin typeface="Calibri" panose="020F0502020204030204" pitchFamily="34" charset="0"/>
                <a:cs typeface="Calibri" panose="020F0502020204030204" pitchFamily="34" charset="0"/>
              </a:rPr>
              <a:t>Neighborhood Median House Ratings</a:t>
            </a:r>
            <a:endParaRPr lang="en-US" sz="2800"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1CC2B534-299A-4AE4-AE67-E4CFD824CE88}"/>
              </a:ext>
            </a:extLst>
          </p:cNvPr>
          <p:cNvSpPr>
            <a:spLocks noGrp="1"/>
          </p:cNvSpPr>
          <p:nvPr>
            <p:ph type="dt" sz="half" idx="10"/>
          </p:nvPr>
        </p:nvSpPr>
        <p:spPr/>
        <p:txBody>
          <a:bodyPr/>
          <a:lstStyle/>
          <a:p>
            <a:r>
              <a:rPr lang="en-US"/>
              <a:t>11/29/2020</a:t>
            </a:r>
          </a:p>
        </p:txBody>
      </p:sp>
      <p:sp>
        <p:nvSpPr>
          <p:cNvPr id="4" name="Slide Number Placeholder 3">
            <a:extLst>
              <a:ext uri="{FF2B5EF4-FFF2-40B4-BE49-F238E27FC236}">
                <a16:creationId xmlns:a16="http://schemas.microsoft.com/office/drawing/2014/main" id="{ADDE219F-9F73-44E5-B01A-8C94D26041E3}"/>
              </a:ext>
            </a:extLst>
          </p:cNvPr>
          <p:cNvSpPr>
            <a:spLocks noGrp="1"/>
          </p:cNvSpPr>
          <p:nvPr>
            <p:ph type="sldNum" sz="quarter" idx="12"/>
          </p:nvPr>
        </p:nvSpPr>
        <p:spPr/>
        <p:txBody>
          <a:bodyPr/>
          <a:lstStyle/>
          <a:p>
            <a:fld id="{626A9D6A-B6B6-4CCE-85BE-43DD322E564C}" type="slidenum">
              <a:rPr lang="en-US" smtClean="0"/>
              <a:t>10</a:t>
            </a:fld>
            <a:endParaRPr lang="en-US"/>
          </a:p>
        </p:txBody>
      </p:sp>
      <p:pic>
        <p:nvPicPr>
          <p:cNvPr id="6" name="Picture 5">
            <a:extLst>
              <a:ext uri="{FF2B5EF4-FFF2-40B4-BE49-F238E27FC236}">
                <a16:creationId xmlns:a16="http://schemas.microsoft.com/office/drawing/2014/main" id="{1FB89A9E-3F8C-4944-BDBC-FF1EBF00036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6252" y="881727"/>
            <a:ext cx="8099404" cy="6224558"/>
          </a:xfrm>
          <a:prstGeom prst="rect">
            <a:avLst/>
          </a:prstGeom>
          <a:noFill/>
          <a:ln>
            <a:noFill/>
          </a:ln>
        </p:spPr>
      </p:pic>
    </p:spTree>
    <p:extLst>
      <p:ext uri="{BB962C8B-B14F-4D97-AF65-F5344CB8AC3E}">
        <p14:creationId xmlns:p14="http://schemas.microsoft.com/office/powerpoint/2010/main" val="385662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09" y="143301"/>
            <a:ext cx="10058400" cy="786015"/>
          </a:xfrm>
        </p:spPr>
        <p:txBody>
          <a:bodyPr>
            <a:normAutofit/>
          </a:bodyPr>
          <a:lstStyle/>
          <a:p>
            <a:r>
              <a:rPr lang="en-US" sz="2800" b="1" dirty="0">
                <a:latin typeface="Calibri" panose="020F0502020204030204" pitchFamily="34" charset="0"/>
                <a:cs typeface="Calibri" panose="020F0502020204030204" pitchFamily="34" charset="0"/>
              </a:rPr>
              <a:t>Neighborhood School Ratings</a:t>
            </a:r>
            <a:endParaRPr lang="en-US" sz="2800"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5A11CE28-A3C8-44EF-A019-D533A1AAFE48}"/>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FE3510EE-BC30-46A8-A538-A9D0A00EE8EE}"/>
              </a:ext>
            </a:extLst>
          </p:cNvPr>
          <p:cNvSpPr>
            <a:spLocks noGrp="1"/>
          </p:cNvSpPr>
          <p:nvPr>
            <p:ph type="sldNum" sz="quarter" idx="12"/>
          </p:nvPr>
        </p:nvSpPr>
        <p:spPr/>
        <p:txBody>
          <a:bodyPr/>
          <a:lstStyle/>
          <a:p>
            <a:fld id="{626A9D6A-B6B6-4CCE-85BE-43DD322E564C}" type="slidenum">
              <a:rPr lang="en-US" smtClean="0"/>
              <a:t>11</a:t>
            </a:fld>
            <a:endParaRPr lang="en-US"/>
          </a:p>
        </p:txBody>
      </p:sp>
      <p:pic>
        <p:nvPicPr>
          <p:cNvPr id="6" name="Picture 5">
            <a:extLst>
              <a:ext uri="{FF2B5EF4-FFF2-40B4-BE49-F238E27FC236}">
                <a16:creationId xmlns:a16="http://schemas.microsoft.com/office/drawing/2014/main" id="{00F04B75-D55F-4684-9805-4B294846CE1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5238" y="1366092"/>
            <a:ext cx="7458419" cy="5446505"/>
          </a:xfrm>
          <a:prstGeom prst="rect">
            <a:avLst/>
          </a:prstGeom>
          <a:noFill/>
          <a:ln>
            <a:noFill/>
          </a:ln>
        </p:spPr>
      </p:pic>
    </p:spTree>
    <p:extLst>
      <p:ext uri="{BB962C8B-B14F-4D97-AF65-F5344CB8AC3E}">
        <p14:creationId xmlns:p14="http://schemas.microsoft.com/office/powerpoint/2010/main" val="10193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Conclusion:</a:t>
            </a:r>
            <a:br>
              <a:rPr lang="en-US" sz="2800" dirty="0"/>
            </a:br>
            <a:endParaRPr lang="en-US" sz="2800" dirty="0"/>
          </a:p>
        </p:txBody>
      </p:sp>
      <p:sp>
        <p:nvSpPr>
          <p:cNvPr id="3" name="Content Placeholder 2"/>
          <p:cNvSpPr>
            <a:spLocks noGrp="1"/>
          </p:cNvSpPr>
          <p:nvPr>
            <p:ph idx="1"/>
          </p:nvPr>
        </p:nvSpPr>
        <p:spPr>
          <a:xfrm>
            <a:off x="1906824" y="1905000"/>
            <a:ext cx="8915400" cy="3777622"/>
          </a:xfrm>
        </p:spPr>
        <p:txBody>
          <a:bodyPr/>
          <a:lstStyle/>
          <a:p>
            <a:pPr algn="just"/>
            <a:r>
              <a:rPr lang="en-US" sz="1800" dirty="0">
                <a:latin typeface="Calibri" panose="020F0502020204030204" pitchFamily="34" charset="0"/>
                <a:cs typeface="Calibri" panose="020F0502020204030204" pitchFamily="34" charset="0"/>
              </a:rPr>
              <a:t>In 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
        <p:nvSpPr>
          <p:cNvPr id="4" name="Date Placeholder 3">
            <a:extLst>
              <a:ext uri="{FF2B5EF4-FFF2-40B4-BE49-F238E27FC236}">
                <a16:creationId xmlns:a16="http://schemas.microsoft.com/office/drawing/2014/main" id="{5398C1D1-2874-4AC3-8F49-3E599DC0B50C}"/>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2F4989E9-B4C1-4563-AEA3-7CBEADC87C30}"/>
              </a:ext>
            </a:extLst>
          </p:cNvPr>
          <p:cNvSpPr>
            <a:spLocks noGrp="1"/>
          </p:cNvSpPr>
          <p:nvPr>
            <p:ph type="sldNum" sz="quarter" idx="12"/>
          </p:nvPr>
        </p:nvSpPr>
        <p:spPr/>
        <p:txBody>
          <a:bodyPr/>
          <a:lstStyle/>
          <a:p>
            <a:fld id="{626A9D6A-B6B6-4CCE-85BE-43DD322E564C}" type="slidenum">
              <a:rPr lang="en-US" smtClean="0"/>
              <a:t>12</a:t>
            </a:fld>
            <a:endParaRPr lang="en-US"/>
          </a:p>
        </p:txBody>
      </p:sp>
    </p:spTree>
    <p:extLst>
      <p:ext uri="{BB962C8B-B14F-4D97-AF65-F5344CB8AC3E}">
        <p14:creationId xmlns:p14="http://schemas.microsoft.com/office/powerpoint/2010/main" val="35934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pPr marL="0" indent="0">
              <a:buNone/>
            </a:pPr>
            <a:r>
              <a:rPr lang="en-US" sz="8000" b="1" dirty="0">
                <a:latin typeface="Tw Cen MT" panose="020B0602020104020603" pitchFamily="34" charset="0"/>
              </a:rPr>
              <a:t>Thanks</a:t>
            </a:r>
          </a:p>
        </p:txBody>
      </p:sp>
      <p:sp>
        <p:nvSpPr>
          <p:cNvPr id="2" name="Date Placeholder 1">
            <a:extLst>
              <a:ext uri="{FF2B5EF4-FFF2-40B4-BE49-F238E27FC236}">
                <a16:creationId xmlns:a16="http://schemas.microsoft.com/office/drawing/2014/main" id="{1980A313-C5A2-45C7-BC18-202069DE6895}"/>
              </a:ext>
            </a:extLst>
          </p:cNvPr>
          <p:cNvSpPr>
            <a:spLocks noGrp="1"/>
          </p:cNvSpPr>
          <p:nvPr>
            <p:ph type="dt" sz="half" idx="10"/>
          </p:nvPr>
        </p:nvSpPr>
        <p:spPr/>
        <p:txBody>
          <a:bodyPr/>
          <a:lstStyle/>
          <a:p>
            <a:r>
              <a:rPr lang="en-US"/>
              <a:t>11/29/2020</a:t>
            </a:r>
          </a:p>
        </p:txBody>
      </p:sp>
      <p:sp>
        <p:nvSpPr>
          <p:cNvPr id="4" name="Slide Number Placeholder 3">
            <a:extLst>
              <a:ext uri="{FF2B5EF4-FFF2-40B4-BE49-F238E27FC236}">
                <a16:creationId xmlns:a16="http://schemas.microsoft.com/office/drawing/2014/main" id="{2F30399E-34D6-4A45-BB46-8698A5BFF4F2}"/>
              </a:ext>
            </a:extLst>
          </p:cNvPr>
          <p:cNvSpPr>
            <a:spLocks noGrp="1"/>
          </p:cNvSpPr>
          <p:nvPr>
            <p:ph type="sldNum" sz="quarter" idx="12"/>
          </p:nvPr>
        </p:nvSpPr>
        <p:spPr/>
        <p:txBody>
          <a:bodyPr/>
          <a:lstStyle/>
          <a:p>
            <a:fld id="{626A9D6A-B6B6-4CCE-85BE-43DD322E564C}" type="slidenum">
              <a:rPr lang="en-US" smtClean="0"/>
              <a:t>13</a:t>
            </a:fld>
            <a:endParaRPr lang="en-US"/>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4E6558D-F99D-4EF5-B959-D165147FBB3D}"/>
              </a:ext>
            </a:extLst>
          </p:cNvPr>
          <p:cNvSpPr>
            <a:spLocks noGrp="1"/>
          </p:cNvSpPr>
          <p:nvPr>
            <p:ph idx="1"/>
          </p:nvPr>
        </p:nvSpPr>
        <p:spPr/>
        <p:txBody>
          <a:bodyPr>
            <a:normAutofit/>
          </a:bodyPr>
          <a:lstStyle/>
          <a:p>
            <a:r>
              <a:rPr lang="en-IN" sz="1800" dirty="0"/>
              <a:t>Due to various reasons like Jobs, Business many people migrating to various states of Canada and it requires search of a good housing prices as well as good rating schools for their children. </a:t>
            </a:r>
          </a:p>
          <a:p>
            <a:r>
              <a:rPr lang="en-IN" sz="1800" dirty="0"/>
              <a:t>This projects aim is to create an analysis of features for a neighbourhood as a comparative analysis between neighbourhoods. The features include median house price and school ratings, crime rates, weather conditions, recreational facilities. This would help people to get awareness of the places before moving to a new country, state, city or place for their work or to start a new life</a:t>
            </a:r>
          </a:p>
          <a:p>
            <a:r>
              <a:rPr lang="en-IN" sz="1800" dirty="0"/>
              <a:t>Also this project helps people explore different possibilities and take a better decision on choosing the best neighbourhood out of many neighbourhoods in </a:t>
            </a:r>
            <a:r>
              <a:rPr lang="en-IN" sz="1800" b="1" dirty="0"/>
              <a:t>Scarborough</a:t>
            </a:r>
            <a:r>
              <a:rPr lang="en-IN" sz="1800" dirty="0"/>
              <a:t> city based on the distribution of various facilities in and around that neighbourhood</a:t>
            </a:r>
          </a:p>
        </p:txBody>
      </p:sp>
      <p:sp>
        <p:nvSpPr>
          <p:cNvPr id="8" name="Rectangle 7">
            <a:extLst>
              <a:ext uri="{FF2B5EF4-FFF2-40B4-BE49-F238E27FC236}">
                <a16:creationId xmlns:a16="http://schemas.microsoft.com/office/drawing/2014/main" id="{631B5595-9E3E-49C6-88C5-D03FC7A499FD}"/>
              </a:ext>
            </a:extLst>
          </p:cNvPr>
          <p:cNvSpPr/>
          <p:nvPr/>
        </p:nvSpPr>
        <p:spPr>
          <a:xfrm>
            <a:off x="4395892" y="694918"/>
            <a:ext cx="3238797" cy="532903"/>
          </a:xfrm>
          <a:prstGeom prst="rect">
            <a:avLst/>
          </a:prstGeom>
        </p:spPr>
        <p:txBody>
          <a:bodyPr wrap="square">
            <a:spAutoFit/>
          </a:bodyPr>
          <a:lstStyle/>
          <a:p>
            <a:pPr>
              <a:lnSpc>
                <a:spcPct val="107000"/>
              </a:lnSpc>
              <a:spcBef>
                <a:spcPts val="1200"/>
              </a:spcBef>
              <a:spcAft>
                <a:spcPts val="0"/>
              </a:spcAft>
            </a:pPr>
            <a:r>
              <a:rPr lang="en-IN" sz="2800" b="1" kern="0" dirty="0">
                <a:solidFill>
                  <a:srgbClr val="1F1F1F"/>
                </a:solidFill>
                <a:latin typeface="Calibri" panose="020F0502020204030204" pitchFamily="34" charset="0"/>
                <a:ea typeface="Times New Roman" panose="02020603050405020304" pitchFamily="18" charset="0"/>
                <a:cs typeface="Calibri" panose="020F0502020204030204" pitchFamily="34" charset="0"/>
              </a:rPr>
              <a:t>Project Description</a:t>
            </a:r>
            <a:endParaRPr lang="en-IN" sz="3600" b="1" kern="0" dirty="0">
              <a:solidFill>
                <a:srgbClr val="2F5496"/>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Date Placeholder 8">
            <a:extLst>
              <a:ext uri="{FF2B5EF4-FFF2-40B4-BE49-F238E27FC236}">
                <a16:creationId xmlns:a16="http://schemas.microsoft.com/office/drawing/2014/main" id="{97899198-2E59-4DA1-9518-0C29C6433F77}"/>
              </a:ext>
            </a:extLst>
          </p:cNvPr>
          <p:cNvSpPr>
            <a:spLocks noGrp="1"/>
          </p:cNvSpPr>
          <p:nvPr>
            <p:ph type="dt" sz="half" idx="10"/>
          </p:nvPr>
        </p:nvSpPr>
        <p:spPr/>
        <p:txBody>
          <a:bodyPr/>
          <a:lstStyle/>
          <a:p>
            <a:r>
              <a:rPr lang="en-US"/>
              <a:t>11/29/2020</a:t>
            </a:r>
          </a:p>
        </p:txBody>
      </p:sp>
      <p:sp>
        <p:nvSpPr>
          <p:cNvPr id="10" name="Slide Number Placeholder 9">
            <a:extLst>
              <a:ext uri="{FF2B5EF4-FFF2-40B4-BE49-F238E27FC236}">
                <a16:creationId xmlns:a16="http://schemas.microsoft.com/office/drawing/2014/main" id="{4B87274B-D3B9-457A-A7B8-D99CE982A705}"/>
              </a:ext>
            </a:extLst>
          </p:cNvPr>
          <p:cNvSpPr>
            <a:spLocks noGrp="1"/>
          </p:cNvSpPr>
          <p:nvPr>
            <p:ph type="sldNum" sz="quarter" idx="12"/>
          </p:nvPr>
        </p:nvSpPr>
        <p:spPr/>
        <p:txBody>
          <a:bodyPr/>
          <a:lstStyle/>
          <a:p>
            <a:fld id="{626A9D6A-B6B6-4CCE-85BE-43DD322E564C}" type="slidenum">
              <a:rPr lang="en-US" smtClean="0"/>
              <a:t>2</a:t>
            </a:fld>
            <a:endParaRPr lang="en-US"/>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259037"/>
            <a:ext cx="9905998" cy="718963"/>
          </a:xfrm>
        </p:spPr>
        <p:txBody>
          <a:bodyPr>
            <a:normAutofit/>
          </a:bodyPr>
          <a:lstStyle/>
          <a:p>
            <a:r>
              <a:rPr lang="en-US" sz="2800" b="1" dirty="0">
                <a:latin typeface="Calibri" panose="020F0502020204030204" pitchFamily="34" charset="0"/>
                <a:cs typeface="Calibri" panose="020F0502020204030204" pitchFamily="34" charset="0"/>
              </a:rPr>
              <a:t>Data</a:t>
            </a:r>
          </a:p>
        </p:txBody>
      </p:sp>
      <p:sp>
        <p:nvSpPr>
          <p:cNvPr id="3" name="Content Placeholder 2"/>
          <p:cNvSpPr>
            <a:spLocks noGrp="1"/>
          </p:cNvSpPr>
          <p:nvPr>
            <p:ph idx="1"/>
          </p:nvPr>
        </p:nvSpPr>
        <p:spPr>
          <a:xfrm>
            <a:off x="1143000" y="822278"/>
            <a:ext cx="9905999" cy="5213444"/>
          </a:xfrm>
        </p:spPr>
        <p:txBody>
          <a:bodyPr>
            <a:normAutofit fontScale="70000" lnSpcReduction="20000"/>
          </a:bodyPr>
          <a:lstStyle/>
          <a:p>
            <a:endParaRPr lang="en-IN" b="1" dirty="0"/>
          </a:p>
          <a:p>
            <a:r>
              <a:rPr lang="en-IN" sz="2600" b="1" dirty="0">
                <a:latin typeface="Calibri" panose="020F0502020204030204" pitchFamily="34" charset="0"/>
                <a:cs typeface="Calibri" panose="020F0502020204030204" pitchFamily="34" charset="0"/>
              </a:rPr>
              <a:t>Longitude and Latitude Data: </a:t>
            </a:r>
          </a:p>
          <a:p>
            <a:endParaRPr lang="en-IN" sz="2600" dirty="0">
              <a:latin typeface="Calibri" panose="020F0502020204030204" pitchFamily="34" charset="0"/>
              <a:cs typeface="Calibri" panose="020F0502020204030204" pitchFamily="34" charset="0"/>
            </a:endParaRPr>
          </a:p>
          <a:p>
            <a:r>
              <a:rPr lang="en-IN" sz="2600" dirty="0">
                <a:latin typeface="Calibri" panose="020F0502020204030204" pitchFamily="34" charset="0"/>
                <a:cs typeface="Calibri" panose="020F0502020204030204" pitchFamily="34" charset="0"/>
              </a:rPr>
              <a:t>We will need geo-locational information about that specific borough and the Neighbourhoods in that borough. It is "Scarborough" in Toronto. This project will require knowledge of the different Neighbourhoods in Toronto, school ratings and median house prices. As such the Neighbourhood data required will be: </a:t>
            </a:r>
          </a:p>
          <a:p>
            <a:pPr marL="0" lvl="0" indent="0">
              <a:buNone/>
            </a:pPr>
            <a:r>
              <a:rPr lang="en-IN" sz="2600" dirty="0">
                <a:latin typeface="Calibri" panose="020F0502020204030204" pitchFamily="34" charset="0"/>
                <a:cs typeface="Calibri" panose="020F0502020204030204" pitchFamily="34" charset="0"/>
              </a:rPr>
              <a:t> 	Neighbourhood location in terms of latitude and longitude </a:t>
            </a:r>
          </a:p>
          <a:p>
            <a:pPr marL="0" lvl="0" indent="0">
              <a:buNone/>
            </a:pPr>
            <a:r>
              <a:rPr lang="en-IN" sz="2600" dirty="0">
                <a:latin typeface="Calibri" panose="020F0502020204030204" pitchFamily="34" charset="0"/>
                <a:cs typeface="Calibri" panose="020F0502020204030204" pitchFamily="34" charset="0"/>
              </a:rPr>
              <a:t>	School Ratings </a:t>
            </a:r>
          </a:p>
          <a:p>
            <a:pPr marL="0" lvl="0" indent="0">
              <a:buNone/>
            </a:pPr>
            <a:r>
              <a:rPr lang="en-IN" sz="2600" dirty="0">
                <a:latin typeface="Calibri" panose="020F0502020204030204" pitchFamily="34" charset="0"/>
                <a:cs typeface="Calibri" panose="020F0502020204030204" pitchFamily="34" charset="0"/>
              </a:rPr>
              <a:t>	Median House Prices </a:t>
            </a:r>
          </a:p>
          <a:p>
            <a:pPr marL="0" indent="0">
              <a:buNone/>
            </a:pPr>
            <a:r>
              <a:rPr lang="en-IN" sz="2600" dirty="0">
                <a:latin typeface="Calibri" panose="020F0502020204030204" pitchFamily="34" charset="0"/>
                <a:cs typeface="Calibri" panose="020F0502020204030204" pitchFamily="34" charset="0"/>
              </a:rPr>
              <a:t> </a:t>
            </a:r>
          </a:p>
          <a:p>
            <a:r>
              <a:rPr lang="en-IN" sz="2600" dirty="0">
                <a:latin typeface="Calibri" panose="020F0502020204030204" pitchFamily="34" charset="0"/>
                <a:cs typeface="Calibri" panose="020F0502020204030204" pitchFamily="34" charset="0"/>
              </a:rPr>
              <a:t>Dataset comprising latitude and longitude, zip codes is already available through the previous notebook. The location of Scarborough would be filtered using the same: </a:t>
            </a:r>
          </a:p>
          <a:p>
            <a:endParaRPr lang="en-IN" sz="2600" dirty="0">
              <a:latin typeface="Calibri" panose="020F0502020204030204" pitchFamily="34" charset="0"/>
              <a:cs typeface="Calibri" panose="020F0502020204030204" pitchFamily="34" charset="0"/>
            </a:endParaRPr>
          </a:p>
          <a:p>
            <a:r>
              <a:rPr lang="en-IN" sz="2600" u="sng" dirty="0">
                <a:latin typeface="Calibri" panose="020F0502020204030204" pitchFamily="34" charset="0"/>
                <a:cs typeface="Calibri" panose="020F0502020204030204" pitchFamily="34" charset="0"/>
                <a:hlinkClick r:id="rId2"/>
              </a:rPr>
              <a:t>https://github.com/manojarum/CapstoneProjectRepo/blob/master/Segmenting%20and%20Clustering%20Neigh%20in%20Toronto%20T2.ipynb</a:t>
            </a:r>
            <a:endParaRPr lang="en-US" sz="2600" dirty="0">
              <a:latin typeface="Calibri" panose="020F0502020204030204" pitchFamily="34" charset="0"/>
              <a:cs typeface="Calibri" panose="020F0502020204030204" pitchFamily="34" charset="0"/>
            </a:endParaRPr>
          </a:p>
          <a:p>
            <a:endParaRPr lang="en-US" dirty="0"/>
          </a:p>
        </p:txBody>
      </p:sp>
      <p:sp>
        <p:nvSpPr>
          <p:cNvPr id="4" name="Date Placeholder 3">
            <a:extLst>
              <a:ext uri="{FF2B5EF4-FFF2-40B4-BE49-F238E27FC236}">
                <a16:creationId xmlns:a16="http://schemas.microsoft.com/office/drawing/2014/main" id="{63CB21E4-EED9-48AE-B6B5-0CAEFB8EA939}"/>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2DA088E6-8D71-4127-AD40-831B063D8581}"/>
              </a:ext>
            </a:extLst>
          </p:cNvPr>
          <p:cNvSpPr>
            <a:spLocks noGrp="1"/>
          </p:cNvSpPr>
          <p:nvPr>
            <p:ph type="sldNum" sz="quarter" idx="12"/>
          </p:nvPr>
        </p:nvSpPr>
        <p:spPr/>
        <p:txBody>
          <a:bodyPr/>
          <a:lstStyle/>
          <a:p>
            <a:fld id="{626A9D6A-B6B6-4CCE-85BE-43DD322E564C}" type="slidenum">
              <a:rPr lang="en-US" smtClean="0"/>
              <a:t>3</a:t>
            </a:fld>
            <a:endParaRPr lang="en-US"/>
          </a:p>
        </p:txBody>
      </p:sp>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6475-7F62-45F8-9B94-156B8EE7382E}"/>
              </a:ext>
            </a:extLst>
          </p:cNvPr>
          <p:cNvSpPr>
            <a:spLocks noGrp="1"/>
          </p:cNvSpPr>
          <p:nvPr>
            <p:ph type="dt" sz="half" idx="10"/>
          </p:nvPr>
        </p:nvSpPr>
        <p:spPr/>
        <p:txBody>
          <a:bodyPr/>
          <a:lstStyle/>
          <a:p>
            <a:r>
              <a:rPr lang="en-US"/>
              <a:t>11/29/2020</a:t>
            </a:r>
          </a:p>
        </p:txBody>
      </p:sp>
      <p:sp>
        <p:nvSpPr>
          <p:cNvPr id="3" name="Slide Number Placeholder 2">
            <a:extLst>
              <a:ext uri="{FF2B5EF4-FFF2-40B4-BE49-F238E27FC236}">
                <a16:creationId xmlns:a16="http://schemas.microsoft.com/office/drawing/2014/main" id="{E1B4A96A-8B28-4255-AADE-945662ACF71E}"/>
              </a:ext>
            </a:extLst>
          </p:cNvPr>
          <p:cNvSpPr>
            <a:spLocks noGrp="1"/>
          </p:cNvSpPr>
          <p:nvPr>
            <p:ph type="sldNum" sz="quarter" idx="12"/>
          </p:nvPr>
        </p:nvSpPr>
        <p:spPr/>
        <p:txBody>
          <a:bodyPr/>
          <a:lstStyle/>
          <a:p>
            <a:fld id="{626A9D6A-B6B6-4CCE-85BE-43DD322E564C}" type="slidenum">
              <a:rPr lang="en-US" smtClean="0"/>
              <a:t>4</a:t>
            </a:fld>
            <a:endParaRPr lang="en-US"/>
          </a:p>
        </p:txBody>
      </p:sp>
      <p:pic>
        <p:nvPicPr>
          <p:cNvPr id="5" name="Picture 4">
            <a:extLst>
              <a:ext uri="{FF2B5EF4-FFF2-40B4-BE49-F238E27FC236}">
                <a16:creationId xmlns:a16="http://schemas.microsoft.com/office/drawing/2014/main" id="{107887C7-6ED9-4408-9A53-C3B8A7EE5E26}"/>
              </a:ext>
            </a:extLst>
          </p:cNvPr>
          <p:cNvPicPr/>
          <p:nvPr/>
        </p:nvPicPr>
        <p:blipFill>
          <a:blip r:embed="rId2"/>
          <a:stretch>
            <a:fillRect/>
          </a:stretch>
        </p:blipFill>
        <p:spPr>
          <a:xfrm>
            <a:off x="2961005" y="2464752"/>
            <a:ext cx="6269990" cy="1928495"/>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a:bodyPr>
          <a:lstStyle/>
          <a:p>
            <a:r>
              <a:rPr lang="en-US" sz="2800" b="1" dirty="0">
                <a:latin typeface="Calibri" panose="020F0502020204030204" pitchFamily="34" charset="0"/>
                <a:cs typeface="Calibri" panose="020F0502020204030204" pitchFamily="34" charset="0"/>
              </a:rPr>
              <a:t>Foursquare API</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86821" y="1733265"/>
            <a:ext cx="10459185" cy="4535607"/>
          </a:xfrm>
        </p:spPr>
        <p:txBody>
          <a:bodyPr>
            <a:normAutofit/>
          </a:bodyPr>
          <a:lstStyle/>
          <a:p>
            <a:pPr marL="0" indent="0" algn="just">
              <a:buNone/>
            </a:pPr>
            <a:r>
              <a:rPr lang="en-IN" sz="1800" dirty="0">
                <a:latin typeface="Calibri" panose="020F0502020204030204" pitchFamily="34" charset="0"/>
                <a:cs typeface="Calibri" panose="020F0502020204030204" pitchFamily="34" charset="0"/>
              </a:rPr>
              <a:t>We will need data about different venues in different Neighbourhoods of that specific borough.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 After finding the list of Neighbourhoods, we then connect to the Foursquare API to gather information about venues inside every Neighbourhood. For each Neighbourhood, we have chosen the radius to be 100 meters. </a:t>
            </a:r>
          </a:p>
          <a:p>
            <a:pPr marL="0" indent="0" algn="just">
              <a:buNone/>
            </a:pPr>
            <a:endParaRPr lang="en-US" b="1" dirty="0"/>
          </a:p>
        </p:txBody>
      </p:sp>
      <p:sp>
        <p:nvSpPr>
          <p:cNvPr id="4" name="Date Placeholder 3">
            <a:extLst>
              <a:ext uri="{FF2B5EF4-FFF2-40B4-BE49-F238E27FC236}">
                <a16:creationId xmlns:a16="http://schemas.microsoft.com/office/drawing/2014/main" id="{9D341EC6-7A29-44FD-B334-CFB9239B8F06}"/>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A57689F0-910C-44EB-8B52-2EFD7B577DA5}"/>
              </a:ext>
            </a:extLst>
          </p:cNvPr>
          <p:cNvSpPr>
            <a:spLocks noGrp="1"/>
          </p:cNvSpPr>
          <p:nvPr>
            <p:ph type="sldNum" sz="quarter" idx="12"/>
          </p:nvPr>
        </p:nvSpPr>
        <p:spPr/>
        <p:txBody>
          <a:bodyPr/>
          <a:lstStyle/>
          <a:p>
            <a:fld id="{626A9D6A-B6B6-4CCE-85BE-43DD322E564C}" type="slidenum">
              <a:rPr lang="en-US" smtClean="0"/>
              <a:t>5</a:t>
            </a:fld>
            <a:endParaRPr lang="en-US"/>
          </a:p>
        </p:txBody>
      </p:sp>
    </p:spTree>
    <p:extLst>
      <p:ext uri="{BB962C8B-B14F-4D97-AF65-F5344CB8AC3E}">
        <p14:creationId xmlns:p14="http://schemas.microsoft.com/office/powerpoint/2010/main" val="64070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a:bodyPr>
          <a:lstStyle/>
          <a:p>
            <a:r>
              <a:rPr lang="en-US" sz="2800" b="1" dirty="0">
                <a:latin typeface="Calibri" panose="020F0502020204030204" pitchFamily="34" charset="0"/>
                <a:cs typeface="Calibri" panose="020F0502020204030204" pitchFamily="34" charset="0"/>
              </a:rPr>
              <a:t>Data Preprocessing</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00720" y="1501253"/>
            <a:ext cx="10459185" cy="4535607"/>
          </a:xfrm>
        </p:spPr>
        <p:txBody>
          <a:bodyPr>
            <a:noAutofit/>
          </a:bodyPr>
          <a:lstStyle/>
          <a:p>
            <a:pPr algn="just"/>
            <a:endParaRPr lang="en-US" sz="2800" dirty="0">
              <a:latin typeface="Tw Cen MT" panose="020B0602020104020603" pitchFamily="34" charset="0"/>
            </a:endParaRPr>
          </a:p>
          <a:p>
            <a:pPr algn="just"/>
            <a:r>
              <a:rPr lang="en-US" sz="1800" dirty="0">
                <a:latin typeface="Calibri" panose="020F0502020204030204" pitchFamily="34" charset="0"/>
                <a:cs typeface="Calibri" panose="020F0502020204030204" pitchFamily="34" charset="0"/>
              </a:rPr>
              <a:t>Processing the Retrieved Data and Creating a </a:t>
            </a:r>
            <a:r>
              <a:rPr lang="en-US" sz="1800" dirty="0" err="1">
                <a:latin typeface="Calibri" panose="020F0502020204030204" pitchFamily="34" charset="0"/>
                <a:cs typeface="Calibri" panose="020F0502020204030204" pitchFamily="34" charset="0"/>
              </a:rPr>
              <a:t>DataFrome</a:t>
            </a:r>
            <a:r>
              <a:rPr lang="en-US" sz="1800" dirty="0">
                <a:latin typeface="Calibri" panose="020F0502020204030204" pitchFamily="34" charset="0"/>
                <a:cs typeface="Calibri" panose="020F0502020204030204" pitchFamily="34" charset="0"/>
              </a:rPr>
              <a:t> for All the Venues inside the Scarborough</a:t>
            </a:r>
          </a:p>
          <a:p>
            <a:pPr marL="0" indent="0" algn="just">
              <a:buNone/>
            </a:pPr>
            <a:r>
              <a:rPr lang="en-US" sz="1800" dirty="0">
                <a:latin typeface="Calibri" panose="020F0502020204030204" pitchFamily="34" charset="0"/>
                <a:cs typeface="Calibri" panose="020F0502020204030204" pitchFamily="34" charset="0"/>
              </a:rPr>
              <a:t>Once data is obtained, we will perform processing on that raw data to find our desirable features for each venue.</a:t>
            </a:r>
          </a:p>
        </p:txBody>
      </p:sp>
      <p:sp>
        <p:nvSpPr>
          <p:cNvPr id="4" name="Date Placeholder 3">
            <a:extLst>
              <a:ext uri="{FF2B5EF4-FFF2-40B4-BE49-F238E27FC236}">
                <a16:creationId xmlns:a16="http://schemas.microsoft.com/office/drawing/2014/main" id="{D906115B-0950-463B-BA93-A09389958451}"/>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9AD444E2-53B9-49F8-91B4-F477D15AB366}"/>
              </a:ext>
            </a:extLst>
          </p:cNvPr>
          <p:cNvSpPr>
            <a:spLocks noGrp="1"/>
          </p:cNvSpPr>
          <p:nvPr>
            <p:ph type="sldNum" sz="quarter" idx="12"/>
          </p:nvPr>
        </p:nvSpPr>
        <p:spPr/>
        <p:txBody>
          <a:bodyPr/>
          <a:lstStyle/>
          <a:p>
            <a:fld id="{626A9D6A-B6B6-4CCE-85BE-43DD322E564C}" type="slidenum">
              <a:rPr lang="en-US" smtClean="0"/>
              <a:t>6</a:t>
            </a:fld>
            <a:endParaRPr lang="en-US"/>
          </a:p>
        </p:txBody>
      </p:sp>
    </p:spTree>
    <p:extLst>
      <p:ext uri="{BB962C8B-B14F-4D97-AF65-F5344CB8AC3E}">
        <p14:creationId xmlns:p14="http://schemas.microsoft.com/office/powerpoint/2010/main" val="81890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637076"/>
          </a:xfrm>
        </p:spPr>
        <p:txBody>
          <a:bodyPr>
            <a:normAutofit/>
          </a:bodyPr>
          <a:lstStyle/>
          <a:p>
            <a:r>
              <a:rPr lang="en-US" sz="2800" b="1" dirty="0">
                <a:latin typeface="Calibri" panose="020F0502020204030204" pitchFamily="34" charset="0"/>
                <a:cs typeface="Calibri" panose="020F0502020204030204" pitchFamily="34" charset="0"/>
              </a:rPr>
              <a:t>Creating a Data Frame</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507449"/>
            <a:ext cx="10459185" cy="914952"/>
          </a:xfrm>
        </p:spPr>
        <p:txBody>
          <a:bodyPr>
            <a:normAutofit/>
          </a:bodyPr>
          <a:lstStyle/>
          <a:p>
            <a:r>
              <a:rPr lang="en-US" sz="1900" dirty="0">
                <a:latin typeface="Calibri" panose="020F0502020204030204" pitchFamily="34" charset="0"/>
                <a:cs typeface="Calibri" panose="020F0502020204030204" pitchFamily="34" charset="0"/>
              </a:rPr>
              <a:t>Processing the Retrieved Data and Creating a Data Frame for All the Venues inside the Scarborough</a:t>
            </a:r>
          </a:p>
          <a:p>
            <a:pPr marL="0" indent="0">
              <a:buNone/>
            </a:pPr>
            <a:endParaRPr lang="en-US" b="1" dirty="0"/>
          </a:p>
        </p:txBody>
      </p:sp>
      <p:sp>
        <p:nvSpPr>
          <p:cNvPr id="5" name="Date Placeholder 4">
            <a:extLst>
              <a:ext uri="{FF2B5EF4-FFF2-40B4-BE49-F238E27FC236}">
                <a16:creationId xmlns:a16="http://schemas.microsoft.com/office/drawing/2014/main" id="{C7C81241-77F3-4B22-9D68-A3A8A0816804}"/>
              </a:ext>
            </a:extLst>
          </p:cNvPr>
          <p:cNvSpPr>
            <a:spLocks noGrp="1"/>
          </p:cNvSpPr>
          <p:nvPr>
            <p:ph type="dt" sz="half" idx="10"/>
          </p:nvPr>
        </p:nvSpPr>
        <p:spPr/>
        <p:txBody>
          <a:bodyPr/>
          <a:lstStyle/>
          <a:p>
            <a:r>
              <a:rPr lang="en-US"/>
              <a:t>11/29/2020</a:t>
            </a:r>
          </a:p>
        </p:txBody>
      </p:sp>
      <p:sp>
        <p:nvSpPr>
          <p:cNvPr id="6" name="Slide Number Placeholder 5">
            <a:extLst>
              <a:ext uri="{FF2B5EF4-FFF2-40B4-BE49-F238E27FC236}">
                <a16:creationId xmlns:a16="http://schemas.microsoft.com/office/drawing/2014/main" id="{4EAEBC16-BA2A-452A-B12A-76AF6677CE08}"/>
              </a:ext>
            </a:extLst>
          </p:cNvPr>
          <p:cNvSpPr>
            <a:spLocks noGrp="1"/>
          </p:cNvSpPr>
          <p:nvPr>
            <p:ph type="sldNum" sz="quarter" idx="12"/>
          </p:nvPr>
        </p:nvSpPr>
        <p:spPr/>
        <p:txBody>
          <a:bodyPr/>
          <a:lstStyle/>
          <a:p>
            <a:fld id="{626A9D6A-B6B6-4CCE-85BE-43DD322E564C}" type="slidenum">
              <a:rPr lang="en-US" smtClean="0"/>
              <a:t>7</a:t>
            </a:fld>
            <a:endParaRPr lang="en-US"/>
          </a:p>
        </p:txBody>
      </p:sp>
      <p:pic>
        <p:nvPicPr>
          <p:cNvPr id="7" name="Picture 6">
            <a:extLst>
              <a:ext uri="{FF2B5EF4-FFF2-40B4-BE49-F238E27FC236}">
                <a16:creationId xmlns:a16="http://schemas.microsoft.com/office/drawing/2014/main" id="{CA2B6A53-D654-43D7-BE44-13CB3967AF8F}"/>
              </a:ext>
            </a:extLst>
          </p:cNvPr>
          <p:cNvPicPr>
            <a:picLocks noChangeAspect="1"/>
          </p:cNvPicPr>
          <p:nvPr/>
        </p:nvPicPr>
        <p:blipFill>
          <a:blip r:embed="rId2"/>
          <a:stretch>
            <a:fillRect/>
          </a:stretch>
        </p:blipFill>
        <p:spPr>
          <a:xfrm>
            <a:off x="1141412" y="1788745"/>
            <a:ext cx="10637327" cy="3433250"/>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02303"/>
          </a:xfrm>
        </p:spPr>
        <p:txBody>
          <a:bodyPr>
            <a:normAutofit/>
          </a:bodyPr>
          <a:lstStyle/>
          <a:p>
            <a:r>
              <a:rPr lang="en-US" sz="2800" b="1" dirty="0">
                <a:latin typeface="Calibri" panose="020F0502020204030204" pitchFamily="34" charset="0"/>
                <a:cs typeface="Calibri" panose="020F0502020204030204" pitchFamily="34" charset="0"/>
              </a:rPr>
              <a:t>Most Common Venues</a:t>
            </a:r>
          </a:p>
        </p:txBody>
      </p:sp>
      <p:sp>
        <p:nvSpPr>
          <p:cNvPr id="5" name="Date Placeholder 4">
            <a:extLst>
              <a:ext uri="{FF2B5EF4-FFF2-40B4-BE49-F238E27FC236}">
                <a16:creationId xmlns:a16="http://schemas.microsoft.com/office/drawing/2014/main" id="{DC7F5783-FF7F-4B7D-BDED-1078D649409F}"/>
              </a:ext>
            </a:extLst>
          </p:cNvPr>
          <p:cNvSpPr>
            <a:spLocks noGrp="1"/>
          </p:cNvSpPr>
          <p:nvPr>
            <p:ph type="dt" sz="half" idx="10"/>
          </p:nvPr>
        </p:nvSpPr>
        <p:spPr/>
        <p:txBody>
          <a:bodyPr/>
          <a:lstStyle/>
          <a:p>
            <a:r>
              <a:rPr lang="en-US"/>
              <a:t>11/29/2020</a:t>
            </a:r>
          </a:p>
        </p:txBody>
      </p:sp>
      <p:sp>
        <p:nvSpPr>
          <p:cNvPr id="6" name="Slide Number Placeholder 5">
            <a:extLst>
              <a:ext uri="{FF2B5EF4-FFF2-40B4-BE49-F238E27FC236}">
                <a16:creationId xmlns:a16="http://schemas.microsoft.com/office/drawing/2014/main" id="{384E791A-9F10-46FC-8255-CFBBBAFC4B79}"/>
              </a:ext>
            </a:extLst>
          </p:cNvPr>
          <p:cNvSpPr>
            <a:spLocks noGrp="1"/>
          </p:cNvSpPr>
          <p:nvPr>
            <p:ph type="sldNum" sz="quarter" idx="12"/>
          </p:nvPr>
        </p:nvSpPr>
        <p:spPr/>
        <p:txBody>
          <a:bodyPr/>
          <a:lstStyle/>
          <a:p>
            <a:fld id="{626A9D6A-B6B6-4CCE-85BE-43DD322E564C}" type="slidenum">
              <a:rPr lang="en-US" smtClean="0"/>
              <a:t>8</a:t>
            </a:fld>
            <a:endParaRPr lang="en-US"/>
          </a:p>
        </p:txBody>
      </p:sp>
      <p:pic>
        <p:nvPicPr>
          <p:cNvPr id="7" name="Picture 6">
            <a:extLst>
              <a:ext uri="{FF2B5EF4-FFF2-40B4-BE49-F238E27FC236}">
                <a16:creationId xmlns:a16="http://schemas.microsoft.com/office/drawing/2014/main" id="{BF95784F-B7B8-42E0-BDA5-8F5262721B9F}"/>
              </a:ext>
            </a:extLst>
          </p:cNvPr>
          <p:cNvPicPr>
            <a:picLocks noChangeAspect="1"/>
          </p:cNvPicPr>
          <p:nvPr/>
        </p:nvPicPr>
        <p:blipFill>
          <a:blip r:embed="rId2"/>
          <a:stretch>
            <a:fillRect/>
          </a:stretch>
        </p:blipFill>
        <p:spPr>
          <a:xfrm>
            <a:off x="1035763" y="1441537"/>
            <a:ext cx="11021070" cy="3593171"/>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Clustering</a:t>
            </a:r>
          </a:p>
        </p:txBody>
      </p:sp>
      <p:sp>
        <p:nvSpPr>
          <p:cNvPr id="3" name="Date Placeholder 2">
            <a:extLst>
              <a:ext uri="{FF2B5EF4-FFF2-40B4-BE49-F238E27FC236}">
                <a16:creationId xmlns:a16="http://schemas.microsoft.com/office/drawing/2014/main" id="{7CBE5BB4-B60A-452E-934D-158DE7644213}"/>
              </a:ext>
            </a:extLst>
          </p:cNvPr>
          <p:cNvSpPr>
            <a:spLocks noGrp="1"/>
          </p:cNvSpPr>
          <p:nvPr>
            <p:ph type="dt" sz="half" idx="10"/>
          </p:nvPr>
        </p:nvSpPr>
        <p:spPr/>
        <p:txBody>
          <a:bodyPr/>
          <a:lstStyle/>
          <a:p>
            <a:r>
              <a:rPr lang="en-US"/>
              <a:t>11/29/2020</a:t>
            </a:r>
          </a:p>
        </p:txBody>
      </p:sp>
      <p:sp>
        <p:nvSpPr>
          <p:cNvPr id="5" name="Slide Number Placeholder 4">
            <a:extLst>
              <a:ext uri="{FF2B5EF4-FFF2-40B4-BE49-F238E27FC236}">
                <a16:creationId xmlns:a16="http://schemas.microsoft.com/office/drawing/2014/main" id="{219947B2-D261-4A62-B731-9D4BAD344A63}"/>
              </a:ext>
            </a:extLst>
          </p:cNvPr>
          <p:cNvSpPr>
            <a:spLocks noGrp="1"/>
          </p:cNvSpPr>
          <p:nvPr>
            <p:ph type="sldNum" sz="quarter" idx="12"/>
          </p:nvPr>
        </p:nvSpPr>
        <p:spPr/>
        <p:txBody>
          <a:bodyPr/>
          <a:lstStyle/>
          <a:p>
            <a:fld id="{626A9D6A-B6B6-4CCE-85BE-43DD322E564C}" type="slidenum">
              <a:rPr lang="en-US" smtClean="0"/>
              <a:t>9</a:t>
            </a:fld>
            <a:endParaRPr lang="en-US"/>
          </a:p>
        </p:txBody>
      </p:sp>
      <p:pic>
        <p:nvPicPr>
          <p:cNvPr id="6" name="Picture 5">
            <a:extLst>
              <a:ext uri="{FF2B5EF4-FFF2-40B4-BE49-F238E27FC236}">
                <a16:creationId xmlns:a16="http://schemas.microsoft.com/office/drawing/2014/main" id="{03D3A401-2B2D-4B0D-A0B8-4D97E5C4BAF0}"/>
              </a:ext>
            </a:extLst>
          </p:cNvPr>
          <p:cNvPicPr>
            <a:picLocks noChangeAspect="1"/>
          </p:cNvPicPr>
          <p:nvPr/>
        </p:nvPicPr>
        <p:blipFill>
          <a:blip r:embed="rId2"/>
          <a:stretch>
            <a:fillRect/>
          </a:stretch>
        </p:blipFill>
        <p:spPr>
          <a:xfrm>
            <a:off x="1538287" y="2676525"/>
            <a:ext cx="9115425" cy="1504950"/>
          </a:xfrm>
          <a:prstGeom prst="rect">
            <a:avLst/>
          </a:prstGeom>
        </p:spPr>
      </p:pic>
    </p:spTree>
    <p:extLst>
      <p:ext uri="{BB962C8B-B14F-4D97-AF65-F5344CB8AC3E}">
        <p14:creationId xmlns:p14="http://schemas.microsoft.com/office/powerpoint/2010/main" val="8386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343</TotalTime>
  <Words>563</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Tw Cen MT</vt:lpstr>
      <vt:lpstr>Parallax</vt:lpstr>
      <vt:lpstr>Analyzing Median House Prices and School Ratings for Scarborough Canada for Immigrants</vt:lpstr>
      <vt:lpstr>PowerPoint Presentation</vt:lpstr>
      <vt:lpstr>Data</vt:lpstr>
      <vt:lpstr>PowerPoint Presentation</vt:lpstr>
      <vt:lpstr>Foursquare API</vt:lpstr>
      <vt:lpstr>Data Preprocessing</vt:lpstr>
      <vt:lpstr>Creating a Data Frame</vt:lpstr>
      <vt:lpstr>Most Common Venues</vt:lpstr>
      <vt:lpstr>Clustering</vt:lpstr>
      <vt:lpstr>Neighborhood Median House Ratings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Manoj</dc:creator>
  <cp:lastModifiedBy>A, Manoj (Nokia - IN/Chennai)</cp:lastModifiedBy>
  <cp:revision>25</cp:revision>
  <dcterms:created xsi:type="dcterms:W3CDTF">2018-09-09T09:14:01Z</dcterms:created>
  <dcterms:modified xsi:type="dcterms:W3CDTF">2020-11-29T15:31:57Z</dcterms:modified>
</cp:coreProperties>
</file>