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BCCF7D-FCC7-4790-95CF-3DCBC5EBE9A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F4DF9B-36F2-453B-AA3F-BB9497787E56}" type="doc">
      <dgm:prSet loTypeId="urn:microsoft.com/office/officeart/2011/layout/Tab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3216282-4038-4B06-B12C-DBCE42D386B1}">
      <dgm:prSet phldrT="[Text]" custT="1"/>
      <dgm:spPr/>
      <dgm:t>
        <a:bodyPr/>
        <a:lstStyle/>
        <a:p>
          <a:pPr>
            <a:lnSpc>
              <a:spcPct val="150000"/>
            </a:lnSpc>
          </a:pPr>
          <a:endParaRPr lang="en-US" sz="1800" b="1" i="1" dirty="0"/>
        </a:p>
      </dgm:t>
    </dgm:pt>
    <dgm:pt modelId="{17CCB620-CE79-4121-9247-10AF10460359}" type="parTrans" cxnId="{C3D77543-F523-4C97-8792-9E29959F912A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7514E30F-5CFF-406F-9B8D-BFCE29BD3C08}" type="sibTrans" cxnId="{C3D77543-F523-4C97-8792-9E29959F912A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43116067-2688-421F-BC4F-D1940E4E46C3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 smtClean="0"/>
            <a:t>An AI based initiative for farmers that assists in various aspects</a:t>
          </a:r>
          <a:endParaRPr lang="en-US" sz="1400" dirty="0"/>
        </a:p>
      </dgm:t>
    </dgm:pt>
    <dgm:pt modelId="{97AFA723-D2C4-4602-970C-CA7C74D6E17B}" type="parTrans" cxnId="{EE003C92-2B4F-4090-900B-99A23873C06A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BEA64BE9-50D3-4416-A94D-FC3F2E4EFC7C}" type="sibTrans" cxnId="{EE003C92-2B4F-4090-900B-99A23873C06A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77F8DEB6-3DBD-43E5-8829-F82335FDCB75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 smtClean="0"/>
            <a:t>Dashboard for statistical analysis on the data and forecasting</a:t>
          </a:r>
          <a:endParaRPr lang="en-US" sz="1400" dirty="0"/>
        </a:p>
      </dgm:t>
    </dgm:pt>
    <dgm:pt modelId="{768440EB-7BB2-4BF5-8784-290828EB1CD6}" type="parTrans" cxnId="{1CB1817C-3B4B-4F86-B1B0-9178287AB6E6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59161F1B-7243-4C26-B290-5D087C65A00E}" type="sibTrans" cxnId="{1CB1817C-3B4B-4F86-B1B0-9178287AB6E6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D5477F5E-927C-4907-937B-3CF1D41E7F99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 smtClean="0"/>
            <a:t>Helps Farmers to get reply for their queries right away</a:t>
          </a:r>
          <a:endParaRPr lang="en-US" sz="1400" dirty="0"/>
        </a:p>
      </dgm:t>
    </dgm:pt>
    <dgm:pt modelId="{7BFB9AAF-B079-4641-93DD-58A6661194A3}" type="parTrans" cxnId="{17AACCE5-D5AA-47CC-9993-A7B685F7067A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3DEB07F9-8681-45B1-B6DB-D5F258DF9D6D}" type="sibTrans" cxnId="{17AACCE5-D5AA-47CC-9993-A7B685F7067A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0F8C644F-279C-4E65-ADF6-F87DA2CE204E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800" b="1" dirty="0" smtClean="0"/>
            <a:t>Solutions</a:t>
          </a:r>
          <a:endParaRPr lang="en-US" sz="1800" b="1" dirty="0"/>
        </a:p>
      </dgm:t>
    </dgm:pt>
    <dgm:pt modelId="{4D4A6EFA-A7DB-4353-9FA1-5451AA120B43}" type="parTrans" cxnId="{31909BA4-7992-4E05-A40C-608523AEEED9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0042CA99-71B6-4D12-8ECA-C7889BE53138}" type="sibTrans" cxnId="{31909BA4-7992-4E05-A40C-608523AEEED9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2CE85467-815B-45F7-BBC8-B34D091199CD}">
      <dgm:prSet custT="1"/>
      <dgm:spPr/>
      <dgm:t>
        <a:bodyPr/>
        <a:lstStyle/>
        <a:p>
          <a:pPr>
            <a:lnSpc>
              <a:spcPct val="150000"/>
            </a:lnSpc>
          </a:pPr>
          <a:endParaRPr lang="en-US" sz="1800" b="1" i="1" dirty="0"/>
        </a:p>
      </dgm:t>
    </dgm:pt>
    <dgm:pt modelId="{025BEDD0-6B6E-4C3F-B21B-3977511E8D5C}" type="parTrans" cxnId="{2536333D-39E1-4F9E-B223-90D7E8CE846E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8B594108-5095-47EA-ADB1-F9940651A1E1}" type="sibTrans" cxnId="{2536333D-39E1-4F9E-B223-90D7E8CE846E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25481FF6-1B40-4F2B-A591-AA8CF8DCDCE9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 smtClean="0"/>
            <a:t>Provides prompt responses  via virtual assistants to Farmers’ queries based on the learnings from the Historical data (</a:t>
          </a:r>
          <a:r>
            <a:rPr lang="en-US" sz="1400" dirty="0" err="1" smtClean="0"/>
            <a:t>Kisan</a:t>
          </a:r>
          <a:r>
            <a:rPr lang="en-US" sz="1400" dirty="0" smtClean="0"/>
            <a:t> Call Centre)</a:t>
          </a:r>
          <a:endParaRPr lang="en-US" sz="1400" dirty="0"/>
        </a:p>
      </dgm:t>
    </dgm:pt>
    <dgm:pt modelId="{2DE191B3-EBE7-495C-B0D2-41E35BDDAB0A}" type="parTrans" cxnId="{C6244E9C-641C-4612-893F-163A1517178B}">
      <dgm:prSet/>
      <dgm:spPr/>
      <dgm:t>
        <a:bodyPr/>
        <a:lstStyle/>
        <a:p>
          <a:endParaRPr lang="en-US"/>
        </a:p>
      </dgm:t>
    </dgm:pt>
    <dgm:pt modelId="{BD5C3DD8-AC92-442C-8352-2803F4FDD101}" type="sibTrans" cxnId="{C6244E9C-641C-4612-893F-163A1517178B}">
      <dgm:prSet/>
      <dgm:spPr/>
      <dgm:t>
        <a:bodyPr/>
        <a:lstStyle/>
        <a:p>
          <a:endParaRPr lang="en-US"/>
        </a:p>
      </dgm:t>
    </dgm:pt>
    <dgm:pt modelId="{D215D69C-A7FD-4613-808E-F58F350408B4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 smtClean="0"/>
            <a:t>Recommends pesticides suggestion based on the food crop images uploaded by farmers</a:t>
          </a:r>
          <a:endParaRPr lang="en-US" sz="1400" dirty="0"/>
        </a:p>
      </dgm:t>
    </dgm:pt>
    <dgm:pt modelId="{45CD670F-3259-40E7-B148-3DC879C72645}" type="parTrans" cxnId="{05B99CB5-D84A-4C54-920B-025F66E73E98}">
      <dgm:prSet/>
      <dgm:spPr/>
      <dgm:t>
        <a:bodyPr/>
        <a:lstStyle/>
        <a:p>
          <a:endParaRPr lang="en-US"/>
        </a:p>
      </dgm:t>
    </dgm:pt>
    <dgm:pt modelId="{88620BA6-865C-4CF0-883F-B3704FCCDC5D}" type="sibTrans" cxnId="{05B99CB5-D84A-4C54-920B-025F66E73E98}">
      <dgm:prSet/>
      <dgm:spPr/>
      <dgm:t>
        <a:bodyPr/>
        <a:lstStyle/>
        <a:p>
          <a:endParaRPr lang="en-US"/>
        </a:p>
      </dgm:t>
    </dgm:pt>
    <dgm:pt modelId="{D1938B0D-F523-4556-AB2A-11DEF96DA479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 smtClean="0"/>
            <a:t>Draws out insights onto the dashboard for better understandings</a:t>
          </a:r>
          <a:endParaRPr lang="en-US" sz="1400" dirty="0"/>
        </a:p>
      </dgm:t>
    </dgm:pt>
    <dgm:pt modelId="{DBED6B8D-1A46-491D-A085-20F73A05484E}" type="parTrans" cxnId="{98EB1417-791D-4E11-ABFA-C632D2826EC8}">
      <dgm:prSet/>
      <dgm:spPr/>
      <dgm:t>
        <a:bodyPr/>
        <a:lstStyle/>
        <a:p>
          <a:endParaRPr lang="en-US"/>
        </a:p>
      </dgm:t>
    </dgm:pt>
    <dgm:pt modelId="{5007648E-022A-4F52-ACC4-A116D7996634}" type="sibTrans" cxnId="{98EB1417-791D-4E11-ABFA-C632D2826EC8}">
      <dgm:prSet/>
      <dgm:spPr/>
      <dgm:t>
        <a:bodyPr/>
        <a:lstStyle/>
        <a:p>
          <a:endParaRPr lang="en-US"/>
        </a:p>
      </dgm:t>
    </dgm:pt>
    <dgm:pt modelId="{A3DD76CE-E11F-459D-B239-34467335BCEB}">
      <dgm:prSet custT="1"/>
      <dgm:spPr/>
      <dgm:t>
        <a:bodyPr/>
        <a:lstStyle/>
        <a:p>
          <a:pPr>
            <a:lnSpc>
              <a:spcPct val="150000"/>
            </a:lnSpc>
          </a:pPr>
          <a:endParaRPr lang="en-US" sz="1400" dirty="0"/>
        </a:p>
      </dgm:t>
    </dgm:pt>
    <dgm:pt modelId="{BF4D275F-FA7F-48F8-989C-9987539289F8}" type="parTrans" cxnId="{D3A49210-071C-4791-AD16-C4A1DDCB144F}">
      <dgm:prSet/>
      <dgm:spPr/>
      <dgm:t>
        <a:bodyPr/>
        <a:lstStyle/>
        <a:p>
          <a:endParaRPr lang="en-US"/>
        </a:p>
      </dgm:t>
    </dgm:pt>
    <dgm:pt modelId="{F550B3B3-EC4F-43F3-BE63-DB6BC7335664}" type="sibTrans" cxnId="{D3A49210-071C-4791-AD16-C4A1DDCB144F}">
      <dgm:prSet/>
      <dgm:spPr/>
      <dgm:t>
        <a:bodyPr/>
        <a:lstStyle/>
        <a:p>
          <a:endParaRPr lang="en-US"/>
        </a:p>
      </dgm:t>
    </dgm:pt>
    <dgm:pt modelId="{72AFD5C3-A60A-4574-A9B2-BB62229103EF}">
      <dgm:prSet custT="1"/>
      <dgm:spPr/>
      <dgm:t>
        <a:bodyPr/>
        <a:lstStyle/>
        <a:p>
          <a:pPr>
            <a:lnSpc>
              <a:spcPct val="150000"/>
            </a:lnSpc>
          </a:pPr>
          <a:endParaRPr lang="en-US" sz="1400" dirty="0"/>
        </a:p>
      </dgm:t>
    </dgm:pt>
    <dgm:pt modelId="{8E3A1487-944D-4B88-A376-BB770961E186}" type="parTrans" cxnId="{242D3DEF-6830-4D6E-A68A-C9ADD5333C85}">
      <dgm:prSet/>
      <dgm:spPr/>
      <dgm:t>
        <a:bodyPr/>
        <a:lstStyle/>
        <a:p>
          <a:endParaRPr lang="en-US"/>
        </a:p>
      </dgm:t>
    </dgm:pt>
    <dgm:pt modelId="{E3CB6A63-98D2-4031-AAB9-5BF6C7BC07F7}" type="sibTrans" cxnId="{242D3DEF-6830-4D6E-A68A-C9ADD5333C85}">
      <dgm:prSet/>
      <dgm:spPr/>
      <dgm:t>
        <a:bodyPr/>
        <a:lstStyle/>
        <a:p>
          <a:endParaRPr lang="en-US"/>
        </a:p>
      </dgm:t>
    </dgm:pt>
    <dgm:pt modelId="{A48D2911-A716-4167-840F-1495F5A6D553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 smtClean="0"/>
            <a:t>Image recognition to analyze the crop destroyers (insects/worms) and provides suggestions on pesticides to enable the growth of crops</a:t>
          </a:r>
          <a:endParaRPr lang="en-US" sz="1400" dirty="0"/>
        </a:p>
      </dgm:t>
    </dgm:pt>
    <dgm:pt modelId="{0FA49BDC-FCAB-4F37-A525-0C75C8C32CDA}" type="parTrans" cxnId="{785AD93E-E2D7-4B8C-A277-E1C5B5BAFCF2}">
      <dgm:prSet/>
      <dgm:spPr/>
      <dgm:t>
        <a:bodyPr/>
        <a:lstStyle/>
        <a:p>
          <a:endParaRPr lang="en-US"/>
        </a:p>
      </dgm:t>
    </dgm:pt>
    <dgm:pt modelId="{BC0EC82E-D87D-4704-AD97-C5A6731642CE}" type="sibTrans" cxnId="{785AD93E-E2D7-4B8C-A277-E1C5B5BAFCF2}">
      <dgm:prSet/>
      <dgm:spPr/>
      <dgm:t>
        <a:bodyPr/>
        <a:lstStyle/>
        <a:p>
          <a:endParaRPr lang="en-US"/>
        </a:p>
      </dgm:t>
    </dgm:pt>
    <dgm:pt modelId="{0D07E946-3FCB-4006-9F03-EFCF49F07189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US" sz="1800" b="1" dirty="0" smtClean="0"/>
            <a:t>Idea</a:t>
          </a:r>
          <a:endParaRPr lang="en-US" sz="1800" b="1" dirty="0"/>
        </a:p>
      </dgm:t>
    </dgm:pt>
    <dgm:pt modelId="{3A593F81-585E-449B-AD0F-A721B46D7D53}" type="sibTrans" cxnId="{80FBD854-FCC6-4208-963C-AA8D6EC60398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FE60DE78-29FE-467D-B741-9C721DDE5565}" type="parTrans" cxnId="{80FBD854-FCC6-4208-963C-AA8D6EC60398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078BBEF6-AD2D-4F6B-9359-7F47D2900BFA}">
      <dgm:prSet custT="1"/>
      <dgm:spPr/>
      <dgm:t>
        <a:bodyPr/>
        <a:lstStyle/>
        <a:p>
          <a:pPr>
            <a:lnSpc>
              <a:spcPct val="150000"/>
            </a:lnSpc>
          </a:pPr>
          <a:endParaRPr lang="en-US" sz="1400" dirty="0"/>
        </a:p>
      </dgm:t>
    </dgm:pt>
    <dgm:pt modelId="{714B302C-39E9-4533-B5D6-87B46C1459FA}" type="parTrans" cxnId="{B189F2AA-EA42-4C48-89A2-DBC916D00927}">
      <dgm:prSet/>
      <dgm:spPr/>
      <dgm:t>
        <a:bodyPr/>
        <a:lstStyle/>
        <a:p>
          <a:endParaRPr lang="en-US"/>
        </a:p>
      </dgm:t>
    </dgm:pt>
    <dgm:pt modelId="{89D01242-07A2-4906-8DD2-52E4D6A6870D}" type="sibTrans" cxnId="{B189F2AA-EA42-4C48-89A2-DBC916D00927}">
      <dgm:prSet/>
      <dgm:spPr/>
      <dgm:t>
        <a:bodyPr/>
        <a:lstStyle/>
        <a:p>
          <a:endParaRPr lang="en-US"/>
        </a:p>
      </dgm:t>
    </dgm:pt>
    <dgm:pt modelId="{13B7436F-986F-4F6B-B00E-0532185B4422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 smtClean="0"/>
            <a:t>Encourages younger minds to take up agriculture</a:t>
          </a:r>
          <a:endParaRPr lang="en-US" sz="1400" dirty="0"/>
        </a:p>
      </dgm:t>
    </dgm:pt>
    <dgm:pt modelId="{1805CE29-4583-443E-B217-901F355F0A4D}" type="parTrans" cxnId="{8E852ADB-EC75-4765-9660-9D1E32B84612}">
      <dgm:prSet/>
      <dgm:spPr/>
      <dgm:t>
        <a:bodyPr/>
        <a:lstStyle/>
        <a:p>
          <a:endParaRPr lang="en-US"/>
        </a:p>
      </dgm:t>
    </dgm:pt>
    <dgm:pt modelId="{1DECF6ED-A270-462D-B1E0-44A7DDFAEFB7}" type="sibTrans" cxnId="{8E852ADB-EC75-4765-9660-9D1E32B84612}">
      <dgm:prSet/>
      <dgm:spPr/>
      <dgm:t>
        <a:bodyPr/>
        <a:lstStyle/>
        <a:p>
          <a:endParaRPr lang="en-US"/>
        </a:p>
      </dgm:t>
    </dgm:pt>
    <dgm:pt modelId="{5F0D4F2F-1A23-4233-980B-F8ADDADAE2B0}" type="pres">
      <dgm:prSet presAssocID="{0EF4DF9B-36F2-453B-AA3F-BB9497787E5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D9BA14F-21D4-4CE9-B1F1-1E052CE1BF09}" type="pres">
      <dgm:prSet presAssocID="{0D07E946-3FCB-4006-9F03-EFCF49F07189}" presName="composite" presStyleCnt="0"/>
      <dgm:spPr/>
    </dgm:pt>
    <dgm:pt modelId="{BFADA8AA-7972-44F9-8CC7-633D5D3E2A63}" type="pres">
      <dgm:prSet presAssocID="{0D07E946-3FCB-4006-9F03-EFCF49F07189}" presName="FirstChild" presStyleLbl="revTx" presStyleIdx="0" presStyleCnt="4" custLinFactNeighborX="5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E39B76-0EB4-4AC1-A535-C226E88A5D99}" type="pres">
      <dgm:prSet presAssocID="{0D07E946-3FCB-4006-9F03-EFCF49F07189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C705FD-876B-444F-B86B-434447293F1B}" type="pres">
      <dgm:prSet presAssocID="{0D07E946-3FCB-4006-9F03-EFCF49F07189}" presName="Accent" presStyleLbl="parChTrans1D1" presStyleIdx="0" presStyleCnt="2"/>
      <dgm:spPr/>
    </dgm:pt>
    <dgm:pt modelId="{F2469DAA-567A-4913-9A98-B28CF3E5E663}" type="pres">
      <dgm:prSet presAssocID="{0D07E946-3FCB-4006-9F03-EFCF49F07189}" presName="Child" presStyleLbl="revTx" presStyleIdx="1" presStyleCnt="4" custScaleY="821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DB4EEE-4065-48DD-B201-FE1CD71E322A}" type="pres">
      <dgm:prSet presAssocID="{3A593F81-585E-449B-AD0F-A721B46D7D53}" presName="sibTrans" presStyleCnt="0"/>
      <dgm:spPr/>
    </dgm:pt>
    <dgm:pt modelId="{D53DECEF-AE8E-425E-8310-C423A44079D0}" type="pres">
      <dgm:prSet presAssocID="{0F8C644F-279C-4E65-ADF6-F87DA2CE204E}" presName="composite" presStyleCnt="0"/>
      <dgm:spPr/>
    </dgm:pt>
    <dgm:pt modelId="{540909D7-4D89-468B-A300-2855C9D8282B}" type="pres">
      <dgm:prSet presAssocID="{0F8C644F-279C-4E65-ADF6-F87DA2CE204E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619C4A-AEA1-430F-AA39-931919F0A08D}" type="pres">
      <dgm:prSet presAssocID="{0F8C644F-279C-4E65-ADF6-F87DA2CE204E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C3B215-8AF2-4F6E-B47D-8CD31E1835B6}" type="pres">
      <dgm:prSet presAssocID="{0F8C644F-279C-4E65-ADF6-F87DA2CE204E}" presName="Accent" presStyleLbl="parChTrans1D1" presStyleIdx="1" presStyleCnt="2"/>
      <dgm:spPr/>
    </dgm:pt>
    <dgm:pt modelId="{046B04C7-81DF-41E2-85E1-979C17D7B6BE}" type="pres">
      <dgm:prSet presAssocID="{0F8C644F-279C-4E65-ADF6-F87DA2CE204E}" presName="Child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65C2AD-7BA6-4E3E-A0DF-BD7BB5A328F3}" type="presOf" srcId="{25481FF6-1B40-4F2B-A591-AA8CF8DCDCE9}" destId="{F2469DAA-567A-4913-9A98-B28CF3E5E663}" srcOrd="0" destOrd="1" presId="urn:microsoft.com/office/officeart/2011/layout/TabList"/>
    <dgm:cxn modelId="{1CB1817C-3B4B-4F86-B1B0-9178287AB6E6}" srcId="{0D07E946-3FCB-4006-9F03-EFCF49F07189}" destId="{77F8DEB6-3DBD-43E5-8829-F82335FDCB75}" srcOrd="4" destOrd="0" parTransId="{768440EB-7BB2-4BF5-8784-290828EB1CD6}" sibTransId="{59161F1B-7243-4C26-B290-5D087C65A00E}"/>
    <dgm:cxn modelId="{17AACCE5-D5AA-47CC-9993-A7B685F7067A}" srcId="{0F8C644F-279C-4E65-ADF6-F87DA2CE204E}" destId="{D5477F5E-927C-4907-937B-3CF1D41E7F99}" srcOrd="1" destOrd="0" parTransId="{7BFB9AAF-B079-4641-93DD-58A6661194A3}" sibTransId="{3DEB07F9-8681-45B1-B6DB-D5F258DF9D6D}"/>
    <dgm:cxn modelId="{C6244E9C-641C-4612-893F-163A1517178B}" srcId="{0D07E946-3FCB-4006-9F03-EFCF49F07189}" destId="{25481FF6-1B40-4F2B-A591-AA8CF8DCDCE9}" srcOrd="2" destOrd="0" parTransId="{2DE191B3-EBE7-495C-B0D2-41E35BDDAB0A}" sibTransId="{BD5C3DD8-AC92-442C-8352-2803F4FDD101}"/>
    <dgm:cxn modelId="{EE003C92-2B4F-4090-900B-99A23873C06A}" srcId="{0D07E946-3FCB-4006-9F03-EFCF49F07189}" destId="{43116067-2688-421F-BC4F-D1940E4E46C3}" srcOrd="1" destOrd="0" parTransId="{97AFA723-D2C4-4602-970C-CA7C74D6E17B}" sibTransId="{BEA64BE9-50D3-4416-A94D-FC3F2E4EFC7C}"/>
    <dgm:cxn modelId="{997FE903-7700-4FD3-883E-CDE13968982E}" type="presOf" srcId="{0F8C644F-279C-4E65-ADF6-F87DA2CE204E}" destId="{F1619C4A-AEA1-430F-AA39-931919F0A08D}" srcOrd="0" destOrd="0" presId="urn:microsoft.com/office/officeart/2011/layout/TabList"/>
    <dgm:cxn modelId="{F26CB7E0-9291-415D-856D-C369AFA539DB}" type="presOf" srcId="{A3216282-4038-4B06-B12C-DBCE42D386B1}" destId="{BFADA8AA-7972-44F9-8CC7-633D5D3E2A63}" srcOrd="0" destOrd="0" presId="urn:microsoft.com/office/officeart/2011/layout/TabList"/>
    <dgm:cxn modelId="{00073D90-D90F-44F1-BFCC-2112681A3786}" type="presOf" srcId="{078BBEF6-AD2D-4F6B-9359-7F47D2900BFA}" destId="{046B04C7-81DF-41E2-85E1-979C17D7B6BE}" srcOrd="0" destOrd="4" presId="urn:microsoft.com/office/officeart/2011/layout/TabList"/>
    <dgm:cxn modelId="{8E852ADB-EC75-4765-9660-9D1E32B84612}" srcId="{0F8C644F-279C-4E65-ADF6-F87DA2CE204E}" destId="{13B7436F-986F-4F6B-B00E-0532185B4422}" srcOrd="4" destOrd="0" parTransId="{1805CE29-4583-443E-B217-901F355F0A4D}" sibTransId="{1DECF6ED-A270-462D-B1E0-44A7DDFAEFB7}"/>
    <dgm:cxn modelId="{F86FE087-9083-4DD4-B5F5-65080A0DA281}" type="presOf" srcId="{D215D69C-A7FD-4613-808E-F58F350408B4}" destId="{046B04C7-81DF-41E2-85E1-979C17D7B6BE}" srcOrd="0" destOrd="1" presId="urn:microsoft.com/office/officeart/2011/layout/TabList"/>
    <dgm:cxn modelId="{C2A8DEAA-439B-40C7-9762-8496FD88635B}" type="presOf" srcId="{0D07E946-3FCB-4006-9F03-EFCF49F07189}" destId="{E8E39B76-0EB4-4AC1-A535-C226E88A5D99}" srcOrd="0" destOrd="0" presId="urn:microsoft.com/office/officeart/2011/layout/TabList"/>
    <dgm:cxn modelId="{0C9400FF-4EFE-49F0-B305-1E6999C2014D}" type="presOf" srcId="{D1938B0D-F523-4556-AB2A-11DEF96DA479}" destId="{046B04C7-81DF-41E2-85E1-979C17D7B6BE}" srcOrd="0" destOrd="2" presId="urn:microsoft.com/office/officeart/2011/layout/TabList"/>
    <dgm:cxn modelId="{31909BA4-7992-4E05-A40C-608523AEEED9}" srcId="{0EF4DF9B-36F2-453B-AA3F-BB9497787E56}" destId="{0F8C644F-279C-4E65-ADF6-F87DA2CE204E}" srcOrd="1" destOrd="0" parTransId="{4D4A6EFA-A7DB-4353-9FA1-5451AA120B43}" sibTransId="{0042CA99-71B6-4D12-8ECA-C7889BE53138}"/>
    <dgm:cxn modelId="{05B99CB5-D84A-4C54-920B-025F66E73E98}" srcId="{0F8C644F-279C-4E65-ADF6-F87DA2CE204E}" destId="{D215D69C-A7FD-4613-808E-F58F350408B4}" srcOrd="2" destOrd="0" parTransId="{45CD670F-3259-40E7-B148-3DC879C72645}" sibTransId="{88620BA6-865C-4CF0-883F-B3704FCCDC5D}"/>
    <dgm:cxn modelId="{68D3750B-CCB3-49EE-80E2-2A41F40AE5B6}" type="presOf" srcId="{2CE85467-815B-45F7-BBC8-B34D091199CD}" destId="{540909D7-4D89-468B-A300-2855C9D8282B}" srcOrd="0" destOrd="0" presId="urn:microsoft.com/office/officeart/2011/layout/TabList"/>
    <dgm:cxn modelId="{B5D3B2CC-ED7D-4933-8CD8-4AA4E8B4606C}" type="presOf" srcId="{77F8DEB6-3DBD-43E5-8829-F82335FDCB75}" destId="{F2469DAA-567A-4913-9A98-B28CF3E5E663}" srcOrd="0" destOrd="3" presId="urn:microsoft.com/office/officeart/2011/layout/TabList"/>
    <dgm:cxn modelId="{68444B46-D27A-4AAD-BD1C-27A7EB3E6460}" type="presOf" srcId="{D5477F5E-927C-4907-937B-3CF1D41E7F99}" destId="{046B04C7-81DF-41E2-85E1-979C17D7B6BE}" srcOrd="0" destOrd="0" presId="urn:microsoft.com/office/officeart/2011/layout/TabList"/>
    <dgm:cxn modelId="{2536333D-39E1-4F9E-B223-90D7E8CE846E}" srcId="{0F8C644F-279C-4E65-ADF6-F87DA2CE204E}" destId="{2CE85467-815B-45F7-BBC8-B34D091199CD}" srcOrd="0" destOrd="0" parTransId="{025BEDD0-6B6E-4C3F-B21B-3977511E8D5C}" sibTransId="{8B594108-5095-47EA-ADB1-F9940651A1E1}"/>
    <dgm:cxn modelId="{785AD93E-E2D7-4B8C-A277-E1C5B5BAFCF2}" srcId="{0D07E946-3FCB-4006-9F03-EFCF49F07189}" destId="{A48D2911-A716-4167-840F-1495F5A6D553}" srcOrd="3" destOrd="0" parTransId="{0FA49BDC-FCAB-4F37-A525-0C75C8C32CDA}" sibTransId="{BC0EC82E-D87D-4704-AD97-C5A6731642CE}"/>
    <dgm:cxn modelId="{98EB1417-791D-4E11-ABFA-C632D2826EC8}" srcId="{0F8C644F-279C-4E65-ADF6-F87DA2CE204E}" destId="{D1938B0D-F523-4556-AB2A-11DEF96DA479}" srcOrd="3" destOrd="0" parTransId="{DBED6B8D-1A46-491D-A085-20F73A05484E}" sibTransId="{5007648E-022A-4F52-ACC4-A116D7996634}"/>
    <dgm:cxn modelId="{B49EF05F-3D19-48EA-8860-35596435F4CD}" type="presOf" srcId="{72AFD5C3-A60A-4574-A9B2-BB62229103EF}" destId="{046B04C7-81DF-41E2-85E1-979C17D7B6BE}" srcOrd="0" destOrd="5" presId="urn:microsoft.com/office/officeart/2011/layout/TabList"/>
    <dgm:cxn modelId="{B189F2AA-EA42-4C48-89A2-DBC916D00927}" srcId="{0F8C644F-279C-4E65-ADF6-F87DA2CE204E}" destId="{078BBEF6-AD2D-4F6B-9359-7F47D2900BFA}" srcOrd="5" destOrd="0" parTransId="{714B302C-39E9-4533-B5D6-87B46C1459FA}" sibTransId="{89D01242-07A2-4906-8DD2-52E4D6A6870D}"/>
    <dgm:cxn modelId="{D3A49210-071C-4791-AD16-C4A1DDCB144F}" srcId="{0F8C644F-279C-4E65-ADF6-F87DA2CE204E}" destId="{A3DD76CE-E11F-459D-B239-34467335BCEB}" srcOrd="7" destOrd="0" parTransId="{BF4D275F-FA7F-48F8-989C-9987539289F8}" sibTransId="{F550B3B3-EC4F-43F3-BE63-DB6BC7335664}"/>
    <dgm:cxn modelId="{A0072A74-543F-4B70-A05F-471721941F0D}" type="presOf" srcId="{43116067-2688-421F-BC4F-D1940E4E46C3}" destId="{F2469DAA-567A-4913-9A98-B28CF3E5E663}" srcOrd="0" destOrd="0" presId="urn:microsoft.com/office/officeart/2011/layout/TabList"/>
    <dgm:cxn modelId="{9D95E56F-A33D-4374-A24E-8B10EFC398F4}" type="presOf" srcId="{13B7436F-986F-4F6B-B00E-0532185B4422}" destId="{046B04C7-81DF-41E2-85E1-979C17D7B6BE}" srcOrd="0" destOrd="3" presId="urn:microsoft.com/office/officeart/2011/layout/TabList"/>
    <dgm:cxn modelId="{80FBD854-FCC6-4208-963C-AA8D6EC60398}" srcId="{0EF4DF9B-36F2-453B-AA3F-BB9497787E56}" destId="{0D07E946-3FCB-4006-9F03-EFCF49F07189}" srcOrd="0" destOrd="0" parTransId="{FE60DE78-29FE-467D-B741-9C721DDE5565}" sibTransId="{3A593F81-585E-449B-AD0F-A721B46D7D53}"/>
    <dgm:cxn modelId="{45033735-77AC-46B4-BCCC-6D446DD8AEB7}" type="presOf" srcId="{A3DD76CE-E11F-459D-B239-34467335BCEB}" destId="{046B04C7-81DF-41E2-85E1-979C17D7B6BE}" srcOrd="0" destOrd="6" presId="urn:microsoft.com/office/officeart/2011/layout/TabList"/>
    <dgm:cxn modelId="{1A591648-F9FB-4821-BC4B-C144795EA664}" type="presOf" srcId="{0EF4DF9B-36F2-453B-AA3F-BB9497787E56}" destId="{5F0D4F2F-1A23-4233-980B-F8ADDADAE2B0}" srcOrd="0" destOrd="0" presId="urn:microsoft.com/office/officeart/2011/layout/TabList"/>
    <dgm:cxn modelId="{242D3DEF-6830-4D6E-A68A-C9ADD5333C85}" srcId="{0F8C644F-279C-4E65-ADF6-F87DA2CE204E}" destId="{72AFD5C3-A60A-4574-A9B2-BB62229103EF}" srcOrd="6" destOrd="0" parTransId="{8E3A1487-944D-4B88-A376-BB770961E186}" sibTransId="{E3CB6A63-98D2-4031-AAB9-5BF6C7BC07F7}"/>
    <dgm:cxn modelId="{C3D77543-F523-4C97-8792-9E29959F912A}" srcId="{0D07E946-3FCB-4006-9F03-EFCF49F07189}" destId="{A3216282-4038-4B06-B12C-DBCE42D386B1}" srcOrd="0" destOrd="0" parTransId="{17CCB620-CE79-4121-9247-10AF10460359}" sibTransId="{7514E30F-5CFF-406F-9B8D-BFCE29BD3C08}"/>
    <dgm:cxn modelId="{3519C7FE-390C-4F78-847E-F36FB86DE6D5}" type="presOf" srcId="{A48D2911-A716-4167-840F-1495F5A6D553}" destId="{F2469DAA-567A-4913-9A98-B28CF3E5E663}" srcOrd="0" destOrd="2" presId="urn:microsoft.com/office/officeart/2011/layout/TabList"/>
    <dgm:cxn modelId="{BB3EAEF0-AB0C-4691-80FD-F2311F119DD3}" type="presParOf" srcId="{5F0D4F2F-1A23-4233-980B-F8ADDADAE2B0}" destId="{3D9BA14F-21D4-4CE9-B1F1-1E052CE1BF09}" srcOrd="0" destOrd="0" presId="urn:microsoft.com/office/officeart/2011/layout/TabList"/>
    <dgm:cxn modelId="{3CA69FDA-7309-48DD-BFD5-41BC1293A288}" type="presParOf" srcId="{3D9BA14F-21D4-4CE9-B1F1-1E052CE1BF09}" destId="{BFADA8AA-7972-44F9-8CC7-633D5D3E2A63}" srcOrd="0" destOrd="0" presId="urn:microsoft.com/office/officeart/2011/layout/TabList"/>
    <dgm:cxn modelId="{6CD7E7C7-D182-44F9-8332-B21E1DA4BCA0}" type="presParOf" srcId="{3D9BA14F-21D4-4CE9-B1F1-1E052CE1BF09}" destId="{E8E39B76-0EB4-4AC1-A535-C226E88A5D99}" srcOrd="1" destOrd="0" presId="urn:microsoft.com/office/officeart/2011/layout/TabList"/>
    <dgm:cxn modelId="{9CC51A7E-F65D-4C0C-9F36-B16F63E84C32}" type="presParOf" srcId="{3D9BA14F-21D4-4CE9-B1F1-1E052CE1BF09}" destId="{0CC705FD-876B-444F-B86B-434447293F1B}" srcOrd="2" destOrd="0" presId="urn:microsoft.com/office/officeart/2011/layout/TabList"/>
    <dgm:cxn modelId="{89932FD2-C521-4CF4-9E90-537C4EF90986}" type="presParOf" srcId="{5F0D4F2F-1A23-4233-980B-F8ADDADAE2B0}" destId="{F2469DAA-567A-4913-9A98-B28CF3E5E663}" srcOrd="1" destOrd="0" presId="urn:microsoft.com/office/officeart/2011/layout/TabList"/>
    <dgm:cxn modelId="{BDB6BAB4-2C84-4E8A-B97E-112436CD5FCC}" type="presParOf" srcId="{5F0D4F2F-1A23-4233-980B-F8ADDADAE2B0}" destId="{49DB4EEE-4065-48DD-B201-FE1CD71E322A}" srcOrd="2" destOrd="0" presId="urn:microsoft.com/office/officeart/2011/layout/TabList"/>
    <dgm:cxn modelId="{5E63E138-E141-4037-9BA8-373BD08FF946}" type="presParOf" srcId="{5F0D4F2F-1A23-4233-980B-F8ADDADAE2B0}" destId="{D53DECEF-AE8E-425E-8310-C423A44079D0}" srcOrd="3" destOrd="0" presId="urn:microsoft.com/office/officeart/2011/layout/TabList"/>
    <dgm:cxn modelId="{A1AB6F10-16D0-40CB-8E14-65E0032CE197}" type="presParOf" srcId="{D53DECEF-AE8E-425E-8310-C423A44079D0}" destId="{540909D7-4D89-468B-A300-2855C9D8282B}" srcOrd="0" destOrd="0" presId="urn:microsoft.com/office/officeart/2011/layout/TabList"/>
    <dgm:cxn modelId="{CC4A7AC8-4B7B-42DC-A4B4-7A9EB3062A25}" type="presParOf" srcId="{D53DECEF-AE8E-425E-8310-C423A44079D0}" destId="{F1619C4A-AEA1-430F-AA39-931919F0A08D}" srcOrd="1" destOrd="0" presId="urn:microsoft.com/office/officeart/2011/layout/TabList"/>
    <dgm:cxn modelId="{EEC0570B-2B48-4AA6-AB1A-558925ACBB3E}" type="presParOf" srcId="{D53DECEF-AE8E-425E-8310-C423A44079D0}" destId="{ECC3B215-8AF2-4F6E-B47D-8CD31E1835B6}" srcOrd="2" destOrd="0" presId="urn:microsoft.com/office/officeart/2011/layout/TabList"/>
    <dgm:cxn modelId="{1C8A6B50-D01B-416B-9458-1C1298047A3A}" type="presParOf" srcId="{5F0D4F2F-1A23-4233-980B-F8ADDADAE2B0}" destId="{046B04C7-81DF-41E2-85E1-979C17D7B6BE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C3B215-8AF2-4F6E-B47D-8CD31E1835B6}">
      <dsp:nvSpPr>
        <dsp:cNvPr id="0" name=""/>
        <dsp:cNvSpPr/>
      </dsp:nvSpPr>
      <dsp:spPr>
        <a:xfrm>
          <a:off x="0" y="3787575"/>
          <a:ext cx="10279850" cy="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705FD-876B-444F-B86B-434447293F1B}">
      <dsp:nvSpPr>
        <dsp:cNvPr id="0" name=""/>
        <dsp:cNvSpPr/>
      </dsp:nvSpPr>
      <dsp:spPr>
        <a:xfrm>
          <a:off x="0" y="1028373"/>
          <a:ext cx="10279850" cy="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ADA8AA-7972-44F9-8CC7-633D5D3E2A63}">
      <dsp:nvSpPr>
        <dsp:cNvPr id="0" name=""/>
        <dsp:cNvSpPr/>
      </dsp:nvSpPr>
      <dsp:spPr>
        <a:xfrm>
          <a:off x="2672760" y="3641"/>
          <a:ext cx="7607089" cy="1024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lvl="0" algn="l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endParaRPr lang="en-US" sz="1800" b="1" i="1" kern="1200" dirty="0"/>
        </a:p>
      </dsp:txBody>
      <dsp:txXfrm>
        <a:off x="2672760" y="3641"/>
        <a:ext cx="7607089" cy="1024732"/>
      </dsp:txXfrm>
    </dsp:sp>
    <dsp:sp modelId="{E8E39B76-0EB4-4AC1-A535-C226E88A5D99}">
      <dsp:nvSpPr>
        <dsp:cNvPr id="0" name=""/>
        <dsp:cNvSpPr/>
      </dsp:nvSpPr>
      <dsp:spPr>
        <a:xfrm>
          <a:off x="0" y="3641"/>
          <a:ext cx="2672761" cy="1024732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Idea</a:t>
          </a:r>
          <a:endParaRPr lang="en-US" sz="1800" b="1" kern="1200" dirty="0"/>
        </a:p>
      </dsp:txBody>
      <dsp:txXfrm>
        <a:off x="50032" y="53673"/>
        <a:ext cx="2572697" cy="974700"/>
      </dsp:txXfrm>
    </dsp:sp>
    <dsp:sp modelId="{F2469DAA-567A-4913-9A98-B28CF3E5E663}">
      <dsp:nvSpPr>
        <dsp:cNvPr id="0" name=""/>
        <dsp:cNvSpPr/>
      </dsp:nvSpPr>
      <dsp:spPr>
        <a:xfrm>
          <a:off x="0" y="1028373"/>
          <a:ext cx="10279850" cy="1683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An AI based initiative for farmers that assists in various aspects</a:t>
          </a:r>
          <a:endParaRPr lang="en-US" sz="140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Provides prompt responses  via virtual assistants to Farmers’ queries based on the learnings from the Historical data (</a:t>
          </a:r>
          <a:r>
            <a:rPr lang="en-US" sz="1400" kern="1200" dirty="0" err="1" smtClean="0"/>
            <a:t>Kisan</a:t>
          </a:r>
          <a:r>
            <a:rPr lang="en-US" sz="1400" kern="1200" dirty="0" smtClean="0"/>
            <a:t> Call Centre)</a:t>
          </a:r>
          <a:endParaRPr lang="en-US" sz="140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Image recognition to analyze the crop destroyers (insects/worms) and provides suggestions on pesticides to enable the growth of crops</a:t>
          </a:r>
          <a:endParaRPr lang="en-US" sz="140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Dashboard for statistical analysis on the data and forecasting</a:t>
          </a:r>
          <a:endParaRPr lang="en-US" sz="1400" kern="1200" dirty="0"/>
        </a:p>
      </dsp:txBody>
      <dsp:txXfrm>
        <a:off x="0" y="1028373"/>
        <a:ext cx="10279850" cy="1683232"/>
      </dsp:txXfrm>
    </dsp:sp>
    <dsp:sp modelId="{540909D7-4D89-468B-A300-2855C9D8282B}">
      <dsp:nvSpPr>
        <dsp:cNvPr id="0" name=""/>
        <dsp:cNvSpPr/>
      </dsp:nvSpPr>
      <dsp:spPr>
        <a:xfrm>
          <a:off x="2672760" y="2762842"/>
          <a:ext cx="7607089" cy="1024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lvl="0" algn="l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endParaRPr lang="en-US" sz="1800" b="1" i="1" kern="1200" dirty="0"/>
        </a:p>
      </dsp:txBody>
      <dsp:txXfrm>
        <a:off x="2672760" y="2762842"/>
        <a:ext cx="7607089" cy="1024732"/>
      </dsp:txXfrm>
    </dsp:sp>
    <dsp:sp modelId="{F1619C4A-AEA1-430F-AA39-931919F0A08D}">
      <dsp:nvSpPr>
        <dsp:cNvPr id="0" name=""/>
        <dsp:cNvSpPr/>
      </dsp:nvSpPr>
      <dsp:spPr>
        <a:xfrm>
          <a:off x="0" y="2762842"/>
          <a:ext cx="2672761" cy="1024732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Solutions</a:t>
          </a:r>
          <a:endParaRPr lang="en-US" sz="1800" b="1" kern="1200" dirty="0"/>
        </a:p>
      </dsp:txBody>
      <dsp:txXfrm>
        <a:off x="50032" y="2812874"/>
        <a:ext cx="2572697" cy="974700"/>
      </dsp:txXfrm>
    </dsp:sp>
    <dsp:sp modelId="{046B04C7-81DF-41E2-85E1-979C17D7B6BE}">
      <dsp:nvSpPr>
        <dsp:cNvPr id="0" name=""/>
        <dsp:cNvSpPr/>
      </dsp:nvSpPr>
      <dsp:spPr>
        <a:xfrm>
          <a:off x="0" y="3787575"/>
          <a:ext cx="10279850" cy="2049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Helps Farmers to get reply for their queries right away</a:t>
          </a:r>
          <a:endParaRPr lang="en-US" sz="140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Recommends pesticides suggestion based on the food crop images uploaded by farmers</a:t>
          </a:r>
          <a:endParaRPr lang="en-US" sz="140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Draws out insights onto the dashboard for better understandings</a:t>
          </a:r>
          <a:endParaRPr lang="en-US" sz="140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Encourages younger minds to take up agriculture</a:t>
          </a:r>
          <a:endParaRPr lang="en-US" sz="140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>
        <a:off x="0" y="3787575"/>
        <a:ext cx="10279850" cy="2049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02C0-6847-476B-9118-324315DFCF5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1F65-FC37-4646-B47D-9485553FB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7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02C0-6847-476B-9118-324315DFCF5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1F65-FC37-4646-B47D-9485553FB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7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02C0-6847-476B-9118-324315DFCF5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1F65-FC37-4646-B47D-9485553FBA5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3656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02C0-6847-476B-9118-324315DFCF5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1F65-FC37-4646-B47D-9485553FB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26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02C0-6847-476B-9118-324315DFCF5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1F65-FC37-4646-B47D-9485553FBA5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4207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02C0-6847-476B-9118-324315DFCF5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1F65-FC37-4646-B47D-9485553FB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42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02C0-6847-476B-9118-324315DFCF5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1F65-FC37-4646-B47D-9485553FB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86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02C0-6847-476B-9118-324315DFCF5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1F65-FC37-4646-B47D-9485553FB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2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02C0-6847-476B-9118-324315DFCF5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1F65-FC37-4646-B47D-9485553FB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3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02C0-6847-476B-9118-324315DFCF5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1F65-FC37-4646-B47D-9485553FB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5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02C0-6847-476B-9118-324315DFCF5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1F65-FC37-4646-B47D-9485553FB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9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02C0-6847-476B-9118-324315DFCF5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1F65-FC37-4646-B47D-9485553FB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5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02C0-6847-476B-9118-324315DFCF5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1F65-FC37-4646-B47D-9485553FB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9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02C0-6847-476B-9118-324315DFCF5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1F65-FC37-4646-B47D-9485553FB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5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02C0-6847-476B-9118-324315DFCF5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1F65-FC37-4646-B47D-9485553FB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89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02C0-6847-476B-9118-324315DFCF5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1F65-FC37-4646-B47D-9485553FB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6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402C0-6847-476B-9118-324315DFCF5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2101F65-FC37-4646-B47D-9485553FB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0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Kisan</a:t>
            </a:r>
            <a:r>
              <a:rPr lang="en-US" dirty="0" smtClean="0"/>
              <a:t> </a:t>
            </a:r>
            <a:r>
              <a:rPr lang="en-US" dirty="0" err="1" smtClean="0"/>
              <a:t>NxT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 smtClean="0"/>
              <a:t>An Agroecology Assistant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Team Id: 57</a:t>
            </a:r>
          </a:p>
          <a:p>
            <a:r>
              <a:rPr lang="en-US" i="1" dirty="0" err="1" smtClean="0"/>
              <a:t>Syntellers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42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749872"/>
              </p:ext>
            </p:extLst>
          </p:nvPr>
        </p:nvGraphicFramePr>
        <p:xfrm>
          <a:off x="462117" y="1659988"/>
          <a:ext cx="9019508" cy="2654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143"/>
                <a:gridCol w="8298365"/>
              </a:tblGrid>
              <a:tr h="508095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  <a:endParaRPr lang="en-US" sz="2800" b="1" i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684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68424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Idea &amp; Solution</a:t>
                      </a:r>
                      <a:endParaRPr lang="en-US" sz="1800" b="1" spc="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684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4097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  <a:endParaRPr lang="en-US" sz="2800" b="1" i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68424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Technologies</a:t>
                      </a:r>
                      <a:endParaRPr lang="en-US" sz="1800" b="1" spc="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4097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  <a:endParaRPr lang="en-US" sz="2800" b="1" i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68424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Architecture</a:t>
                      </a:r>
                      <a:endParaRPr lang="en-US" sz="1800" b="1" spc="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4097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  <a:endParaRPr lang="en-US" sz="2800" b="1" i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68424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Demo</a:t>
                      </a:r>
                      <a:endParaRPr lang="en-US" sz="1800" b="1" spc="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4097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  <a:endParaRPr lang="en-US" sz="2800" b="1" i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68424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Further Enhancement</a:t>
                      </a:r>
                      <a:endParaRPr lang="en-US" sz="1800" b="1" spc="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23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020298903"/>
              </p:ext>
            </p:extLst>
          </p:nvPr>
        </p:nvGraphicFramePr>
        <p:xfrm>
          <a:off x="1581593" y="508295"/>
          <a:ext cx="10279850" cy="5840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09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582786" y="2335235"/>
            <a:ext cx="4895055" cy="3005798"/>
          </a:xfrm>
        </p:spPr>
        <p:txBody>
          <a:bodyPr/>
          <a:lstStyle/>
          <a:p>
            <a:r>
              <a:rPr lang="en-US" dirty="0" smtClean="0"/>
              <a:t>Natural Language Processing</a:t>
            </a:r>
          </a:p>
          <a:p>
            <a:r>
              <a:rPr lang="en-US" dirty="0" smtClean="0"/>
              <a:t>Machine learning with Deep Learning</a:t>
            </a:r>
          </a:p>
          <a:p>
            <a:r>
              <a:rPr lang="en-US" dirty="0" smtClean="0"/>
              <a:t>Analytics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593900" y="2335235"/>
            <a:ext cx="4895056" cy="2977661"/>
          </a:xfrm>
        </p:spPr>
        <p:txBody>
          <a:bodyPr/>
          <a:lstStyle/>
          <a:p>
            <a:r>
              <a:rPr lang="en-US" dirty="0" smtClean="0"/>
              <a:t>Python</a:t>
            </a:r>
          </a:p>
          <a:p>
            <a:r>
              <a:rPr lang="en-US" dirty="0" err="1" smtClean="0"/>
              <a:t>.Net</a:t>
            </a:r>
            <a:r>
              <a:rPr lang="en-US" dirty="0" smtClean="0"/>
              <a:t> for Web GUI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39816" y="1477108"/>
            <a:ext cx="3305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Technologies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159304" y="1477108"/>
            <a:ext cx="402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Programming Languages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801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72647" y="1496806"/>
            <a:ext cx="1210614" cy="93679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Word2Vec Model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220917" y="3276384"/>
            <a:ext cx="751730" cy="4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972647" y="2906605"/>
            <a:ext cx="4065878" cy="1781305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Kisan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NxT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6" idx="2"/>
          </p:cNvCxnSpPr>
          <p:nvPr/>
        </p:nvCxnSpPr>
        <p:spPr>
          <a:xfrm>
            <a:off x="2577954" y="2433596"/>
            <a:ext cx="0" cy="492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468181" y="1496806"/>
            <a:ext cx="1210614" cy="93679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Image recognition model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57076" y="2433596"/>
            <a:ext cx="0" cy="492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5790" y="3012489"/>
            <a:ext cx="1134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Farmer’s query </a:t>
            </a:r>
            <a:endParaRPr lang="en-US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068840" y="3649494"/>
            <a:ext cx="751730" cy="4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71018" y="3357106"/>
            <a:ext cx="1084721" cy="33855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Responses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4963715" y="1466820"/>
            <a:ext cx="1210614" cy="93679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Weather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API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563394" y="2403610"/>
            <a:ext cx="2209" cy="522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220917" y="4169396"/>
            <a:ext cx="751730" cy="4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2023" y="3914083"/>
            <a:ext cx="1134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Image of crops</a:t>
            </a:r>
            <a:endParaRPr lang="en-US" sz="16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057076" y="4687910"/>
            <a:ext cx="0" cy="492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059344" y="5160919"/>
            <a:ext cx="2321169" cy="93679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Dashboard for Statistical analysis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45132" y="271858"/>
            <a:ext cx="28248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Architecture</a:t>
            </a:r>
            <a:endParaRPr lang="en-US" sz="4000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7835701" y="1260563"/>
            <a:ext cx="0" cy="49518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121435" y="1328224"/>
            <a:ext cx="1325646" cy="936790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Historical Data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750370" y="1328224"/>
            <a:ext cx="1325646" cy="93679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Image of crop diseases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121434" y="2634190"/>
            <a:ext cx="1325646" cy="936790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Text preprocessing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749021" y="2634190"/>
            <a:ext cx="1325646" cy="93679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Image preprocessing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0" idx="2"/>
            <a:endCxn id="38" idx="0"/>
          </p:cNvCxnSpPr>
          <p:nvPr/>
        </p:nvCxnSpPr>
        <p:spPr>
          <a:xfrm flipH="1">
            <a:off x="10411844" y="2265014"/>
            <a:ext cx="1349" cy="369176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8782908" y="3597712"/>
            <a:ext cx="1349" cy="369176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42" name="Rectangle 41"/>
          <p:cNvSpPr/>
          <p:nvPr/>
        </p:nvSpPr>
        <p:spPr>
          <a:xfrm>
            <a:off x="8121434" y="3969635"/>
            <a:ext cx="1325646" cy="936790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Training using </a:t>
            </a:r>
            <a:r>
              <a:rPr lang="en-US" sz="1400" dirty="0" err="1" smtClean="0">
                <a:solidFill>
                  <a:schemeClr val="tx1"/>
                </a:solidFill>
              </a:rPr>
              <a:t>Gensim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775808" y="3946575"/>
            <a:ext cx="1325646" cy="93679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Training using </a:t>
            </a:r>
            <a:r>
              <a:rPr lang="en-US" sz="1400" dirty="0" err="1" smtClean="0">
                <a:solidFill>
                  <a:schemeClr val="tx1"/>
                </a:solidFill>
              </a:rPr>
              <a:t>Tensorflow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10410495" y="3589380"/>
            <a:ext cx="1349" cy="369176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2" name="Straight Arrow Connector 51"/>
          <p:cNvCxnSpPr>
            <a:stCxn id="29" idx="2"/>
            <a:endCxn id="32" idx="0"/>
          </p:cNvCxnSpPr>
          <p:nvPr/>
        </p:nvCxnSpPr>
        <p:spPr>
          <a:xfrm flipH="1">
            <a:off x="8784257" y="2265014"/>
            <a:ext cx="1" cy="369176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53" name="Rectangle 52"/>
          <p:cNvSpPr/>
          <p:nvPr/>
        </p:nvSpPr>
        <p:spPr>
          <a:xfrm>
            <a:off x="8153280" y="5275601"/>
            <a:ext cx="1325646" cy="936790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Word2Vec model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8781559" y="4906425"/>
            <a:ext cx="1349" cy="369176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10409146" y="4877437"/>
            <a:ext cx="1349" cy="369176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6" name="Rectangle 55"/>
          <p:cNvSpPr/>
          <p:nvPr/>
        </p:nvSpPr>
        <p:spPr>
          <a:xfrm>
            <a:off x="9775808" y="5251675"/>
            <a:ext cx="1325646" cy="93679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Image recognition model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08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769" y="2134773"/>
            <a:ext cx="10018713" cy="1752599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8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9054" y="1935479"/>
            <a:ext cx="10018713" cy="3124201"/>
          </a:xfrm>
        </p:spPr>
        <p:txBody>
          <a:bodyPr/>
          <a:lstStyle/>
          <a:p>
            <a:r>
              <a:rPr lang="en-US" dirty="0" smtClean="0"/>
              <a:t>Speech to text and vice versa for query and output responses </a:t>
            </a:r>
          </a:p>
          <a:p>
            <a:r>
              <a:rPr lang="en-US" dirty="0" smtClean="0"/>
              <a:t>Regional language addition</a:t>
            </a:r>
          </a:p>
          <a:p>
            <a:r>
              <a:rPr lang="en-US" dirty="0" smtClean="0"/>
              <a:t>Train model on further crop diseases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3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00" y="2908496"/>
            <a:ext cx="10018713" cy="1752599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161</TotalTime>
  <Words>208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Kisan NxT An Agroecology Assistant</vt:lpstr>
      <vt:lpstr>PowerPoint Presentation</vt:lpstr>
      <vt:lpstr>PowerPoint Presentation</vt:lpstr>
      <vt:lpstr>PowerPoint Presentation</vt:lpstr>
      <vt:lpstr>PowerPoint Presentation</vt:lpstr>
      <vt:lpstr>Demo</vt:lpstr>
      <vt:lpstr>Further Enhancements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Kisan NxT An Agroecology Counsellar</dc:title>
  <dc:creator>Manoj Asaithambi</dc:creator>
  <cp:lastModifiedBy>Manoj Asaithambi</cp:lastModifiedBy>
  <cp:revision>39</cp:revision>
  <dcterms:created xsi:type="dcterms:W3CDTF">2018-04-07T17:33:18Z</dcterms:created>
  <dcterms:modified xsi:type="dcterms:W3CDTF">2018-04-07T20:14:39Z</dcterms:modified>
</cp:coreProperties>
</file>