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8" r:id="rId11"/>
    <p:sldId id="265" r:id="rId12"/>
    <p:sldId id="266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0D21-5E5C-8111-05FE-43A10BB15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DF490-C4AB-CAF4-2650-0F9D74E33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E69E8-B050-7687-72EB-205E5B0F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B0F-35F7-4077-B518-09975C3B488B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E994-CDFB-94AC-B254-0D3AD350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85222-158E-1728-0A72-8AAFC90E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E66-8F99-4E79-8F0D-8C4668B34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14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5382-E080-804B-386D-B10BD337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6E9CD-42E8-B641-8803-0D2E30692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7638-A4CF-9F3C-D001-56ED9D40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B0F-35F7-4077-B518-09975C3B488B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D92B5-0417-E336-9519-A39281D6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F34A-B8A7-2193-B0D2-2BADE979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E66-8F99-4E79-8F0D-8C4668B34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4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7211B-247C-090B-529D-372AC9D36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BE833-372A-4E4A-FED9-2808AF731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A787-02B5-128D-65EA-D36756A5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B0F-35F7-4077-B518-09975C3B488B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659DB-DEC0-132B-0CAA-D877C185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97E39-15EA-C75E-DFE2-F9A2A361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E66-8F99-4E79-8F0D-8C4668B34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505A-566F-43EA-7357-F8E1ECF2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FEA7-CA49-151E-03B2-8DA8FAC56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1A77-C17C-23C4-751D-C3DD89B0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B0F-35F7-4077-B518-09975C3B488B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9D1C-A584-0714-7322-5B599783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49D5-0ED8-E3B9-C2AB-8005D52D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E66-8F99-4E79-8F0D-8C4668B34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96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2A7A-B759-3712-76B0-30D8592C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1497-EA46-5FC2-5C7E-6620CC975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4AF8B-2905-BD5F-08B5-0068522C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B0F-35F7-4077-B518-09975C3B488B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1799-FAB7-2CE8-4883-B9EB7B0F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A8F7-D859-96B8-581A-045C6E74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E66-8F99-4E79-8F0D-8C4668B34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24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7A40-66F0-830D-67DB-D1EDAC83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4D1E-3097-FB67-1888-E17168224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01E6E-0C04-3FD7-BC69-1EB2789C9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7A884-AE13-920D-A7E7-FD99DDA6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B0F-35F7-4077-B518-09975C3B488B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6E70D-70D1-5871-AECE-FA0ACB3B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C9F04-D298-FA7A-6CFB-78CF1A0C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E66-8F99-4E79-8F0D-8C4668B34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78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680E-30DD-F0A1-9E91-DD0EBA48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FEEE6-D969-6ED9-ACFF-D486021B6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A72F2-A703-8B50-6BB6-E5F5360B6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AC6EE-3004-31E6-8435-981DDCF36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B47A1-7D09-3DD1-CB9C-6CA0CEC6E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C6FFB-B9E5-E040-B329-C2227218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B0F-35F7-4077-B518-09975C3B488B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3EE23-DFFC-629F-515F-2D873A29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7D56E-EA40-047C-9298-971BEBD2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E66-8F99-4E79-8F0D-8C4668B34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94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C393-7D5D-CC62-AFE1-990AC165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D15C8-F538-887D-B93C-2B9E0F84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B0F-35F7-4077-B518-09975C3B488B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26C56-8DDE-8DE8-2651-A6B4FDC6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CB680-B658-95AB-216E-DC6EE158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E66-8F99-4E79-8F0D-8C4668B34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97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986B3-9FFD-AE16-F4BD-487C77D6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B0F-35F7-4077-B518-09975C3B488B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C474E-D53C-031C-1938-B3988B1F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01AF4-1688-508A-521A-60584237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E66-8F99-4E79-8F0D-8C4668B34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0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5D16-20ED-512F-3953-3D1B64B9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F6DE-9970-F0F2-0A8E-58C53D56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54EB3-04D6-7AC6-C867-D538891C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DFC33-B9FA-0BAA-0D08-35FC2972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B0F-35F7-4077-B518-09975C3B488B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2806F-B68E-A54A-83D6-90AC251D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C5FAD-45D8-4746-EC7F-89D398C2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E66-8F99-4E79-8F0D-8C4668B34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7B10-5D45-D7B4-94AE-800C478C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82C1C-42AA-396C-0B1B-469EAB701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1FABD-3FEE-746E-49B3-9EB6B7668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D238F-B45F-96CB-BFD5-69B10007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B0F-35F7-4077-B518-09975C3B488B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9481C-D89D-CEC4-CF60-83429D45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4A335-7B5C-76B6-C401-10CE200D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8CE66-8F99-4E79-8F0D-8C4668B34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FDEF4-6AE0-6FD1-8334-4AF5D0B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93581-CA6D-C02B-8C5E-8AD634568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50A4B-D0BE-A5D5-8285-56D18B5EB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AB0F-35F7-4077-B518-09975C3B488B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186B-4968-F181-F897-E08EF30FA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F728-336E-833F-FCE5-C98DF3350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8CE66-8F99-4E79-8F0D-8C4668B34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94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8BDB-D139-2CBC-91D0-ECD07F095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Shell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0F329-089B-907C-83FE-B9D8A5651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5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E358-D9D8-AFA5-3221-544CBB43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E5D5-5165-EDCA-1103-78B93596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yum install update –y</a:t>
            </a:r>
          </a:p>
          <a:p>
            <a:pPr marL="0" indent="0">
              <a:buNone/>
            </a:pPr>
            <a:r>
              <a:rPr lang="en-IN" dirty="0"/>
              <a:t>$ python</a:t>
            </a:r>
          </a:p>
          <a:p>
            <a:pPr marL="0" indent="0">
              <a:buNone/>
            </a:pPr>
            <a:r>
              <a:rPr lang="en-IN" dirty="0"/>
              <a:t>$ python3 - - version</a:t>
            </a:r>
          </a:p>
          <a:p>
            <a:pPr marL="0" indent="0">
              <a:buNone/>
            </a:pPr>
            <a:r>
              <a:rPr lang="en-IN" dirty="0"/>
              <a:t>$ pip3 - - upgrade</a:t>
            </a:r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err="1"/>
              <a:t>sudo</a:t>
            </a:r>
            <a:r>
              <a:rPr lang="en-IN" dirty="0"/>
              <a:t> pip3 install pip - -upgrade</a:t>
            </a:r>
          </a:p>
          <a:p>
            <a:pPr marL="0" indent="0">
              <a:buNone/>
            </a:pPr>
            <a:r>
              <a:rPr lang="en-IN" dirty="0"/>
              <a:t>$ pip3 install ansible</a:t>
            </a:r>
          </a:p>
          <a:p>
            <a:pPr marL="0" indent="0">
              <a:buNone/>
            </a:pPr>
            <a:r>
              <a:rPr lang="en-IN" dirty="0"/>
              <a:t>$ ansible - - version</a:t>
            </a:r>
          </a:p>
          <a:p>
            <a:pPr marL="0" indent="0">
              <a:buNone/>
            </a:pPr>
            <a:r>
              <a:rPr lang="en-IN" dirty="0"/>
              <a:t>$ ansible localhost –m ping</a:t>
            </a:r>
          </a:p>
        </p:txBody>
      </p:sp>
    </p:spTree>
    <p:extLst>
      <p:ext uri="{BB962C8B-B14F-4D97-AF65-F5344CB8AC3E}">
        <p14:creationId xmlns:p14="http://schemas.microsoft.com/office/powerpoint/2010/main" val="316972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C52A-2BA4-4343-DE12-B6F46C3A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756E-F0CE-1B9E-D37E-E405C719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Ansible </a:t>
            </a:r>
            <a:r>
              <a:rPr lang="en-IN" dirty="0" err="1"/>
              <a:t>adhoc</a:t>
            </a:r>
            <a:r>
              <a:rPr lang="en-IN" dirty="0"/>
              <a:t> command :-</a:t>
            </a:r>
          </a:p>
          <a:p>
            <a:pPr lvl="1"/>
            <a:r>
              <a:rPr lang="en-IN" dirty="0"/>
              <a:t>Ad-hoc commands are one of the simplest ways of using Ansible. These are used when you want to issue some commands on a server or bunch of servers.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Ad hoc commands are commands which can be run individually to perform quick functions.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These ad-hoc commands are not used for configuration management and deployment, because these commands are of one time usage.</a:t>
            </a:r>
            <a:endParaRPr lang="en-IN" dirty="0"/>
          </a:p>
          <a:p>
            <a:pPr lvl="1"/>
            <a:r>
              <a:rPr lang="en-IN" dirty="0"/>
              <a:t>It is a single line command</a:t>
            </a:r>
          </a:p>
          <a:p>
            <a:pPr lvl="2"/>
            <a:r>
              <a:rPr lang="en-IN" dirty="0"/>
              <a:t>Ex :- ansible all –m ping </a:t>
            </a:r>
            <a:r>
              <a:rPr lang="en-IN" dirty="0">
                <a:sym typeface="Wingdings" panose="05000000000000000000" pitchFamily="2" charset="2"/>
              </a:rPr>
              <a:t> to check ansible working or not</a:t>
            </a:r>
          </a:p>
        </p:txBody>
      </p:sp>
    </p:spTree>
    <p:extLst>
      <p:ext uri="{BB962C8B-B14F-4D97-AF65-F5344CB8AC3E}">
        <p14:creationId xmlns:p14="http://schemas.microsoft.com/office/powerpoint/2010/main" val="7726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2681-14F4-99A5-C5F8-79CB6C9E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673B-D893-E110-33F6-DE8B3F9E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ym typeface="Wingdings" panose="05000000000000000000" pitchFamily="2" charset="2"/>
              </a:rPr>
              <a:t>Inventory :-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 stores the list of servers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There are 2 types of inventories in ansible </a:t>
            </a:r>
          </a:p>
          <a:p>
            <a:pPr marL="1371600" lvl="2" indent="-457200"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Generl</a:t>
            </a:r>
            <a:r>
              <a:rPr lang="en-IN" dirty="0">
                <a:sym typeface="Wingdings" panose="05000000000000000000" pitchFamily="2" charset="2"/>
              </a:rPr>
              <a:t> inventory :- store servers irrespective of type. </a:t>
            </a:r>
            <a:r>
              <a:rPr lang="en-IN" dirty="0" err="1">
                <a:sym typeface="Wingdings" panose="05000000000000000000" pitchFamily="2" charset="2"/>
              </a:rPr>
              <a:t>i.e</a:t>
            </a:r>
            <a:r>
              <a:rPr lang="en-IN" dirty="0">
                <a:sym typeface="Wingdings" panose="05000000000000000000" pitchFamily="2" charset="2"/>
              </a:rPr>
              <a:t>, it stores all servers at a place</a:t>
            </a:r>
          </a:p>
          <a:p>
            <a:pPr marL="1371600" lvl="2" indent="-457200"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Group inventory :- it stores servers </a:t>
            </a:r>
            <a:r>
              <a:rPr lang="en-IN" dirty="0" err="1">
                <a:sym typeface="Wingdings" panose="05000000000000000000" pitchFamily="2" charset="2"/>
              </a:rPr>
              <a:t>withrespect</a:t>
            </a:r>
            <a:r>
              <a:rPr lang="en-IN" dirty="0">
                <a:sym typeface="Wingdings" panose="05000000000000000000" pitchFamily="2" charset="2"/>
              </a:rPr>
              <a:t> to it’s type. the advantage here is we can run required group of servers at a time </a:t>
            </a:r>
          </a:p>
          <a:p>
            <a:pPr marL="347472" indent="-347472" algn="l" rtl="0" eaLnBrk="1" latinLnBrk="0" hangingPunct="1">
              <a:spcBef>
                <a:spcPts val="768"/>
              </a:spcBef>
              <a:spcAft>
                <a:spcPts val="0"/>
              </a:spcAft>
              <a:buClrTx/>
              <a:buSzPts val="3200"/>
              <a:buFont typeface="Arial" panose="020B0604020202020204" pitchFamily="34" charset="0"/>
              <a:buChar char="•"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Inventory file having many components</a:t>
            </a:r>
            <a:endParaRPr lang="en-IN" sz="1800" dirty="0">
              <a:effectLst/>
            </a:endParaRPr>
          </a:p>
          <a:p>
            <a:pPr marL="804672" lvl="1" indent="-347472">
              <a:spcBef>
                <a:spcPts val="768"/>
              </a:spcBef>
            </a:pPr>
            <a:r>
              <a:rPr lang="en-IN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Main components are</a:t>
            </a:r>
            <a:endParaRPr lang="en-IN" dirty="0">
              <a:effectLst/>
            </a:endParaRPr>
          </a:p>
          <a:p>
            <a:pPr marL="0" indent="0" algn="l" rtl="0" eaLnBrk="1" latinLnBrk="0" hangingPunct="1">
              <a:spcBef>
                <a:spcPts val="768"/>
              </a:spcBef>
              <a:spcAft>
                <a:spcPts val="0"/>
              </a:spcAft>
              <a:buNone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	1. Name</a:t>
            </a:r>
            <a:endParaRPr lang="en-IN" dirty="0">
              <a:effectLst/>
            </a:endParaRPr>
          </a:p>
          <a:p>
            <a:pPr marL="0" indent="0" algn="l" rtl="0" eaLnBrk="1" latinLnBrk="0" hangingPunct="1">
              <a:spcBef>
                <a:spcPts val="768"/>
              </a:spcBef>
              <a:spcAft>
                <a:spcPts val="0"/>
              </a:spcAft>
              <a:buNone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	2. Hosts</a:t>
            </a:r>
            <a:endParaRPr lang="en-IN" dirty="0">
              <a:effectLst/>
            </a:endParaRPr>
          </a:p>
          <a:p>
            <a:pPr marL="0" indent="0" algn="l" rtl="0" eaLnBrk="1" latinLnBrk="0" hangingPunct="1">
              <a:spcBef>
                <a:spcPts val="768"/>
              </a:spcBef>
              <a:spcAft>
                <a:spcPts val="0"/>
              </a:spcAft>
              <a:buNone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	3. Tasks</a:t>
            </a:r>
            <a:endParaRPr lang="en-IN" dirty="0">
              <a:effectLst/>
            </a:endParaRPr>
          </a:p>
          <a:p>
            <a:pPr marL="0" indent="0" algn="l" rtl="0" eaLnBrk="1" latinLnBrk="0" hangingPunct="1">
              <a:spcBef>
                <a:spcPts val="768"/>
              </a:spcBef>
              <a:spcAft>
                <a:spcPts val="0"/>
              </a:spcAft>
              <a:buNone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	4. Become</a:t>
            </a:r>
            <a:endParaRPr lang="en-IN" dirty="0">
              <a:effectLst/>
            </a:endParaRPr>
          </a:p>
          <a:p>
            <a:pPr marL="0" indent="0" algn="l" rtl="0" eaLnBrk="1" latinLnBrk="0" hangingPunct="1">
              <a:spcBef>
                <a:spcPts val="768"/>
              </a:spcBef>
              <a:spcAft>
                <a:spcPts val="0"/>
              </a:spcAft>
              <a:buNone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	5. Role</a:t>
            </a:r>
            <a:endParaRPr lang="en-IN" dirty="0">
              <a:effectLst/>
            </a:endParaRPr>
          </a:p>
          <a:p>
            <a:pPr marL="0" indent="0" algn="l" rtl="0" eaLnBrk="1" latinLnBrk="0" hangingPunct="1">
              <a:spcBef>
                <a:spcPts val="768"/>
              </a:spcBef>
              <a:spcAft>
                <a:spcPts val="0"/>
              </a:spcAft>
              <a:buNone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	6. User</a:t>
            </a:r>
            <a:endParaRPr lang="en-IN" dirty="0">
              <a:effectLst/>
            </a:endParaRPr>
          </a:p>
          <a:p>
            <a:pPr marL="0" indent="0" algn="l" rtl="0" eaLnBrk="1" latinLnBrk="0" hangingPunct="1">
              <a:spcBef>
                <a:spcPts val="768"/>
              </a:spcBef>
              <a:spcAft>
                <a:spcPts val="0"/>
              </a:spcAft>
              <a:buNone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	7. Var</a:t>
            </a:r>
            <a:endParaRPr lang="en-IN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04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6212-BF56-61F0-751B-D50440E8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4380-678B-7832-2818-5DBEBF8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ym typeface="Wingdings" panose="05000000000000000000" pitchFamily="2" charset="2"/>
              </a:rPr>
              <a:t>Play book :-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 is a file where we can declare our tasks which we want to perform on the remote machine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Play book extension will be .</a:t>
            </a:r>
            <a:r>
              <a:rPr lang="en-IN" dirty="0" err="1">
                <a:sym typeface="Wingdings" panose="05000000000000000000" pitchFamily="2" charset="2"/>
              </a:rPr>
              <a:t>yaml</a:t>
            </a:r>
            <a:r>
              <a:rPr lang="en-IN" dirty="0">
                <a:sym typeface="Wingdings" panose="05000000000000000000" pitchFamily="2" charset="2"/>
              </a:rPr>
              <a:t> / .</a:t>
            </a:r>
            <a:r>
              <a:rPr lang="en-IN" dirty="0" err="1">
                <a:sym typeface="Wingdings" panose="05000000000000000000" pitchFamily="2" charset="2"/>
              </a:rPr>
              <a:t>yml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/>
              <a:t>Play book syntax :-</a:t>
            </a:r>
          </a:p>
          <a:p>
            <a:pPr marL="0" indent="0">
              <a:buNone/>
            </a:pPr>
            <a:r>
              <a:rPr lang="en-IN" dirty="0"/>
              <a:t>---</a:t>
            </a:r>
          </a:p>
          <a:p>
            <a:pPr marL="0" indent="0">
              <a:buNone/>
            </a:pPr>
            <a:r>
              <a:rPr lang="en-IN" dirty="0"/>
              <a:t> -  name : playbook</a:t>
            </a:r>
          </a:p>
          <a:p>
            <a:pPr marL="0" indent="0">
              <a:buNone/>
            </a:pPr>
            <a:r>
              <a:rPr lang="en-IN" dirty="0"/>
              <a:t>     hosts : all</a:t>
            </a:r>
          </a:p>
          <a:p>
            <a:pPr marL="0" indent="0">
              <a:buNone/>
            </a:pPr>
            <a:r>
              <a:rPr lang="en-IN" dirty="0"/>
              <a:t>     tasks :</a:t>
            </a:r>
          </a:p>
          <a:p>
            <a:pPr marL="0" indent="0">
              <a:buNone/>
            </a:pPr>
            <a:r>
              <a:rPr lang="en-IN" dirty="0"/>
              <a:t>         - name : check the date</a:t>
            </a:r>
          </a:p>
          <a:p>
            <a:pPr marL="0" indent="0">
              <a:buNone/>
            </a:pPr>
            <a:r>
              <a:rPr lang="en-IN" dirty="0"/>
              <a:t>           command : date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87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4293-0DA5-02D1-EDBA-81B74126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Connecting VM’s using </a:t>
            </a:r>
            <a:r>
              <a:rPr lang="en-IN" dirty="0" err="1"/>
              <a:t>ssh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B2A7-B5E0-5F9C-C730-3E1821848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remote machine</a:t>
            </a:r>
          </a:p>
          <a:p>
            <a:pPr lvl="1"/>
            <a:r>
              <a:rPr lang="en-IN" dirty="0"/>
              <a:t>Vi/etc/</a:t>
            </a:r>
            <a:r>
              <a:rPr lang="en-IN" dirty="0" err="1"/>
              <a:t>ssh</a:t>
            </a:r>
            <a:r>
              <a:rPr lang="en-IN" dirty="0"/>
              <a:t>/</a:t>
            </a:r>
            <a:r>
              <a:rPr lang="en-IN" dirty="0" err="1"/>
              <a:t>sshd_config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to enable password authentication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Sudo</a:t>
            </a:r>
            <a:r>
              <a:rPr lang="en-IN" dirty="0">
                <a:sym typeface="Wingdings" panose="05000000000000000000" pitchFamily="2" charset="2"/>
              </a:rPr>
              <a:t> passwd root  to assign password to the user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Systemctl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 err="1">
                <a:sym typeface="Wingdings" panose="05000000000000000000" pitchFamily="2" charset="2"/>
              </a:rPr>
              <a:t>restartsshd</a:t>
            </a:r>
            <a:r>
              <a:rPr lang="en-IN" dirty="0">
                <a:sym typeface="Wingdings" panose="05000000000000000000" pitchFamily="2" charset="2"/>
              </a:rPr>
              <a:t>  to restart the </a:t>
            </a:r>
            <a:r>
              <a:rPr lang="en-IN" dirty="0" err="1">
                <a:sym typeface="Wingdings" panose="05000000000000000000" pitchFamily="2" charset="2"/>
              </a:rPr>
              <a:t>sshd</a:t>
            </a:r>
            <a:r>
              <a:rPr lang="en-IN" dirty="0">
                <a:sym typeface="Wingdings" panose="05000000000000000000" pitchFamily="2" charset="2"/>
              </a:rPr>
              <a:t> services</a:t>
            </a:r>
          </a:p>
          <a:p>
            <a:r>
              <a:rPr lang="en-IN" dirty="0">
                <a:sym typeface="Wingdings" panose="05000000000000000000" pitchFamily="2" charset="2"/>
              </a:rPr>
              <a:t>On host machine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Ssh</a:t>
            </a:r>
            <a:r>
              <a:rPr lang="en-IN" dirty="0">
                <a:sym typeface="Wingdings" panose="05000000000000000000" pitchFamily="2" charset="2"/>
              </a:rPr>
              <a:t>-keygen  to generate the </a:t>
            </a:r>
            <a:r>
              <a:rPr lang="en-IN" dirty="0" err="1">
                <a:sym typeface="Wingdings" panose="05000000000000000000" pitchFamily="2" charset="2"/>
              </a:rPr>
              <a:t>ssh</a:t>
            </a:r>
            <a:r>
              <a:rPr lang="en-IN" dirty="0">
                <a:sym typeface="Wingdings" panose="05000000000000000000" pitchFamily="2" charset="2"/>
              </a:rPr>
              <a:t> key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Ssh</a:t>
            </a:r>
            <a:r>
              <a:rPr lang="en-IN" dirty="0">
                <a:sym typeface="Wingdings" panose="05000000000000000000" pitchFamily="2" charset="2"/>
              </a:rPr>
              <a:t>-copy-id root@(IP of remote machine)  to copy </a:t>
            </a:r>
            <a:r>
              <a:rPr lang="en-IN">
                <a:sym typeface="Wingdings" panose="05000000000000000000" pitchFamily="2" charset="2"/>
              </a:rPr>
              <a:t>ssh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45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6C5A-7469-8327-392E-A5BCE4B8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C7A3-DE1A-B2DF-2646-C71532A6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6000" dirty="0"/>
          </a:p>
          <a:p>
            <a:endParaRPr lang="en-IN" sz="6000" dirty="0"/>
          </a:p>
          <a:p>
            <a:pPr marL="3657600" lvl="8" indent="0">
              <a:buNone/>
            </a:pPr>
            <a:r>
              <a:rPr lang="en-IN" sz="5000" dirty="0"/>
              <a:t>  Thankyou</a:t>
            </a:r>
          </a:p>
        </p:txBody>
      </p:sp>
    </p:spTree>
    <p:extLst>
      <p:ext uri="{BB962C8B-B14F-4D97-AF65-F5344CB8AC3E}">
        <p14:creationId xmlns:p14="http://schemas.microsoft.com/office/powerpoint/2010/main" val="9375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FB43-65E1-B5FC-E9D9-4E687826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8307-5FD5-7720-4D9E-79A5BE5E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Shell scripting is an important part of process automation in Linux. Scripting helps you write a sequence of commands in a file and then execute them.</a:t>
            </a:r>
            <a:endParaRPr lang="en-IN" i="0" dirty="0">
              <a:solidFill>
                <a:srgbClr val="0A0A23"/>
              </a:solidFill>
              <a:effectLst/>
              <a:latin typeface="Lato" panose="020B0604020202020204" pitchFamily="34" charset="0"/>
            </a:endParaRPr>
          </a:p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This saves you time because you don't have to write certain commands again and again. You can perform daily tasks efficiently and even schedule them for automatic execution.</a:t>
            </a:r>
            <a:endParaRPr lang="en-IN" b="0" dirty="0">
              <a:solidFill>
                <a:srgbClr val="0A0A23"/>
              </a:solidFill>
              <a:latin typeface="Lato" panose="020B0604020202020204" pitchFamily="34" charset="0"/>
            </a:endParaRPr>
          </a:p>
          <a:p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You can also set certain scripts to execute on startup such as showing a particular message on launching a new session or setting certain environment variables.</a:t>
            </a:r>
            <a:endParaRPr lang="en-US" i="0" dirty="0">
              <a:solidFill>
                <a:srgbClr val="0A0A23"/>
              </a:solidFill>
              <a:effectLst/>
              <a:latin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2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BE33-F07C-8B8C-1444-05CBB5AE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55B9A-35FD-7CE6-1AFD-7C936592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A shell in a Linux operating system takes input from you in the form of commands, processes it, and then gives an output. It is the interface through which a user works on the programs, commands, and scripts. A shell is accessed by a terminal which runs it.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When you run the terminal, the Shell issues 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$,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where you can type your input, which is then executed when you hit the Enter key.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“#!” is an operator called shebang which directs the script to the interpreter location. So, if we use”#! /bin/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sh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” the script gets directed to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bourne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-shell.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”#! /bin/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sh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”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 this is known as Environment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51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8FA7-ECA2-7B64-A4E5-4F57EE53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086B-396B-AE06-BF93-FB4806DD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 is a Key-Value pair where we can store our values and can call them by using the Keys when ever it is required.</a:t>
            </a:r>
          </a:p>
          <a:p>
            <a:r>
              <a:rPr lang="en-IN" dirty="0"/>
              <a:t>We have to declare Variable once and use it multiple times.</a:t>
            </a:r>
          </a:p>
          <a:p>
            <a:pPr lvl="1"/>
            <a:r>
              <a:rPr lang="en-IN" dirty="0"/>
              <a:t>Ex :- Name = “Lakshman”</a:t>
            </a:r>
          </a:p>
          <a:p>
            <a:pPr marL="914400" lvl="2" indent="0">
              <a:buNone/>
            </a:pPr>
            <a:r>
              <a:rPr lang="en-IN" dirty="0"/>
              <a:t>    echo $Name</a:t>
            </a:r>
          </a:p>
          <a:p>
            <a:pPr marL="457200" lvl="1" indent="0">
              <a:buNone/>
            </a:pPr>
            <a:r>
              <a:rPr lang="en-IN" dirty="0"/>
              <a:t>Output :- Lakshman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05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971A-19CA-DF72-3B7F-045D1495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1BDA-807B-7DF5-3157-280B771D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Shell is a program which interprets user commands through CLI like Terminal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Shell scripting in Linux can help you create complex programs containing conditional statements, loops, and functions</a:t>
            </a:r>
          </a:p>
          <a:p>
            <a:r>
              <a:rPr lang="en-IN" dirty="0"/>
              <a:t>Some basic Shell scripting commands are like</a:t>
            </a:r>
          </a:p>
          <a:p>
            <a:pPr lvl="1"/>
            <a:r>
              <a:rPr lang="en-IN" dirty="0" err="1"/>
              <a:t>mkdir</a:t>
            </a:r>
            <a:r>
              <a:rPr lang="en-IN" dirty="0"/>
              <a:t> – to create a directory</a:t>
            </a:r>
          </a:p>
          <a:p>
            <a:pPr lvl="1"/>
            <a:r>
              <a:rPr lang="en-IN" dirty="0"/>
              <a:t>touch – to create a file</a:t>
            </a:r>
          </a:p>
          <a:p>
            <a:pPr lvl="1"/>
            <a:r>
              <a:rPr lang="en-IN" dirty="0" err="1"/>
              <a:t>Chmod</a:t>
            </a:r>
            <a:r>
              <a:rPr lang="en-IN" dirty="0"/>
              <a:t> +x(file name) – to make the file executable</a:t>
            </a:r>
          </a:p>
          <a:p>
            <a:pPr lvl="1"/>
            <a:r>
              <a:rPr lang="en-IN" dirty="0"/>
              <a:t>cp – to copy the file</a:t>
            </a:r>
          </a:p>
          <a:p>
            <a:pPr lvl="1"/>
            <a:r>
              <a:rPr lang="en-IN" dirty="0"/>
              <a:t>mv – to move the file</a:t>
            </a:r>
          </a:p>
        </p:txBody>
      </p:sp>
    </p:spTree>
    <p:extLst>
      <p:ext uri="{BB962C8B-B14F-4D97-AF65-F5344CB8AC3E}">
        <p14:creationId xmlns:p14="http://schemas.microsoft.com/office/powerpoint/2010/main" val="187416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864A-EAFA-B540-A8D8-587F091C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5AD9-E057-68EE-C837-90C06BAD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rm – to remove a file</a:t>
            </a:r>
          </a:p>
          <a:p>
            <a:pPr lvl="1"/>
            <a:r>
              <a:rPr lang="en-IN" dirty="0"/>
              <a:t>ls – to get the list of files available in a directory</a:t>
            </a:r>
          </a:p>
          <a:p>
            <a:pPr lvl="1"/>
            <a:r>
              <a:rPr lang="en-IN" dirty="0"/>
              <a:t>grep – to find </a:t>
            </a:r>
            <a:r>
              <a:rPr lang="en-IN" dirty="0" err="1"/>
              <a:t>specift</a:t>
            </a:r>
            <a:r>
              <a:rPr lang="en-IN" dirty="0"/>
              <a:t> kind of files from a list</a:t>
            </a:r>
          </a:p>
          <a:p>
            <a:pPr lvl="1"/>
            <a:r>
              <a:rPr lang="en-IN" dirty="0" err="1"/>
              <a:t>Sh</a:t>
            </a:r>
            <a:r>
              <a:rPr lang="en-IN" dirty="0"/>
              <a:t> (filename) – to execute a file</a:t>
            </a:r>
          </a:p>
          <a:p>
            <a:pPr lvl="1"/>
            <a:r>
              <a:rPr lang="en-IN" dirty="0" err="1">
                <a:solidFill>
                  <a:srgbClr val="273239"/>
                </a:solidFill>
              </a:rPr>
              <a:t>p</a:t>
            </a:r>
            <a:r>
              <a:rPr lang="en-IN" b="0" i="0" dirty="0" err="1">
                <a:solidFill>
                  <a:srgbClr val="273239"/>
                </a:solidFill>
                <a:effectLst/>
              </a:rPr>
              <a:t>wd</a:t>
            </a:r>
            <a:r>
              <a:rPr lang="en-IN" b="0" i="0" dirty="0">
                <a:solidFill>
                  <a:srgbClr val="273239"/>
                </a:solidFill>
                <a:effectLst/>
              </a:rPr>
              <a:t> – to show the present working directory</a:t>
            </a:r>
          </a:p>
          <a:p>
            <a:pPr marL="457200" lvl="1" indent="0">
              <a:buNone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2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6FFB-06AF-4566-98B0-606BB1F6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71BA4-D430-8937-66A9-BD693C98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Ansible is a simple IT automation </a:t>
            </a:r>
            <a:r>
              <a:rPr lang="en-IN" dirty="0" err="1"/>
              <a:t>tool.which</a:t>
            </a:r>
            <a:r>
              <a:rPr lang="en-IN" dirty="0"/>
              <a:t> automates app </a:t>
            </a:r>
            <a:r>
              <a:rPr lang="en-IN" dirty="0" err="1"/>
              <a:t>deploy,infra</a:t>
            </a:r>
            <a:r>
              <a:rPr lang="en-IN" dirty="0"/>
              <a:t> service </a:t>
            </a:r>
            <a:r>
              <a:rPr lang="en-IN" dirty="0" err="1"/>
              <a:t>orchestration,cloud</a:t>
            </a:r>
            <a:r>
              <a:rPr lang="en-IN" dirty="0"/>
              <a:t> provisioning and many other.</a:t>
            </a:r>
          </a:p>
          <a:p>
            <a:r>
              <a:rPr lang="en-IN" dirty="0"/>
              <a:t>It is an Agent less tool</a:t>
            </a:r>
          </a:p>
          <a:p>
            <a:r>
              <a:rPr lang="en-IN" dirty="0"/>
              <a:t>Easy to write compared to others</a:t>
            </a:r>
          </a:p>
          <a:p>
            <a:r>
              <a:rPr lang="en-IN" dirty="0"/>
              <a:t>It is a Python based tool</a:t>
            </a:r>
          </a:p>
          <a:p>
            <a:r>
              <a:rPr lang="en-IN" dirty="0"/>
              <a:t>There are 2 types of nodes in Ansible</a:t>
            </a:r>
          </a:p>
          <a:p>
            <a:pPr lvl="1"/>
            <a:r>
              <a:rPr lang="en-IN" dirty="0"/>
              <a:t>Controller node / Master node</a:t>
            </a:r>
          </a:p>
          <a:p>
            <a:pPr lvl="2"/>
            <a:r>
              <a:rPr lang="en-IN" dirty="0"/>
              <a:t>It is virtual machine where we install Ansible</a:t>
            </a:r>
          </a:p>
          <a:p>
            <a:pPr lvl="1"/>
            <a:r>
              <a:rPr lang="en-IN" dirty="0"/>
              <a:t>Client node / Worker node</a:t>
            </a:r>
          </a:p>
          <a:p>
            <a:pPr lvl="2"/>
            <a:r>
              <a:rPr lang="en-IN" dirty="0"/>
              <a:t>It is a virtual machine where we run the tasks</a:t>
            </a:r>
          </a:p>
        </p:txBody>
      </p:sp>
    </p:spTree>
    <p:extLst>
      <p:ext uri="{BB962C8B-B14F-4D97-AF65-F5344CB8AC3E}">
        <p14:creationId xmlns:p14="http://schemas.microsoft.com/office/powerpoint/2010/main" val="176895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5E01-36D8-ECB5-9191-F84778A8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Ansible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221F-FEBD-9EF2-187A-B4848467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Module is a set of elements which can be reused according to requirement</a:t>
            </a:r>
          </a:p>
          <a:p>
            <a:r>
              <a:rPr lang="en-IN" dirty="0"/>
              <a:t>Ansible contains many modules some of them are</a:t>
            </a:r>
          </a:p>
          <a:p>
            <a:pPr lvl="1"/>
            <a:r>
              <a:rPr lang="en-IN" dirty="0"/>
              <a:t>File module</a:t>
            </a:r>
          </a:p>
          <a:p>
            <a:pPr lvl="1"/>
            <a:r>
              <a:rPr lang="en-IN" dirty="0"/>
              <a:t>Shell module</a:t>
            </a:r>
          </a:p>
          <a:p>
            <a:pPr lvl="1"/>
            <a:r>
              <a:rPr lang="en-IN" dirty="0"/>
              <a:t>Apt module</a:t>
            </a:r>
          </a:p>
          <a:p>
            <a:pPr lvl="1"/>
            <a:r>
              <a:rPr lang="en-IN" dirty="0"/>
              <a:t>Yum module</a:t>
            </a:r>
          </a:p>
          <a:p>
            <a:pPr lvl="1"/>
            <a:r>
              <a:rPr lang="en-IN" dirty="0"/>
              <a:t>Service module</a:t>
            </a:r>
          </a:p>
          <a:p>
            <a:pPr lvl="1"/>
            <a:r>
              <a:rPr lang="en-IN" dirty="0"/>
              <a:t>Cloud module</a:t>
            </a:r>
          </a:p>
          <a:p>
            <a:pPr lvl="1"/>
            <a:r>
              <a:rPr lang="en-IN" dirty="0"/>
              <a:t>System module</a:t>
            </a:r>
          </a:p>
          <a:p>
            <a:pPr lvl="1"/>
            <a:r>
              <a:rPr lang="en-IN" dirty="0"/>
              <a:t>Database module</a:t>
            </a:r>
          </a:p>
        </p:txBody>
      </p:sp>
    </p:spTree>
    <p:extLst>
      <p:ext uri="{BB962C8B-B14F-4D97-AF65-F5344CB8AC3E}">
        <p14:creationId xmlns:p14="http://schemas.microsoft.com/office/powerpoint/2010/main" val="162617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6766-17D0-1A2F-5399-C139D0BE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5662D-0D6C-F574-2FC1-A86AEDDE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Controller node is always setup on a </a:t>
            </a:r>
            <a:r>
              <a:rPr lang="en-IN" dirty="0" err="1"/>
              <a:t>linux</a:t>
            </a:r>
            <a:r>
              <a:rPr lang="en-IN" dirty="0"/>
              <a:t> machine</a:t>
            </a:r>
          </a:p>
          <a:p>
            <a:r>
              <a:rPr lang="en-IN" dirty="0"/>
              <a:t>We have to install python &amp; python library (pip)</a:t>
            </a:r>
          </a:p>
          <a:p>
            <a:r>
              <a:rPr lang="en-IN" dirty="0"/>
              <a:t>We can install ansible on the controller node using following commands</a:t>
            </a:r>
          </a:p>
          <a:p>
            <a:pPr lvl="1"/>
            <a:r>
              <a:rPr lang="en-IN" dirty="0" err="1"/>
              <a:t>Redhat</a:t>
            </a:r>
            <a:r>
              <a:rPr lang="en-IN" dirty="0"/>
              <a:t> – yum install ansible</a:t>
            </a:r>
          </a:p>
          <a:p>
            <a:pPr lvl="1"/>
            <a:r>
              <a:rPr lang="en-IN" dirty="0"/>
              <a:t>Ubuntu – apt-get install ansible</a:t>
            </a:r>
          </a:p>
          <a:p>
            <a:pPr lvl="1"/>
            <a:r>
              <a:rPr lang="en-IN" dirty="0"/>
              <a:t>Suze – zipper install ansible</a:t>
            </a:r>
          </a:p>
          <a:p>
            <a:r>
              <a:rPr lang="en-IN" dirty="0"/>
              <a:t>We have to upgrade pip using command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pip3 install pip--upgrade</a:t>
            </a:r>
          </a:p>
        </p:txBody>
      </p:sp>
    </p:spTree>
    <p:extLst>
      <p:ext uri="{BB962C8B-B14F-4D97-AF65-F5344CB8AC3E}">
        <p14:creationId xmlns:p14="http://schemas.microsoft.com/office/powerpoint/2010/main" val="418474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919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Source Sans Pro</vt:lpstr>
      <vt:lpstr>urw-din</vt:lpstr>
      <vt:lpstr>Office Theme</vt:lpstr>
      <vt:lpstr>Shell Scripting</vt:lpstr>
      <vt:lpstr>PowerPoint Presentation</vt:lpstr>
      <vt:lpstr>PowerPoint Presentation</vt:lpstr>
      <vt:lpstr>Variables</vt:lpstr>
      <vt:lpstr>Commands</vt:lpstr>
      <vt:lpstr>PowerPoint Presentation</vt:lpstr>
      <vt:lpstr>Ansible</vt:lpstr>
      <vt:lpstr>Ansible Modules</vt:lpstr>
      <vt:lpstr>Pre-requisites</vt:lpstr>
      <vt:lpstr>PowerPoint Presentation</vt:lpstr>
      <vt:lpstr>PowerPoint Presentation</vt:lpstr>
      <vt:lpstr>PowerPoint Presentation</vt:lpstr>
      <vt:lpstr>PowerPoint Presentation</vt:lpstr>
      <vt:lpstr>Connecting VM’s using ssh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</dc:title>
  <dc:creator>SARIKONDA</dc:creator>
  <cp:lastModifiedBy>SARIKONDA</cp:lastModifiedBy>
  <cp:revision>2</cp:revision>
  <dcterms:created xsi:type="dcterms:W3CDTF">2022-10-04T02:24:16Z</dcterms:created>
  <dcterms:modified xsi:type="dcterms:W3CDTF">2022-10-04T13:55:22Z</dcterms:modified>
</cp:coreProperties>
</file>