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 Karanki" userId="95edc1a698449db3" providerId="LiveId" clId="{74D0323C-C51F-4A79-82D5-71D5E51A3ACE}"/>
    <pc:docChg chg="modSld">
      <pc:chgData name="Teja Karanki" userId="95edc1a698449db3" providerId="LiveId" clId="{74D0323C-C51F-4A79-82D5-71D5E51A3ACE}" dt="2022-09-21T05:44:30.765" v="36" actId="14100"/>
      <pc:docMkLst>
        <pc:docMk/>
      </pc:docMkLst>
      <pc:sldChg chg="addSp modSp mod">
        <pc:chgData name="Teja Karanki" userId="95edc1a698449db3" providerId="LiveId" clId="{74D0323C-C51F-4A79-82D5-71D5E51A3ACE}" dt="2022-09-21T05:44:30.765" v="36" actId="14100"/>
        <pc:sldMkLst>
          <pc:docMk/>
          <pc:sldMk cId="630608923" sldId="265"/>
        </pc:sldMkLst>
        <pc:spChg chg="add mod">
          <ac:chgData name="Teja Karanki" userId="95edc1a698449db3" providerId="LiveId" clId="{74D0323C-C51F-4A79-82D5-71D5E51A3ACE}" dt="2022-09-21T05:41:58.243" v="3" actId="2711"/>
          <ac:spMkLst>
            <pc:docMk/>
            <pc:sldMk cId="630608923" sldId="265"/>
            <ac:spMk id="7" creationId="{F0D484A3-D0A1-1152-1B0F-513598B2E891}"/>
          </ac:spMkLst>
        </pc:spChg>
        <pc:spChg chg="add mod">
          <ac:chgData name="Teja Karanki" userId="95edc1a698449db3" providerId="LiveId" clId="{74D0323C-C51F-4A79-82D5-71D5E51A3ACE}" dt="2022-09-21T05:42:34.376" v="6" actId="14100"/>
          <ac:spMkLst>
            <pc:docMk/>
            <pc:sldMk cId="630608923" sldId="265"/>
            <ac:spMk id="9" creationId="{1C88CBE0-2029-A945-57A7-0ECBAE313B4F}"/>
          </ac:spMkLst>
        </pc:spChg>
        <pc:spChg chg="add mod">
          <ac:chgData name="Teja Karanki" userId="95edc1a698449db3" providerId="LiveId" clId="{74D0323C-C51F-4A79-82D5-71D5E51A3ACE}" dt="2022-09-21T05:44:06.534" v="32" actId="255"/>
          <ac:spMkLst>
            <pc:docMk/>
            <pc:sldMk cId="630608923" sldId="265"/>
            <ac:spMk id="10" creationId="{8A9114B8-7A7B-255F-AE1B-DD4114280A9A}"/>
          </ac:spMkLst>
        </pc:spChg>
        <pc:spChg chg="add mod">
          <ac:chgData name="Teja Karanki" userId="95edc1a698449db3" providerId="LiveId" clId="{74D0323C-C51F-4A79-82D5-71D5E51A3ACE}" dt="2022-09-21T05:44:30.765" v="36" actId="14100"/>
          <ac:spMkLst>
            <pc:docMk/>
            <pc:sldMk cId="630608923" sldId="265"/>
            <ac:spMk id="12" creationId="{DEE124F8-9004-33A4-7CCB-86E4734A32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A2F3-B434-C583-4A7B-182823E18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B43862-31C0-099B-B661-1C4EF444E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FFB7F4-0968-DE89-2A40-E597B61ACC33}"/>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5" name="Footer Placeholder 4">
            <a:extLst>
              <a:ext uri="{FF2B5EF4-FFF2-40B4-BE49-F238E27FC236}">
                <a16:creationId xmlns:a16="http://schemas.microsoft.com/office/drawing/2014/main" id="{BD1F83C6-1EAE-4685-19B4-92DE1B3AE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4E6B0-723D-EEAD-D3C0-C456BD8B5596}"/>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15566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ADF8-A1BF-859A-72AD-62C591DA83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8AE804-D018-345C-F766-32EE6E0FD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B8D64-C90A-093F-29C6-81029058EFDB}"/>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5" name="Footer Placeholder 4">
            <a:extLst>
              <a:ext uri="{FF2B5EF4-FFF2-40B4-BE49-F238E27FC236}">
                <a16:creationId xmlns:a16="http://schemas.microsoft.com/office/drawing/2014/main" id="{228DADDB-0EC0-7688-4993-DEA5F262E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E641B-87DE-E11D-7A52-385C6504DFD1}"/>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74470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94509-741F-9887-0146-0F4B7A0C50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90B68B-B487-F041-BB52-DF4513579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64D71-E903-836D-04AF-38A4C6267E29}"/>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5" name="Footer Placeholder 4">
            <a:extLst>
              <a:ext uri="{FF2B5EF4-FFF2-40B4-BE49-F238E27FC236}">
                <a16:creationId xmlns:a16="http://schemas.microsoft.com/office/drawing/2014/main" id="{A28433FC-05F0-A0D3-B0B9-56043A4D6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834F3-7FD9-D0E8-6567-2FF6D6BFC8F2}"/>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336260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BF85-537E-1596-7FAA-958F5EC73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4226C1-CA55-723A-7749-05B4ACA07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91A821-B714-9EF7-7239-1160D98A2CD1}"/>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5" name="Footer Placeholder 4">
            <a:extLst>
              <a:ext uri="{FF2B5EF4-FFF2-40B4-BE49-F238E27FC236}">
                <a16:creationId xmlns:a16="http://schemas.microsoft.com/office/drawing/2014/main" id="{EE3C080E-1A4C-CB14-691A-B258B64BB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A8439-C80D-4338-A1A0-C966ABD791DE}"/>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328370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FF3C-45A8-4664-3EF1-F742BD83A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07584D-0104-DB6E-3035-FD6628924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6E96D-EA82-9333-D57E-29B8E2E6CF35}"/>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5" name="Footer Placeholder 4">
            <a:extLst>
              <a:ext uri="{FF2B5EF4-FFF2-40B4-BE49-F238E27FC236}">
                <a16:creationId xmlns:a16="http://schemas.microsoft.com/office/drawing/2014/main" id="{182866FB-230A-6F8C-EDEB-5F2E99180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4C876E-8DDC-4D93-9C18-255811F3987E}"/>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284197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CFC9-98F9-9CDA-BA98-2206A394D7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2F5EB-3E97-7783-9C43-A4E0C3327E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0489C2-BFF2-755B-3636-FC4B3AB39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16AC56-19D9-7DEC-A37E-14C253DC6C10}"/>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6" name="Footer Placeholder 5">
            <a:extLst>
              <a:ext uri="{FF2B5EF4-FFF2-40B4-BE49-F238E27FC236}">
                <a16:creationId xmlns:a16="http://schemas.microsoft.com/office/drawing/2014/main" id="{93E5711C-DCCE-E488-501F-AA31CAED3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1890C-E60B-B464-57D3-4ADCD1851476}"/>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126675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0CD2-45EF-2037-75A9-5CC3CA4171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C259F-3B1C-58F0-1475-A178CDC07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533FB-6CA2-976F-A25C-81559A726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55910D-15A2-1277-9CF0-C937FE340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09B121-0C03-CE14-CDFD-3741A2E1E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3A66CF-508D-C0ED-B65C-CB0939D08C47}"/>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8" name="Footer Placeholder 7">
            <a:extLst>
              <a:ext uri="{FF2B5EF4-FFF2-40B4-BE49-F238E27FC236}">
                <a16:creationId xmlns:a16="http://schemas.microsoft.com/office/drawing/2014/main" id="{81E2C873-91CF-EE47-68CE-541601C204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775C61-77A0-9335-1369-BFC8EC0B41E1}"/>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238541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2554-2152-705A-5AAA-EA9303277C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E211D2-4B3B-85F4-96A2-00BED9E48B8A}"/>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4" name="Footer Placeholder 3">
            <a:extLst>
              <a:ext uri="{FF2B5EF4-FFF2-40B4-BE49-F238E27FC236}">
                <a16:creationId xmlns:a16="http://schemas.microsoft.com/office/drawing/2014/main" id="{E54E3771-8F50-73BB-45AA-264C9BD800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7A0EB8-E152-54E4-F6E7-5DE3FC07B622}"/>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174697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5305B-8E15-BA7C-501B-64419D8EF567}"/>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3" name="Footer Placeholder 2">
            <a:extLst>
              <a:ext uri="{FF2B5EF4-FFF2-40B4-BE49-F238E27FC236}">
                <a16:creationId xmlns:a16="http://schemas.microsoft.com/office/drawing/2014/main" id="{9885B15A-506F-20B5-6793-EE533E5B82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D32C19-ABAD-0765-2CBE-2354A7E133FF}"/>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20945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9D0-7CDF-6843-0B74-1C3B90693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A07D70-6951-64A9-17F0-7EFF562FA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819F2-18F8-8C34-9639-156AF22B1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24BCE-5202-E753-7C02-951F1C914D8F}"/>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6" name="Footer Placeholder 5">
            <a:extLst>
              <a:ext uri="{FF2B5EF4-FFF2-40B4-BE49-F238E27FC236}">
                <a16:creationId xmlns:a16="http://schemas.microsoft.com/office/drawing/2014/main" id="{EAEBC5D1-9B54-A018-6593-C1C478FA1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CCE78A-572B-4B75-463D-40942E5EFAFC}"/>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366058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3E97-9819-5C22-33F9-B1045558C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357BCF-F394-50DC-8292-C5262C0F03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7A9F98-CD53-B96B-67B1-DA2748C50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0A19B-3BC7-63E0-2818-9C26793969EA}"/>
              </a:ext>
            </a:extLst>
          </p:cNvPr>
          <p:cNvSpPr>
            <a:spLocks noGrp="1"/>
          </p:cNvSpPr>
          <p:nvPr>
            <p:ph type="dt" sz="half" idx="10"/>
          </p:nvPr>
        </p:nvSpPr>
        <p:spPr/>
        <p:txBody>
          <a:bodyPr/>
          <a:lstStyle/>
          <a:p>
            <a:fld id="{0BE26B2B-1D8A-46B3-808C-BEB17A98992B}" type="datetimeFigureOut">
              <a:rPr lang="en-IN" smtClean="0"/>
              <a:t>21-09-2022</a:t>
            </a:fld>
            <a:endParaRPr lang="en-IN"/>
          </a:p>
        </p:txBody>
      </p:sp>
      <p:sp>
        <p:nvSpPr>
          <p:cNvPr id="6" name="Footer Placeholder 5">
            <a:extLst>
              <a:ext uri="{FF2B5EF4-FFF2-40B4-BE49-F238E27FC236}">
                <a16:creationId xmlns:a16="http://schemas.microsoft.com/office/drawing/2014/main" id="{787FBA9E-248F-365E-0642-3ABDD4AFC6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CACB37-C9FA-AA5C-2EE3-3596E7E88ECB}"/>
              </a:ext>
            </a:extLst>
          </p:cNvPr>
          <p:cNvSpPr>
            <a:spLocks noGrp="1"/>
          </p:cNvSpPr>
          <p:nvPr>
            <p:ph type="sldNum" sz="quarter" idx="12"/>
          </p:nvPr>
        </p:nvSpPr>
        <p:spPr/>
        <p:txBody>
          <a:bodyPr/>
          <a:lstStyle/>
          <a:p>
            <a:fld id="{2F193CA2-11E7-4514-BEF4-7BD1104FB086}" type="slidenum">
              <a:rPr lang="en-IN" smtClean="0"/>
              <a:t>‹#›</a:t>
            </a:fld>
            <a:endParaRPr lang="en-IN"/>
          </a:p>
        </p:txBody>
      </p:sp>
    </p:spTree>
    <p:extLst>
      <p:ext uri="{BB962C8B-B14F-4D97-AF65-F5344CB8AC3E}">
        <p14:creationId xmlns:p14="http://schemas.microsoft.com/office/powerpoint/2010/main" val="19393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51AFB-862F-5F2B-45AB-C4795CA4D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27F1C-34DC-0AD6-F806-91FEEB717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3F0A9-35EB-73F4-2866-46ECE5486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26B2B-1D8A-46B3-808C-BEB17A98992B}" type="datetimeFigureOut">
              <a:rPr lang="en-IN" smtClean="0"/>
              <a:t>21-09-2022</a:t>
            </a:fld>
            <a:endParaRPr lang="en-IN"/>
          </a:p>
        </p:txBody>
      </p:sp>
      <p:sp>
        <p:nvSpPr>
          <p:cNvPr id="5" name="Footer Placeholder 4">
            <a:extLst>
              <a:ext uri="{FF2B5EF4-FFF2-40B4-BE49-F238E27FC236}">
                <a16:creationId xmlns:a16="http://schemas.microsoft.com/office/drawing/2014/main" id="{C367A2A1-FE77-1F2A-4C1C-06E76F7F7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D964EA-9256-C368-3EB0-9EC5B7AB2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93CA2-11E7-4514-BEF4-7BD1104FB086}" type="slidenum">
              <a:rPr lang="en-IN" smtClean="0"/>
              <a:t>‹#›</a:t>
            </a:fld>
            <a:endParaRPr lang="en-IN"/>
          </a:p>
        </p:txBody>
      </p:sp>
    </p:spTree>
    <p:extLst>
      <p:ext uri="{BB962C8B-B14F-4D97-AF65-F5344CB8AC3E}">
        <p14:creationId xmlns:p14="http://schemas.microsoft.com/office/powerpoint/2010/main" val="3030419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0F30F-BF02-C5BE-E952-D864769E4C68}"/>
              </a:ext>
            </a:extLst>
          </p:cNvPr>
          <p:cNvSpPr txBox="1"/>
          <p:nvPr/>
        </p:nvSpPr>
        <p:spPr>
          <a:xfrm>
            <a:off x="1999129" y="645459"/>
            <a:ext cx="8507506" cy="584775"/>
          </a:xfrm>
          <a:prstGeom prst="rect">
            <a:avLst/>
          </a:prstGeom>
          <a:noFill/>
        </p:spPr>
        <p:txBody>
          <a:bodyPr wrap="square" rtlCol="0">
            <a:spAutoFit/>
          </a:bodyPr>
          <a:lstStyle/>
          <a:p>
            <a:r>
              <a:rPr lang="en-US" dirty="0"/>
              <a:t>                                              </a:t>
            </a:r>
            <a:r>
              <a:rPr lang="en-US" sz="3200" dirty="0"/>
              <a:t>STORAGE ACCOUNT</a:t>
            </a:r>
            <a:endParaRPr lang="en-IN" sz="3200" dirty="0"/>
          </a:p>
        </p:txBody>
      </p:sp>
      <p:sp>
        <p:nvSpPr>
          <p:cNvPr id="6" name="TextBox 5">
            <a:extLst>
              <a:ext uri="{FF2B5EF4-FFF2-40B4-BE49-F238E27FC236}">
                <a16:creationId xmlns:a16="http://schemas.microsoft.com/office/drawing/2014/main" id="{3B400B0D-DFE9-4289-C956-129191C65988}"/>
              </a:ext>
            </a:extLst>
          </p:cNvPr>
          <p:cNvSpPr txBox="1"/>
          <p:nvPr/>
        </p:nvSpPr>
        <p:spPr>
          <a:xfrm>
            <a:off x="824753" y="1326777"/>
            <a:ext cx="10524565" cy="1477328"/>
          </a:xfrm>
          <a:prstGeom prst="rect">
            <a:avLst/>
          </a:prstGeom>
          <a:noFill/>
        </p:spPr>
        <p:txBody>
          <a:bodyPr wrap="square">
            <a:spAutoFit/>
          </a:bodyPr>
          <a:lstStyle/>
          <a:p>
            <a:r>
              <a:rPr lang="en-US" b="0" i="0" dirty="0">
                <a:solidFill>
                  <a:srgbClr val="333333"/>
                </a:solidFill>
                <a:effectLst/>
                <a:latin typeface="inter-regular"/>
              </a:rPr>
              <a:t>An Azure Storage Account is a secure account, which provides you access to services in Azure Storage. The storage account is like an administrative container, and within that, we can have several services like blobs, files, queues, tables, disks, etc. And when we create a storage account in Azure, we will get the unique namespace for our storage resources. That unique namespace forms the part of the URL. The storage account name should be unique across all existing storage account name in Azure.</a:t>
            </a:r>
            <a:endParaRPr lang="en-IN" dirty="0"/>
          </a:p>
        </p:txBody>
      </p:sp>
      <p:sp>
        <p:nvSpPr>
          <p:cNvPr id="8" name="TextBox 7">
            <a:extLst>
              <a:ext uri="{FF2B5EF4-FFF2-40B4-BE49-F238E27FC236}">
                <a16:creationId xmlns:a16="http://schemas.microsoft.com/office/drawing/2014/main" id="{F5E1F8C2-6F91-F6CF-E209-3A23C355D7CF}"/>
              </a:ext>
            </a:extLst>
          </p:cNvPr>
          <p:cNvSpPr txBox="1"/>
          <p:nvPr/>
        </p:nvSpPr>
        <p:spPr>
          <a:xfrm>
            <a:off x="824753" y="2828836"/>
            <a:ext cx="10524565" cy="646331"/>
          </a:xfrm>
          <a:prstGeom prst="rect">
            <a:avLst/>
          </a:prstGeom>
          <a:noFill/>
        </p:spPr>
        <p:txBody>
          <a:bodyPr wrap="square">
            <a:spAutoFit/>
          </a:bodyPr>
          <a:lstStyle/>
          <a:p>
            <a:pPr algn="just"/>
            <a:r>
              <a:rPr lang="en-US" b="1" i="1" dirty="0">
                <a:solidFill>
                  <a:srgbClr val="333333"/>
                </a:solidFill>
                <a:effectLst/>
                <a:latin typeface="Times New Roman" panose="02020603050405020304" pitchFamily="18" charset="0"/>
                <a:cs typeface="Times New Roman" panose="02020603050405020304" pitchFamily="18" charset="0"/>
              </a:rPr>
              <a:t>Hot storage:</a:t>
            </a:r>
            <a:r>
              <a:rPr lang="en-US" b="0" i="0" dirty="0">
                <a:solidFill>
                  <a:srgbClr val="333333"/>
                </a:solidFill>
                <a:effectLst/>
                <a:latin typeface="Times New Roman" panose="02020603050405020304" pitchFamily="18" charset="0"/>
                <a:cs typeface="Times New Roman" panose="02020603050405020304" pitchFamily="18" charset="0"/>
              </a:rPr>
              <a:t> It is optimized for storing data that is accessed frequently.</a:t>
            </a:r>
          </a:p>
          <a:p>
            <a:pPr algn="just"/>
            <a:r>
              <a:rPr lang="en-US" b="1" i="1" dirty="0">
                <a:solidFill>
                  <a:srgbClr val="333333"/>
                </a:solidFill>
                <a:effectLst/>
                <a:latin typeface="Times New Roman" panose="02020603050405020304" pitchFamily="18" charset="0"/>
                <a:cs typeface="Times New Roman" panose="02020603050405020304" pitchFamily="18" charset="0"/>
              </a:rPr>
              <a:t>Cool Storage:</a:t>
            </a:r>
            <a:r>
              <a:rPr lang="en-US" b="0" i="0" dirty="0">
                <a:solidFill>
                  <a:srgbClr val="333333"/>
                </a:solidFill>
                <a:effectLst/>
                <a:latin typeface="Times New Roman" panose="02020603050405020304" pitchFamily="18" charset="0"/>
                <a:cs typeface="Times New Roman" panose="02020603050405020304" pitchFamily="18" charset="0"/>
              </a:rPr>
              <a:t> It is optimized for storing data that is infrequently accessed and stored for at least 30 days.</a:t>
            </a:r>
          </a:p>
        </p:txBody>
      </p:sp>
      <p:sp>
        <p:nvSpPr>
          <p:cNvPr id="10" name="TextBox 9">
            <a:extLst>
              <a:ext uri="{FF2B5EF4-FFF2-40B4-BE49-F238E27FC236}">
                <a16:creationId xmlns:a16="http://schemas.microsoft.com/office/drawing/2014/main" id="{EC09D6F4-42F2-4274-7926-FEFB13AF41B7}"/>
              </a:ext>
            </a:extLst>
          </p:cNvPr>
          <p:cNvSpPr txBox="1"/>
          <p:nvPr/>
        </p:nvSpPr>
        <p:spPr>
          <a:xfrm>
            <a:off x="824753" y="3576918"/>
            <a:ext cx="10524565" cy="1477328"/>
          </a:xfrm>
          <a:prstGeom prst="rect">
            <a:avLst/>
          </a:prstGeom>
          <a:noFill/>
        </p:spPr>
        <p:txBody>
          <a:bodyPr wrap="square">
            <a:spAutoFit/>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Azure Storage Replication</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Azure Storage Replication is used for the durability of the data. It copies our data to stay protected from planned and unplanned events, ranging from transient hardware failure, network or power outages, and massive natural disasters to man-made vulnerabilities.</a:t>
            </a:r>
          </a:p>
          <a:p>
            <a:pPr algn="just"/>
            <a:r>
              <a:rPr lang="en-US" b="0" i="0" dirty="0">
                <a:solidFill>
                  <a:srgbClr val="333333"/>
                </a:solidFill>
                <a:effectLst/>
                <a:latin typeface="Times New Roman" panose="02020603050405020304" pitchFamily="18" charset="0"/>
                <a:cs typeface="Times New Roman" panose="02020603050405020304" pitchFamily="18" charset="0"/>
              </a:rPr>
              <a:t>Azure creates some copies of our data and stores it at different places. Based on the replication strategy.</a:t>
            </a:r>
          </a:p>
        </p:txBody>
      </p:sp>
    </p:spTree>
    <p:extLst>
      <p:ext uri="{BB962C8B-B14F-4D97-AF65-F5344CB8AC3E}">
        <p14:creationId xmlns:p14="http://schemas.microsoft.com/office/powerpoint/2010/main" val="68250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63C78A-957F-E177-D4E6-B810C4604A17}"/>
              </a:ext>
            </a:extLst>
          </p:cNvPr>
          <p:cNvSpPr txBox="1"/>
          <p:nvPr/>
        </p:nvSpPr>
        <p:spPr>
          <a:xfrm>
            <a:off x="618564" y="380564"/>
            <a:ext cx="10766611" cy="646331"/>
          </a:xfrm>
          <a:prstGeom prst="rect">
            <a:avLst/>
          </a:prstGeom>
          <a:noFill/>
        </p:spPr>
        <p:txBody>
          <a:bodyPr wrap="squar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CORS (Cross-Origin Resource Sharing):</a:t>
            </a:r>
            <a:r>
              <a:rPr lang="en-US" b="0" i="0" dirty="0">
                <a:solidFill>
                  <a:srgbClr val="333333"/>
                </a:solidFill>
                <a:effectLst/>
                <a:latin typeface="Times New Roman" panose="02020603050405020304" pitchFamily="18" charset="0"/>
                <a:cs typeface="Times New Roman" panose="02020603050405020304" pitchFamily="18" charset="0"/>
              </a:rPr>
              <a:t> Here, we can mention the domain name and what operations are allowed.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D484A3-D0A1-1152-1B0F-513598B2E891}"/>
              </a:ext>
            </a:extLst>
          </p:cNvPr>
          <p:cNvSpPr txBox="1"/>
          <p:nvPr/>
        </p:nvSpPr>
        <p:spPr>
          <a:xfrm>
            <a:off x="618563" y="1290918"/>
            <a:ext cx="10766611"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Azure Web Apps</a:t>
            </a:r>
            <a:r>
              <a:rPr lang="en-IN" dirty="0">
                <a:latin typeface="Times New Roman" panose="02020603050405020304" pitchFamily="18" charset="0"/>
                <a:cs typeface="Times New Roman" panose="02020603050405020304" pitchFamily="18" charset="0"/>
              </a:rPr>
              <a:t> is a cloud computing based platform for hosting websites, created and operated by Microsoft. It is a platform as a service (PaaS) which allows publishing Web apps running on multiple frameworks and written in different programming languages (.NET, node.js, PHP, Python and Java), including Microsoft proprietary ones and 3rd party ones.</a:t>
            </a:r>
          </a:p>
        </p:txBody>
      </p:sp>
      <p:sp>
        <p:nvSpPr>
          <p:cNvPr id="9" name="TextBox 8">
            <a:extLst>
              <a:ext uri="{FF2B5EF4-FFF2-40B4-BE49-F238E27FC236}">
                <a16:creationId xmlns:a16="http://schemas.microsoft.com/office/drawing/2014/main" id="{1C88CBE0-2029-A945-57A7-0ECBAE313B4F}"/>
              </a:ext>
            </a:extLst>
          </p:cNvPr>
          <p:cNvSpPr txBox="1"/>
          <p:nvPr/>
        </p:nvSpPr>
        <p:spPr>
          <a:xfrm>
            <a:off x="618563" y="2413338"/>
            <a:ext cx="10766611" cy="1200329"/>
          </a:xfrm>
          <a:prstGeom prst="rect">
            <a:avLst/>
          </a:prstGeom>
          <a:noFill/>
        </p:spPr>
        <p:txBody>
          <a:bodyPr wrap="square">
            <a:spAutoFit/>
          </a:bodyPr>
          <a:lstStyle/>
          <a:p>
            <a:r>
              <a:rPr lang="en-IN" dirty="0"/>
              <a:t>App Service not only adds the power of Microsoft Azure to your application, such as security, load balancing, auto scaling, and automated management.</a:t>
            </a:r>
          </a:p>
          <a:p>
            <a:r>
              <a:rPr lang="en-IN" dirty="0"/>
              <a:t> You can also take advantage of its DevOps capabilities, such as continuous deployment from Azure DevOps, GitHub, Docker Hub, and other sources, package management, staging environments, custom domain.</a:t>
            </a:r>
          </a:p>
        </p:txBody>
      </p:sp>
      <p:sp>
        <p:nvSpPr>
          <p:cNvPr id="10" name="TextBox 9">
            <a:extLst>
              <a:ext uri="{FF2B5EF4-FFF2-40B4-BE49-F238E27FC236}">
                <a16:creationId xmlns:a16="http://schemas.microsoft.com/office/drawing/2014/main" id="{8A9114B8-7A7B-255F-AE1B-DD4114280A9A}"/>
              </a:ext>
            </a:extLst>
          </p:cNvPr>
          <p:cNvSpPr txBox="1"/>
          <p:nvPr/>
        </p:nvSpPr>
        <p:spPr>
          <a:xfrm>
            <a:off x="770965" y="3989294"/>
            <a:ext cx="65800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Create a Azure web app</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EE124F8-9004-33A4-7CCB-86E4734A3258}"/>
              </a:ext>
            </a:extLst>
          </p:cNvPr>
          <p:cNvSpPr txBox="1"/>
          <p:nvPr/>
        </p:nvSpPr>
        <p:spPr>
          <a:xfrm>
            <a:off x="618562" y="4551419"/>
            <a:ext cx="10766611" cy="1200329"/>
          </a:xfrm>
          <a:prstGeom prst="rect">
            <a:avLst/>
          </a:prstGeom>
          <a:noFill/>
        </p:spPr>
        <p:txBody>
          <a:bodyPr wrap="square">
            <a:spAutoFit/>
          </a:bodyPr>
          <a:lstStyle/>
          <a:p>
            <a:r>
              <a:rPr lang="en-IN" dirty="0"/>
              <a:t>To publish your web app, you must first create and configure a new App Service that you can publish your app to.</a:t>
            </a:r>
          </a:p>
          <a:p>
            <a:r>
              <a:rPr lang="en-IN" dirty="0"/>
              <a:t>As part of setting up the App Service, you'll create:</a:t>
            </a:r>
          </a:p>
          <a:p>
            <a:r>
              <a:rPr lang="en-IN" dirty="0"/>
              <a:t>A new resource group to contain all of the Azure resources for the service.</a:t>
            </a:r>
          </a:p>
          <a:p>
            <a:r>
              <a:rPr lang="en-IN" dirty="0"/>
              <a:t>A new Hosting Plan that specifies the location, size, and features of the web server farm that hosts your app.</a:t>
            </a:r>
          </a:p>
        </p:txBody>
      </p:sp>
    </p:spTree>
    <p:extLst>
      <p:ext uri="{BB962C8B-B14F-4D97-AF65-F5344CB8AC3E}">
        <p14:creationId xmlns:p14="http://schemas.microsoft.com/office/powerpoint/2010/main" val="63060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B73BF-EB4E-BB86-D1A0-3967F8AF5F9A}"/>
              </a:ext>
            </a:extLst>
          </p:cNvPr>
          <p:cNvSpPr txBox="1"/>
          <p:nvPr/>
        </p:nvSpPr>
        <p:spPr>
          <a:xfrm>
            <a:off x="681317" y="465276"/>
            <a:ext cx="6096000" cy="400110"/>
          </a:xfrm>
          <a:prstGeom prst="rect">
            <a:avLst/>
          </a:prstGeom>
          <a:noFill/>
        </p:spPr>
        <p:txBody>
          <a:bodyPr wrap="square">
            <a:spAutoFit/>
          </a:bodyPr>
          <a:lstStyle/>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Creating and configuring Azure Storage Account</a:t>
            </a:r>
          </a:p>
        </p:txBody>
      </p:sp>
      <p:sp>
        <p:nvSpPr>
          <p:cNvPr id="7" name="TextBox 6">
            <a:extLst>
              <a:ext uri="{FF2B5EF4-FFF2-40B4-BE49-F238E27FC236}">
                <a16:creationId xmlns:a16="http://schemas.microsoft.com/office/drawing/2014/main" id="{AAA3B6D2-F0C0-054C-495E-38FEE3B7253B}"/>
              </a:ext>
            </a:extLst>
          </p:cNvPr>
          <p:cNvSpPr txBox="1"/>
          <p:nvPr/>
        </p:nvSpPr>
        <p:spPr>
          <a:xfrm>
            <a:off x="761999" y="1048871"/>
            <a:ext cx="10578353" cy="646331"/>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Login to your Azure portal home screen and click on "Create a resource". Then type-in storage account in the search box and then click on "Storage account".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1C8DDA8-AB37-01D3-CB0B-D3438B12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05" y="1878687"/>
            <a:ext cx="6185647" cy="4294711"/>
          </a:xfrm>
          <a:prstGeom prst="rect">
            <a:avLst/>
          </a:prstGeom>
        </p:spPr>
      </p:pic>
    </p:spTree>
    <p:extLst>
      <p:ext uri="{BB962C8B-B14F-4D97-AF65-F5344CB8AC3E}">
        <p14:creationId xmlns:p14="http://schemas.microsoft.com/office/powerpoint/2010/main" val="191101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88951E-AE03-FF34-9BC8-8DCB4406210B}"/>
              </a:ext>
            </a:extLst>
          </p:cNvPr>
          <p:cNvSpPr txBox="1"/>
          <p:nvPr/>
        </p:nvSpPr>
        <p:spPr>
          <a:xfrm>
            <a:off x="618563" y="308847"/>
            <a:ext cx="10703859" cy="369332"/>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Click on create, you will be redirected to Create a storage account window.</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12239E-0099-DD44-21CA-AEC1C931321B}"/>
              </a:ext>
            </a:extLst>
          </p:cNvPr>
          <p:cNvSpPr txBox="1"/>
          <p:nvPr/>
        </p:nvSpPr>
        <p:spPr>
          <a:xfrm>
            <a:off x="618563" y="678179"/>
            <a:ext cx="10954874" cy="923330"/>
          </a:xfrm>
          <a:prstGeom prst="rect">
            <a:avLst/>
          </a:prstGeom>
          <a:noFill/>
        </p:spPr>
        <p:txBody>
          <a:bodyPr wrap="square">
            <a:spAutoFit/>
          </a:bodyPr>
          <a:lstStyle/>
          <a:p>
            <a:pPr algn="just"/>
            <a:r>
              <a:rPr lang="en-US" b="0" i="0" dirty="0">
                <a:solidFill>
                  <a:srgbClr val="333333"/>
                </a:solidFill>
                <a:effectLst/>
                <a:latin typeface="inter-regular"/>
              </a:rPr>
              <a:t>First, you need to select the subscription whenever you are creating any resource in Azure, and secondly, you need to choose a Resource Group. In our case, the subscription is "Free Trail".</a:t>
            </a:r>
          </a:p>
          <a:p>
            <a:pPr algn="just"/>
            <a:r>
              <a:rPr lang="en-US" b="0" i="0" dirty="0">
                <a:solidFill>
                  <a:srgbClr val="333333"/>
                </a:solidFill>
                <a:effectLst/>
                <a:latin typeface="inter-regular"/>
              </a:rPr>
              <a:t>Use your existing resource group or create a new one. Here we are going to create a new resource group.</a:t>
            </a:r>
          </a:p>
        </p:txBody>
      </p:sp>
      <p:pic>
        <p:nvPicPr>
          <p:cNvPr id="11" name="Picture 10">
            <a:extLst>
              <a:ext uri="{FF2B5EF4-FFF2-40B4-BE49-F238E27FC236}">
                <a16:creationId xmlns:a16="http://schemas.microsoft.com/office/drawing/2014/main" id="{ECB5BBB2-1933-4807-559D-FA0E4D253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659" y="1601509"/>
            <a:ext cx="7449670" cy="4679133"/>
          </a:xfrm>
          <a:prstGeom prst="rect">
            <a:avLst/>
          </a:prstGeom>
        </p:spPr>
      </p:pic>
    </p:spTree>
    <p:extLst>
      <p:ext uri="{BB962C8B-B14F-4D97-AF65-F5344CB8AC3E}">
        <p14:creationId xmlns:p14="http://schemas.microsoft.com/office/powerpoint/2010/main" val="414093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B92722-C938-61BA-5685-BCF0CD0AE513}"/>
              </a:ext>
            </a:extLst>
          </p:cNvPr>
          <p:cNvSpPr txBox="1"/>
          <p:nvPr/>
        </p:nvSpPr>
        <p:spPr>
          <a:xfrm>
            <a:off x="510988" y="286872"/>
            <a:ext cx="10945906" cy="646331"/>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Then, fill the storage account name, and it should be all lowercase and should be unique across all over Azure. Then select your location, performance tier, Account kind, Replication strategy, Access Tier, and then click on next.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02E62B-3935-62D3-7D6E-16C3CFDE4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846" y="1308774"/>
            <a:ext cx="9269507" cy="4820137"/>
          </a:xfrm>
          <a:prstGeom prst="rect">
            <a:avLst/>
          </a:prstGeom>
        </p:spPr>
      </p:pic>
    </p:spTree>
    <p:extLst>
      <p:ext uri="{BB962C8B-B14F-4D97-AF65-F5344CB8AC3E}">
        <p14:creationId xmlns:p14="http://schemas.microsoft.com/office/powerpoint/2010/main" val="162283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A8D10-4B5E-ED41-6444-3AFB6E6AE440}"/>
              </a:ext>
            </a:extLst>
          </p:cNvPr>
          <p:cNvSpPr txBox="1"/>
          <p:nvPr/>
        </p:nvSpPr>
        <p:spPr>
          <a:xfrm>
            <a:off x="851647" y="331695"/>
            <a:ext cx="10551459" cy="369332"/>
          </a:xfrm>
          <a:prstGeom prst="rect">
            <a:avLst/>
          </a:prstGeom>
          <a:noFill/>
        </p:spPr>
        <p:txBody>
          <a:bodyPr wrap="square">
            <a:spAutoFit/>
          </a:bodyPr>
          <a:lstStyle/>
          <a:p>
            <a:r>
              <a:rPr lang="en-US" b="0" i="0" dirty="0">
                <a:solidFill>
                  <a:srgbClr val="333333"/>
                </a:solidFill>
                <a:effectLst/>
                <a:latin typeface="inter-regular"/>
              </a:rPr>
              <a:t>You are now on the Networking window. Here, you need to select the connectivity method, then click next.</a:t>
            </a:r>
            <a:endParaRPr lang="en-IN" dirty="0"/>
          </a:p>
        </p:txBody>
      </p:sp>
      <p:pic>
        <p:nvPicPr>
          <p:cNvPr id="7" name="Picture 6">
            <a:extLst>
              <a:ext uri="{FF2B5EF4-FFF2-40B4-BE49-F238E27FC236}">
                <a16:creationId xmlns:a16="http://schemas.microsoft.com/office/drawing/2014/main" id="{7948404B-5C0B-E2BF-2582-CA9682622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47" y="767270"/>
            <a:ext cx="9780494" cy="3562683"/>
          </a:xfrm>
          <a:prstGeom prst="rect">
            <a:avLst/>
          </a:prstGeom>
        </p:spPr>
      </p:pic>
      <p:sp>
        <p:nvSpPr>
          <p:cNvPr id="9" name="TextBox 8">
            <a:extLst>
              <a:ext uri="{FF2B5EF4-FFF2-40B4-BE49-F238E27FC236}">
                <a16:creationId xmlns:a16="http://schemas.microsoft.com/office/drawing/2014/main" id="{52B934F7-DEA1-60FF-C6CB-2CE7A0798F6F}"/>
              </a:ext>
            </a:extLst>
          </p:cNvPr>
          <p:cNvSpPr txBox="1"/>
          <p:nvPr/>
        </p:nvSpPr>
        <p:spPr>
          <a:xfrm>
            <a:off x="851647" y="4751311"/>
            <a:ext cx="10551459" cy="646331"/>
          </a:xfrm>
          <a:prstGeom prst="rect">
            <a:avLst/>
          </a:prstGeom>
          <a:noFill/>
        </p:spPr>
        <p:txBody>
          <a:bodyPr wrap="square">
            <a:spAutoFit/>
          </a:bodyPr>
          <a:lstStyle/>
          <a:p>
            <a:r>
              <a:rPr lang="en-US" b="0" i="0" dirty="0">
                <a:solidFill>
                  <a:srgbClr val="333333"/>
                </a:solidFill>
                <a:effectLst/>
                <a:latin typeface="inter-regular"/>
              </a:rPr>
              <a:t> </a:t>
            </a:r>
            <a:r>
              <a:rPr lang="en-US" b="0" i="0" dirty="0">
                <a:solidFill>
                  <a:srgbClr val="333333"/>
                </a:solidFill>
                <a:effectLst/>
                <a:latin typeface="Times New Roman" panose="02020603050405020304" pitchFamily="18" charset="0"/>
                <a:cs typeface="Times New Roman" panose="02020603050405020304" pitchFamily="18" charset="0"/>
              </a:rPr>
              <a:t>You are now on the Advanced window were you need to enable or disable security, Azure files, Data Protection, Data lake Storage and then click next.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3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84CD3-F625-992E-4EBE-5CA8577B2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29" y="206170"/>
            <a:ext cx="6764295" cy="3684495"/>
          </a:xfrm>
          <a:prstGeom prst="rect">
            <a:avLst/>
          </a:prstGeom>
        </p:spPr>
      </p:pic>
      <p:sp>
        <p:nvSpPr>
          <p:cNvPr id="7" name="TextBox 6">
            <a:extLst>
              <a:ext uri="{FF2B5EF4-FFF2-40B4-BE49-F238E27FC236}">
                <a16:creationId xmlns:a16="http://schemas.microsoft.com/office/drawing/2014/main" id="{8C81AE17-4FC5-27DF-C0F4-45A7D2B3348B}"/>
              </a:ext>
            </a:extLst>
          </p:cNvPr>
          <p:cNvSpPr txBox="1"/>
          <p:nvPr/>
        </p:nvSpPr>
        <p:spPr>
          <a:xfrm>
            <a:off x="869576" y="4545123"/>
            <a:ext cx="10408024" cy="646331"/>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Now, you are redirected to the Tags window, where you can provide tags to classify your resources into specific buckets. Put the name and value of the tag and click next.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40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C02B2-27DA-A3DF-D848-2C1A57B86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0546"/>
            <a:ext cx="6974541" cy="3758043"/>
          </a:xfrm>
          <a:prstGeom prst="rect">
            <a:avLst/>
          </a:prstGeom>
        </p:spPr>
      </p:pic>
      <p:sp>
        <p:nvSpPr>
          <p:cNvPr id="7" name="TextBox 6">
            <a:extLst>
              <a:ext uri="{FF2B5EF4-FFF2-40B4-BE49-F238E27FC236}">
                <a16:creationId xmlns:a16="http://schemas.microsoft.com/office/drawing/2014/main" id="{58A5EF40-5116-34F2-6E12-2282E9E5DF4E}"/>
              </a:ext>
            </a:extLst>
          </p:cNvPr>
          <p:cNvSpPr txBox="1"/>
          <p:nvPr/>
        </p:nvSpPr>
        <p:spPr>
          <a:xfrm>
            <a:off x="869577" y="4410652"/>
            <a:ext cx="10425952" cy="646331"/>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This is the final step where the validation has been passed, and you can review all the elements that you have provided. Click on create finally</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198579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BC46EA-41C3-228F-92D4-D623EEDE4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41" y="715700"/>
            <a:ext cx="7064188" cy="3721829"/>
          </a:xfrm>
          <a:prstGeom prst="rect">
            <a:avLst/>
          </a:prstGeom>
        </p:spPr>
      </p:pic>
      <p:sp>
        <p:nvSpPr>
          <p:cNvPr id="7" name="TextBox 6">
            <a:extLst>
              <a:ext uri="{FF2B5EF4-FFF2-40B4-BE49-F238E27FC236}">
                <a16:creationId xmlns:a16="http://schemas.microsoft.com/office/drawing/2014/main" id="{32499CD0-EF63-BF90-6933-6E73579168A3}"/>
              </a:ext>
            </a:extLst>
          </p:cNvPr>
          <p:cNvSpPr txBox="1"/>
          <p:nvPr/>
        </p:nvSpPr>
        <p:spPr>
          <a:xfrm>
            <a:off x="1066799" y="4805100"/>
            <a:ext cx="10219765" cy="646331"/>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Now our storage account has been successfully created, and a window will appear with the message "Your deployment is complete".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10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697FA0-6121-D98E-582B-4D4648CD3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1" y="773714"/>
            <a:ext cx="5844988" cy="5310571"/>
          </a:xfrm>
          <a:prstGeom prst="rect">
            <a:avLst/>
          </a:prstGeom>
        </p:spPr>
      </p:pic>
      <p:pic>
        <p:nvPicPr>
          <p:cNvPr id="7" name="Picture 6">
            <a:extLst>
              <a:ext uri="{FF2B5EF4-FFF2-40B4-BE49-F238E27FC236}">
                <a16:creationId xmlns:a16="http://schemas.microsoft.com/office/drawing/2014/main" id="{D348B7A6-A373-AA10-E2C2-A492ADE71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542" y="769252"/>
            <a:ext cx="5979457" cy="5310571"/>
          </a:xfrm>
          <a:prstGeom prst="rect">
            <a:avLst/>
          </a:prstGeom>
        </p:spPr>
      </p:pic>
    </p:spTree>
    <p:extLst>
      <p:ext uri="{BB962C8B-B14F-4D97-AF65-F5344CB8AC3E}">
        <p14:creationId xmlns:p14="http://schemas.microsoft.com/office/powerpoint/2010/main" val="245782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731</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 Karanki</dc:creator>
  <cp:lastModifiedBy>Teja Karanki</cp:lastModifiedBy>
  <cp:revision>1</cp:revision>
  <dcterms:created xsi:type="dcterms:W3CDTF">2022-09-21T05:39:51Z</dcterms:created>
  <dcterms:modified xsi:type="dcterms:W3CDTF">2022-09-21T05:48:15Z</dcterms:modified>
</cp:coreProperties>
</file>