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07E2CB-D943-4B39-809C-9A221A376620}"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187191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07E2CB-D943-4B39-809C-9A221A376620}"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3037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07E2CB-D943-4B39-809C-9A221A376620}"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42379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07E2CB-D943-4B39-809C-9A221A376620}"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290130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07E2CB-D943-4B39-809C-9A221A376620}"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238188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07E2CB-D943-4B39-809C-9A221A376620}"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71285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07E2CB-D943-4B39-809C-9A221A376620}"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19116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07E2CB-D943-4B39-809C-9A221A376620}"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267834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7E2CB-D943-4B39-809C-9A221A376620}"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167962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7E2CB-D943-4B39-809C-9A221A376620}"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41867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7E2CB-D943-4B39-809C-9A221A376620}"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5C48E5-4A4D-4C54-9EBD-13B4E1A6EF0D}" type="slidenum">
              <a:rPr lang="en-IN" smtClean="0"/>
              <a:t>‹#›</a:t>
            </a:fld>
            <a:endParaRPr lang="en-IN"/>
          </a:p>
        </p:txBody>
      </p:sp>
    </p:spTree>
    <p:extLst>
      <p:ext uri="{BB962C8B-B14F-4D97-AF65-F5344CB8AC3E}">
        <p14:creationId xmlns:p14="http://schemas.microsoft.com/office/powerpoint/2010/main" val="5637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7E2CB-D943-4B39-809C-9A221A376620}" type="datetimeFigureOut">
              <a:rPr lang="en-IN" smtClean="0"/>
              <a:t>27-09-2022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C48E5-4A4D-4C54-9EBD-13B4E1A6EF0D}" type="slidenum">
              <a:rPr lang="en-IN" smtClean="0"/>
              <a:t>‹#›</a:t>
            </a:fld>
            <a:endParaRPr lang="en-IN"/>
          </a:p>
        </p:txBody>
      </p:sp>
    </p:spTree>
    <p:extLst>
      <p:ext uri="{BB962C8B-B14F-4D97-AF65-F5344CB8AC3E}">
        <p14:creationId xmlns:p14="http://schemas.microsoft.com/office/powerpoint/2010/main" val="25754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3240360"/>
          </a:xfrm>
        </p:spPr>
        <p:txBody>
          <a:bodyPr>
            <a:normAutofit/>
          </a:bodyPr>
          <a:lstStyle/>
          <a:p>
            <a:r>
              <a:rPr lang="en-IN" dirty="0" smtClean="0"/>
              <a:t>AZURE MESSAGING SERVICES</a:t>
            </a:r>
            <a:br>
              <a:rPr lang="en-IN" dirty="0" smtClean="0"/>
            </a:br>
            <a:r>
              <a:rPr lang="en-IN" dirty="0" smtClean="0"/>
              <a:t>&amp;</a:t>
            </a:r>
            <a:br>
              <a:rPr lang="en-IN" dirty="0" smtClean="0"/>
            </a:br>
            <a:r>
              <a:rPr lang="en-IN" dirty="0" smtClean="0"/>
              <a:t>AZURE MONITORING</a:t>
            </a:r>
            <a:endParaRPr lang="en-IN" dirty="0"/>
          </a:p>
        </p:txBody>
      </p:sp>
      <p:sp>
        <p:nvSpPr>
          <p:cNvPr id="3" name="Content Placeholder 2"/>
          <p:cNvSpPr>
            <a:spLocks noGrp="1"/>
          </p:cNvSpPr>
          <p:nvPr>
            <p:ph idx="1"/>
          </p:nvPr>
        </p:nvSpPr>
        <p:spPr>
          <a:xfrm>
            <a:off x="5868144" y="5373216"/>
            <a:ext cx="2818656" cy="752947"/>
          </a:xfrm>
        </p:spPr>
        <p:txBody>
          <a:bodyPr/>
          <a:lstStyle/>
          <a:p>
            <a:pPr marL="0" indent="0">
              <a:buNone/>
            </a:pPr>
            <a:r>
              <a:rPr lang="en-IN" dirty="0" smtClean="0"/>
              <a:t>MANOJ</a:t>
            </a:r>
            <a:endParaRPr lang="en-IN" dirty="0"/>
          </a:p>
        </p:txBody>
      </p:sp>
    </p:spTree>
    <p:extLst>
      <p:ext uri="{BB962C8B-B14F-4D97-AF65-F5344CB8AC3E}">
        <p14:creationId xmlns:p14="http://schemas.microsoft.com/office/powerpoint/2010/main" val="9234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92500" lnSpcReduction="10000"/>
          </a:bodyPr>
          <a:lstStyle/>
          <a:p>
            <a:pPr marL="0" indent="0">
              <a:buNone/>
            </a:pPr>
            <a:r>
              <a:rPr lang="en-IN" dirty="0" smtClean="0"/>
              <a:t>3. </a:t>
            </a:r>
            <a:r>
              <a:rPr lang="en-IN" u="sng" dirty="0" smtClean="0"/>
              <a:t>Event Hubs </a:t>
            </a:r>
            <a:r>
              <a:rPr lang="en-IN" dirty="0" smtClean="0"/>
              <a:t>: </a:t>
            </a:r>
          </a:p>
          <a:p>
            <a:pPr marL="0" indent="0">
              <a:buNone/>
            </a:pPr>
            <a:endParaRPr lang="en-IN" dirty="0"/>
          </a:p>
          <a:p>
            <a:r>
              <a:rPr lang="en-IN" dirty="0" smtClean="0"/>
              <a:t> </a:t>
            </a:r>
            <a:r>
              <a:rPr lang="en-IN" dirty="0"/>
              <a:t>Azure Event Hubs is a big data streaming platform and event ingestion </a:t>
            </a:r>
            <a:r>
              <a:rPr lang="en-IN" dirty="0" smtClean="0"/>
              <a:t>service</a:t>
            </a:r>
          </a:p>
          <a:p>
            <a:r>
              <a:rPr lang="en-IN" dirty="0"/>
              <a:t>It can receive and process millions of events per second</a:t>
            </a:r>
            <a:r>
              <a:rPr lang="en-IN" dirty="0" smtClean="0"/>
              <a:t>.</a:t>
            </a:r>
          </a:p>
          <a:p>
            <a:r>
              <a:rPr lang="en-IN" dirty="0"/>
              <a:t> Data sent to an event hub can be transformed and stored by using any real-time analytics provider or batching/storage adapters</a:t>
            </a:r>
            <a:r>
              <a:rPr lang="en-IN" dirty="0" smtClean="0"/>
              <a:t>.</a:t>
            </a:r>
          </a:p>
          <a:p>
            <a:r>
              <a:rPr lang="en-IN" dirty="0"/>
              <a:t>It facilitates the capture, retention, and replay of telemetry and event stream data. </a:t>
            </a:r>
            <a:endParaRPr lang="en-IN"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764704"/>
            <a:ext cx="1287587" cy="121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13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85000" lnSpcReduction="10000"/>
          </a:bodyPr>
          <a:lstStyle/>
          <a:p>
            <a:r>
              <a:rPr lang="en-IN" dirty="0"/>
              <a:t>It's available either as data streams or bundled event batches</a:t>
            </a:r>
            <a:r>
              <a:rPr lang="en-IN" dirty="0" smtClean="0"/>
              <a:t>.</a:t>
            </a:r>
          </a:p>
          <a:p>
            <a:r>
              <a:rPr lang="en-IN" dirty="0"/>
              <a:t>This service provides a single solution that enables rapid data retrieval for real-time processing, and repeated replay of stored raw data</a:t>
            </a:r>
            <a:r>
              <a:rPr lang="en-IN" dirty="0" smtClean="0"/>
              <a:t>.</a:t>
            </a:r>
          </a:p>
          <a:p>
            <a:r>
              <a:rPr lang="en-IN" dirty="0"/>
              <a:t>It can capture the streaming data into a file for processing and analysis</a:t>
            </a:r>
            <a:r>
              <a:rPr lang="en-IN" dirty="0" smtClean="0"/>
              <a:t>.</a:t>
            </a:r>
          </a:p>
          <a:p>
            <a:endParaRPr lang="en-IN" dirty="0" smtClean="0"/>
          </a:p>
          <a:p>
            <a:pPr marL="0" indent="0">
              <a:buNone/>
            </a:pPr>
            <a:r>
              <a:rPr lang="en-IN" u="sng" dirty="0" smtClean="0"/>
              <a:t>Event Hubs has </a:t>
            </a:r>
            <a:r>
              <a:rPr lang="en-IN" u="sng" dirty="0"/>
              <a:t>the following characteristics</a:t>
            </a:r>
            <a:r>
              <a:rPr lang="en-IN" dirty="0" smtClean="0"/>
              <a:t>:</a:t>
            </a:r>
            <a:endParaRPr lang="en-IN" dirty="0"/>
          </a:p>
          <a:p>
            <a:r>
              <a:rPr lang="en-IN" dirty="0"/>
              <a:t>Low latency</a:t>
            </a:r>
          </a:p>
          <a:p>
            <a:r>
              <a:rPr lang="en-IN" dirty="0"/>
              <a:t>Can receive and process millions of events per second</a:t>
            </a:r>
          </a:p>
          <a:p>
            <a:r>
              <a:rPr lang="en-IN" dirty="0"/>
              <a:t>At least once delivery of an event</a:t>
            </a:r>
          </a:p>
          <a:p>
            <a:endParaRPr lang="en-IN" dirty="0"/>
          </a:p>
        </p:txBody>
      </p:sp>
    </p:spTree>
    <p:extLst>
      <p:ext uri="{BB962C8B-B14F-4D97-AF65-F5344CB8AC3E}">
        <p14:creationId xmlns:p14="http://schemas.microsoft.com/office/powerpoint/2010/main" val="33767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74442"/>
          </a:xfrm>
        </p:spPr>
        <p:txBody>
          <a:bodyPr>
            <a:normAutofit/>
          </a:bodyPr>
          <a:lstStyle/>
          <a:p>
            <a:r>
              <a:rPr lang="en-IN" sz="6600" dirty="0" smtClean="0"/>
              <a:t>AZURE MONITORING</a:t>
            </a:r>
            <a:endParaRPr lang="en-IN" sz="6600" dirty="0"/>
          </a:p>
        </p:txBody>
      </p:sp>
    </p:spTree>
    <p:extLst>
      <p:ext uri="{BB962C8B-B14F-4D97-AF65-F5344CB8AC3E}">
        <p14:creationId xmlns:p14="http://schemas.microsoft.com/office/powerpoint/2010/main" val="34569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buNone/>
            </a:pPr>
            <a:r>
              <a:rPr lang="en-IN" b="1" u="sng" dirty="0"/>
              <a:t>Azure </a:t>
            </a:r>
            <a:r>
              <a:rPr lang="en-IN" b="1" u="sng" dirty="0" smtClean="0"/>
              <a:t>Monitor </a:t>
            </a:r>
            <a:r>
              <a:rPr lang="en-IN" b="1" dirty="0" smtClean="0"/>
              <a:t>:</a:t>
            </a:r>
            <a:endParaRPr lang="en-IN" b="1" dirty="0"/>
          </a:p>
          <a:p>
            <a:r>
              <a:rPr lang="en-IN" dirty="0"/>
              <a:t>Azure Monitor helps you maximize the availability and performance of your applications and services</a:t>
            </a:r>
            <a:r>
              <a:rPr lang="en-IN" dirty="0" smtClean="0"/>
              <a:t>.</a:t>
            </a:r>
          </a:p>
          <a:p>
            <a:r>
              <a:rPr lang="en-IN" dirty="0"/>
              <a:t>It delivers a comprehensive solution for collecting, analyzing, and acting on telemetry from your cloud and on-premises environments. </a:t>
            </a:r>
            <a:endParaRPr lang="en-IN" dirty="0" smtClean="0"/>
          </a:p>
          <a:p>
            <a:r>
              <a:rPr lang="en-IN" dirty="0" smtClean="0"/>
              <a:t>This </a:t>
            </a:r>
            <a:r>
              <a:rPr lang="en-IN" dirty="0"/>
              <a:t>information helps you understand how your applications are performing and proactively identify issues that affect them and the resources they depend on.</a:t>
            </a:r>
          </a:p>
        </p:txBody>
      </p:sp>
    </p:spTree>
    <p:extLst>
      <p:ext uri="{BB962C8B-B14F-4D97-AF65-F5344CB8AC3E}">
        <p14:creationId xmlns:p14="http://schemas.microsoft.com/office/powerpoint/2010/main" val="146083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IN" u="sng" dirty="0" smtClean="0"/>
              <a:t>Azure Monitor activity log </a:t>
            </a:r>
            <a:r>
              <a:rPr lang="en-IN" dirty="0" smtClean="0"/>
              <a:t>:</a:t>
            </a:r>
            <a:endParaRPr lang="en-IN" dirty="0" smtClean="0"/>
          </a:p>
          <a:p>
            <a:r>
              <a:rPr lang="en-IN" dirty="0" smtClean="0"/>
              <a:t>The </a:t>
            </a:r>
            <a:r>
              <a:rPr lang="en-IN" dirty="0"/>
              <a:t>Azure Monitor activity log is a platform log in Azure that provides insight into subscription-level events</a:t>
            </a:r>
            <a:r>
              <a:rPr lang="en-IN" dirty="0" smtClean="0"/>
              <a:t>.</a:t>
            </a:r>
          </a:p>
          <a:p>
            <a:r>
              <a:rPr lang="en-IN" dirty="0"/>
              <a:t> The activity log includes information like when a resource is modified or a virtual machine is started</a:t>
            </a:r>
            <a:r>
              <a:rPr lang="en-IN" dirty="0" smtClean="0"/>
              <a:t>.</a:t>
            </a:r>
          </a:p>
          <a:p>
            <a:r>
              <a:rPr lang="en-IN" dirty="0" smtClean="0"/>
              <a:t>It’s a place where you collect all the activities done by the admins</a:t>
            </a:r>
          </a:p>
          <a:p>
            <a:pPr marL="0" indent="0">
              <a:buNone/>
            </a:pPr>
            <a:r>
              <a:rPr lang="en-IN" dirty="0" smtClean="0"/>
              <a:t>Ex: Creating  V/M’s , Deleting V/M’s</a:t>
            </a:r>
          </a:p>
          <a:p>
            <a:r>
              <a:rPr lang="en-IN" dirty="0"/>
              <a:t>You can view the activity log in the Azure portal </a:t>
            </a:r>
            <a:endParaRPr lang="en-IN" dirty="0" smtClean="0"/>
          </a:p>
          <a:p>
            <a:r>
              <a:rPr lang="en-IN" dirty="0"/>
              <a:t>Activity log events are retained in Azure for </a:t>
            </a:r>
            <a:r>
              <a:rPr lang="en-IN" i="1" dirty="0"/>
              <a:t>90 days</a:t>
            </a:r>
            <a:r>
              <a:rPr lang="en-IN" dirty="0"/>
              <a:t> and then deleted.</a:t>
            </a:r>
          </a:p>
        </p:txBody>
      </p:sp>
    </p:spTree>
    <p:extLst>
      <p:ext uri="{BB962C8B-B14F-4D97-AF65-F5344CB8AC3E}">
        <p14:creationId xmlns:p14="http://schemas.microsoft.com/office/powerpoint/2010/main" val="296262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IN" dirty="0"/>
              <a:t>You can access the activity log from most menus in the Azure </a:t>
            </a:r>
            <a:r>
              <a:rPr lang="en-IN" dirty="0" smtClean="0"/>
              <a:t>portal</a:t>
            </a:r>
          </a:p>
          <a:p>
            <a:r>
              <a:rPr lang="en-IN" dirty="0"/>
              <a:t> If you open it from the </a:t>
            </a:r>
            <a:r>
              <a:rPr lang="en-IN" b="1" dirty="0"/>
              <a:t>Monitor</a:t>
            </a:r>
            <a:r>
              <a:rPr lang="en-IN" dirty="0"/>
              <a:t> menu</a:t>
            </a:r>
            <a:r>
              <a:rPr lang="en-IN" dirty="0" smtClean="0"/>
              <a:t>,</a:t>
            </a:r>
            <a:r>
              <a:rPr lang="en-IN" dirty="0"/>
              <a:t> the only filter is on the subscription</a:t>
            </a:r>
            <a:r>
              <a:rPr lang="en-IN" dirty="0" smtClean="0"/>
              <a:t>.</a:t>
            </a:r>
          </a:p>
          <a:p>
            <a:r>
              <a:rPr lang="en-IN" dirty="0"/>
              <a:t>If you open it from a resource's menu, the filter is set to that resource</a:t>
            </a:r>
            <a:r>
              <a:rPr lang="en-IN" dirty="0" smtClean="0"/>
              <a:t>.</a:t>
            </a:r>
          </a:p>
          <a:p>
            <a:r>
              <a:rPr lang="en-IN" dirty="0"/>
              <a:t> You can always change the filter to view all other entries. Select </a:t>
            </a:r>
            <a:r>
              <a:rPr lang="en-IN" b="1" dirty="0"/>
              <a:t>Add Filter</a:t>
            </a:r>
            <a:r>
              <a:rPr lang="en-IN" dirty="0"/>
              <a:t> to add more properties to the filter.</a:t>
            </a:r>
          </a:p>
        </p:txBody>
      </p:sp>
    </p:spTree>
    <p:extLst>
      <p:ext uri="{BB962C8B-B14F-4D97-AF65-F5344CB8AC3E}">
        <p14:creationId xmlns:p14="http://schemas.microsoft.com/office/powerpoint/2010/main" val="4206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48680"/>
            <a:ext cx="822960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35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a:buNone/>
            </a:pPr>
            <a:r>
              <a:rPr lang="en-IN" u="sng" dirty="0"/>
              <a:t>Azure monitor metrics</a:t>
            </a:r>
            <a:r>
              <a:rPr lang="en-IN" dirty="0"/>
              <a:t> </a:t>
            </a:r>
            <a:r>
              <a:rPr lang="en-IN" dirty="0" smtClean="0"/>
              <a:t>:</a:t>
            </a:r>
          </a:p>
          <a:p>
            <a:r>
              <a:rPr lang="en-IN" dirty="0"/>
              <a:t>Azure monitor metrics measure a resource’s characteristics over a certain period of time</a:t>
            </a:r>
            <a:r>
              <a:rPr lang="en-IN" dirty="0" smtClean="0"/>
              <a:t>.</a:t>
            </a:r>
          </a:p>
          <a:p>
            <a:r>
              <a:rPr lang="en-IN" dirty="0"/>
              <a:t>Metrics are numerical data that define properties like CPU usage, memory usage, network usage, etc</a:t>
            </a:r>
            <a:r>
              <a:rPr lang="en-IN" dirty="0" smtClean="0"/>
              <a:t>.</a:t>
            </a:r>
          </a:p>
          <a:p>
            <a:r>
              <a:rPr lang="en-IN" dirty="0"/>
              <a:t>These are real-time measurements stored in intervals and can be analysed using the metrics explorer</a:t>
            </a:r>
            <a:r>
              <a:rPr lang="en-IN" dirty="0" smtClean="0"/>
              <a:t>.</a:t>
            </a:r>
          </a:p>
          <a:p>
            <a:r>
              <a:rPr lang="en-IN" dirty="0"/>
              <a:t>They are ideally suitable to be visualised as graphs as they are stored in a time-series database.</a:t>
            </a:r>
          </a:p>
        </p:txBody>
      </p:sp>
    </p:spTree>
    <p:extLst>
      <p:ext uri="{BB962C8B-B14F-4D97-AF65-F5344CB8AC3E}">
        <p14:creationId xmlns:p14="http://schemas.microsoft.com/office/powerpoint/2010/main" val="203605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476672"/>
            <a:ext cx="8229600"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170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10000"/>
          </a:bodyPr>
          <a:lstStyle/>
          <a:p>
            <a:r>
              <a:rPr lang="en-IN" u="sng" dirty="0"/>
              <a:t>Azure Monitor Alerts</a:t>
            </a:r>
            <a:r>
              <a:rPr lang="en-IN" dirty="0"/>
              <a:t> </a:t>
            </a:r>
            <a:r>
              <a:rPr lang="en-IN" dirty="0" smtClean="0"/>
              <a:t>:</a:t>
            </a:r>
          </a:p>
          <a:p>
            <a:r>
              <a:rPr lang="en-IN" dirty="0"/>
              <a:t>Alerts help you detect and address issues before users notice them by proactively notifying you when Azure Monitor data indicates that there may be a problem with your infrastructure or application</a:t>
            </a:r>
            <a:r>
              <a:rPr lang="en-IN" dirty="0" smtClean="0"/>
              <a:t>.</a:t>
            </a:r>
          </a:p>
          <a:p>
            <a:r>
              <a:rPr lang="en-IN" dirty="0"/>
              <a:t>Alerts in Azure Monitor Alerts can notify about critical conditions and can start actions to solve the issue</a:t>
            </a:r>
            <a:r>
              <a:rPr lang="en-IN" dirty="0" smtClean="0"/>
              <a:t>.</a:t>
            </a:r>
          </a:p>
          <a:p>
            <a:r>
              <a:rPr lang="en-IN" dirty="0"/>
              <a:t>Alerts based on metrics give real-time notifications and based on logs can alert for complex logic between multiple sources.</a:t>
            </a:r>
          </a:p>
        </p:txBody>
      </p:sp>
    </p:spTree>
    <p:extLst>
      <p:ext uri="{BB962C8B-B14F-4D97-AF65-F5344CB8AC3E}">
        <p14:creationId xmlns:p14="http://schemas.microsoft.com/office/powerpoint/2010/main" val="147107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7500" lnSpcReduction="20000"/>
          </a:bodyPr>
          <a:lstStyle/>
          <a:p>
            <a:pPr marL="0" indent="0">
              <a:buNone/>
            </a:pPr>
            <a:r>
              <a:rPr lang="en-IN" b="1" u="sng" dirty="0"/>
              <a:t>Azure messaging </a:t>
            </a:r>
            <a:r>
              <a:rPr lang="en-IN" b="1" u="sng" dirty="0" smtClean="0"/>
              <a:t>services </a:t>
            </a:r>
            <a:r>
              <a:rPr lang="en-IN" b="1" dirty="0" smtClean="0"/>
              <a:t>:</a:t>
            </a:r>
          </a:p>
          <a:p>
            <a:r>
              <a:rPr lang="en-IN" sz="3100" dirty="0"/>
              <a:t>Messaging services on Azure provide the interconnectivity between components and applications that are written in different languages and hosted in the same cloud, multiple clouds, or on-premises</a:t>
            </a:r>
            <a:r>
              <a:rPr lang="en-IN" sz="3100" dirty="0" smtClean="0"/>
              <a:t>.</a:t>
            </a:r>
          </a:p>
          <a:p>
            <a:pPr marL="0" indent="0">
              <a:buNone/>
            </a:pPr>
            <a:endParaRPr lang="en-IN" sz="3100" dirty="0" smtClean="0"/>
          </a:p>
          <a:p>
            <a:pPr marL="0" indent="0">
              <a:buNone/>
            </a:pPr>
            <a:r>
              <a:rPr lang="en-IN" b="1" u="sng" dirty="0"/>
              <a:t> </a:t>
            </a:r>
            <a:r>
              <a:rPr lang="en-IN" b="1" u="sng" dirty="0" smtClean="0"/>
              <a:t>Products </a:t>
            </a:r>
            <a:r>
              <a:rPr lang="en-IN" b="1" u="sng" dirty="0"/>
              <a:t>for messaging services on </a:t>
            </a:r>
            <a:r>
              <a:rPr lang="en-IN" b="1" u="sng" dirty="0" smtClean="0"/>
              <a:t>Azure  </a:t>
            </a:r>
            <a:r>
              <a:rPr lang="en-IN" b="1" dirty="0" smtClean="0"/>
              <a:t>:</a:t>
            </a:r>
          </a:p>
          <a:p>
            <a:pPr marL="0" indent="0">
              <a:buNone/>
            </a:pPr>
            <a:endParaRPr lang="en-IN" b="1" dirty="0" smtClean="0"/>
          </a:p>
          <a:p>
            <a:pPr marL="514350" indent="-514350">
              <a:buAutoNum type="arabicPeriod"/>
            </a:pPr>
            <a:r>
              <a:rPr lang="en-IN" dirty="0" smtClean="0"/>
              <a:t>Service Bus</a:t>
            </a:r>
          </a:p>
          <a:p>
            <a:pPr marL="514350" indent="-514350">
              <a:buAutoNum type="arabicPeriod"/>
            </a:pPr>
            <a:r>
              <a:rPr lang="en-IN" dirty="0" smtClean="0"/>
              <a:t>Event Grid</a:t>
            </a:r>
          </a:p>
          <a:p>
            <a:pPr marL="514350" indent="-514350">
              <a:buAutoNum type="arabicPeriod"/>
            </a:pPr>
            <a:r>
              <a:rPr lang="en-IN" dirty="0" smtClean="0"/>
              <a:t>Event Hubs</a:t>
            </a:r>
            <a:endParaRPr lang="en-IN" dirty="0"/>
          </a:p>
          <a:p>
            <a:endParaRPr lang="en-IN" dirty="0" smtClean="0"/>
          </a:p>
          <a:p>
            <a:pPr marL="0" indent="0">
              <a:buNone/>
            </a:pPr>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1174214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IN" dirty="0"/>
              <a:t>An </a:t>
            </a:r>
            <a:r>
              <a:rPr lang="en-IN" b="1" dirty="0"/>
              <a:t>alert rule</a:t>
            </a:r>
            <a:r>
              <a:rPr lang="en-IN" dirty="0"/>
              <a:t> monitors your telemetry and captures a signal that indicates that something is happening on the specified resource. </a:t>
            </a:r>
            <a:endParaRPr lang="en-IN" dirty="0" smtClean="0"/>
          </a:p>
          <a:p>
            <a:r>
              <a:rPr lang="en-IN" dirty="0"/>
              <a:t> The alert rule captures the signal and checks to see if the signal meets the criteria of the condition</a:t>
            </a:r>
            <a:r>
              <a:rPr lang="en-IN" dirty="0" smtClean="0"/>
              <a:t>.</a:t>
            </a:r>
          </a:p>
          <a:p>
            <a:r>
              <a:rPr lang="en-IN" dirty="0"/>
              <a:t>If the conditions are met, an alert is triggered, which initiates the associated action group and updates the state of the </a:t>
            </a:r>
            <a:r>
              <a:rPr lang="en-IN" dirty="0" smtClean="0"/>
              <a:t>alert</a:t>
            </a:r>
            <a:endParaRPr lang="en-IN" dirty="0"/>
          </a:p>
        </p:txBody>
      </p:sp>
    </p:spTree>
    <p:extLst>
      <p:ext uri="{BB962C8B-B14F-4D97-AF65-F5344CB8AC3E}">
        <p14:creationId xmlns:p14="http://schemas.microsoft.com/office/powerpoint/2010/main" val="20657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buNone/>
            </a:pPr>
            <a:r>
              <a:rPr lang="en-IN" u="sng" dirty="0"/>
              <a:t>An alert rule combines</a:t>
            </a:r>
            <a:r>
              <a:rPr lang="en-IN" dirty="0"/>
              <a:t>:</a:t>
            </a:r>
          </a:p>
          <a:p>
            <a:r>
              <a:rPr lang="en-IN" dirty="0"/>
              <a:t>The resource(s) to be monitored</a:t>
            </a:r>
          </a:p>
          <a:p>
            <a:r>
              <a:rPr lang="en-IN" dirty="0"/>
              <a:t>The signal or telemetry from the resource</a:t>
            </a:r>
          </a:p>
          <a:p>
            <a:r>
              <a:rPr lang="en-IN" dirty="0" smtClean="0"/>
              <a:t>Conditions</a:t>
            </a:r>
          </a:p>
          <a:p>
            <a:pPr marL="0" indent="0">
              <a:buNone/>
            </a:pPr>
            <a:r>
              <a:rPr lang="en-IN" u="sng" dirty="0"/>
              <a:t>Azure Monitor has four types of </a:t>
            </a:r>
            <a:r>
              <a:rPr lang="en-IN" u="sng" dirty="0" smtClean="0"/>
              <a:t>alerts </a:t>
            </a:r>
            <a:r>
              <a:rPr lang="en-IN" dirty="0" smtClean="0"/>
              <a:t>:</a:t>
            </a:r>
            <a:endParaRPr lang="en-IN" dirty="0"/>
          </a:p>
          <a:p>
            <a:pPr marL="0" indent="0">
              <a:buNone/>
            </a:pPr>
            <a:r>
              <a:rPr lang="en-IN" dirty="0" smtClean="0"/>
              <a:t>1.Metric </a:t>
            </a:r>
            <a:r>
              <a:rPr lang="en-IN" dirty="0"/>
              <a:t>alerts</a:t>
            </a:r>
          </a:p>
          <a:p>
            <a:pPr marL="0" indent="0">
              <a:buNone/>
            </a:pPr>
            <a:r>
              <a:rPr lang="en-IN" dirty="0" smtClean="0"/>
              <a:t>2.Log </a:t>
            </a:r>
            <a:r>
              <a:rPr lang="en-IN" dirty="0"/>
              <a:t>alerts</a:t>
            </a:r>
          </a:p>
          <a:p>
            <a:pPr marL="0" indent="0">
              <a:buNone/>
            </a:pPr>
            <a:r>
              <a:rPr lang="en-IN" dirty="0" smtClean="0"/>
              <a:t>3.Activity </a:t>
            </a:r>
            <a:r>
              <a:rPr lang="en-IN" dirty="0"/>
              <a:t>log alerts</a:t>
            </a:r>
          </a:p>
          <a:p>
            <a:pPr marL="0" indent="0">
              <a:buNone/>
            </a:pPr>
            <a:r>
              <a:rPr lang="en-IN" dirty="0" smtClean="0"/>
              <a:t>4.Smart </a:t>
            </a:r>
            <a:r>
              <a:rPr lang="en-IN" dirty="0"/>
              <a:t>detection alerts</a:t>
            </a:r>
          </a:p>
          <a:p>
            <a:endParaRPr lang="en-IN" dirty="0"/>
          </a:p>
          <a:p>
            <a:endParaRPr lang="en-IN" dirty="0"/>
          </a:p>
        </p:txBody>
      </p:sp>
    </p:spTree>
    <p:extLst>
      <p:ext uri="{BB962C8B-B14F-4D97-AF65-F5344CB8AC3E}">
        <p14:creationId xmlns:p14="http://schemas.microsoft.com/office/powerpoint/2010/main" val="287618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7669607" cy="5361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373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pPr marL="0" indent="0">
              <a:buNone/>
            </a:pPr>
            <a:r>
              <a:rPr lang="en-IN" b="1" u="sng" dirty="0"/>
              <a:t>Application </a:t>
            </a:r>
            <a:r>
              <a:rPr lang="en-IN" b="1" u="sng" dirty="0" smtClean="0"/>
              <a:t>Insights </a:t>
            </a:r>
            <a:r>
              <a:rPr lang="en-IN" b="1" dirty="0" smtClean="0"/>
              <a:t>:</a:t>
            </a:r>
            <a:endParaRPr lang="en-IN" dirty="0"/>
          </a:p>
          <a:p>
            <a:r>
              <a:rPr lang="en-IN" dirty="0"/>
              <a:t>The performance, availability, and usage of various web applications hosted in the cloud or on-premises can be monitored with Application </a:t>
            </a:r>
            <a:r>
              <a:rPr lang="en-IN" dirty="0" smtClean="0"/>
              <a:t>Insights</a:t>
            </a:r>
          </a:p>
          <a:p>
            <a:r>
              <a:rPr lang="en-IN" dirty="0" smtClean="0"/>
              <a:t>Performance management system for our live applications like webapps</a:t>
            </a:r>
          </a:p>
          <a:p>
            <a:r>
              <a:rPr lang="en-IN" dirty="0" smtClean="0"/>
              <a:t>Live information from the website how many users are connected , How many users are spending  this amount of time ,information.</a:t>
            </a:r>
          </a:p>
        </p:txBody>
      </p:sp>
    </p:spTree>
    <p:extLst>
      <p:ext uri="{BB962C8B-B14F-4D97-AF65-F5344CB8AC3E}">
        <p14:creationId xmlns:p14="http://schemas.microsoft.com/office/powerpoint/2010/main" val="5305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endParaRPr lang="en-IN" dirty="0" smtClean="0"/>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8568952" cy="549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78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IN" u="sng" dirty="0" smtClean="0"/>
              <a:t>Azure Workbooks</a:t>
            </a:r>
            <a:r>
              <a:rPr lang="en-IN" dirty="0" smtClean="0"/>
              <a:t> :</a:t>
            </a:r>
          </a:p>
          <a:p>
            <a:r>
              <a:rPr lang="en-IN" dirty="0"/>
              <a:t>Workbooks provide a flexible canvas for data analysis and the creation of rich visual reports within the Azure portal. </a:t>
            </a:r>
            <a:endParaRPr lang="en-IN" dirty="0" smtClean="0"/>
          </a:p>
          <a:p>
            <a:r>
              <a:rPr lang="en-IN" dirty="0"/>
              <a:t>They allow you to tap into multiple data sources from across Azure and combine them into unified interactive experiences</a:t>
            </a:r>
            <a:r>
              <a:rPr lang="en-IN" dirty="0" smtClean="0"/>
              <a:t>.</a:t>
            </a:r>
          </a:p>
          <a:p>
            <a:r>
              <a:rPr lang="en-IN" dirty="0"/>
              <a:t>Workbooks let you combine multiple kinds of visualizations and analyses, making them great for freeform exploration.</a:t>
            </a:r>
            <a:endParaRPr lang="en-IN" dirty="0" smtClean="0"/>
          </a:p>
          <a:p>
            <a:endParaRPr lang="en-IN" dirty="0"/>
          </a:p>
        </p:txBody>
      </p:sp>
    </p:spTree>
    <p:extLst>
      <p:ext uri="{BB962C8B-B14F-4D97-AF65-F5344CB8AC3E}">
        <p14:creationId xmlns:p14="http://schemas.microsoft.com/office/powerpoint/2010/main" val="1173479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62500" lnSpcReduction="20000"/>
          </a:bodyPr>
          <a:lstStyle/>
          <a:p>
            <a:pPr marL="0" indent="0">
              <a:buNone/>
            </a:pPr>
            <a:r>
              <a:rPr lang="en-IN" sz="4000" u="sng" dirty="0"/>
              <a:t>Workbooks are helpful for scenarios such </a:t>
            </a:r>
            <a:r>
              <a:rPr lang="en-IN" sz="4000" u="sng" dirty="0" smtClean="0"/>
              <a:t>as </a:t>
            </a:r>
            <a:r>
              <a:rPr lang="en-IN" dirty="0" smtClean="0"/>
              <a:t>:</a:t>
            </a:r>
          </a:p>
          <a:p>
            <a:endParaRPr lang="en-IN" dirty="0"/>
          </a:p>
          <a:p>
            <a:r>
              <a:rPr lang="en-IN" dirty="0"/>
              <a:t>Exploring the usage of your virtual machine when you don't know the metrics of interest in advance. You can discover metrics for CPU utilization, disk space, memory, and network dependencies</a:t>
            </a:r>
            <a:r>
              <a:rPr lang="en-IN" dirty="0" smtClean="0"/>
              <a:t>.</a:t>
            </a:r>
          </a:p>
          <a:p>
            <a:pPr marL="0" indent="0">
              <a:buNone/>
            </a:pPr>
            <a:endParaRPr lang="en-IN" dirty="0"/>
          </a:p>
          <a:p>
            <a:r>
              <a:rPr lang="en-IN" dirty="0"/>
              <a:t>Explaining to your team how a recently provisioned VM is performing. You can show metrics for key counters and other log events</a:t>
            </a:r>
            <a:r>
              <a:rPr lang="en-IN" dirty="0" smtClean="0"/>
              <a:t>.</a:t>
            </a:r>
          </a:p>
          <a:p>
            <a:endParaRPr lang="en-IN" dirty="0"/>
          </a:p>
          <a:p>
            <a:r>
              <a:rPr lang="en-IN" dirty="0"/>
              <a:t>Sharing the results of a resizing experiment of your VM with other members of your team. You can explain the goals for the experiment with text. Then you can show each usage metric and the analytics queries used to evaluate the experiment, along with clear call-outs for whether each metric was above or below target</a:t>
            </a:r>
            <a:r>
              <a:rPr lang="en-IN" dirty="0" smtClean="0"/>
              <a:t>.</a:t>
            </a:r>
          </a:p>
          <a:p>
            <a:pPr marL="0" indent="0">
              <a:buNone/>
            </a:pPr>
            <a:endParaRPr lang="en-IN" dirty="0"/>
          </a:p>
          <a:p>
            <a:r>
              <a:rPr lang="en-IN" dirty="0"/>
              <a:t>Reporting the impact of an outage on the usage of your VM. You can combine data, text explanation, and a discussion of next steps to prevent outages in the future.</a:t>
            </a:r>
          </a:p>
          <a:p>
            <a:endParaRPr lang="en-IN" dirty="0"/>
          </a:p>
        </p:txBody>
      </p:sp>
    </p:spTree>
    <p:extLst>
      <p:ext uri="{BB962C8B-B14F-4D97-AF65-F5344CB8AC3E}">
        <p14:creationId xmlns:p14="http://schemas.microsoft.com/office/powerpoint/2010/main" val="62871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366" y="836613"/>
            <a:ext cx="7907268"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67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fontScale="92500"/>
          </a:bodyPr>
          <a:lstStyle/>
          <a:p>
            <a:pPr marL="514350" indent="-514350">
              <a:buAutoNum type="arabicPeriod"/>
            </a:pPr>
            <a:r>
              <a:rPr lang="en-IN" u="sng" dirty="0" smtClean="0"/>
              <a:t>Azure Service Bus </a:t>
            </a:r>
            <a:r>
              <a:rPr lang="en-IN" dirty="0" smtClean="0"/>
              <a:t>:</a:t>
            </a:r>
          </a:p>
          <a:p>
            <a:pPr marL="0" indent="0">
              <a:buNone/>
            </a:pPr>
            <a:endParaRPr lang="en-IN" dirty="0" smtClean="0"/>
          </a:p>
          <a:p>
            <a:r>
              <a:rPr lang="en-IN" dirty="0"/>
              <a:t>Azure Service Bus is a fully managed enterprise message broker with message queues and publish-subscribe topics (in a namespace</a:t>
            </a:r>
            <a:r>
              <a:rPr lang="en-IN" dirty="0" smtClean="0"/>
              <a:t>)</a:t>
            </a:r>
          </a:p>
          <a:p>
            <a:r>
              <a:rPr lang="en-IN" dirty="0"/>
              <a:t>The service is intended for enterprise applications that require transactions, ordering, duplicate detection, and instantaneous consistency</a:t>
            </a:r>
            <a:endParaRPr lang="en-IN" dirty="0" smtClean="0"/>
          </a:p>
          <a:p>
            <a:r>
              <a:rPr lang="en-IN" dirty="0"/>
              <a:t>Service Bus is used to decouple applications and services from each other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196752"/>
            <a:ext cx="1116335" cy="792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63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IN" u="sng" dirty="0" smtClean="0"/>
              <a:t>Service Bus</a:t>
            </a:r>
            <a:r>
              <a:rPr lang="en-IN" u="sng" dirty="0"/>
              <a:t> has the following </a:t>
            </a:r>
            <a:r>
              <a:rPr lang="en-IN" u="sng" dirty="0" smtClean="0"/>
              <a:t>characteristics </a:t>
            </a:r>
            <a:r>
              <a:rPr lang="en-IN" dirty="0" smtClean="0"/>
              <a:t>:</a:t>
            </a:r>
            <a:endParaRPr lang="en-IN" dirty="0"/>
          </a:p>
          <a:p>
            <a:r>
              <a:rPr lang="en-IN" dirty="0"/>
              <a:t>Reliable asynchronous message delivery (enterprise messaging as a service) that requires polling</a:t>
            </a:r>
          </a:p>
          <a:p>
            <a:r>
              <a:rPr lang="en-IN" dirty="0"/>
              <a:t>Advanced messaging features like first-in and first-out (FIFO), batching/sessions, transactions, dead-lettering, temporal control, routing and filtering, and duplicate detection</a:t>
            </a:r>
          </a:p>
          <a:p>
            <a:r>
              <a:rPr lang="en-IN" dirty="0"/>
              <a:t>At least once delivery of a message</a:t>
            </a:r>
          </a:p>
          <a:p>
            <a:r>
              <a:rPr lang="en-IN" dirty="0"/>
              <a:t>Optional ordered delivery of messages</a:t>
            </a:r>
          </a:p>
          <a:p>
            <a:endParaRPr lang="en-IN" dirty="0"/>
          </a:p>
        </p:txBody>
      </p:sp>
    </p:spTree>
    <p:extLst>
      <p:ext uri="{BB962C8B-B14F-4D97-AF65-F5344CB8AC3E}">
        <p14:creationId xmlns:p14="http://schemas.microsoft.com/office/powerpoint/2010/main" val="338925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85000" lnSpcReduction="10000"/>
          </a:bodyPr>
          <a:lstStyle/>
          <a:p>
            <a:pPr marL="0" indent="0">
              <a:buNone/>
            </a:pPr>
            <a:r>
              <a:rPr lang="en-IN" u="sng" dirty="0" smtClean="0"/>
              <a:t>Queues </a:t>
            </a:r>
            <a:r>
              <a:rPr lang="en-IN" b="1" dirty="0" smtClean="0"/>
              <a:t>:</a:t>
            </a:r>
            <a:endParaRPr lang="en-IN" b="1" dirty="0"/>
          </a:p>
          <a:p>
            <a:r>
              <a:rPr lang="en-IN" sz="2800" dirty="0"/>
              <a:t>Messages are sent to and received from </a:t>
            </a:r>
            <a:r>
              <a:rPr lang="en-IN" sz="2800" b="1" dirty="0"/>
              <a:t>queues</a:t>
            </a:r>
            <a:r>
              <a:rPr lang="en-IN" sz="2800" dirty="0"/>
              <a:t>. Queues store messages until the receiving application is available to receive and process them</a:t>
            </a:r>
            <a:r>
              <a:rPr lang="en-IN" sz="2800" dirty="0" smtClean="0"/>
              <a:t>.</a:t>
            </a:r>
          </a:p>
          <a:p>
            <a:endParaRPr lang="en-IN" sz="2800" dirty="0"/>
          </a:p>
          <a:p>
            <a:endParaRPr lang="en-IN" dirty="0" smtClean="0"/>
          </a:p>
          <a:p>
            <a:endParaRPr lang="en-IN" dirty="0" smtClean="0"/>
          </a:p>
          <a:p>
            <a:endParaRPr lang="en-IN" dirty="0"/>
          </a:p>
          <a:p>
            <a:endParaRPr lang="en-IN" dirty="0" smtClean="0"/>
          </a:p>
          <a:p>
            <a:r>
              <a:rPr lang="en-IN" sz="2800" dirty="0" smtClean="0"/>
              <a:t>Messages </a:t>
            </a:r>
            <a:r>
              <a:rPr lang="en-IN" sz="2800" dirty="0"/>
              <a:t>in queues are ordered and timestamped on arrival. Once accepted by the broker, the message is always held durably in triple-redundant storage, spread across availability zones if the namespace is zone-enabled</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708920"/>
            <a:ext cx="74295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21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pPr marL="0" indent="0">
              <a:buNone/>
            </a:pPr>
            <a:r>
              <a:rPr lang="en-IN" u="sng" dirty="0" smtClean="0"/>
              <a:t>Event </a:t>
            </a:r>
            <a:r>
              <a:rPr lang="en-IN" dirty="0" smtClean="0"/>
              <a:t>:</a:t>
            </a:r>
          </a:p>
          <a:p>
            <a:r>
              <a:rPr lang="en-IN" dirty="0"/>
              <a:t>An event is a lightweight notification of a condition or a state change</a:t>
            </a:r>
            <a:r>
              <a:rPr lang="en-IN" dirty="0" smtClean="0"/>
              <a:t>.</a:t>
            </a:r>
          </a:p>
          <a:p>
            <a:r>
              <a:rPr lang="en-IN" dirty="0"/>
              <a:t>The publisher of the event has no expectation about how the event is handled</a:t>
            </a:r>
            <a:r>
              <a:rPr lang="en-IN" dirty="0" smtClean="0"/>
              <a:t>.</a:t>
            </a:r>
          </a:p>
          <a:p>
            <a:r>
              <a:rPr lang="en-IN" dirty="0"/>
              <a:t>The consumer of the event decides what to do with the notification. </a:t>
            </a:r>
            <a:endParaRPr lang="en-IN" dirty="0" smtClean="0"/>
          </a:p>
          <a:p>
            <a:r>
              <a:rPr lang="en-IN" dirty="0"/>
              <a:t> Events can be discrete units or part of a series</a:t>
            </a:r>
            <a:r>
              <a:rPr lang="en-IN" dirty="0" smtClean="0"/>
              <a:t>.</a:t>
            </a:r>
          </a:p>
          <a:p>
            <a:r>
              <a:rPr lang="en-IN" dirty="0"/>
              <a:t>Discrete events report state change and are actionable.</a:t>
            </a:r>
          </a:p>
        </p:txBody>
      </p:sp>
    </p:spTree>
    <p:extLst>
      <p:ext uri="{BB962C8B-B14F-4D97-AF65-F5344CB8AC3E}">
        <p14:creationId xmlns:p14="http://schemas.microsoft.com/office/powerpoint/2010/main" val="62193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IN" b="1" u="sng" dirty="0" smtClean="0"/>
              <a:t>Message</a:t>
            </a:r>
            <a:r>
              <a:rPr lang="en-IN" b="1" dirty="0" smtClean="0"/>
              <a:t> :</a:t>
            </a:r>
          </a:p>
          <a:p>
            <a:r>
              <a:rPr lang="en-IN" dirty="0"/>
              <a:t>A message is raw data produced by a service to be consumed or stored elsewhere. </a:t>
            </a:r>
            <a:endParaRPr lang="en-IN" dirty="0" smtClean="0"/>
          </a:p>
          <a:p>
            <a:r>
              <a:rPr lang="en-IN" dirty="0"/>
              <a:t>The message contains the data that triggered the message pipeline. </a:t>
            </a:r>
            <a:endParaRPr lang="en-IN" dirty="0" smtClean="0"/>
          </a:p>
          <a:p>
            <a:r>
              <a:rPr lang="en-IN" dirty="0"/>
              <a:t>The publisher of the message has an expectation about how the consumer handles the </a:t>
            </a:r>
            <a:r>
              <a:rPr lang="en-IN" dirty="0" smtClean="0"/>
              <a:t>message</a:t>
            </a:r>
          </a:p>
          <a:p>
            <a:r>
              <a:rPr lang="en-IN" dirty="0"/>
              <a:t>A contract exists between the two sides. </a:t>
            </a:r>
            <a:endParaRPr lang="en-IN" b="1" dirty="0"/>
          </a:p>
          <a:p>
            <a:endParaRPr lang="en-IN" dirty="0"/>
          </a:p>
        </p:txBody>
      </p:sp>
    </p:spTree>
    <p:extLst>
      <p:ext uri="{BB962C8B-B14F-4D97-AF65-F5344CB8AC3E}">
        <p14:creationId xmlns:p14="http://schemas.microsoft.com/office/powerpoint/2010/main" val="14133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pPr marL="0" indent="0">
              <a:buNone/>
            </a:pPr>
            <a:r>
              <a:rPr lang="en-IN" dirty="0" smtClean="0"/>
              <a:t>2. </a:t>
            </a:r>
            <a:r>
              <a:rPr lang="en-IN" u="sng" dirty="0" smtClean="0"/>
              <a:t>Event Grid </a:t>
            </a:r>
            <a:r>
              <a:rPr lang="en-IN" dirty="0" smtClean="0"/>
              <a:t>: </a:t>
            </a:r>
          </a:p>
          <a:p>
            <a:endParaRPr lang="en-IN" dirty="0" smtClean="0"/>
          </a:p>
          <a:p>
            <a:r>
              <a:rPr lang="en-IN" dirty="0" smtClean="0"/>
              <a:t>Event </a:t>
            </a:r>
            <a:r>
              <a:rPr lang="en-IN" dirty="0"/>
              <a:t>Grid is a highly scalable, serverless event broker that you can use to integrate applications using </a:t>
            </a:r>
            <a:r>
              <a:rPr lang="en-IN" dirty="0" smtClean="0"/>
              <a:t>events</a:t>
            </a:r>
          </a:p>
          <a:p>
            <a:r>
              <a:rPr lang="en-IN" dirty="0"/>
              <a:t>It uses the publish-subscribe </a:t>
            </a:r>
            <a:r>
              <a:rPr lang="en-IN" dirty="0" smtClean="0"/>
              <a:t>model</a:t>
            </a:r>
          </a:p>
          <a:p>
            <a:r>
              <a:rPr lang="en-IN" dirty="0"/>
              <a:t> Publishers emit events, but have no expectation about how the events are handled. </a:t>
            </a:r>
            <a:endParaRPr lang="en-IN" dirty="0" smtClean="0"/>
          </a:p>
          <a:p>
            <a:r>
              <a:rPr lang="en-IN" dirty="0"/>
              <a:t> Subscribers decide on which events they want to handle</a:t>
            </a:r>
            <a:r>
              <a:rPr lang="en-IN" dirty="0" smtClean="0"/>
              <a:t>.</a:t>
            </a:r>
          </a:p>
          <a:p>
            <a:r>
              <a:rPr lang="en-IN" dirty="0"/>
              <a:t>Event Grid is deeply integrated with Azure services and can be integrated with third-party services. </a:t>
            </a:r>
            <a:endParaRPr lang="en-IN" dirty="0" smtClean="0"/>
          </a:p>
          <a:p>
            <a:r>
              <a:rPr lang="en-IN" dirty="0"/>
              <a:t> It simplifies event consumption and lowers costs by eliminating the need for constant polling. </a:t>
            </a:r>
            <a:endParaRPr lang="en-IN" dirty="0" smtClean="0"/>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548680"/>
            <a:ext cx="783530" cy="7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96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u="sng" dirty="0" smtClean="0"/>
              <a:t>Azure Event Grid </a:t>
            </a:r>
            <a:r>
              <a:rPr lang="en-IN" u="sng" dirty="0"/>
              <a:t>has the following characteristics</a:t>
            </a:r>
            <a:r>
              <a:rPr lang="en-IN" u="sng" dirty="0" smtClean="0"/>
              <a:t>:</a:t>
            </a:r>
            <a:endParaRPr lang="en-IN" dirty="0"/>
          </a:p>
          <a:p>
            <a:r>
              <a:rPr lang="en-IN" dirty="0"/>
              <a:t>Dynamically scalable</a:t>
            </a:r>
          </a:p>
          <a:p>
            <a:r>
              <a:rPr lang="en-IN" dirty="0"/>
              <a:t>Low cost</a:t>
            </a:r>
          </a:p>
          <a:p>
            <a:r>
              <a:rPr lang="en-IN" dirty="0"/>
              <a:t>Serverless</a:t>
            </a:r>
          </a:p>
          <a:p>
            <a:r>
              <a:rPr lang="en-IN" dirty="0"/>
              <a:t>At least once delivery of an event</a:t>
            </a:r>
          </a:p>
          <a:p>
            <a:pPr marL="0" indent="0">
              <a:buNone/>
            </a:pPr>
            <a:endParaRPr lang="en-IN" dirty="0"/>
          </a:p>
        </p:txBody>
      </p:sp>
    </p:spTree>
    <p:extLst>
      <p:ext uri="{BB962C8B-B14F-4D97-AF65-F5344CB8AC3E}">
        <p14:creationId xmlns:p14="http://schemas.microsoft.com/office/powerpoint/2010/main" val="222945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644</Words>
  <Application>Microsoft Office PowerPoint</Application>
  <PresentationFormat>On-screen Show (4:3)</PresentationFormat>
  <Paragraphs>123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AZURE MESSAGING SERVICES &amp; AZURE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 &amp; AZURE MONITORING</dc:title>
  <dc:creator>Admin</dc:creator>
  <cp:lastModifiedBy>Admin</cp:lastModifiedBy>
  <cp:revision>21</cp:revision>
  <dcterms:created xsi:type="dcterms:W3CDTF">2022-09-27T01:46:53Z</dcterms:created>
  <dcterms:modified xsi:type="dcterms:W3CDTF">2022-09-27T06:13:40Z</dcterms:modified>
</cp:coreProperties>
</file>