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8353743-C371-4D74-9365-9B0F48DC3BD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2E90C-9D92-43EE-9EF4-E3212DCD9D6E}" type="slidenum">
              <a:rPr lang="en-IN" smtClean="0"/>
              <a:t>‹#›</a:t>
            </a:fld>
            <a:endParaRPr lang="en-IN"/>
          </a:p>
        </p:txBody>
      </p:sp>
    </p:spTree>
    <p:extLst>
      <p:ext uri="{BB962C8B-B14F-4D97-AF65-F5344CB8AC3E}">
        <p14:creationId xmlns:p14="http://schemas.microsoft.com/office/powerpoint/2010/main" val="369481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353743-C371-4D74-9365-9B0F48DC3BD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2E90C-9D92-43EE-9EF4-E3212DCD9D6E}" type="slidenum">
              <a:rPr lang="en-IN" smtClean="0"/>
              <a:t>‹#›</a:t>
            </a:fld>
            <a:endParaRPr lang="en-IN"/>
          </a:p>
        </p:txBody>
      </p:sp>
    </p:spTree>
    <p:extLst>
      <p:ext uri="{BB962C8B-B14F-4D97-AF65-F5344CB8AC3E}">
        <p14:creationId xmlns:p14="http://schemas.microsoft.com/office/powerpoint/2010/main" val="347394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353743-C371-4D74-9365-9B0F48DC3BD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2E90C-9D92-43EE-9EF4-E3212DCD9D6E}" type="slidenum">
              <a:rPr lang="en-IN" smtClean="0"/>
              <a:t>‹#›</a:t>
            </a:fld>
            <a:endParaRPr lang="en-IN"/>
          </a:p>
        </p:txBody>
      </p:sp>
    </p:spTree>
    <p:extLst>
      <p:ext uri="{BB962C8B-B14F-4D97-AF65-F5344CB8AC3E}">
        <p14:creationId xmlns:p14="http://schemas.microsoft.com/office/powerpoint/2010/main" val="87826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8353743-C371-4D74-9365-9B0F48DC3BD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2E90C-9D92-43EE-9EF4-E3212DCD9D6E}" type="slidenum">
              <a:rPr lang="en-IN" smtClean="0"/>
              <a:t>‹#›</a:t>
            </a:fld>
            <a:endParaRPr lang="en-IN"/>
          </a:p>
        </p:txBody>
      </p:sp>
    </p:spTree>
    <p:extLst>
      <p:ext uri="{BB962C8B-B14F-4D97-AF65-F5344CB8AC3E}">
        <p14:creationId xmlns:p14="http://schemas.microsoft.com/office/powerpoint/2010/main" val="260952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353743-C371-4D74-9365-9B0F48DC3BD3}" type="datetimeFigureOut">
              <a:rPr lang="en-IN" smtClean="0"/>
              <a:t>22-09-2022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2E90C-9D92-43EE-9EF4-E3212DCD9D6E}" type="slidenum">
              <a:rPr lang="en-IN" smtClean="0"/>
              <a:t>‹#›</a:t>
            </a:fld>
            <a:endParaRPr lang="en-IN"/>
          </a:p>
        </p:txBody>
      </p:sp>
    </p:spTree>
    <p:extLst>
      <p:ext uri="{BB962C8B-B14F-4D97-AF65-F5344CB8AC3E}">
        <p14:creationId xmlns:p14="http://schemas.microsoft.com/office/powerpoint/2010/main" val="2575833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8353743-C371-4D74-9365-9B0F48DC3BD3}"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2E90C-9D92-43EE-9EF4-E3212DCD9D6E}" type="slidenum">
              <a:rPr lang="en-IN" smtClean="0"/>
              <a:t>‹#›</a:t>
            </a:fld>
            <a:endParaRPr lang="en-IN"/>
          </a:p>
        </p:txBody>
      </p:sp>
    </p:spTree>
    <p:extLst>
      <p:ext uri="{BB962C8B-B14F-4D97-AF65-F5344CB8AC3E}">
        <p14:creationId xmlns:p14="http://schemas.microsoft.com/office/powerpoint/2010/main" val="385602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8353743-C371-4D74-9365-9B0F48DC3BD3}" type="datetimeFigureOut">
              <a:rPr lang="en-IN" smtClean="0"/>
              <a:t>22-09-2022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A2E90C-9D92-43EE-9EF4-E3212DCD9D6E}" type="slidenum">
              <a:rPr lang="en-IN" smtClean="0"/>
              <a:t>‹#›</a:t>
            </a:fld>
            <a:endParaRPr lang="en-IN"/>
          </a:p>
        </p:txBody>
      </p:sp>
    </p:spTree>
    <p:extLst>
      <p:ext uri="{BB962C8B-B14F-4D97-AF65-F5344CB8AC3E}">
        <p14:creationId xmlns:p14="http://schemas.microsoft.com/office/powerpoint/2010/main" val="403150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8353743-C371-4D74-9365-9B0F48DC3BD3}" type="datetimeFigureOut">
              <a:rPr lang="en-IN" smtClean="0"/>
              <a:t>22-09-2022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A2E90C-9D92-43EE-9EF4-E3212DCD9D6E}" type="slidenum">
              <a:rPr lang="en-IN" smtClean="0"/>
              <a:t>‹#›</a:t>
            </a:fld>
            <a:endParaRPr lang="en-IN"/>
          </a:p>
        </p:txBody>
      </p:sp>
    </p:spTree>
    <p:extLst>
      <p:ext uri="{BB962C8B-B14F-4D97-AF65-F5344CB8AC3E}">
        <p14:creationId xmlns:p14="http://schemas.microsoft.com/office/powerpoint/2010/main" val="174960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53743-C371-4D74-9365-9B0F48DC3BD3}" type="datetimeFigureOut">
              <a:rPr lang="en-IN" smtClean="0"/>
              <a:t>22-09-2022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A2E90C-9D92-43EE-9EF4-E3212DCD9D6E}" type="slidenum">
              <a:rPr lang="en-IN" smtClean="0"/>
              <a:t>‹#›</a:t>
            </a:fld>
            <a:endParaRPr lang="en-IN"/>
          </a:p>
        </p:txBody>
      </p:sp>
    </p:spTree>
    <p:extLst>
      <p:ext uri="{BB962C8B-B14F-4D97-AF65-F5344CB8AC3E}">
        <p14:creationId xmlns:p14="http://schemas.microsoft.com/office/powerpoint/2010/main" val="102545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53743-C371-4D74-9365-9B0F48DC3BD3}"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2E90C-9D92-43EE-9EF4-E3212DCD9D6E}" type="slidenum">
              <a:rPr lang="en-IN" smtClean="0"/>
              <a:t>‹#›</a:t>
            </a:fld>
            <a:endParaRPr lang="en-IN"/>
          </a:p>
        </p:txBody>
      </p:sp>
    </p:spTree>
    <p:extLst>
      <p:ext uri="{BB962C8B-B14F-4D97-AF65-F5344CB8AC3E}">
        <p14:creationId xmlns:p14="http://schemas.microsoft.com/office/powerpoint/2010/main" val="201043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353743-C371-4D74-9365-9B0F48DC3BD3}" type="datetimeFigureOut">
              <a:rPr lang="en-IN" smtClean="0"/>
              <a:t>22-09-2022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2E90C-9D92-43EE-9EF4-E3212DCD9D6E}" type="slidenum">
              <a:rPr lang="en-IN" smtClean="0"/>
              <a:t>‹#›</a:t>
            </a:fld>
            <a:endParaRPr lang="en-IN"/>
          </a:p>
        </p:txBody>
      </p:sp>
    </p:spTree>
    <p:extLst>
      <p:ext uri="{BB962C8B-B14F-4D97-AF65-F5344CB8AC3E}">
        <p14:creationId xmlns:p14="http://schemas.microsoft.com/office/powerpoint/2010/main" val="4026288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53743-C371-4D74-9365-9B0F48DC3BD3}" type="datetimeFigureOut">
              <a:rPr lang="en-IN" smtClean="0"/>
              <a:t>22-09-2022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2E90C-9D92-43EE-9EF4-E3212DCD9D6E}" type="slidenum">
              <a:rPr lang="en-IN" smtClean="0"/>
              <a:t>‹#›</a:t>
            </a:fld>
            <a:endParaRPr lang="en-IN"/>
          </a:p>
        </p:txBody>
      </p:sp>
    </p:spTree>
    <p:extLst>
      <p:ext uri="{BB962C8B-B14F-4D97-AF65-F5344CB8AC3E}">
        <p14:creationId xmlns:p14="http://schemas.microsoft.com/office/powerpoint/2010/main" val="361180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18655"/>
          </a:xfrm>
        </p:spPr>
        <p:txBody>
          <a:bodyPr>
            <a:normAutofit fontScale="90000"/>
          </a:bodyPr>
          <a:lstStyle/>
          <a:p>
            <a:r>
              <a:rPr lang="en-IN" b="1" dirty="0" smtClean="0"/>
              <a:t>AZURE WEB APP                                         &amp;                                                     AZURE STORAGE ACCONUT</a:t>
            </a:r>
            <a:endParaRPr lang="en-IN" b="1" dirty="0"/>
          </a:p>
        </p:txBody>
      </p:sp>
      <p:sp>
        <p:nvSpPr>
          <p:cNvPr id="3" name="Subtitle 2"/>
          <p:cNvSpPr>
            <a:spLocks noGrp="1"/>
          </p:cNvSpPr>
          <p:nvPr>
            <p:ph type="subTitle" idx="1"/>
          </p:nvPr>
        </p:nvSpPr>
        <p:spPr>
          <a:xfrm>
            <a:off x="4572000" y="5301208"/>
            <a:ext cx="3200400" cy="337592"/>
          </a:xfrm>
        </p:spPr>
        <p:txBody>
          <a:bodyPr>
            <a:normAutofit fontScale="62500" lnSpcReduction="20000"/>
          </a:bodyPr>
          <a:lstStyle/>
          <a:p>
            <a:r>
              <a:rPr lang="en-IN" dirty="0" smtClean="0"/>
              <a:t>MANOJ</a:t>
            </a:r>
            <a:endParaRPr lang="en-IN" dirty="0"/>
          </a:p>
        </p:txBody>
      </p:sp>
    </p:spTree>
    <p:extLst>
      <p:ext uri="{BB962C8B-B14F-4D97-AF65-F5344CB8AC3E}">
        <p14:creationId xmlns:p14="http://schemas.microsoft.com/office/powerpoint/2010/main" val="3547083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971550"/>
            <a:ext cx="8640961" cy="5409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4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lstStyle/>
          <a:p>
            <a:r>
              <a:rPr lang="en-IN" dirty="0"/>
              <a:t>Select the </a:t>
            </a:r>
            <a:r>
              <a:rPr lang="en-IN" b="1" dirty="0"/>
              <a:t>Review + create</a:t>
            </a:r>
            <a:r>
              <a:rPr lang="en-IN" dirty="0"/>
              <a:t> button at the bottom </a:t>
            </a:r>
            <a:r>
              <a:rPr lang="en-IN" dirty="0" smtClean="0"/>
              <a:t>of </a:t>
            </a:r>
            <a:r>
              <a:rPr lang="en-IN" dirty="0"/>
              <a:t>the page</a:t>
            </a:r>
            <a:r>
              <a:rPr lang="en-IN" dirty="0" smtClean="0"/>
              <a:t>.</a:t>
            </a:r>
            <a:endParaRPr lang="en-IN" dirty="0"/>
          </a:p>
          <a:p>
            <a:r>
              <a:rPr lang="en-IN" dirty="0"/>
              <a:t>After validation runs, select the </a:t>
            </a:r>
            <a:r>
              <a:rPr lang="en-IN" b="1" dirty="0"/>
              <a:t>Create</a:t>
            </a:r>
            <a:r>
              <a:rPr lang="en-IN" dirty="0"/>
              <a:t> button at the bottom of the page.</a:t>
            </a:r>
          </a:p>
          <a:p>
            <a:r>
              <a:rPr lang="en-IN" dirty="0"/>
              <a:t>After deployment is complete, select </a:t>
            </a:r>
            <a:r>
              <a:rPr lang="en-IN" b="1" dirty="0"/>
              <a:t>Go to resource</a:t>
            </a:r>
            <a:r>
              <a:rPr lang="en-IN" dirty="0"/>
              <a:t>.</a:t>
            </a:r>
          </a:p>
          <a:p>
            <a:r>
              <a:rPr lang="en-IN" dirty="0" smtClean="0"/>
              <a:t/>
            </a:r>
            <a:br>
              <a:rPr lang="en-IN" dirty="0" smtClean="0"/>
            </a:b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212976"/>
            <a:ext cx="8172400" cy="3280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959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4" y="260648"/>
            <a:ext cx="8892480" cy="5991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776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86610"/>
          </a:xfrm>
        </p:spPr>
        <p:txBody>
          <a:bodyPr>
            <a:normAutofit/>
          </a:bodyPr>
          <a:lstStyle/>
          <a:p>
            <a:r>
              <a:rPr lang="en-IN" sz="7200" dirty="0" smtClean="0"/>
              <a:t>AZURE STORAGEACCOUNT</a:t>
            </a:r>
            <a:endParaRPr lang="en-IN" sz="7200" dirty="0"/>
          </a:p>
        </p:txBody>
      </p:sp>
    </p:spTree>
    <p:extLst>
      <p:ext uri="{BB962C8B-B14F-4D97-AF65-F5344CB8AC3E}">
        <p14:creationId xmlns:p14="http://schemas.microsoft.com/office/powerpoint/2010/main" val="387729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An Azure storage account </a:t>
            </a:r>
            <a:r>
              <a:rPr lang="en-IN" b="1" dirty="0"/>
              <a:t>contains all of your Azure Storage data objects, including blobs, file shares, queues, tables, and disks</a:t>
            </a:r>
            <a:r>
              <a:rPr lang="en-IN" dirty="0"/>
              <a:t>. The storage account provides a unique namespace for your Azure Storage data that's accessible from anywhere in the world over HTTP or </a:t>
            </a:r>
            <a:r>
              <a:rPr lang="en-IN" dirty="0" smtClean="0"/>
              <a:t>HTTPS </a:t>
            </a:r>
            <a:r>
              <a:rPr lang="en-IN" dirty="0"/>
              <a:t>via a REST API.</a:t>
            </a:r>
          </a:p>
        </p:txBody>
      </p:sp>
    </p:spTree>
    <p:extLst>
      <p:ext uri="{BB962C8B-B14F-4D97-AF65-F5344CB8AC3E}">
        <p14:creationId xmlns:p14="http://schemas.microsoft.com/office/powerpoint/2010/main" val="320257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832648"/>
          </a:xfrm>
        </p:spPr>
        <p:txBody>
          <a:bodyPr/>
          <a:lstStyle/>
          <a:p>
            <a:r>
              <a:rPr lang="en-IN" b="1" u="sng" dirty="0"/>
              <a:t>Azure Storage data services</a:t>
            </a:r>
          </a:p>
          <a:p>
            <a:pPr marL="514350" indent="-514350">
              <a:buAutoNum type="arabicPeriod"/>
            </a:pPr>
            <a:r>
              <a:rPr lang="en-IN" dirty="0" smtClean="0"/>
              <a:t>Azure Blob</a:t>
            </a:r>
          </a:p>
          <a:p>
            <a:pPr marL="514350" indent="-514350">
              <a:buAutoNum type="arabicPeriod"/>
            </a:pPr>
            <a:r>
              <a:rPr lang="en-IN" dirty="0"/>
              <a:t>Azure </a:t>
            </a:r>
            <a:r>
              <a:rPr lang="en-IN" dirty="0" smtClean="0"/>
              <a:t>Queues</a:t>
            </a:r>
          </a:p>
          <a:p>
            <a:pPr marL="514350" indent="-514350">
              <a:buAutoNum type="arabicPeriod"/>
            </a:pPr>
            <a:r>
              <a:rPr lang="en-IN" dirty="0"/>
              <a:t>Azure </a:t>
            </a:r>
            <a:r>
              <a:rPr lang="en-IN" dirty="0" smtClean="0"/>
              <a:t>file</a:t>
            </a:r>
          </a:p>
          <a:p>
            <a:pPr marL="514350" indent="-514350">
              <a:buAutoNum type="arabicPeriod"/>
            </a:pPr>
            <a:r>
              <a:rPr lang="en-IN" dirty="0"/>
              <a:t>Azure </a:t>
            </a:r>
            <a:r>
              <a:rPr lang="en-IN" dirty="0" smtClean="0"/>
              <a:t>Table</a:t>
            </a:r>
          </a:p>
          <a:p>
            <a:pPr marL="0" indent="0">
              <a:buNone/>
            </a:pPr>
            <a:endParaRPr lang="en-IN" dirty="0"/>
          </a:p>
          <a:p>
            <a:pPr marL="0" indent="0">
              <a:buNone/>
            </a:pPr>
            <a:r>
              <a:rPr lang="en-IN" dirty="0" smtClean="0"/>
              <a:t>1. </a:t>
            </a:r>
            <a:r>
              <a:rPr lang="en-IN" u="sng" dirty="0" smtClean="0"/>
              <a:t>Azure Blob</a:t>
            </a:r>
            <a:r>
              <a:rPr lang="en-IN" dirty="0" smtClean="0"/>
              <a:t>: We </a:t>
            </a:r>
            <a:r>
              <a:rPr lang="en-IN" dirty="0"/>
              <a:t>can have </a:t>
            </a:r>
            <a:r>
              <a:rPr lang="en-IN" i="1" dirty="0"/>
              <a:t>Azure Blob </a:t>
            </a:r>
            <a:r>
              <a:rPr lang="en-IN" dirty="0"/>
              <a:t>storage within the storage account, which is used to store the unstructured data such as media files, documents, etc.</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143" y="1268760"/>
            <a:ext cx="3837806" cy="2569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752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lnSpcReduction="10000"/>
          </a:bodyPr>
          <a:lstStyle/>
          <a:p>
            <a:pPr marL="0" indent="0">
              <a:buNone/>
            </a:pPr>
            <a:r>
              <a:rPr lang="en-IN" u="sng" dirty="0"/>
              <a:t>Blob storage is designed for</a:t>
            </a:r>
            <a:r>
              <a:rPr lang="en-IN" dirty="0"/>
              <a:t>:</a:t>
            </a:r>
          </a:p>
          <a:p>
            <a:r>
              <a:rPr lang="en-IN" dirty="0"/>
              <a:t>Serving images or documents directly to a browser.</a:t>
            </a:r>
          </a:p>
          <a:p>
            <a:r>
              <a:rPr lang="en-IN" dirty="0"/>
              <a:t>Storing files for distributed access.</a:t>
            </a:r>
          </a:p>
          <a:p>
            <a:r>
              <a:rPr lang="en-IN" dirty="0"/>
              <a:t>Streaming video and audio.</a:t>
            </a:r>
          </a:p>
          <a:p>
            <a:r>
              <a:rPr lang="en-IN" dirty="0"/>
              <a:t>Writing to log files.</a:t>
            </a:r>
          </a:p>
          <a:p>
            <a:r>
              <a:rPr lang="en-IN" dirty="0"/>
              <a:t>Storing data for backup and restore, disaster recovery, and archiving.</a:t>
            </a:r>
          </a:p>
          <a:p>
            <a:r>
              <a:rPr lang="en-IN" dirty="0"/>
              <a:t>Storing data for analysis by an on-premises or Azure-hosted service.</a:t>
            </a:r>
          </a:p>
          <a:p>
            <a:endParaRPr lang="en-IN" dirty="0"/>
          </a:p>
        </p:txBody>
      </p:sp>
    </p:spTree>
    <p:extLst>
      <p:ext uri="{BB962C8B-B14F-4D97-AF65-F5344CB8AC3E}">
        <p14:creationId xmlns:p14="http://schemas.microsoft.com/office/powerpoint/2010/main" val="306867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pPr marL="0" indent="0">
              <a:buNone/>
            </a:pPr>
            <a:r>
              <a:rPr lang="en-IN" b="1" u="sng" dirty="0"/>
              <a:t>Blob storage resources</a:t>
            </a:r>
          </a:p>
          <a:p>
            <a:r>
              <a:rPr lang="en-IN" dirty="0"/>
              <a:t>Blob storage offers three types of resources:</a:t>
            </a:r>
          </a:p>
          <a:p>
            <a:r>
              <a:rPr lang="en-IN" dirty="0"/>
              <a:t>The </a:t>
            </a:r>
            <a:r>
              <a:rPr lang="en-IN" b="1" dirty="0"/>
              <a:t>storage account</a:t>
            </a:r>
            <a:endParaRPr lang="en-IN" dirty="0"/>
          </a:p>
          <a:p>
            <a:r>
              <a:rPr lang="en-IN" dirty="0"/>
              <a:t>A </a:t>
            </a:r>
            <a:r>
              <a:rPr lang="en-IN" b="1" dirty="0"/>
              <a:t>container</a:t>
            </a:r>
            <a:r>
              <a:rPr lang="en-IN" dirty="0"/>
              <a:t> in the storage account</a:t>
            </a:r>
          </a:p>
          <a:p>
            <a:r>
              <a:rPr lang="en-IN" dirty="0"/>
              <a:t>A </a:t>
            </a:r>
            <a:r>
              <a:rPr lang="en-IN" b="1" dirty="0"/>
              <a:t>blob</a:t>
            </a:r>
            <a:r>
              <a:rPr lang="en-IN" dirty="0"/>
              <a:t> in a container</a:t>
            </a:r>
          </a:p>
          <a:p>
            <a:r>
              <a:rPr lang="en-IN" dirty="0"/>
              <a:t>The following diagram shows the relationship between these resources.</a:t>
            </a:r>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653136"/>
            <a:ext cx="6120680" cy="2052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29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a:bodyPr>
          <a:lstStyle/>
          <a:p>
            <a:pPr marL="0" indent="0">
              <a:buNone/>
            </a:pPr>
            <a:r>
              <a:rPr lang="en-IN" b="1" u="sng" dirty="0"/>
              <a:t>Storage accounts</a:t>
            </a:r>
          </a:p>
          <a:p>
            <a:r>
              <a:rPr lang="en-IN" dirty="0"/>
              <a:t>A storage account provides a unique namespace in Azure for your data. Every object that you store in Azure Storage has an address that includes your unique account name.</a:t>
            </a:r>
          </a:p>
          <a:p>
            <a:pPr marL="0" indent="0">
              <a:buNone/>
            </a:pPr>
            <a:r>
              <a:rPr lang="en-IN" b="1" u="sng" dirty="0"/>
              <a:t>Containers</a:t>
            </a:r>
          </a:p>
          <a:p>
            <a:r>
              <a:rPr lang="en-IN" dirty="0"/>
              <a:t>A container organizes a set of blobs, similar to a directory in a file system. A storage account can include an unlimited number of containers, and a container can store an unlimited number of blobs.</a:t>
            </a:r>
          </a:p>
          <a:p>
            <a:endParaRPr lang="en-IN" dirty="0"/>
          </a:p>
        </p:txBody>
      </p:sp>
    </p:spTree>
    <p:extLst>
      <p:ext uri="{BB962C8B-B14F-4D97-AF65-F5344CB8AC3E}">
        <p14:creationId xmlns:p14="http://schemas.microsoft.com/office/powerpoint/2010/main" val="307777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lnSpcReduction="10000"/>
          </a:bodyPr>
          <a:lstStyle/>
          <a:p>
            <a:r>
              <a:rPr lang="en-IN" dirty="0"/>
              <a:t>A container name must be a valid DNS name, as it forms part of the unique URI used to address the container or its blobs. Follow these rules when naming a container:</a:t>
            </a:r>
          </a:p>
          <a:p>
            <a:r>
              <a:rPr lang="en-IN" dirty="0"/>
              <a:t>Container names can be between 3 and 63 characters long.</a:t>
            </a:r>
          </a:p>
          <a:p>
            <a:r>
              <a:rPr lang="en-IN" dirty="0"/>
              <a:t>Container names must start with a letter or number, and can contain only lowercase letters, numbers, and the dash (-) character.</a:t>
            </a:r>
          </a:p>
          <a:p>
            <a:r>
              <a:rPr lang="en-IN" dirty="0"/>
              <a:t>Two or more consecutive dash characters aren't permitted in container names.</a:t>
            </a:r>
          </a:p>
          <a:p>
            <a:endParaRPr lang="en-IN" dirty="0"/>
          </a:p>
        </p:txBody>
      </p:sp>
    </p:spTree>
    <p:extLst>
      <p:ext uri="{BB962C8B-B14F-4D97-AF65-F5344CB8AC3E}">
        <p14:creationId xmlns:p14="http://schemas.microsoft.com/office/powerpoint/2010/main" val="201864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AZURE WEB APP</a:t>
            </a:r>
            <a:endParaRPr lang="en-IN" dirty="0"/>
          </a:p>
        </p:txBody>
      </p:sp>
      <p:sp>
        <p:nvSpPr>
          <p:cNvPr id="3" name="Content Placeholder 2"/>
          <p:cNvSpPr>
            <a:spLocks noGrp="1"/>
          </p:cNvSpPr>
          <p:nvPr>
            <p:ph idx="1"/>
          </p:nvPr>
        </p:nvSpPr>
        <p:spPr/>
        <p:txBody>
          <a:bodyPr/>
          <a:lstStyle/>
          <a:p>
            <a:r>
              <a:rPr lang="en-IN" b="1" dirty="0"/>
              <a:t>Azure Web Apps</a:t>
            </a:r>
            <a:r>
              <a:rPr lang="en-IN" dirty="0"/>
              <a:t> is a </a:t>
            </a:r>
            <a:r>
              <a:rPr lang="en-IN" dirty="0" smtClean="0"/>
              <a:t>cloud computing</a:t>
            </a:r>
            <a:r>
              <a:rPr lang="en-IN" dirty="0"/>
              <a:t> based platform for hosting websites, created and operated by Microsoft. It is a platform as a service (PaaS) which allows publishing Web apps running on multiple frameworks and written in different programming languages (.NET, node.js, PHP, Python and Java), including Microsoft proprietary ones and 3rd party ones.</a:t>
            </a:r>
          </a:p>
        </p:txBody>
      </p:sp>
    </p:spTree>
    <p:extLst>
      <p:ext uri="{BB962C8B-B14F-4D97-AF65-F5344CB8AC3E}">
        <p14:creationId xmlns:p14="http://schemas.microsoft.com/office/powerpoint/2010/main" val="2411996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62500" lnSpcReduction="20000"/>
          </a:bodyPr>
          <a:lstStyle/>
          <a:p>
            <a:pPr marL="0" indent="0">
              <a:buNone/>
            </a:pPr>
            <a:r>
              <a:rPr lang="en-IN" b="1" u="sng" dirty="0"/>
              <a:t>Blob Types</a:t>
            </a:r>
            <a:r>
              <a:rPr lang="en-IN" dirty="0"/>
              <a:t>:</a:t>
            </a:r>
          </a:p>
          <a:p>
            <a:pPr marL="0" indent="0">
              <a:buNone/>
            </a:pPr>
            <a:r>
              <a:rPr lang="en-IN" u="sng" dirty="0"/>
              <a:t>Azure offers three types of blob service</a:t>
            </a:r>
            <a:r>
              <a:rPr lang="en-IN" dirty="0" smtClean="0"/>
              <a:t>:</a:t>
            </a:r>
          </a:p>
          <a:p>
            <a:pPr marL="0" indent="0">
              <a:buNone/>
            </a:pPr>
            <a:endParaRPr lang="en-IN" dirty="0"/>
          </a:p>
          <a:p>
            <a:pPr marL="0" indent="0">
              <a:buNone/>
            </a:pPr>
            <a:r>
              <a:rPr lang="en-IN" b="1" u="sng" dirty="0" smtClean="0"/>
              <a:t>1. Block </a:t>
            </a:r>
            <a:r>
              <a:rPr lang="en-IN" b="1" u="sng" dirty="0"/>
              <a:t>blob</a:t>
            </a:r>
            <a:r>
              <a:rPr lang="en-IN" dirty="0"/>
              <a:t>: It stores </a:t>
            </a:r>
            <a:r>
              <a:rPr lang="en-IN" u="sng" dirty="0"/>
              <a:t>text binary data</a:t>
            </a:r>
            <a:r>
              <a:rPr lang="en-IN" dirty="0"/>
              <a:t> up-to about 4.7 TB. It is the block of data that can be managed individually. We can use block blobs mainly to improve the upload-time when we are uploading the blob data into Azure. When we upload any </a:t>
            </a:r>
            <a:r>
              <a:rPr lang="en-IN" dirty="0">
                <a:effectLst>
                  <a:outerShdw blurRad="38100" dist="38100" dir="2700000" algn="tl">
                    <a:srgbClr val="000000">
                      <a:alpha val="43137"/>
                    </a:srgbClr>
                  </a:outerShdw>
                </a:effectLst>
              </a:rPr>
              <a:t>video files, media files</a:t>
            </a:r>
            <a:r>
              <a:rPr lang="en-IN" dirty="0"/>
              <a:t>, or any </a:t>
            </a:r>
            <a:r>
              <a:rPr lang="en-IN" dirty="0">
                <a:effectLst>
                  <a:outerShdw blurRad="38100" dist="38100" dir="2700000" algn="tl">
                    <a:srgbClr val="000000">
                      <a:alpha val="43137"/>
                    </a:srgbClr>
                  </a:outerShdw>
                </a:effectLst>
              </a:rPr>
              <a:t>documents</a:t>
            </a:r>
            <a:r>
              <a:rPr lang="en-IN" dirty="0"/>
              <a:t>. We can generally use block blobs unless they are log files</a:t>
            </a:r>
            <a:r>
              <a:rPr lang="en-IN" dirty="0" smtClean="0"/>
              <a:t>.</a:t>
            </a:r>
          </a:p>
          <a:p>
            <a:pPr marL="514350" indent="-514350">
              <a:buAutoNum type="arabicPeriod"/>
            </a:pPr>
            <a:endParaRPr lang="en-IN" dirty="0"/>
          </a:p>
          <a:p>
            <a:pPr marL="0" indent="0">
              <a:buNone/>
            </a:pPr>
            <a:r>
              <a:rPr lang="en-IN" dirty="0" smtClean="0"/>
              <a:t>2</a:t>
            </a:r>
            <a:r>
              <a:rPr lang="en-IN" b="1" u="sng" dirty="0" smtClean="0"/>
              <a:t>. Append </a:t>
            </a:r>
            <a:r>
              <a:rPr lang="en-IN" b="1" u="sng" dirty="0"/>
              <a:t>blob</a:t>
            </a:r>
            <a:r>
              <a:rPr lang="en-IN" dirty="0"/>
              <a:t>: It is made up of blocks like block blobs, but are optimized for append operations. It is ideal for an application like </a:t>
            </a:r>
            <a:r>
              <a:rPr lang="en-IN" dirty="0">
                <a:effectLst>
                  <a:outerShdw blurRad="38100" dist="38100" dir="2700000" algn="tl">
                    <a:srgbClr val="000000">
                      <a:alpha val="43137"/>
                    </a:srgbClr>
                  </a:outerShdw>
                </a:effectLst>
              </a:rPr>
              <a:t>logging data </a:t>
            </a:r>
            <a:r>
              <a:rPr lang="en-IN" dirty="0"/>
              <a:t>from virtual machines</a:t>
            </a:r>
            <a:r>
              <a:rPr lang="en-IN" dirty="0" smtClean="0"/>
              <a:t>.</a:t>
            </a:r>
          </a:p>
          <a:p>
            <a:pPr marL="0" indent="0">
              <a:buNone/>
            </a:pPr>
            <a:r>
              <a:rPr lang="en-IN" dirty="0" smtClean="0"/>
              <a:t> </a:t>
            </a:r>
            <a:r>
              <a:rPr lang="en-IN" u="sng" dirty="0"/>
              <a:t>For example </a:t>
            </a:r>
            <a:r>
              <a:rPr lang="en-IN" dirty="0"/>
              <a:t>- application log, event log where you need to append the data to the end of the file. So when we are uploading a blob into a container using the Azure portal or using code, we can specify the blob type at that time</a:t>
            </a:r>
            <a:r>
              <a:rPr lang="en-IN" dirty="0" smtClean="0"/>
              <a:t>.</a:t>
            </a:r>
          </a:p>
          <a:p>
            <a:pPr marL="0" indent="0">
              <a:buNone/>
            </a:pPr>
            <a:endParaRPr lang="en-IN" dirty="0"/>
          </a:p>
          <a:p>
            <a:pPr marL="0" indent="0">
              <a:buNone/>
            </a:pPr>
            <a:r>
              <a:rPr lang="en-IN" dirty="0" smtClean="0"/>
              <a:t>3. </a:t>
            </a:r>
            <a:r>
              <a:rPr lang="en-IN" b="1" u="sng" dirty="0" smtClean="0"/>
              <a:t>Page </a:t>
            </a:r>
            <a:r>
              <a:rPr lang="en-IN" b="1" u="sng" dirty="0"/>
              <a:t>blob</a:t>
            </a:r>
            <a:r>
              <a:rPr lang="en-IN" dirty="0"/>
              <a:t>: It stores random access files up-to 8 TB. Page blobs store the </a:t>
            </a:r>
            <a:r>
              <a:rPr lang="en-IN" dirty="0">
                <a:effectLst>
                  <a:outerShdw blurRad="38100" dist="38100" dir="2700000" algn="tl">
                    <a:srgbClr val="000000">
                      <a:alpha val="43137"/>
                    </a:srgbClr>
                  </a:outerShdw>
                </a:effectLst>
              </a:rPr>
              <a:t>VHD files </a:t>
            </a:r>
            <a:r>
              <a:rPr lang="en-IN" dirty="0"/>
              <a:t>that backs VMs.</a:t>
            </a:r>
          </a:p>
          <a:p>
            <a:endParaRPr lang="en-IN" dirty="0"/>
          </a:p>
        </p:txBody>
      </p:sp>
    </p:spTree>
    <p:extLst>
      <p:ext uri="{BB962C8B-B14F-4D97-AF65-F5344CB8AC3E}">
        <p14:creationId xmlns:p14="http://schemas.microsoft.com/office/powerpoint/2010/main" val="337657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5534075"/>
          </a:xfrm>
        </p:spPr>
        <p:txBody>
          <a:bodyPr>
            <a:normAutofit fontScale="92500" lnSpcReduction="10000"/>
          </a:bodyPr>
          <a:lstStyle/>
          <a:p>
            <a:pPr marL="0" indent="0">
              <a:buNone/>
            </a:pPr>
            <a:r>
              <a:rPr lang="en-IN" dirty="0" smtClean="0"/>
              <a:t>2 . </a:t>
            </a:r>
            <a:r>
              <a:rPr lang="en-IN" u="sng" dirty="0" smtClean="0"/>
              <a:t>Azure Queues</a:t>
            </a:r>
            <a:r>
              <a:rPr lang="en-IN" dirty="0" smtClean="0"/>
              <a:t>:</a:t>
            </a:r>
          </a:p>
          <a:p>
            <a:r>
              <a:rPr lang="en-IN" dirty="0"/>
              <a:t>A queue contains a set of message. Queue name must be all </a:t>
            </a:r>
            <a:r>
              <a:rPr lang="en-IN" dirty="0" smtClean="0"/>
              <a:t>lowercase</a:t>
            </a:r>
          </a:p>
          <a:p>
            <a:r>
              <a:rPr lang="en-IN" dirty="0"/>
              <a:t>It is a service for storing a large number of messages in the cloud that can be accessed from anywhere in the world using HTTP and HTTPS.</a:t>
            </a:r>
          </a:p>
          <a:p>
            <a:r>
              <a:rPr lang="en-IN" dirty="0"/>
              <a:t>A single queue message can be up to 64KB in size. A message can remain in the queue for a maximum time of 7 days</a:t>
            </a:r>
          </a:p>
          <a:p>
            <a:endParaRPr lang="en-IN" dirty="0" smtClean="0"/>
          </a:p>
          <a:p>
            <a:pPr marL="0" indent="0">
              <a:buNone/>
            </a:pPr>
            <a:r>
              <a:rPr lang="en-IN" dirty="0"/>
              <a:t>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293096"/>
            <a:ext cx="4032448" cy="23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084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lnSpcReduction="10000"/>
          </a:bodyPr>
          <a:lstStyle/>
          <a:p>
            <a:pPr marL="0" indent="0">
              <a:buNone/>
            </a:pPr>
            <a:r>
              <a:rPr lang="en-IN" dirty="0" smtClean="0"/>
              <a:t>3. </a:t>
            </a:r>
            <a:r>
              <a:rPr lang="en-IN" u="sng" dirty="0" smtClean="0"/>
              <a:t>Azure file  </a:t>
            </a:r>
            <a:r>
              <a:rPr lang="en-IN" dirty="0" smtClean="0"/>
              <a:t>:</a:t>
            </a:r>
          </a:p>
          <a:p>
            <a:r>
              <a:rPr lang="en-IN" dirty="0" smtClean="0"/>
              <a:t>Azure </a:t>
            </a:r>
            <a:r>
              <a:rPr lang="en-IN" dirty="0"/>
              <a:t>file storage mainly can be used if we want to have a shared drive between two servers or across users. In that case, we will go for Azure file storage</a:t>
            </a:r>
            <a:r>
              <a:rPr lang="en-IN" dirty="0" smtClean="0"/>
              <a:t>.</a:t>
            </a:r>
          </a:p>
          <a:p>
            <a:r>
              <a:rPr lang="en-IN" dirty="0"/>
              <a:t>In the Azure file storage structure, the first thing we need to have is an Azure storage account. Azure file storage is offered under the umbrella of the Azure storage account. And once we have created an Azure storage account, we'll create a file share.</a:t>
            </a:r>
            <a:endParaRPr lang="en-IN" u="sng" dirty="0" smtClean="0"/>
          </a:p>
          <a:p>
            <a:endParaRPr lang="en-IN" dirty="0"/>
          </a:p>
        </p:txBody>
      </p:sp>
    </p:spTree>
    <p:extLst>
      <p:ext uri="{BB962C8B-B14F-4D97-AF65-F5344CB8AC3E}">
        <p14:creationId xmlns:p14="http://schemas.microsoft.com/office/powerpoint/2010/main" val="2026922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331" y="226668"/>
            <a:ext cx="8586142" cy="6226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5519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0000" lnSpcReduction="20000"/>
          </a:bodyPr>
          <a:lstStyle/>
          <a:p>
            <a:pPr marL="0" indent="0">
              <a:buNone/>
            </a:pPr>
            <a:r>
              <a:rPr lang="en-IN" b="1" u="sng" dirty="0"/>
              <a:t>Share</a:t>
            </a:r>
            <a:r>
              <a:rPr lang="en-IN" b="1" dirty="0"/>
              <a:t>:</a:t>
            </a:r>
            <a:r>
              <a:rPr lang="en-IN" dirty="0"/>
              <a:t> A file storage Share is an SMB file share in Azure. The directories and files must be created in a parent's Share, so we can't create a directory directly in a storage account. </a:t>
            </a:r>
            <a:endParaRPr lang="en-IN" dirty="0" smtClean="0"/>
          </a:p>
          <a:p>
            <a:r>
              <a:rPr lang="en-IN" dirty="0" smtClean="0"/>
              <a:t>  We </a:t>
            </a:r>
            <a:r>
              <a:rPr lang="en-IN" dirty="0"/>
              <a:t>need file storage share, first created, and then we can create directories to upload. An account may contain an unlimited number of shares, and </a:t>
            </a:r>
            <a:endParaRPr lang="en-IN" dirty="0" smtClean="0"/>
          </a:p>
          <a:p>
            <a:r>
              <a:rPr lang="en-IN" dirty="0" smtClean="0"/>
              <a:t>a </a:t>
            </a:r>
            <a:r>
              <a:rPr lang="en-IN" dirty="0"/>
              <a:t>Share can store an unlimited number of files, up to 5 TB total capacity of the file share. </a:t>
            </a:r>
            <a:endParaRPr lang="en-IN" dirty="0" smtClean="0"/>
          </a:p>
          <a:p>
            <a:r>
              <a:rPr lang="en-IN" dirty="0" smtClean="0"/>
              <a:t>But</a:t>
            </a:r>
            <a:r>
              <a:rPr lang="en-IN" dirty="0"/>
              <a:t>, in case we need more than the full capacity, then we can create another file </a:t>
            </a:r>
            <a:r>
              <a:rPr lang="en-IN" dirty="0" smtClean="0"/>
              <a:t>share</a:t>
            </a:r>
          </a:p>
          <a:p>
            <a:endParaRPr lang="en-IN" dirty="0"/>
          </a:p>
          <a:p>
            <a:pPr marL="0" indent="0">
              <a:buNone/>
            </a:pPr>
            <a:r>
              <a:rPr lang="en-IN" b="1" u="sng" dirty="0"/>
              <a:t>Directory</a:t>
            </a:r>
            <a:r>
              <a:rPr lang="en-IN" b="1" dirty="0"/>
              <a:t>:</a:t>
            </a:r>
            <a:r>
              <a:rPr lang="en-IN" dirty="0"/>
              <a:t> It is an optional hierarchy of directories</a:t>
            </a:r>
            <a:r>
              <a:rPr lang="en-IN" dirty="0" smtClean="0"/>
              <a:t>.</a:t>
            </a:r>
          </a:p>
          <a:p>
            <a:pPr marL="0" indent="0">
              <a:buNone/>
            </a:pPr>
            <a:endParaRPr lang="en-IN" dirty="0"/>
          </a:p>
          <a:p>
            <a:pPr marL="0" indent="0">
              <a:buNone/>
            </a:pPr>
            <a:r>
              <a:rPr lang="en-IN" b="1" u="sng" dirty="0"/>
              <a:t>File</a:t>
            </a:r>
            <a:r>
              <a:rPr lang="en-IN" b="1" dirty="0"/>
              <a:t>:</a:t>
            </a:r>
            <a:r>
              <a:rPr lang="en-IN" dirty="0"/>
              <a:t> A file in the share. A file may be up to 1 TB in size</a:t>
            </a:r>
            <a:r>
              <a:rPr lang="en-IN" dirty="0" smtClean="0"/>
              <a:t>.</a:t>
            </a:r>
          </a:p>
          <a:p>
            <a:pPr marL="0" indent="0">
              <a:buNone/>
            </a:pPr>
            <a:endParaRPr lang="en-IN" dirty="0"/>
          </a:p>
          <a:p>
            <a:pPr marL="0" indent="0">
              <a:buNone/>
            </a:pPr>
            <a:r>
              <a:rPr lang="en-IN" b="1" u="sng" dirty="0"/>
              <a:t>URL format</a:t>
            </a:r>
            <a:r>
              <a:rPr lang="en-IN" b="1" dirty="0"/>
              <a:t>:</a:t>
            </a:r>
            <a:r>
              <a:rPr lang="en-IN" dirty="0"/>
              <a:t> For a request to an Azure file share made with the file REST protocol</a:t>
            </a:r>
          </a:p>
          <a:p>
            <a:endParaRPr lang="en-IN" dirty="0"/>
          </a:p>
        </p:txBody>
      </p:sp>
    </p:spTree>
    <p:extLst>
      <p:ext uri="{BB962C8B-B14F-4D97-AF65-F5344CB8AC3E}">
        <p14:creationId xmlns:p14="http://schemas.microsoft.com/office/powerpoint/2010/main" val="2695877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19256" cy="6597352"/>
          </a:xfrm>
        </p:spPr>
        <p:txBody>
          <a:bodyPr/>
          <a:lstStyle/>
          <a:p>
            <a:r>
              <a:rPr lang="en-IN" b="1" u="sng" dirty="0"/>
              <a:t>Azure Table </a:t>
            </a:r>
            <a:r>
              <a:rPr lang="en-IN" b="1" u="sng" dirty="0" smtClean="0"/>
              <a:t>storage</a:t>
            </a:r>
            <a:r>
              <a:rPr lang="en-IN" dirty="0" smtClean="0"/>
              <a:t>: </a:t>
            </a:r>
          </a:p>
          <a:p>
            <a:r>
              <a:rPr lang="en-IN" dirty="0" smtClean="0"/>
              <a:t>Azure Table storage is </a:t>
            </a:r>
            <a:r>
              <a:rPr lang="en-IN" dirty="0"/>
              <a:t>used for storing a large amount of structured data. This service is a NoSQL data storage, which accepts authenticated calls from inside and outside of the Azure cloud. It is ideal for storing structured and non-relational data.</a:t>
            </a:r>
          </a:p>
          <a:p>
            <a:pPr marL="0" indent="0">
              <a:buNone/>
            </a:pPr>
            <a:r>
              <a:rPr lang="en-IN" dirty="0" smtClean="0"/>
              <a:t/>
            </a:r>
            <a:br>
              <a:rPr lang="en-IN" dirty="0" smtClean="0"/>
            </a:b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1" y="4005064"/>
            <a:ext cx="5003445" cy="264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455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pPr marL="0" indent="0">
              <a:buNone/>
            </a:pPr>
            <a:r>
              <a:rPr lang="en-IN" b="1" u="sng" dirty="0"/>
              <a:t>Access </a:t>
            </a:r>
            <a:r>
              <a:rPr lang="en-IN" b="1" u="sng" dirty="0" smtClean="0"/>
              <a:t>Tiers :</a:t>
            </a:r>
            <a:endParaRPr lang="en-IN" u="sng" dirty="0"/>
          </a:p>
          <a:p>
            <a:pPr marL="0" indent="0">
              <a:buNone/>
            </a:pPr>
            <a:r>
              <a:rPr lang="en-IN" dirty="0"/>
              <a:t>There are four types of access tiers available:</a:t>
            </a:r>
          </a:p>
          <a:p>
            <a:r>
              <a:rPr lang="en-IN" b="1" i="1" dirty="0"/>
              <a:t>Premium Storage (preview):</a:t>
            </a:r>
            <a:r>
              <a:rPr lang="en-IN" dirty="0"/>
              <a:t> It provides high-performance hardware for data that is accessed frequently.</a:t>
            </a:r>
          </a:p>
          <a:p>
            <a:r>
              <a:rPr lang="en-IN" b="1" i="1" dirty="0"/>
              <a:t>Hot storage:</a:t>
            </a:r>
            <a:r>
              <a:rPr lang="en-IN" dirty="0"/>
              <a:t> It is optimized for storing data that is accessed frequently.</a:t>
            </a:r>
          </a:p>
          <a:p>
            <a:r>
              <a:rPr lang="en-IN" b="1" i="1" dirty="0"/>
              <a:t>Cool Storage:</a:t>
            </a:r>
            <a:r>
              <a:rPr lang="en-IN" dirty="0"/>
              <a:t> It is optimized for storing data that is infrequently accessed and stored for at least 30 days.</a:t>
            </a:r>
          </a:p>
          <a:p>
            <a:r>
              <a:rPr lang="en-IN" b="1" i="1" dirty="0"/>
              <a:t>Archive Storage:</a:t>
            </a:r>
            <a:r>
              <a:rPr lang="en-IN" dirty="0"/>
              <a:t> It is optimized for storing files that are rarely accessed and stored for a minimum of 180 days with flexible latency needs (on the order of hours).</a:t>
            </a:r>
          </a:p>
          <a:p>
            <a:endParaRPr lang="en-IN" dirty="0"/>
          </a:p>
        </p:txBody>
      </p:sp>
    </p:spTree>
    <p:extLst>
      <p:ext uri="{BB962C8B-B14F-4D97-AF65-F5344CB8AC3E}">
        <p14:creationId xmlns:p14="http://schemas.microsoft.com/office/powerpoint/2010/main" val="211283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Lab2 : Create Storage Account</a:t>
            </a:r>
            <a:endParaRPr lang="en-IN" dirty="0"/>
          </a:p>
        </p:txBody>
      </p:sp>
      <p:sp>
        <p:nvSpPr>
          <p:cNvPr id="3" name="Content Placeholder 2"/>
          <p:cNvSpPr>
            <a:spLocks noGrp="1"/>
          </p:cNvSpPr>
          <p:nvPr>
            <p:ph idx="1"/>
          </p:nvPr>
        </p:nvSpPr>
        <p:spPr/>
        <p:txBody>
          <a:bodyPr>
            <a:normAutofit lnSpcReduction="10000"/>
          </a:bodyPr>
          <a:lstStyle/>
          <a:p>
            <a:r>
              <a:rPr lang="en-IN" dirty="0"/>
              <a:t>On the </a:t>
            </a:r>
            <a:r>
              <a:rPr lang="en-IN" b="1" dirty="0"/>
              <a:t>Storage accounts</a:t>
            </a:r>
            <a:r>
              <a:rPr lang="en-IN" dirty="0"/>
              <a:t> page, select </a:t>
            </a:r>
            <a:r>
              <a:rPr lang="en-IN" b="1" dirty="0"/>
              <a:t>Create</a:t>
            </a:r>
            <a:r>
              <a:rPr lang="en-IN" dirty="0"/>
              <a:t>.</a:t>
            </a:r>
          </a:p>
          <a:p>
            <a:r>
              <a:rPr lang="en-IN" dirty="0" smtClean="0"/>
              <a:t>On </a:t>
            </a:r>
            <a:r>
              <a:rPr lang="en-IN" dirty="0"/>
              <a:t>the </a:t>
            </a:r>
            <a:r>
              <a:rPr lang="en-IN" b="1" dirty="0"/>
              <a:t>Basics</a:t>
            </a:r>
            <a:r>
              <a:rPr lang="en-IN" dirty="0"/>
              <a:t> tab, provide the essential information for your storage account. After you complete the </a:t>
            </a:r>
            <a:r>
              <a:rPr lang="en-IN" b="1" dirty="0"/>
              <a:t>Basics</a:t>
            </a:r>
            <a:r>
              <a:rPr lang="en-IN" dirty="0"/>
              <a:t> tab, you can choose to further customize your new storage account by setting options on the other tabs, or you can select </a:t>
            </a:r>
            <a:r>
              <a:rPr lang="en-IN" b="1" dirty="0"/>
              <a:t>Review + create</a:t>
            </a:r>
            <a:r>
              <a:rPr lang="en-IN" dirty="0"/>
              <a:t> to accept the default options and proceed to validate and create the account.</a:t>
            </a:r>
          </a:p>
        </p:txBody>
      </p:sp>
    </p:spTree>
    <p:extLst>
      <p:ext uri="{BB962C8B-B14F-4D97-AF65-F5344CB8AC3E}">
        <p14:creationId xmlns:p14="http://schemas.microsoft.com/office/powerpoint/2010/main" val="3684675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IN" dirty="0"/>
              <a:t>The following image shows a standard configuration of the basic properties for a new storage </a:t>
            </a:r>
            <a:r>
              <a:rPr lang="en-IN" dirty="0" smtClean="0"/>
              <a:t>account.</a:t>
            </a:r>
          </a:p>
          <a:p>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060848"/>
            <a:ext cx="864096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275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404664"/>
            <a:ext cx="8743950" cy="5777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831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145435"/>
          </a:xfrm>
        </p:spPr>
        <p:txBody>
          <a:bodyPr>
            <a:normAutofit/>
          </a:bodyPr>
          <a:lstStyle/>
          <a:p>
            <a:r>
              <a:rPr lang="en-IN" dirty="0"/>
              <a:t>App Service not only adds the power of Microsoft Azure to your application, such as security, load balancing, </a:t>
            </a:r>
            <a:r>
              <a:rPr lang="en-IN" dirty="0" smtClean="0"/>
              <a:t>auto scaling, </a:t>
            </a:r>
            <a:r>
              <a:rPr lang="en-IN" dirty="0"/>
              <a:t>and automated management</a:t>
            </a:r>
            <a:r>
              <a:rPr lang="en-IN" dirty="0" smtClean="0"/>
              <a:t>.</a:t>
            </a:r>
          </a:p>
          <a:p>
            <a:r>
              <a:rPr lang="en-IN" dirty="0" smtClean="0"/>
              <a:t> </a:t>
            </a:r>
            <a:r>
              <a:rPr lang="en-IN" dirty="0"/>
              <a:t>You can also take advantage of its DevOps capabilities, such as continuous deployment from Azure DevOps, GitHub, Docker Hub, and other sources, package management, staging environments, custom </a:t>
            </a:r>
            <a:r>
              <a:rPr lang="en-IN" dirty="0" smtClean="0"/>
              <a:t>domain</a:t>
            </a:r>
            <a:r>
              <a:rPr lang="en-IN" dirty="0"/>
              <a:t>.</a:t>
            </a:r>
          </a:p>
        </p:txBody>
      </p:sp>
    </p:spTree>
    <p:extLst>
      <p:ext uri="{BB962C8B-B14F-4D97-AF65-F5344CB8AC3E}">
        <p14:creationId xmlns:p14="http://schemas.microsoft.com/office/powerpoint/2010/main" val="2681163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lstStyle/>
          <a:p>
            <a:r>
              <a:rPr lang="en-IN" sz="2000" dirty="0"/>
              <a:t>On the </a:t>
            </a:r>
            <a:r>
              <a:rPr lang="en-IN" sz="2000" b="1" dirty="0"/>
              <a:t>Advanced</a:t>
            </a:r>
            <a:r>
              <a:rPr lang="en-IN" sz="2000" dirty="0"/>
              <a:t> tab, you can configure additional options and modify default settings for your new storage account. Some of these options can also be configured after the storage account is created, while others must be configured at </a:t>
            </a:r>
            <a:r>
              <a:rPr lang="en-IN" sz="2000" dirty="0" smtClean="0"/>
              <a:t>the </a:t>
            </a:r>
            <a:r>
              <a:rPr lang="en-IN" sz="2000" dirty="0"/>
              <a:t>time of creation</a:t>
            </a:r>
            <a:r>
              <a:rPr lang="en-IN" sz="2000" dirty="0" smtClean="0"/>
              <a:t>.</a:t>
            </a:r>
          </a:p>
          <a:p>
            <a:endParaRPr lang="en-IN" sz="20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84784"/>
            <a:ext cx="8388424"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079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endParaRPr lang="en-IN"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04664"/>
            <a:ext cx="8604448"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3915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IN" sz="2000" dirty="0"/>
              <a:t>On the </a:t>
            </a:r>
            <a:r>
              <a:rPr lang="en-IN" sz="2000" b="1" dirty="0"/>
              <a:t>Networking</a:t>
            </a:r>
            <a:r>
              <a:rPr lang="en-IN" sz="2000" dirty="0"/>
              <a:t> tab, you can configure network connectivity and routing preference settings for your new storage account. These options can also be configured after </a:t>
            </a:r>
            <a:r>
              <a:rPr lang="en-IN" sz="2000" dirty="0" smtClean="0"/>
              <a:t>the </a:t>
            </a:r>
            <a:r>
              <a:rPr lang="en-IN" sz="2000" dirty="0"/>
              <a:t>storage account is created</a:t>
            </a:r>
            <a:r>
              <a:rPr lang="en-IN" sz="2000" dirty="0" smtClean="0"/>
              <a:t>.</a:t>
            </a:r>
          </a:p>
          <a:p>
            <a:endParaRPr lang="en-IN" sz="20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51" y="1484784"/>
            <a:ext cx="8511821"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863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r>
              <a:rPr lang="en-IN" sz="2000" dirty="0"/>
              <a:t>On the </a:t>
            </a:r>
            <a:r>
              <a:rPr lang="en-IN" sz="2000" b="1" dirty="0"/>
              <a:t>Data protection</a:t>
            </a:r>
            <a:r>
              <a:rPr lang="en-IN" sz="2000" dirty="0"/>
              <a:t> tab, you can configure data protection options for blob data in your new storage account. These options can also be </a:t>
            </a:r>
            <a:r>
              <a:rPr lang="en-IN" sz="2000" dirty="0" smtClean="0"/>
              <a:t>configured </a:t>
            </a:r>
            <a:r>
              <a:rPr lang="en-IN" sz="2000" dirty="0"/>
              <a:t>after the storage account is </a:t>
            </a:r>
            <a:r>
              <a:rPr lang="en-IN" sz="2000" dirty="0" smtClean="0"/>
              <a:t>created</a:t>
            </a:r>
          </a:p>
          <a:p>
            <a:endParaRPr lang="en-IN" sz="20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995" y="1700808"/>
            <a:ext cx="8886825"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4667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IN" sz="2000" dirty="0"/>
              <a:t>On the </a:t>
            </a:r>
            <a:r>
              <a:rPr lang="en-IN" sz="2000" b="1" dirty="0"/>
              <a:t>Encryption</a:t>
            </a:r>
            <a:r>
              <a:rPr lang="en-IN" sz="2000" dirty="0"/>
              <a:t> tab, you can configure options that relate to how your data is encrypted when it is persisted to the cloud</a:t>
            </a:r>
            <a:r>
              <a:rPr lang="en-IN" sz="2000" dirty="0" smtClean="0"/>
              <a:t>.</a:t>
            </a:r>
          </a:p>
          <a:p>
            <a:endParaRPr lang="en-IN" sz="2000" dirty="0" smtClean="0"/>
          </a:p>
          <a:p>
            <a:endParaRPr lang="en-IN" sz="20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228724"/>
            <a:ext cx="7219950" cy="500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8893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IN" sz="2000" dirty="0"/>
              <a:t>On the </a:t>
            </a:r>
            <a:r>
              <a:rPr lang="en-IN" sz="2000" b="1" dirty="0"/>
              <a:t>Tags</a:t>
            </a:r>
            <a:r>
              <a:rPr lang="en-IN" sz="2000" dirty="0"/>
              <a:t> tab, you can specify Resource Manager tags to help organize </a:t>
            </a:r>
            <a:r>
              <a:rPr lang="en-IN" sz="2000" dirty="0" smtClean="0"/>
              <a:t>your </a:t>
            </a:r>
            <a:r>
              <a:rPr lang="en-IN" sz="2000" dirty="0"/>
              <a:t>Azure resources</a:t>
            </a:r>
            <a:r>
              <a:rPr lang="en-IN" sz="2000" dirty="0" smtClean="0"/>
              <a:t>.</a:t>
            </a:r>
          </a:p>
          <a:p>
            <a:pPr marL="0" indent="0">
              <a:buNone/>
            </a:pPr>
            <a:endParaRPr lang="en-IN" sz="2000"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00808"/>
            <a:ext cx="777240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609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IN" sz="2000" dirty="0"/>
              <a:t>When you navigate to the </a:t>
            </a:r>
            <a:r>
              <a:rPr lang="en-IN" sz="2000" b="1" dirty="0"/>
              <a:t>Review + create</a:t>
            </a:r>
            <a:r>
              <a:rPr lang="en-IN" sz="2000" dirty="0"/>
              <a:t> tab, Azure runs validation on the storage account settings that you have chosen. If validation </a:t>
            </a:r>
            <a:r>
              <a:rPr lang="en-IN" sz="2000" dirty="0" smtClean="0"/>
              <a:t>passes you can proceed to create the storage account.</a:t>
            </a:r>
          </a:p>
          <a:p>
            <a:pPr marL="0" indent="0">
              <a:buNone/>
            </a:pPr>
            <a:endParaRPr lang="en-IN"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054" y="1556792"/>
            <a:ext cx="6848475" cy="4756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158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endParaRPr lang="en-IN"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39"/>
            <a:ext cx="8737523" cy="626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8270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92088"/>
          </a:xfrm>
        </p:spPr>
        <p:txBody>
          <a:bodyPr/>
          <a:lstStyle/>
          <a:p>
            <a:r>
              <a:rPr lang="en-IN" dirty="0" smtClean="0"/>
              <a:t>Lab3: Create Container</a:t>
            </a:r>
            <a:endParaRPr lang="en-IN" dirty="0"/>
          </a:p>
        </p:txBody>
      </p:sp>
      <p:sp>
        <p:nvSpPr>
          <p:cNvPr id="3" name="Content Placeholder 2"/>
          <p:cNvSpPr>
            <a:spLocks noGrp="1"/>
          </p:cNvSpPr>
          <p:nvPr>
            <p:ph idx="1"/>
          </p:nvPr>
        </p:nvSpPr>
        <p:spPr/>
        <p:txBody>
          <a:bodyPr>
            <a:normAutofit/>
          </a:bodyPr>
          <a:lstStyle/>
          <a:p>
            <a:r>
              <a:rPr lang="en-IN" sz="2800" dirty="0"/>
              <a:t>In the portal navigation pane on the left side of the screen, select </a:t>
            </a:r>
            <a:r>
              <a:rPr lang="en-IN" sz="2800" b="1" dirty="0"/>
              <a:t>Storage accounts</a:t>
            </a:r>
            <a:r>
              <a:rPr lang="en-IN" sz="2800" dirty="0"/>
              <a:t> and choose a storage account. If the navigation pane isn't visible, select the menu button to toggle its visibility</a:t>
            </a:r>
            <a:r>
              <a:rPr lang="en-IN" sz="2800" dirty="0" smtClean="0"/>
              <a:t>.</a:t>
            </a:r>
          </a:p>
          <a:p>
            <a:r>
              <a:rPr lang="en-IN" sz="2800" dirty="0"/>
              <a:t>In the navigation pane for the storage account, scroll to the </a:t>
            </a:r>
            <a:r>
              <a:rPr lang="en-IN" sz="2800" b="1" dirty="0"/>
              <a:t>Data storage</a:t>
            </a:r>
            <a:r>
              <a:rPr lang="en-IN" sz="2800" dirty="0"/>
              <a:t> section and select </a:t>
            </a:r>
            <a:r>
              <a:rPr lang="en-IN" sz="2800" b="1" dirty="0"/>
              <a:t>Containers</a:t>
            </a:r>
            <a:r>
              <a:rPr lang="en-IN" sz="2800" dirty="0"/>
              <a:t>.</a:t>
            </a:r>
          </a:p>
          <a:p>
            <a:r>
              <a:rPr lang="en-IN" sz="2800" dirty="0"/>
              <a:t>Within the </a:t>
            </a:r>
            <a:r>
              <a:rPr lang="en-IN" sz="2800" b="1" dirty="0"/>
              <a:t>Containers</a:t>
            </a:r>
            <a:r>
              <a:rPr lang="en-IN" sz="2800" dirty="0"/>
              <a:t> pane, select the </a:t>
            </a:r>
            <a:r>
              <a:rPr lang="en-IN" sz="2800" b="1" dirty="0"/>
              <a:t>+ Container</a:t>
            </a:r>
            <a:r>
              <a:rPr lang="en-IN" sz="2800" dirty="0"/>
              <a:t> button to open the </a:t>
            </a:r>
            <a:r>
              <a:rPr lang="en-IN" sz="2800" b="1" dirty="0"/>
              <a:t>New container</a:t>
            </a:r>
            <a:r>
              <a:rPr lang="en-IN" sz="2800" dirty="0"/>
              <a:t> pane.</a:t>
            </a:r>
          </a:p>
          <a:p>
            <a:endParaRPr lang="en-IN" sz="2800" dirty="0"/>
          </a:p>
        </p:txBody>
      </p:sp>
    </p:spTree>
    <p:extLst>
      <p:ext uri="{BB962C8B-B14F-4D97-AF65-F5344CB8AC3E}">
        <p14:creationId xmlns:p14="http://schemas.microsoft.com/office/powerpoint/2010/main" val="91104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IN" sz="2400" dirty="0"/>
              <a:t>Within the </a:t>
            </a:r>
            <a:r>
              <a:rPr lang="en-IN" sz="2400" b="1" dirty="0"/>
              <a:t>New Container</a:t>
            </a:r>
            <a:r>
              <a:rPr lang="en-IN" sz="2400" dirty="0"/>
              <a:t> pane, provide a </a:t>
            </a:r>
            <a:r>
              <a:rPr lang="en-IN" sz="2400" b="1" dirty="0"/>
              <a:t>Name</a:t>
            </a:r>
            <a:r>
              <a:rPr lang="en-IN" sz="2400" dirty="0"/>
              <a:t> for your new container. The container name must be lowercase, must start with a letter or number, and can include only letters, numbers, and </a:t>
            </a:r>
            <a:r>
              <a:rPr lang="en-IN" sz="2400" dirty="0" smtClean="0"/>
              <a:t>the </a:t>
            </a:r>
            <a:r>
              <a:rPr lang="en-IN" sz="2400" dirty="0"/>
              <a:t>dash (-) </a:t>
            </a:r>
            <a:r>
              <a:rPr lang="en-IN" sz="2400" dirty="0" smtClean="0"/>
              <a:t>character</a:t>
            </a:r>
          </a:p>
          <a:p>
            <a:endParaRPr lang="en-IN" sz="2400"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88840"/>
            <a:ext cx="8677347" cy="474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916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LAB1: CREATE AZURE WEB APP</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u="sng" dirty="0"/>
              <a:t>Publish your web </a:t>
            </a:r>
            <a:r>
              <a:rPr lang="en-IN" b="1" u="sng" dirty="0" smtClean="0"/>
              <a:t>app</a:t>
            </a:r>
            <a:r>
              <a:rPr lang="en-IN" b="1" dirty="0" smtClean="0"/>
              <a:t>:</a:t>
            </a:r>
            <a:endParaRPr lang="en-IN" b="1" dirty="0"/>
          </a:p>
          <a:p>
            <a:r>
              <a:rPr lang="en-IN" dirty="0"/>
              <a:t>To publish your web app, you must first create and configure a new App Service that you can publish your app to.</a:t>
            </a:r>
          </a:p>
          <a:p>
            <a:r>
              <a:rPr lang="en-IN" dirty="0"/>
              <a:t>As part of setting up the App Service, you'll create:</a:t>
            </a:r>
          </a:p>
          <a:p>
            <a:r>
              <a:rPr lang="en-IN" dirty="0"/>
              <a:t>A new resource </a:t>
            </a:r>
            <a:r>
              <a:rPr lang="en-IN" dirty="0" smtClean="0"/>
              <a:t>group to </a:t>
            </a:r>
            <a:r>
              <a:rPr lang="en-IN" dirty="0"/>
              <a:t>contain all of the Azure resources for the service.</a:t>
            </a:r>
          </a:p>
          <a:p>
            <a:r>
              <a:rPr lang="en-IN" dirty="0"/>
              <a:t>A new Hosting Plan that specifies the location, size, and features of the web server farm that hosts your app.</a:t>
            </a:r>
          </a:p>
          <a:p>
            <a:endParaRPr lang="en-IN" dirty="0"/>
          </a:p>
        </p:txBody>
      </p:sp>
    </p:spTree>
    <p:extLst>
      <p:ext uri="{BB962C8B-B14F-4D97-AF65-F5344CB8AC3E}">
        <p14:creationId xmlns:p14="http://schemas.microsoft.com/office/powerpoint/2010/main" val="78715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IN" dirty="0" smtClean="0"/>
              <a:t>In the container upload a image.</a:t>
            </a:r>
          </a:p>
          <a:p>
            <a:endParaRPr lang="en-IN"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8496944"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6001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r>
              <a:rPr lang="en-IN" dirty="0" smtClean="0"/>
              <a:t>Copy and Paste the container URL.</a:t>
            </a:r>
          </a:p>
          <a:p>
            <a:endParaRPr lang="en-IN"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64704"/>
            <a:ext cx="8784976" cy="58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413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r>
              <a:rPr lang="en-IN" dirty="0"/>
              <a:t>Follow these steps to create your App Service resources and publish your project:</a:t>
            </a:r>
          </a:p>
          <a:p>
            <a:r>
              <a:rPr lang="en-IN" dirty="0"/>
              <a:t>Type </a:t>
            </a:r>
            <a:r>
              <a:rPr lang="en-IN" b="1" dirty="0"/>
              <a:t>app services</a:t>
            </a:r>
            <a:r>
              <a:rPr lang="en-IN" dirty="0"/>
              <a:t> in the search. Under </a:t>
            </a:r>
            <a:r>
              <a:rPr lang="en-IN" b="1" dirty="0"/>
              <a:t>Services</a:t>
            </a:r>
            <a:r>
              <a:rPr lang="en-IN" dirty="0"/>
              <a:t>, select </a:t>
            </a:r>
            <a:r>
              <a:rPr lang="en-IN" b="1" dirty="0"/>
              <a:t>App Services</a:t>
            </a:r>
            <a:r>
              <a:rPr lang="en-IN" dirty="0"/>
              <a:t>.</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120" y="3140968"/>
            <a:ext cx="710565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5939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endParaRPr lang="en-IN" dirty="0"/>
          </a:p>
          <a:p>
            <a:r>
              <a:rPr lang="en-IN" dirty="0"/>
              <a:t>In the </a:t>
            </a:r>
            <a:r>
              <a:rPr lang="en-IN" b="1" dirty="0"/>
              <a:t>App Services</a:t>
            </a:r>
            <a:r>
              <a:rPr lang="en-IN" dirty="0"/>
              <a:t> page, select </a:t>
            </a:r>
            <a:r>
              <a:rPr lang="en-IN" b="1" dirty="0"/>
              <a:t>+ Create</a:t>
            </a:r>
            <a:r>
              <a:rPr lang="en-IN" dirty="0"/>
              <a:t>.</a:t>
            </a:r>
          </a:p>
          <a:p>
            <a:r>
              <a:rPr lang="en-IN" dirty="0"/>
              <a:t>In the </a:t>
            </a:r>
            <a:r>
              <a:rPr lang="en-IN" b="1" dirty="0"/>
              <a:t>Basics</a:t>
            </a:r>
            <a:r>
              <a:rPr lang="en-IN" dirty="0"/>
              <a:t> tab, under </a:t>
            </a:r>
            <a:r>
              <a:rPr lang="en-IN" b="1" dirty="0"/>
              <a:t>Project details</a:t>
            </a:r>
            <a:r>
              <a:rPr lang="en-IN" dirty="0"/>
              <a:t>, ensure the correct subscription is selected and then select to </a:t>
            </a:r>
            <a:r>
              <a:rPr lang="en-IN" b="1" dirty="0"/>
              <a:t>Create new</a:t>
            </a:r>
            <a:r>
              <a:rPr lang="en-IN" dirty="0"/>
              <a:t> resource group. Type </a:t>
            </a:r>
            <a:r>
              <a:rPr lang="en-IN" i="1" dirty="0" smtClean="0"/>
              <a:t>MANOJ-RG</a:t>
            </a:r>
            <a:r>
              <a:rPr lang="en-IN" dirty="0"/>
              <a:t> for the name.</a:t>
            </a:r>
          </a:p>
          <a:p>
            <a:r>
              <a:rPr lang="en-IN" dirty="0" smtClean="0"/>
              <a:t/>
            </a:r>
            <a:br>
              <a:rPr lang="en-IN" dirty="0" smtClean="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645024"/>
            <a:ext cx="8100392" cy="274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91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641379"/>
          </a:xfrm>
        </p:spPr>
        <p:txBody>
          <a:bodyPr/>
          <a:lstStyle/>
          <a:p>
            <a:r>
              <a:rPr lang="en-IN" dirty="0"/>
              <a:t>Under </a:t>
            </a:r>
            <a:r>
              <a:rPr lang="en-IN" b="1" dirty="0"/>
              <a:t>Name</a:t>
            </a:r>
            <a:r>
              <a:rPr lang="en-IN" dirty="0"/>
              <a:t>, type a globally unique name for your web app.</a:t>
            </a:r>
          </a:p>
          <a:p>
            <a:r>
              <a:rPr lang="en-IN" dirty="0"/>
              <a:t>Under </a:t>
            </a:r>
            <a:r>
              <a:rPr lang="en-IN" b="1" dirty="0"/>
              <a:t>Publish</a:t>
            </a:r>
            <a:r>
              <a:rPr lang="en-IN" dirty="0"/>
              <a:t>, select </a:t>
            </a:r>
            <a:r>
              <a:rPr lang="en-IN" i="1" dirty="0"/>
              <a:t>Code</a:t>
            </a:r>
            <a:r>
              <a:rPr lang="en-IN" dirty="0"/>
              <a:t>.</a:t>
            </a:r>
          </a:p>
          <a:p>
            <a:r>
              <a:rPr lang="en-IN" dirty="0"/>
              <a:t>Under </a:t>
            </a:r>
            <a:r>
              <a:rPr lang="en-IN" b="1" dirty="0"/>
              <a:t>Runtime stack</a:t>
            </a:r>
            <a:r>
              <a:rPr lang="en-IN" dirty="0"/>
              <a:t> select </a:t>
            </a:r>
            <a:r>
              <a:rPr lang="en-IN" i="1" dirty="0"/>
              <a:t>ASP.NET V4.8</a:t>
            </a:r>
            <a:r>
              <a:rPr lang="en-IN" dirty="0"/>
              <a:t>.</a:t>
            </a:r>
          </a:p>
          <a:p>
            <a:r>
              <a:rPr lang="en-IN" dirty="0"/>
              <a:t>Select an </a:t>
            </a:r>
            <a:r>
              <a:rPr lang="en-IN" b="1" dirty="0"/>
              <a:t>Operating System</a:t>
            </a:r>
            <a:r>
              <a:rPr lang="en-IN" dirty="0"/>
              <a:t>, and a </a:t>
            </a:r>
            <a:r>
              <a:rPr lang="en-IN" b="1" dirty="0"/>
              <a:t>Region</a:t>
            </a:r>
            <a:r>
              <a:rPr lang="en-IN" dirty="0"/>
              <a:t> you want to serve your app from.</a:t>
            </a:r>
          </a:p>
          <a:p>
            <a:endParaRPr lang="en-IN" dirty="0"/>
          </a:p>
        </p:txBody>
      </p:sp>
    </p:spTree>
    <p:extLst>
      <p:ext uri="{BB962C8B-B14F-4D97-AF65-F5344CB8AC3E}">
        <p14:creationId xmlns:p14="http://schemas.microsoft.com/office/powerpoint/2010/main" val="158923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66813"/>
            <a:ext cx="8748464" cy="5070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97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IN" dirty="0"/>
              <a:t>Under </a:t>
            </a:r>
            <a:r>
              <a:rPr lang="en-IN" b="1" dirty="0"/>
              <a:t>App Service Plan</a:t>
            </a:r>
            <a:r>
              <a:rPr lang="en-IN" dirty="0"/>
              <a:t>, select </a:t>
            </a:r>
            <a:r>
              <a:rPr lang="en-IN" b="1" dirty="0"/>
              <a:t>Create new</a:t>
            </a:r>
            <a:r>
              <a:rPr lang="en-IN" dirty="0"/>
              <a:t> App Service Plan. Type </a:t>
            </a:r>
            <a:r>
              <a:rPr lang="en-IN" i="1" dirty="0" smtClean="0"/>
              <a:t>MANOJ-APPSERVICE</a:t>
            </a:r>
            <a:r>
              <a:rPr lang="en-IN" dirty="0"/>
              <a:t> for the name. To change to the Free tier, select </a:t>
            </a:r>
            <a:r>
              <a:rPr lang="en-IN" b="1" dirty="0"/>
              <a:t>Change size</a:t>
            </a:r>
            <a:r>
              <a:rPr lang="en-IN" dirty="0"/>
              <a:t>, select </a:t>
            </a:r>
            <a:r>
              <a:rPr lang="en-IN" b="1" dirty="0" err="1"/>
              <a:t>Dev</a:t>
            </a:r>
            <a:r>
              <a:rPr lang="en-IN" b="1" dirty="0"/>
              <a:t>/Test</a:t>
            </a:r>
            <a:r>
              <a:rPr lang="en-IN" dirty="0"/>
              <a:t> tab, select </a:t>
            </a:r>
            <a:r>
              <a:rPr lang="en-IN" b="1" dirty="0"/>
              <a:t>F1</a:t>
            </a:r>
            <a:r>
              <a:rPr lang="en-IN" dirty="0"/>
              <a:t>, and select the </a:t>
            </a:r>
            <a:r>
              <a:rPr lang="en-IN" b="1" dirty="0"/>
              <a:t>Apply</a:t>
            </a:r>
            <a:r>
              <a:rPr lang="en-IN" dirty="0"/>
              <a:t> button at the bottom of the page.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501007"/>
            <a:ext cx="8928992" cy="325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225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718</Words>
  <Application>Microsoft Office PowerPoint</Application>
  <PresentationFormat>On-screen Show (4:3)</PresentationFormat>
  <Paragraphs>111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AZURE WEB APP                                         &amp;                                                     AZURE STORAGE ACCONUT</vt:lpstr>
      <vt:lpstr>AZURE WEB APP</vt:lpstr>
      <vt:lpstr>PowerPoint Presentation</vt:lpstr>
      <vt:lpstr>LAB1: CREATE AZURE WEB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STORAGEACCOUNT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Lab2 : Create Storage Account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Lab3: Create Container</vt:lpstr>
      <vt:lpstr>PowerPoint Presentation</vt:lpstr>
      <vt:lpstr>PowerPoint Presentation</vt:lpstr>
      <vt:lpstr>PowerPoint Presentation</vt:lpstr>
    </vt:vector>
  </TitlesOfParts>
  <Company>rg-adguard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WEB APP &amp; AZURE STORAGE ACCONUT</dc:title>
  <dc:creator>Admin</dc:creator>
  <cp:lastModifiedBy>Admin</cp:lastModifiedBy>
  <cp:revision>39</cp:revision>
  <dcterms:created xsi:type="dcterms:W3CDTF">2022-09-21T01:21:40Z</dcterms:created>
  <dcterms:modified xsi:type="dcterms:W3CDTF">2022-09-22T10:39:13Z</dcterms:modified>
</cp:coreProperties>
</file>