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2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3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1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18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5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38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9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7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59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1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FCD3-E3E3-4865-BA40-CFC240E0CAB1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2D66-163C-4E79-992D-02ADC02FF6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12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5616623"/>
          </a:xfrm>
        </p:spPr>
        <p:txBody>
          <a:bodyPr>
            <a:normAutofit/>
          </a:bodyPr>
          <a:lstStyle/>
          <a:p>
            <a:r>
              <a:rPr lang="en-IN" sz="5400" dirty="0" smtClean="0"/>
              <a:t>Cloud Design Patterns</a:t>
            </a:r>
            <a:br>
              <a:rPr lang="en-IN" sz="5400" dirty="0" smtClean="0"/>
            </a:br>
            <a:r>
              <a:rPr lang="en-IN" sz="5400" dirty="0" smtClean="0"/>
              <a:t>AZURE SQL ,NOSQL &amp;           AZURE COSMOS DB &amp;</a:t>
            </a:r>
            <a:br>
              <a:rPr lang="en-IN" sz="5400" dirty="0" smtClean="0"/>
            </a:br>
            <a:r>
              <a:rPr lang="en-IN" sz="5400" dirty="0" smtClean="0"/>
              <a:t>FUNCTION APPS, LOGIC APPS &amp;</a:t>
            </a:r>
            <a:br>
              <a:rPr lang="en-IN" sz="5400" dirty="0" smtClean="0"/>
            </a:br>
            <a:r>
              <a:rPr lang="en-IN" sz="5400" dirty="0" smtClean="0"/>
              <a:t>ACI, ACR    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4008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Azure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IN" dirty="0"/>
              <a:t> </a:t>
            </a:r>
            <a:r>
              <a:rPr lang="en-IN" b="1" dirty="0"/>
              <a:t>Azure SQL</a:t>
            </a:r>
            <a:r>
              <a:rPr lang="en-IN" dirty="0"/>
              <a:t> Database is an always-up-to-date, fully managed relational database service built for the cloud</a:t>
            </a:r>
            <a:r>
              <a:rPr lang="en-IN" dirty="0" smtClean="0"/>
              <a:t>.</a:t>
            </a:r>
          </a:p>
          <a:p>
            <a:r>
              <a:rPr lang="en-IN" dirty="0"/>
              <a:t>Azure SQL Database is a fully managed platform as a service (</a:t>
            </a:r>
            <a:r>
              <a:rPr lang="en-IN" dirty="0" err="1"/>
              <a:t>PaaS</a:t>
            </a:r>
            <a:r>
              <a:rPr lang="en-IN" dirty="0"/>
              <a:t>) database engine that handles most of the database management functions such as upgrading, patching, backups, and monitoring without user involvement.</a:t>
            </a:r>
          </a:p>
        </p:txBody>
      </p:sp>
    </p:spTree>
    <p:extLst>
      <p:ext uri="{BB962C8B-B14F-4D97-AF65-F5344CB8AC3E}">
        <p14:creationId xmlns:p14="http://schemas.microsoft.com/office/powerpoint/2010/main" val="233859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Lab1: Create Azure SQL Database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 </a:t>
            </a:r>
            <a:r>
              <a:rPr lang="en-IN" b="1" dirty="0" smtClean="0"/>
              <a:t>AZURE SQL, </a:t>
            </a:r>
            <a:r>
              <a:rPr lang="en-IN" dirty="0"/>
              <a:t>Browse to the </a:t>
            </a:r>
            <a:r>
              <a:rPr lang="en-IN" u="sng" dirty="0"/>
              <a:t>Select SQL Deployment </a:t>
            </a:r>
            <a:r>
              <a:rPr lang="en-IN" u="sng" dirty="0" smtClean="0"/>
              <a:t>option </a:t>
            </a:r>
            <a:r>
              <a:rPr lang="en-IN" dirty="0" smtClean="0"/>
              <a:t>Under</a:t>
            </a:r>
            <a:r>
              <a:rPr lang="en-IN" dirty="0"/>
              <a:t> </a:t>
            </a:r>
            <a:r>
              <a:rPr lang="en-IN" b="1" dirty="0"/>
              <a:t>SQL databases</a:t>
            </a:r>
            <a:r>
              <a:rPr lang="en-IN" dirty="0"/>
              <a:t>, leave </a:t>
            </a:r>
            <a:r>
              <a:rPr lang="en-IN" b="1" dirty="0"/>
              <a:t>Resource type</a:t>
            </a:r>
            <a:r>
              <a:rPr lang="en-IN" dirty="0"/>
              <a:t> set to </a:t>
            </a:r>
            <a:r>
              <a:rPr lang="en-IN" b="1" dirty="0" smtClean="0"/>
              <a:t>SQL database server</a:t>
            </a:r>
            <a:r>
              <a:rPr lang="en-IN" dirty="0" smtClean="0"/>
              <a:t>, </a:t>
            </a:r>
            <a:r>
              <a:rPr lang="en-IN" dirty="0"/>
              <a:t>and select </a:t>
            </a:r>
            <a:r>
              <a:rPr lang="en-IN" b="1" dirty="0"/>
              <a:t>Create</a:t>
            </a:r>
            <a:r>
              <a:rPr lang="en-IN" dirty="0" smtClean="0"/>
              <a:t>.</a:t>
            </a:r>
          </a:p>
          <a:p>
            <a:r>
              <a:rPr lang="en-IN" dirty="0"/>
              <a:t>On the </a:t>
            </a:r>
            <a:r>
              <a:rPr lang="en-IN" b="1" dirty="0"/>
              <a:t>Basics</a:t>
            </a:r>
            <a:r>
              <a:rPr lang="en-IN" dirty="0"/>
              <a:t> tab of the </a:t>
            </a:r>
            <a:r>
              <a:rPr lang="en-IN" b="1" dirty="0"/>
              <a:t>Create SQL Database</a:t>
            </a:r>
            <a:r>
              <a:rPr lang="en-IN" dirty="0"/>
              <a:t> form, under </a:t>
            </a:r>
            <a:r>
              <a:rPr lang="en-IN" b="1" dirty="0"/>
              <a:t>Project details</a:t>
            </a:r>
            <a:r>
              <a:rPr lang="en-IN" dirty="0"/>
              <a:t>, select the desired Azure </a:t>
            </a:r>
            <a:r>
              <a:rPr lang="en-IN" b="1" dirty="0"/>
              <a:t>Subscription</a:t>
            </a:r>
            <a:r>
              <a:rPr lang="en-IN" dirty="0"/>
              <a:t>.</a:t>
            </a:r>
          </a:p>
          <a:p>
            <a:r>
              <a:rPr lang="en-IN" dirty="0"/>
              <a:t>For </a:t>
            </a:r>
            <a:r>
              <a:rPr lang="en-IN" b="1" dirty="0"/>
              <a:t>Resource group</a:t>
            </a:r>
            <a:r>
              <a:rPr lang="en-IN" dirty="0"/>
              <a:t>, select </a:t>
            </a:r>
            <a:r>
              <a:rPr lang="en-IN" b="1" dirty="0"/>
              <a:t>Create new</a:t>
            </a:r>
            <a:r>
              <a:rPr lang="en-IN" dirty="0"/>
              <a:t>, enter </a:t>
            </a:r>
            <a:r>
              <a:rPr lang="en-IN" i="1" dirty="0" smtClean="0"/>
              <a:t>manoj-rg</a:t>
            </a:r>
            <a:r>
              <a:rPr lang="en-IN" dirty="0" smtClean="0"/>
              <a:t>, </a:t>
            </a:r>
            <a:r>
              <a:rPr lang="en-IN" dirty="0"/>
              <a:t>and select </a:t>
            </a:r>
            <a:r>
              <a:rPr lang="en-IN" b="1" dirty="0"/>
              <a:t>OK</a:t>
            </a:r>
            <a:r>
              <a:rPr lang="en-IN" dirty="0"/>
              <a:t>.</a:t>
            </a:r>
          </a:p>
          <a:p>
            <a:r>
              <a:rPr lang="en-IN" dirty="0"/>
              <a:t>For </a:t>
            </a:r>
            <a:r>
              <a:rPr lang="en-IN" b="1" dirty="0" smtClean="0"/>
              <a:t>server </a:t>
            </a:r>
            <a:r>
              <a:rPr lang="en-IN" b="1" dirty="0"/>
              <a:t>name</a:t>
            </a:r>
            <a:r>
              <a:rPr lang="en-IN" dirty="0"/>
              <a:t>, enter </a:t>
            </a:r>
            <a:r>
              <a:rPr lang="en-IN" i="1" dirty="0" smtClean="0"/>
              <a:t>manoj-server1</a:t>
            </a:r>
            <a:r>
              <a:rPr lang="en-IN" dirty="0" smtClean="0"/>
              <a:t>.</a:t>
            </a: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9313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39404"/>
            <a:ext cx="8640960" cy="556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92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Authentication method</a:t>
            </a:r>
            <a:r>
              <a:rPr lang="en-IN" dirty="0"/>
              <a:t>: Select </a:t>
            </a:r>
            <a:r>
              <a:rPr lang="en-IN" b="1" dirty="0"/>
              <a:t>Use SQL authentication</a:t>
            </a:r>
            <a:r>
              <a:rPr lang="en-IN" dirty="0"/>
              <a:t>.</a:t>
            </a:r>
          </a:p>
          <a:p>
            <a:r>
              <a:rPr lang="en-IN" b="1" dirty="0"/>
              <a:t>Server admin login</a:t>
            </a:r>
            <a:r>
              <a:rPr lang="en-IN" dirty="0"/>
              <a:t>: Enter </a:t>
            </a:r>
            <a:r>
              <a:rPr lang="en-IN" i="1" dirty="0" err="1" smtClean="0"/>
              <a:t>vm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b="1" dirty="0"/>
              <a:t>Password</a:t>
            </a:r>
            <a:r>
              <a:rPr lang="en-IN" dirty="0"/>
              <a:t>: Enter a password that meets requirements, and enter it again in the </a:t>
            </a:r>
            <a:r>
              <a:rPr lang="en-IN" b="1" dirty="0"/>
              <a:t>Confirm password</a:t>
            </a:r>
            <a:r>
              <a:rPr lang="en-IN" dirty="0"/>
              <a:t> field</a:t>
            </a:r>
            <a:r>
              <a:rPr lang="en-IN" dirty="0" smtClean="0"/>
              <a:t>.</a:t>
            </a:r>
          </a:p>
          <a:p>
            <a:r>
              <a:rPr lang="en-IN" dirty="0"/>
              <a:t>Select </a:t>
            </a:r>
            <a:r>
              <a:rPr lang="en-IN" b="1" dirty="0"/>
              <a:t>OK</a:t>
            </a:r>
            <a:r>
              <a:rPr lang="en-IN" dirty="0" smtClean="0"/>
              <a:t>.</a:t>
            </a:r>
          </a:p>
          <a:p>
            <a:r>
              <a:rPr lang="en-IN" dirty="0" smtClean="0"/>
              <a:t>After Validation is passed .Then create  and go to resource.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23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538"/>
            <a:ext cx="9144000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53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IN" dirty="0" smtClean="0"/>
              <a:t>In the manoj-server1 click the create database.</a:t>
            </a:r>
          </a:p>
          <a:p>
            <a:r>
              <a:rPr lang="en-IN" dirty="0"/>
              <a:t>On the </a:t>
            </a:r>
            <a:r>
              <a:rPr lang="en-IN" b="1" dirty="0"/>
              <a:t>Basics</a:t>
            </a:r>
            <a:r>
              <a:rPr lang="en-IN" dirty="0"/>
              <a:t> tab of the </a:t>
            </a:r>
            <a:r>
              <a:rPr lang="en-IN" b="1" dirty="0"/>
              <a:t>Create SQL Database</a:t>
            </a:r>
            <a:r>
              <a:rPr lang="en-IN" dirty="0"/>
              <a:t> form, under </a:t>
            </a:r>
            <a:r>
              <a:rPr lang="en-IN" b="1" dirty="0"/>
              <a:t>Project details</a:t>
            </a:r>
            <a:r>
              <a:rPr lang="en-IN" dirty="0"/>
              <a:t>, select the desired Azure </a:t>
            </a:r>
            <a:r>
              <a:rPr lang="en-IN" b="1" dirty="0"/>
              <a:t>Subscription</a:t>
            </a:r>
            <a:r>
              <a:rPr lang="en-IN" dirty="0"/>
              <a:t>.</a:t>
            </a:r>
          </a:p>
          <a:p>
            <a:r>
              <a:rPr lang="en-IN" dirty="0"/>
              <a:t>For </a:t>
            </a:r>
            <a:r>
              <a:rPr lang="en-IN" b="1" dirty="0"/>
              <a:t>Resource group</a:t>
            </a:r>
            <a:r>
              <a:rPr lang="en-IN" dirty="0"/>
              <a:t>, select </a:t>
            </a:r>
            <a:r>
              <a:rPr lang="en-IN" b="1" dirty="0"/>
              <a:t>Create new</a:t>
            </a:r>
            <a:r>
              <a:rPr lang="en-IN" dirty="0"/>
              <a:t>, enter </a:t>
            </a:r>
            <a:r>
              <a:rPr lang="en-IN" i="1" dirty="0" smtClean="0"/>
              <a:t>manoj-rg</a:t>
            </a:r>
            <a:r>
              <a:rPr lang="en-IN" dirty="0" smtClean="0"/>
              <a:t>, </a:t>
            </a:r>
            <a:r>
              <a:rPr lang="en-IN" dirty="0"/>
              <a:t>and select </a:t>
            </a:r>
            <a:r>
              <a:rPr lang="en-IN" b="1" dirty="0"/>
              <a:t>OK</a:t>
            </a:r>
            <a:r>
              <a:rPr lang="en-IN" dirty="0"/>
              <a:t>.</a:t>
            </a:r>
          </a:p>
          <a:p>
            <a:r>
              <a:rPr lang="en-IN" dirty="0"/>
              <a:t>For </a:t>
            </a:r>
            <a:r>
              <a:rPr lang="en-IN" b="1" dirty="0"/>
              <a:t>Database name</a:t>
            </a:r>
            <a:r>
              <a:rPr lang="en-IN" dirty="0"/>
              <a:t>, enter </a:t>
            </a:r>
            <a:r>
              <a:rPr lang="en-IN" i="1" dirty="0" err="1" smtClean="0"/>
              <a:t>manoj</a:t>
            </a:r>
            <a:r>
              <a:rPr lang="en-IN" i="1" dirty="0" smtClean="0"/>
              <a:t>-db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61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784976" cy="586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6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IN" sz="2800" dirty="0"/>
              <a:t>Leave </a:t>
            </a:r>
            <a:r>
              <a:rPr lang="en-IN" sz="2800" b="1" dirty="0"/>
              <a:t>Want to use SQL elastic pool</a:t>
            </a:r>
            <a:r>
              <a:rPr lang="en-IN" sz="2800" dirty="0"/>
              <a:t> set to </a:t>
            </a:r>
            <a:r>
              <a:rPr lang="en-IN" sz="2800" b="1" dirty="0"/>
              <a:t>No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Under </a:t>
            </a:r>
            <a:r>
              <a:rPr lang="en-IN" sz="2800" b="1" dirty="0"/>
              <a:t>Compute + storage</a:t>
            </a:r>
            <a:r>
              <a:rPr lang="en-IN" sz="2800" dirty="0"/>
              <a:t>, select </a:t>
            </a:r>
            <a:r>
              <a:rPr lang="en-IN" sz="2800" b="1" dirty="0"/>
              <a:t>Configure database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This quickstart uses a serverless database, so leave </a:t>
            </a:r>
            <a:r>
              <a:rPr lang="en-IN" sz="2800" b="1" dirty="0"/>
              <a:t>Service tier</a:t>
            </a:r>
            <a:r>
              <a:rPr lang="en-IN" sz="2800" dirty="0"/>
              <a:t> set to </a:t>
            </a:r>
            <a:r>
              <a:rPr lang="en-IN" sz="2800" b="1" dirty="0"/>
              <a:t>General Purpose (Scalable compute and storage options)</a:t>
            </a:r>
            <a:r>
              <a:rPr lang="en-IN" sz="2800" dirty="0"/>
              <a:t> and set </a:t>
            </a:r>
            <a:r>
              <a:rPr lang="en-IN" sz="2800" b="1" dirty="0"/>
              <a:t>Compute tier</a:t>
            </a:r>
            <a:r>
              <a:rPr lang="en-IN" sz="2800" dirty="0"/>
              <a:t> to </a:t>
            </a:r>
            <a:r>
              <a:rPr lang="en-IN" sz="2800" b="1" dirty="0"/>
              <a:t>Serverless</a:t>
            </a:r>
            <a:r>
              <a:rPr lang="en-IN" sz="2800" dirty="0"/>
              <a:t>. Select </a:t>
            </a:r>
            <a:r>
              <a:rPr lang="en-IN" sz="2800" b="1" dirty="0"/>
              <a:t>Apply</a:t>
            </a:r>
            <a:r>
              <a:rPr lang="en-IN" sz="2800" dirty="0"/>
              <a:t>.</a:t>
            </a:r>
          </a:p>
          <a:p>
            <a:pPr marL="0" indent="0">
              <a:buNone/>
            </a:pP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106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3400"/>
            <a:ext cx="892899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58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dirty="0"/>
              <a:t>Select </a:t>
            </a:r>
            <a:r>
              <a:rPr lang="en-IN" b="1" dirty="0"/>
              <a:t>Next: Networking</a:t>
            </a:r>
            <a:r>
              <a:rPr lang="en-IN" dirty="0"/>
              <a:t> at the bottom of the page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9038"/>
            <a:ext cx="8424936" cy="456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7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32648"/>
          </a:xfrm>
        </p:spPr>
        <p:txBody>
          <a:bodyPr/>
          <a:lstStyle/>
          <a:p>
            <a:r>
              <a:rPr lang="en-IN" b="1" u="sng" dirty="0"/>
              <a:t>Cloud Design </a:t>
            </a:r>
            <a:r>
              <a:rPr lang="en-IN" b="1" u="sng" dirty="0" smtClean="0"/>
              <a:t>Patterns</a:t>
            </a:r>
            <a:r>
              <a:rPr lang="en-IN" b="1" dirty="0" smtClean="0"/>
              <a:t>:</a:t>
            </a:r>
          </a:p>
          <a:p>
            <a:r>
              <a:rPr lang="en-IN" dirty="0"/>
              <a:t>These design patterns are useful for building reliable, scalable, secure applications in the cloud.</a:t>
            </a:r>
          </a:p>
          <a:p>
            <a:r>
              <a:rPr lang="en-IN" dirty="0"/>
              <a:t>Each pattern describes the problem that the pattern addresses, considerations for applying the pattern, and an example based on Microsoft Azure.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65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On </a:t>
            </a:r>
            <a:r>
              <a:rPr lang="en-IN" sz="2000" dirty="0"/>
              <a:t>the </a:t>
            </a:r>
            <a:r>
              <a:rPr lang="en-IN" sz="2000" b="1" dirty="0"/>
              <a:t>Networking</a:t>
            </a:r>
            <a:r>
              <a:rPr lang="en-IN" sz="2000" dirty="0"/>
              <a:t> tab, for </a:t>
            </a:r>
            <a:r>
              <a:rPr lang="en-IN" sz="2000" b="1" dirty="0"/>
              <a:t>Connectivity method</a:t>
            </a:r>
            <a:r>
              <a:rPr lang="en-IN" sz="2000" dirty="0"/>
              <a:t>, select </a:t>
            </a:r>
            <a:r>
              <a:rPr lang="en-IN" sz="2000" b="1" dirty="0"/>
              <a:t>Public endpoint</a:t>
            </a:r>
            <a:r>
              <a:rPr lang="en-IN" sz="2000" dirty="0"/>
              <a:t>.</a:t>
            </a:r>
          </a:p>
          <a:p>
            <a:r>
              <a:rPr lang="en-IN" sz="2000" dirty="0"/>
              <a:t>For </a:t>
            </a:r>
            <a:r>
              <a:rPr lang="en-IN" sz="2000" b="1" dirty="0"/>
              <a:t>Firewall rules</a:t>
            </a:r>
            <a:r>
              <a:rPr lang="en-IN" sz="2000" dirty="0"/>
              <a:t>, set </a:t>
            </a:r>
            <a:r>
              <a:rPr lang="en-IN" sz="2000" b="1" dirty="0"/>
              <a:t>Add current client IP address</a:t>
            </a:r>
            <a:r>
              <a:rPr lang="en-IN" sz="2000" dirty="0"/>
              <a:t> to </a:t>
            </a:r>
            <a:r>
              <a:rPr lang="en-IN" sz="2000" b="1" dirty="0"/>
              <a:t>Yes</a:t>
            </a:r>
            <a:r>
              <a:rPr lang="en-IN" sz="2000" dirty="0"/>
              <a:t>. Leave </a:t>
            </a:r>
            <a:r>
              <a:rPr lang="en-IN" sz="2000" b="1" dirty="0"/>
              <a:t>Allow Azure services and resources to access this server</a:t>
            </a:r>
            <a:r>
              <a:rPr lang="en-IN" sz="2000" dirty="0"/>
              <a:t> set to </a:t>
            </a:r>
            <a:r>
              <a:rPr lang="en-IN" sz="2000" b="1" dirty="0"/>
              <a:t>No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676456" cy="507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116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IN" dirty="0"/>
              <a:t>On the </a:t>
            </a:r>
            <a:r>
              <a:rPr lang="en-IN" b="1" dirty="0"/>
              <a:t>Security</a:t>
            </a:r>
            <a:r>
              <a:rPr lang="en-IN" dirty="0"/>
              <a:t> page, </a:t>
            </a:r>
            <a:endParaRPr lang="en-IN" dirty="0" smtClean="0"/>
          </a:p>
          <a:p>
            <a:r>
              <a:rPr lang="en-IN" dirty="0"/>
              <a:t>On the </a:t>
            </a:r>
            <a:r>
              <a:rPr lang="en-IN" b="1" dirty="0"/>
              <a:t>Additional settings</a:t>
            </a:r>
            <a:r>
              <a:rPr lang="en-IN" dirty="0"/>
              <a:t> tab, in the </a:t>
            </a:r>
            <a:r>
              <a:rPr lang="en-IN" b="1" dirty="0"/>
              <a:t>Data source</a:t>
            </a:r>
            <a:r>
              <a:rPr lang="en-IN" dirty="0"/>
              <a:t> section, for </a:t>
            </a:r>
            <a:r>
              <a:rPr lang="en-IN" b="1" dirty="0"/>
              <a:t>Use existing data</a:t>
            </a:r>
            <a:r>
              <a:rPr lang="en-IN" dirty="0"/>
              <a:t>, select </a:t>
            </a:r>
            <a:r>
              <a:rPr lang="en-IN" b="1" dirty="0"/>
              <a:t>Sample</a:t>
            </a:r>
            <a:r>
              <a:rPr lang="en-IN" dirty="0"/>
              <a:t>. This creates an </a:t>
            </a:r>
            <a:r>
              <a:rPr lang="en-IN" dirty="0" err="1"/>
              <a:t>AdventureWorksLT</a:t>
            </a:r>
            <a:r>
              <a:rPr lang="en-IN" dirty="0"/>
              <a:t> sample database so there's some tables and data to query and experiment with, as opposed to an empty blank </a:t>
            </a:r>
            <a:r>
              <a:rPr lang="en-IN" dirty="0" smtClean="0"/>
              <a:t>database</a:t>
            </a:r>
          </a:p>
          <a:p>
            <a:r>
              <a:rPr lang="en-IN" dirty="0"/>
              <a:t>Select </a:t>
            </a:r>
            <a:r>
              <a:rPr lang="en-IN" b="1" dirty="0"/>
              <a:t>Review + create</a:t>
            </a:r>
            <a:r>
              <a:rPr lang="en-IN" dirty="0"/>
              <a:t> at the bottom of the page:</a:t>
            </a:r>
          </a:p>
        </p:txBody>
      </p:sp>
    </p:spTree>
    <p:extLst>
      <p:ext uri="{BB962C8B-B14F-4D97-AF65-F5344CB8AC3E}">
        <p14:creationId xmlns:p14="http://schemas.microsoft.com/office/powerpoint/2010/main" val="204751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5775"/>
            <a:ext cx="8460432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27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9"/>
            <a:ext cx="8964488" cy="6116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418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784976" cy="6510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40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AZURE FUNCTION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 smtClean="0"/>
              <a:t>Azure </a:t>
            </a:r>
            <a:r>
              <a:rPr lang="en-IN" u="sng" dirty="0"/>
              <a:t>function </a:t>
            </a:r>
            <a:r>
              <a:rPr lang="en-IN" u="sng" dirty="0" smtClean="0"/>
              <a:t>app</a:t>
            </a:r>
            <a:r>
              <a:rPr lang="en-IN" dirty="0" smtClean="0"/>
              <a:t> :</a:t>
            </a:r>
            <a:endParaRPr lang="en-IN" dirty="0"/>
          </a:p>
          <a:p>
            <a:r>
              <a:rPr lang="en-IN" sz="2400" dirty="0"/>
              <a:t>Azure Functions is </a:t>
            </a:r>
            <a:r>
              <a:rPr lang="en-IN" sz="2400" b="1" dirty="0"/>
              <a:t>a cloud service available on-demand that provides all the continually updated infrastructure and resources needed to run your applications</a:t>
            </a:r>
            <a:r>
              <a:rPr lang="en-IN" sz="2400" dirty="0"/>
              <a:t>. You focus on the pieces of code that matter most to you, and Functions handles the rest. Functions provides serverless compute for Azure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A function app is </a:t>
            </a:r>
            <a:r>
              <a:rPr lang="en-IN" sz="2400" b="1" dirty="0"/>
              <a:t>a collection of one or more functions that are managed together</a:t>
            </a:r>
            <a:r>
              <a:rPr lang="en-IN" sz="2400" dirty="0"/>
              <a:t>. All the functions in a Function App share the same pricing plan and it can be a consumption plan or an App Service plan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35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Lab2 : Create Azure Function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Azure portal menu or the </a:t>
            </a:r>
            <a:r>
              <a:rPr lang="en-IN" b="1" dirty="0"/>
              <a:t>Home</a:t>
            </a:r>
            <a:r>
              <a:rPr lang="en-IN" dirty="0"/>
              <a:t> page, select </a:t>
            </a:r>
            <a:r>
              <a:rPr lang="en-IN" b="1" dirty="0"/>
              <a:t>Create a resource</a:t>
            </a:r>
            <a:r>
              <a:rPr lang="en-IN" dirty="0"/>
              <a:t>.</a:t>
            </a:r>
          </a:p>
          <a:p>
            <a:r>
              <a:rPr lang="en-IN" dirty="0"/>
              <a:t>In the </a:t>
            </a:r>
            <a:r>
              <a:rPr lang="en-IN" b="1" dirty="0"/>
              <a:t>New</a:t>
            </a:r>
            <a:r>
              <a:rPr lang="en-IN" dirty="0"/>
              <a:t> page, select </a:t>
            </a:r>
            <a:r>
              <a:rPr lang="en-IN" b="1" dirty="0"/>
              <a:t>Compute</a:t>
            </a:r>
            <a:r>
              <a:rPr lang="en-IN" dirty="0"/>
              <a:t> &gt; </a:t>
            </a:r>
            <a:r>
              <a:rPr lang="en-IN" b="1" dirty="0"/>
              <a:t>Function </a:t>
            </a:r>
            <a:r>
              <a:rPr lang="en-IN" b="1" dirty="0" smtClean="0"/>
              <a:t>App</a:t>
            </a:r>
            <a:r>
              <a:rPr lang="en-IN" dirty="0" smtClean="0"/>
              <a:t>.</a:t>
            </a:r>
          </a:p>
          <a:p>
            <a:r>
              <a:rPr lang="en-IN" dirty="0" smtClean="0"/>
              <a:t>On </a:t>
            </a:r>
            <a:r>
              <a:rPr lang="en-IN" dirty="0"/>
              <a:t>the </a:t>
            </a:r>
            <a:r>
              <a:rPr lang="en-IN" b="1" dirty="0"/>
              <a:t>Basics</a:t>
            </a:r>
            <a:r>
              <a:rPr lang="en-IN" dirty="0"/>
              <a:t> page, use the function app settings as specified in the following 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71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8856983" cy="576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538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" y="156614"/>
            <a:ext cx="8928992" cy="604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47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/>
              <a:t>Select </a:t>
            </a:r>
            <a:r>
              <a:rPr lang="en-IN" b="1" dirty="0"/>
              <a:t>Next : Hosting</a:t>
            </a:r>
            <a:r>
              <a:rPr lang="en-IN" dirty="0"/>
              <a:t>. On the </a:t>
            </a:r>
            <a:r>
              <a:rPr lang="en-IN" b="1" dirty="0"/>
              <a:t>Hosting</a:t>
            </a:r>
            <a:r>
              <a:rPr lang="en-IN" dirty="0"/>
              <a:t> page, enter the following settings: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2" y="1490315"/>
            <a:ext cx="8532440" cy="517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66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IN" dirty="0" smtClean="0"/>
              <a:t>Cloud Design Patterns are 2 types.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1.</a:t>
            </a:r>
            <a:r>
              <a:rPr lang="en-IN" b="1" dirty="0"/>
              <a:t> </a:t>
            </a:r>
            <a:r>
              <a:rPr lang="en-IN" dirty="0"/>
              <a:t>Cache-Aside pattern</a:t>
            </a:r>
          </a:p>
          <a:p>
            <a:pPr marL="0" indent="0">
              <a:buNone/>
            </a:pPr>
            <a:r>
              <a:rPr lang="en-IN" dirty="0" smtClean="0"/>
              <a:t>   2. </a:t>
            </a:r>
            <a:r>
              <a:rPr lang="en-IN" dirty="0"/>
              <a:t>Sharding </a:t>
            </a:r>
            <a:r>
              <a:rPr lang="en-IN" dirty="0" smtClean="0"/>
              <a:t>pattern</a:t>
            </a:r>
          </a:p>
          <a:p>
            <a:pPr marL="514350" indent="-514350">
              <a:buAutoNum type="arabicPeriod"/>
            </a:pPr>
            <a:r>
              <a:rPr lang="en-IN" u="sng" dirty="0" smtClean="0"/>
              <a:t>Cache-Aside pattern</a:t>
            </a:r>
            <a:r>
              <a:rPr lang="en-IN" dirty="0" smtClean="0"/>
              <a:t> :</a:t>
            </a:r>
          </a:p>
          <a:p>
            <a:pPr marL="0" indent="0">
              <a:buNone/>
            </a:pPr>
            <a:r>
              <a:rPr lang="en-IN" dirty="0"/>
              <a:t> Load data on demand into a cache from a data store. This can improve performance and also helps to maintain consistency between data held in the cache and data in the underlying data store.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25632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IN" sz="2400" dirty="0"/>
              <a:t>Select </a:t>
            </a:r>
            <a:r>
              <a:rPr lang="en-IN" sz="2400" b="1" dirty="0"/>
              <a:t>Next </a:t>
            </a:r>
            <a:r>
              <a:rPr lang="en-IN" sz="2400" b="1" dirty="0" smtClean="0"/>
              <a:t>: Monitoring</a:t>
            </a:r>
            <a:r>
              <a:rPr lang="en-IN" sz="2400" dirty="0" smtClean="0"/>
              <a:t>. On the</a:t>
            </a:r>
            <a:r>
              <a:rPr lang="en-IN" sz="2400" dirty="0"/>
              <a:t> </a:t>
            </a:r>
            <a:r>
              <a:rPr lang="en-IN" sz="2400" b="1" dirty="0"/>
              <a:t>Monitoring</a:t>
            </a:r>
            <a:r>
              <a:rPr lang="en-IN" sz="2400" dirty="0"/>
              <a:t> page, enter the following settings:</a:t>
            </a:r>
          </a:p>
          <a:p>
            <a:pPr marL="0" indent="0"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676456" cy="52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682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5852"/>
            <a:ext cx="8820472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96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</a:t>
            </a:r>
            <a:r>
              <a:rPr lang="en-IN" dirty="0" smtClean="0"/>
              <a:t>elect</a:t>
            </a:r>
            <a:r>
              <a:rPr lang="en-IN" dirty="0"/>
              <a:t> </a:t>
            </a:r>
            <a:r>
              <a:rPr lang="en-IN" b="1" dirty="0"/>
              <a:t>Review + create</a:t>
            </a:r>
            <a:r>
              <a:rPr lang="en-IN" dirty="0"/>
              <a:t> to review the app configuration selections.</a:t>
            </a:r>
          </a:p>
          <a:p>
            <a:r>
              <a:rPr lang="en-IN" dirty="0"/>
              <a:t>On the </a:t>
            </a:r>
            <a:r>
              <a:rPr lang="en-IN" b="1" dirty="0"/>
              <a:t>Review + create</a:t>
            </a:r>
            <a:r>
              <a:rPr lang="en-IN" dirty="0"/>
              <a:t> page, review your settings, and then select </a:t>
            </a:r>
            <a:r>
              <a:rPr lang="en-IN" b="1" dirty="0"/>
              <a:t>Create</a:t>
            </a:r>
            <a:r>
              <a:rPr lang="en-IN" dirty="0"/>
              <a:t> to provision and deploy the function app.</a:t>
            </a:r>
          </a:p>
          <a:p>
            <a:r>
              <a:rPr lang="en-IN" dirty="0"/>
              <a:t>Select the </a:t>
            </a:r>
            <a:r>
              <a:rPr lang="en-IN" b="1" dirty="0"/>
              <a:t>Notifications</a:t>
            </a:r>
            <a:r>
              <a:rPr lang="en-IN" dirty="0"/>
              <a:t> icon in the upper-right corner of the portal and watch for the </a:t>
            </a:r>
            <a:r>
              <a:rPr lang="en-IN" b="1" dirty="0"/>
              <a:t>Deployment succeeded</a:t>
            </a:r>
            <a:r>
              <a:rPr lang="en-IN" dirty="0"/>
              <a:t> message.</a:t>
            </a:r>
          </a:p>
          <a:p>
            <a:r>
              <a:rPr lang="en-IN" dirty="0"/>
              <a:t>Select </a:t>
            </a:r>
            <a:r>
              <a:rPr lang="en-IN" b="1" dirty="0"/>
              <a:t>Go to resource</a:t>
            </a:r>
            <a:r>
              <a:rPr lang="en-IN" dirty="0"/>
              <a:t> to view your new function app. You can also select </a:t>
            </a:r>
            <a:r>
              <a:rPr lang="en-IN" b="1" dirty="0"/>
              <a:t>Pin to dashboard</a:t>
            </a:r>
            <a:r>
              <a:rPr lang="en-IN" dirty="0"/>
              <a:t>. Pinning makes it easier to return to this function app resource from your dashboard.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783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5" y="533400"/>
            <a:ext cx="8964488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414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928992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790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IN" dirty="0" smtClean="0"/>
              <a:t>Test the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N" sz="2000" dirty="0"/>
              <a:t>In your new HTTP trigger function, select </a:t>
            </a:r>
            <a:r>
              <a:rPr lang="en-IN" sz="2000" b="1" dirty="0"/>
              <a:t>Code + Test</a:t>
            </a:r>
            <a:r>
              <a:rPr lang="en-IN" sz="2000" dirty="0"/>
              <a:t> from the left menu, and then select </a:t>
            </a:r>
            <a:r>
              <a:rPr lang="en-IN" sz="2000" b="1" dirty="0"/>
              <a:t>Get function URL</a:t>
            </a:r>
            <a:r>
              <a:rPr lang="en-IN" sz="2000" dirty="0"/>
              <a:t> from the top menu.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856985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43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IN" sz="2000" dirty="0"/>
              <a:t>In the </a:t>
            </a:r>
            <a:r>
              <a:rPr lang="en-IN" sz="2000" b="1" dirty="0"/>
              <a:t>Get function URL</a:t>
            </a:r>
            <a:r>
              <a:rPr lang="en-IN" sz="2000" dirty="0"/>
              <a:t> dialog, select </a:t>
            </a:r>
            <a:r>
              <a:rPr lang="en-IN" sz="2000" b="1" dirty="0"/>
              <a:t>default</a:t>
            </a:r>
            <a:r>
              <a:rPr lang="en-IN" sz="2000" dirty="0"/>
              <a:t> from the drop-down list, and then select the </a:t>
            </a:r>
            <a:r>
              <a:rPr lang="en-IN" sz="2000" b="1" dirty="0"/>
              <a:t>Copy to clipboard</a:t>
            </a:r>
            <a:r>
              <a:rPr lang="en-IN" sz="2000" dirty="0"/>
              <a:t> icon.</a:t>
            </a:r>
          </a:p>
          <a:p>
            <a:pPr marL="0" indent="0"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7"/>
            <a:ext cx="9144000" cy="522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713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5"/>
            <a:ext cx="8892480" cy="634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315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82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Azure Logic Apps is </a:t>
            </a:r>
            <a:r>
              <a:rPr lang="en-IN" b="1" dirty="0"/>
              <a:t>a cloud-based platform for creating and running automated workflows that integrate your apps, data, services, and systems</a:t>
            </a:r>
            <a:r>
              <a:rPr lang="en-IN" dirty="0"/>
              <a:t>. With this platform, you can quickly develop highly scalable integration solutions for your enterprise and business-to-business (B2B) </a:t>
            </a:r>
            <a:r>
              <a:rPr lang="en-IN" dirty="0" smtClean="0"/>
              <a:t>scenarios</a:t>
            </a:r>
          </a:p>
          <a:p>
            <a:r>
              <a:rPr lang="en-IN" dirty="0"/>
              <a:t>Azure Logic Apps is a leading integration platform as a service (</a:t>
            </a:r>
            <a:r>
              <a:rPr lang="en-IN" dirty="0" err="1"/>
              <a:t>iPaaS</a:t>
            </a:r>
            <a:r>
              <a:rPr lang="en-IN" dirty="0"/>
              <a:t>) built on a containerised runtime. Deploy and run Logic Apps anywhere </a:t>
            </a:r>
            <a:r>
              <a:rPr lang="en-IN" b="1" dirty="0"/>
              <a:t>to increase scale and portability while automating business-critical workflows anywhere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91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90020"/>
            <a:ext cx="8229600" cy="520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03648" y="620688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Cache-Aside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814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the Azure logic app to automate a common business process that can be shared by multiple applications or enterprises. For example, we can use the logic app to </a:t>
            </a:r>
            <a:r>
              <a:rPr lang="en-IN" b="1" dirty="0"/>
              <a:t>send email notifications to different users when an event happens in various applications, services, and systems, etc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066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Lab3: Create Logic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Azure search box, enter </a:t>
            </a:r>
            <a:r>
              <a:rPr lang="en-IN" dirty="0" smtClean="0"/>
              <a:t>logic apps</a:t>
            </a:r>
            <a:r>
              <a:rPr lang="en-IN" dirty="0"/>
              <a:t>, and select </a:t>
            </a:r>
            <a:r>
              <a:rPr lang="en-IN" b="1" dirty="0"/>
              <a:t>Logic apps</a:t>
            </a:r>
            <a:r>
              <a:rPr lang="en-IN" dirty="0" smtClean="0"/>
              <a:t>.</a:t>
            </a:r>
          </a:p>
          <a:p>
            <a:r>
              <a:rPr lang="en-IN" dirty="0"/>
              <a:t>On the </a:t>
            </a:r>
            <a:r>
              <a:rPr lang="en-IN" b="1" dirty="0"/>
              <a:t>Logic apps</a:t>
            </a:r>
            <a:r>
              <a:rPr lang="en-IN" dirty="0"/>
              <a:t> page, select </a:t>
            </a:r>
            <a:r>
              <a:rPr lang="en-IN" b="1" dirty="0"/>
              <a:t>Add</a:t>
            </a:r>
            <a:r>
              <a:rPr lang="en-IN" dirty="0" smtClean="0"/>
              <a:t>.</a:t>
            </a:r>
          </a:p>
          <a:p>
            <a:r>
              <a:rPr lang="en-IN" dirty="0"/>
              <a:t>On the </a:t>
            </a:r>
            <a:r>
              <a:rPr lang="en-IN" b="1" dirty="0"/>
              <a:t>Create Logic App</a:t>
            </a:r>
            <a:r>
              <a:rPr lang="en-IN" dirty="0"/>
              <a:t> pane, on the </a:t>
            </a:r>
            <a:r>
              <a:rPr lang="en-IN" b="1" dirty="0"/>
              <a:t>Basics</a:t>
            </a:r>
            <a:r>
              <a:rPr lang="en-IN" dirty="0"/>
              <a:t> tab, provide the following basic information about your logic app: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89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" y="490538"/>
            <a:ext cx="8820472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577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Before you continue making selections, go to the </a:t>
            </a:r>
            <a:r>
              <a:rPr lang="en-IN" b="1" dirty="0"/>
              <a:t>Plan</a:t>
            </a:r>
            <a:r>
              <a:rPr lang="en-IN" dirty="0"/>
              <a:t> section. For </a:t>
            </a:r>
            <a:r>
              <a:rPr lang="en-IN" b="1" dirty="0"/>
              <a:t>Plan type</a:t>
            </a:r>
            <a:r>
              <a:rPr lang="en-IN" dirty="0"/>
              <a:t>, select </a:t>
            </a:r>
            <a:r>
              <a:rPr lang="en-IN" b="1" dirty="0"/>
              <a:t>Consumption</a:t>
            </a:r>
            <a:r>
              <a:rPr lang="en-IN" dirty="0"/>
              <a:t> so that you view only the settings that apply to the Consumption plan-based logic app type. The </a:t>
            </a:r>
            <a:r>
              <a:rPr lang="en-IN" b="1" dirty="0"/>
              <a:t>Plan type</a:t>
            </a:r>
            <a:r>
              <a:rPr lang="en-IN" dirty="0"/>
              <a:t> property specifies the logic app type and billing model to use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Consumption:</a:t>
            </a:r>
          </a:p>
          <a:p>
            <a:pPr marL="0" indent="0">
              <a:buNone/>
            </a:pPr>
            <a:r>
              <a:rPr lang="en-IN" dirty="0"/>
              <a:t>This logic app type runs in global, multi-tenant Azure Logic Apps and uses the Consumption billing </a:t>
            </a:r>
            <a:r>
              <a:rPr lang="en-IN" dirty="0" smtClean="0"/>
              <a:t>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988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748464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468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2" y="681038"/>
            <a:ext cx="8229361" cy="570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28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IN" sz="2000" dirty="0"/>
              <a:t>When you're ready, select </a:t>
            </a:r>
            <a:r>
              <a:rPr lang="en-IN" sz="2000" b="1" dirty="0"/>
              <a:t>Review + Create</a:t>
            </a:r>
            <a:r>
              <a:rPr lang="en-IN" sz="2000" dirty="0"/>
              <a:t>.</a:t>
            </a:r>
          </a:p>
          <a:p>
            <a:r>
              <a:rPr lang="en-IN" sz="2000" dirty="0"/>
              <a:t>On the validation page that appears, confirm all the information that you provided, and select </a:t>
            </a:r>
            <a:r>
              <a:rPr lang="en-IN" sz="2000" b="1" dirty="0"/>
              <a:t>Create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340768"/>
            <a:ext cx="7391400" cy="504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450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3"/>
            <a:ext cx="885698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40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Azure Container Instances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400599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3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u="sng" dirty="0" smtClean="0"/>
              <a:t>Azure Container Instance </a:t>
            </a:r>
            <a:r>
              <a:rPr lang="en-IN" dirty="0" smtClean="0"/>
              <a:t>:</a:t>
            </a:r>
          </a:p>
          <a:p>
            <a:r>
              <a:rPr lang="en-IN" sz="3300" dirty="0"/>
              <a:t>Containers are becoming the preferred way to package, deploy, and manage cloud applications</a:t>
            </a:r>
            <a:r>
              <a:rPr lang="en-IN" sz="3300" dirty="0" smtClean="0"/>
              <a:t>.</a:t>
            </a:r>
          </a:p>
          <a:p>
            <a:r>
              <a:rPr lang="en-IN" sz="3300" dirty="0" smtClean="0"/>
              <a:t> </a:t>
            </a:r>
            <a:r>
              <a:rPr lang="en-IN" sz="3300" dirty="0"/>
              <a:t>Azure Container Instances offers the fastest and simplest way to run a container in Azure, without having to manage any virtual machines and without having to adopt a higher-level service</a:t>
            </a:r>
            <a:r>
              <a:rPr lang="en-IN" sz="3300" dirty="0" smtClean="0"/>
              <a:t>.</a:t>
            </a:r>
          </a:p>
          <a:p>
            <a:r>
              <a:rPr lang="en-IN" sz="3300" dirty="0"/>
              <a:t>Azure Container Instances is a great solution for any scenario that can operate in isolated containers, including simple applications, task automation, and build jobs</a:t>
            </a:r>
            <a:r>
              <a:rPr lang="en-IN" sz="3300" dirty="0" smtClean="0"/>
              <a:t>.</a:t>
            </a:r>
          </a:p>
          <a:p>
            <a:r>
              <a:rPr lang="en-IN" sz="3300" dirty="0" smtClean="0"/>
              <a:t> </a:t>
            </a:r>
            <a:r>
              <a:rPr lang="en-IN" sz="3300" dirty="0"/>
              <a:t>For scenarios where you need full container orchestration, including service discovery across multiple containers, automatic scaling, and coordinated application upgrades, we recommend Azure </a:t>
            </a:r>
            <a:r>
              <a:rPr lang="en-IN" sz="3300" dirty="0" err="1"/>
              <a:t>Kubernetes</a:t>
            </a:r>
            <a:r>
              <a:rPr lang="en-IN" sz="3300" dirty="0"/>
              <a:t> Service (AKS</a:t>
            </a:r>
            <a:r>
              <a:rPr lang="en-IN" sz="3300" dirty="0" smtClean="0"/>
              <a:t>)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355773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u="sng" dirty="0" smtClean="0"/>
              <a:t>Sharding pattern</a:t>
            </a:r>
            <a:r>
              <a:rPr lang="en-IN" dirty="0" smtClean="0"/>
              <a:t> :</a:t>
            </a:r>
          </a:p>
          <a:p>
            <a:r>
              <a:rPr lang="en-IN" dirty="0" smtClean="0"/>
              <a:t> A</a:t>
            </a:r>
            <a:r>
              <a:rPr lang="en-IN" dirty="0"/>
              <a:t> </a:t>
            </a:r>
            <a:r>
              <a:rPr lang="en-IN" b="1" dirty="0"/>
              <a:t>shard</a:t>
            </a:r>
            <a:r>
              <a:rPr lang="en-IN" dirty="0"/>
              <a:t> is a data store in its own right (it can contain the data for many entities of different </a:t>
            </a:r>
            <a:r>
              <a:rPr lang="en-IN" b="1" dirty="0"/>
              <a:t>types</a:t>
            </a:r>
            <a:r>
              <a:rPr lang="en-IN" dirty="0"/>
              <a:t>), running on a server acting as a </a:t>
            </a:r>
            <a:r>
              <a:rPr lang="en-IN" dirty="0" smtClean="0"/>
              <a:t>storage </a:t>
            </a:r>
            <a:r>
              <a:rPr lang="en-IN" dirty="0"/>
              <a:t>node</a:t>
            </a:r>
            <a:r>
              <a:rPr lang="en-IN" dirty="0" smtClean="0"/>
              <a:t>.</a:t>
            </a:r>
          </a:p>
          <a:p>
            <a:r>
              <a:rPr lang="en-IN" dirty="0"/>
              <a:t>Divide a data store into a set of horizontal partitions or shards. This can improve scalability when storing and accessing large volumes of data.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405926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Lab4: Create Azure Container Instance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On the Azure portal homepage, select </a:t>
            </a:r>
            <a:r>
              <a:rPr lang="en-IN" b="1" dirty="0"/>
              <a:t>Create a resource</a:t>
            </a:r>
            <a:r>
              <a:rPr lang="en-IN" dirty="0" smtClean="0"/>
              <a:t>.</a:t>
            </a:r>
          </a:p>
          <a:p>
            <a:r>
              <a:rPr lang="en-IN" dirty="0"/>
              <a:t>Select </a:t>
            </a:r>
            <a:r>
              <a:rPr lang="en-IN" b="1" dirty="0"/>
              <a:t>Containers</a:t>
            </a:r>
            <a:r>
              <a:rPr lang="en-IN" dirty="0"/>
              <a:t> &gt; </a:t>
            </a:r>
            <a:r>
              <a:rPr lang="en-IN" b="1" dirty="0"/>
              <a:t>Container Instances</a:t>
            </a:r>
            <a:r>
              <a:rPr lang="en-IN" dirty="0" smtClean="0"/>
              <a:t>.</a:t>
            </a:r>
          </a:p>
          <a:p>
            <a:r>
              <a:rPr lang="en-IN" dirty="0"/>
              <a:t>On the </a:t>
            </a:r>
            <a:r>
              <a:rPr lang="en-IN" b="1" dirty="0"/>
              <a:t>Basics</a:t>
            </a:r>
            <a:r>
              <a:rPr lang="en-IN" dirty="0"/>
              <a:t> page, choose a subscription and enter the following values for </a:t>
            </a:r>
            <a:r>
              <a:rPr lang="en-IN" b="1" dirty="0"/>
              <a:t>Resource group</a:t>
            </a:r>
            <a:r>
              <a:rPr lang="en-IN" dirty="0"/>
              <a:t>, </a:t>
            </a:r>
            <a:r>
              <a:rPr lang="en-IN" b="1" dirty="0"/>
              <a:t>Container name</a:t>
            </a:r>
            <a:r>
              <a:rPr lang="en-IN" dirty="0"/>
              <a:t>, </a:t>
            </a:r>
            <a:r>
              <a:rPr lang="en-IN" b="1" dirty="0"/>
              <a:t>Image source</a:t>
            </a:r>
            <a:r>
              <a:rPr lang="en-IN" dirty="0"/>
              <a:t>, and </a:t>
            </a:r>
            <a:r>
              <a:rPr lang="en-IN" b="1" dirty="0"/>
              <a:t>Container image</a:t>
            </a:r>
            <a:r>
              <a:rPr lang="en-IN" dirty="0" smtClean="0"/>
              <a:t>.</a:t>
            </a:r>
          </a:p>
          <a:p>
            <a:r>
              <a:rPr lang="en-IN" dirty="0"/>
              <a:t>Resource group: </a:t>
            </a:r>
            <a:r>
              <a:rPr lang="en-IN" b="1" dirty="0"/>
              <a:t>Create new</a:t>
            </a:r>
            <a:r>
              <a:rPr lang="en-IN" dirty="0"/>
              <a:t> &gt; </a:t>
            </a:r>
            <a:r>
              <a:rPr lang="en-IN" dirty="0" smtClean="0"/>
              <a:t>manoj-rg</a:t>
            </a:r>
            <a:endParaRPr lang="en-IN" dirty="0"/>
          </a:p>
          <a:p>
            <a:r>
              <a:rPr lang="en-IN" dirty="0"/>
              <a:t>Container name: </a:t>
            </a:r>
            <a:r>
              <a:rPr lang="en-IN" dirty="0" smtClean="0"/>
              <a:t>manoj-container</a:t>
            </a:r>
            <a:endParaRPr lang="en-IN" dirty="0"/>
          </a:p>
          <a:p>
            <a:r>
              <a:rPr lang="en-IN" dirty="0"/>
              <a:t>Image source: </a:t>
            </a:r>
            <a:r>
              <a:rPr lang="en-IN" b="1" dirty="0"/>
              <a:t>Quickstart images</a:t>
            </a:r>
            <a:endParaRPr lang="en-IN" dirty="0"/>
          </a:p>
          <a:p>
            <a:r>
              <a:rPr lang="en-IN" dirty="0"/>
              <a:t>Container image: mcr.microsoft.com/</a:t>
            </a:r>
            <a:r>
              <a:rPr lang="en-IN" dirty="0" err="1"/>
              <a:t>azuredocs</a:t>
            </a:r>
            <a:r>
              <a:rPr lang="en-IN" dirty="0"/>
              <a:t>/</a:t>
            </a:r>
            <a:r>
              <a:rPr lang="en-IN" dirty="0" err="1"/>
              <a:t>aci-helloworld:latest</a:t>
            </a:r>
            <a:r>
              <a:rPr lang="en-IN" dirty="0"/>
              <a:t> (Linux)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997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332656"/>
            <a:ext cx="8334375" cy="582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347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sz="2000" dirty="0"/>
              <a:t>then select </a:t>
            </a:r>
            <a:r>
              <a:rPr lang="en-IN" sz="2000" b="1" dirty="0"/>
              <a:t>Next: Networking</a:t>
            </a:r>
            <a:r>
              <a:rPr lang="en-IN" sz="2000" dirty="0"/>
              <a:t>.</a:t>
            </a:r>
          </a:p>
          <a:p>
            <a:r>
              <a:rPr lang="en-IN" sz="2000" dirty="0"/>
              <a:t>On the </a:t>
            </a:r>
            <a:r>
              <a:rPr lang="en-IN" sz="2000" b="1" dirty="0"/>
              <a:t>Networking</a:t>
            </a:r>
            <a:r>
              <a:rPr lang="en-IN" sz="2000" dirty="0"/>
              <a:t> page, specify a </a:t>
            </a:r>
            <a:r>
              <a:rPr lang="en-IN" sz="2000" b="1" dirty="0"/>
              <a:t>DNS name label</a:t>
            </a:r>
            <a:r>
              <a:rPr lang="en-IN" sz="2000" dirty="0"/>
              <a:t> for your container. The name must be unique within the Azure region where you create the container instance</a:t>
            </a:r>
          </a:p>
          <a:p>
            <a:endParaRPr lang="en-IN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6" y="1519777"/>
            <a:ext cx="8526084" cy="507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421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sz="2000" dirty="0"/>
              <a:t>Leave all other settings as their defaults, then select </a:t>
            </a:r>
            <a:r>
              <a:rPr lang="en-IN" sz="2000" b="1" dirty="0"/>
              <a:t>Review + create</a:t>
            </a:r>
            <a:r>
              <a:rPr lang="en-IN" sz="2000" dirty="0"/>
              <a:t>.</a:t>
            </a:r>
          </a:p>
          <a:p>
            <a:r>
              <a:rPr lang="en-IN" sz="2000" dirty="0"/>
              <a:t>When the validation completes, you're shown a summary of the container's settings. Select </a:t>
            </a:r>
            <a:r>
              <a:rPr lang="en-IN" sz="2000" b="1" dirty="0"/>
              <a:t>Create</a:t>
            </a:r>
            <a:r>
              <a:rPr lang="en-IN" sz="2000" dirty="0"/>
              <a:t> to submit your container deployment request.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412776"/>
            <a:ext cx="8048625" cy="498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650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04664"/>
            <a:ext cx="9036497" cy="579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779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N" sz="2000" dirty="0" smtClean="0"/>
              <a:t>Open the overview for the container group by navigating to </a:t>
            </a:r>
            <a:r>
              <a:rPr lang="en-IN" sz="2000" b="1" dirty="0" smtClean="0"/>
              <a:t>ResourceGroups</a:t>
            </a:r>
            <a:r>
              <a:rPr lang="en-IN" sz="2000" dirty="0" smtClean="0"/>
              <a:t> &gt; </a:t>
            </a:r>
            <a:r>
              <a:rPr lang="en-IN" sz="2000" b="1" dirty="0" smtClean="0"/>
              <a:t>manoj-rg</a:t>
            </a:r>
            <a:r>
              <a:rPr lang="en-IN" sz="2000" dirty="0" smtClean="0"/>
              <a:t>&gt; </a:t>
            </a:r>
            <a:r>
              <a:rPr lang="en-IN" sz="2000" b="1" dirty="0" smtClean="0"/>
              <a:t>manoj-container</a:t>
            </a:r>
            <a:r>
              <a:rPr lang="en-IN" sz="2000" dirty="0" smtClean="0"/>
              <a:t>. Make a note of the </a:t>
            </a:r>
            <a:r>
              <a:rPr lang="en-IN" sz="2000" b="1" dirty="0" smtClean="0"/>
              <a:t>FQDN</a:t>
            </a:r>
            <a:r>
              <a:rPr lang="en-IN" sz="2000" dirty="0" smtClean="0"/>
              <a:t> of the container instance and its </a:t>
            </a:r>
            <a:r>
              <a:rPr lang="en-IN" sz="2000" b="1" dirty="0" smtClean="0"/>
              <a:t>Status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endParaRPr lang="en-IN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8" y="1486844"/>
            <a:ext cx="8712969" cy="531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2841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Associate Azure Container Registry and Kubernetes Cluster | Michael  Chudinov. My personal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316416" cy="503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55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Autofit/>
          </a:bodyPr>
          <a:lstStyle/>
          <a:p>
            <a:r>
              <a:rPr lang="en-IN" sz="2400" dirty="0"/>
              <a:t>The Azure container registry is </a:t>
            </a:r>
            <a:r>
              <a:rPr lang="en-IN" sz="2400" b="1" dirty="0"/>
              <a:t>Microsoft's own hosting platform for Docker images</a:t>
            </a:r>
            <a:r>
              <a:rPr lang="en-IN" sz="2400" dirty="0"/>
              <a:t>. It is a private registry where you can store and manage private docker container images and other related </a:t>
            </a:r>
            <a:r>
              <a:rPr lang="en-IN" sz="2400" dirty="0" smtClean="0"/>
              <a:t>artifacts</a:t>
            </a:r>
          </a:p>
          <a:p>
            <a:endParaRPr lang="en-IN" sz="2400" dirty="0" smtClean="0"/>
          </a:p>
          <a:p>
            <a:r>
              <a:rPr lang="en-IN" sz="2400" dirty="0"/>
              <a:t>Azure Container Registry </a:t>
            </a:r>
            <a:r>
              <a:rPr lang="en-IN" sz="2400" b="1" dirty="0"/>
              <a:t>allows you to build, store, and manage container images and artifacts in a private registry for all types of container deployments</a:t>
            </a:r>
            <a:r>
              <a:rPr lang="en-IN" sz="2400" dirty="0"/>
              <a:t>. Use Azure container registries with your existing container development and deployment pipelines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/>
              <a:t>A container registry is a repository—or collection of repositories—used </a:t>
            </a:r>
            <a:r>
              <a:rPr lang="en-IN" sz="2400" b="1" dirty="0"/>
              <a:t>to store and access container images</a:t>
            </a:r>
            <a:r>
              <a:rPr lang="en-IN" sz="2400" dirty="0"/>
              <a:t>. Container registries can support container-based application development, often as part of DevOps processes.</a:t>
            </a:r>
          </a:p>
        </p:txBody>
      </p:sp>
    </p:spTree>
    <p:extLst>
      <p:ext uri="{BB962C8B-B14F-4D97-AF65-F5344CB8AC3E}">
        <p14:creationId xmlns:p14="http://schemas.microsoft.com/office/powerpoint/2010/main" val="2955174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Lab5: Create Azure Container Registry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 </a:t>
            </a:r>
            <a:r>
              <a:rPr lang="en-IN" b="1" dirty="0"/>
              <a:t>Create a resource</a:t>
            </a:r>
            <a:r>
              <a:rPr lang="en-IN" dirty="0"/>
              <a:t> &gt; </a:t>
            </a:r>
            <a:r>
              <a:rPr lang="en-IN" b="1" dirty="0"/>
              <a:t>Containers</a:t>
            </a:r>
            <a:r>
              <a:rPr lang="en-IN" dirty="0"/>
              <a:t> &gt; </a:t>
            </a:r>
            <a:r>
              <a:rPr lang="en-IN" b="1" dirty="0"/>
              <a:t>Container Registry</a:t>
            </a:r>
            <a:r>
              <a:rPr lang="en-IN" dirty="0"/>
              <a:t>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68" y="2704372"/>
            <a:ext cx="6696744" cy="405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3471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IN" dirty="0"/>
              <a:t>In the </a:t>
            </a:r>
            <a:r>
              <a:rPr lang="en-IN" b="1" dirty="0"/>
              <a:t>Basics</a:t>
            </a:r>
            <a:r>
              <a:rPr lang="en-IN" dirty="0"/>
              <a:t> tab, enter values for </a:t>
            </a:r>
            <a:r>
              <a:rPr lang="en-IN" b="1" dirty="0"/>
              <a:t>Resource group</a:t>
            </a:r>
            <a:r>
              <a:rPr lang="en-IN" dirty="0"/>
              <a:t> and </a:t>
            </a:r>
            <a:r>
              <a:rPr lang="en-IN" b="1" dirty="0"/>
              <a:t>Registry name</a:t>
            </a:r>
            <a:r>
              <a:rPr lang="en-IN" dirty="0"/>
              <a:t>. The registry name must be unique within Azure, and contain 5-50 alphanumeric </a:t>
            </a:r>
            <a:r>
              <a:rPr lang="en-IN" dirty="0" smtClean="0"/>
              <a:t>characters</a:t>
            </a:r>
          </a:p>
          <a:p>
            <a:r>
              <a:rPr lang="en-IN" dirty="0"/>
              <a:t>For this quickstart create a new resource group in the </a:t>
            </a:r>
            <a:r>
              <a:rPr lang="en-IN" dirty="0" smtClean="0"/>
              <a:t>West US</a:t>
            </a:r>
            <a:r>
              <a:rPr lang="en-IN" dirty="0"/>
              <a:t> location named </a:t>
            </a:r>
            <a:r>
              <a:rPr lang="en-IN" dirty="0" smtClean="0"/>
              <a:t>    manoj-rg, </a:t>
            </a:r>
            <a:r>
              <a:rPr lang="en-IN" dirty="0"/>
              <a:t>and for </a:t>
            </a:r>
            <a:r>
              <a:rPr lang="en-IN" b="1" dirty="0"/>
              <a:t>SKU</a:t>
            </a:r>
            <a:r>
              <a:rPr lang="en-IN" dirty="0"/>
              <a:t>, select 'Basic'.</a:t>
            </a:r>
          </a:p>
        </p:txBody>
      </p:sp>
    </p:spTree>
    <p:extLst>
      <p:ext uri="{BB962C8B-B14F-4D97-AF65-F5344CB8AC3E}">
        <p14:creationId xmlns:p14="http://schemas.microsoft.com/office/powerpoint/2010/main" val="75507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Here </a:t>
            </a:r>
            <a:r>
              <a:rPr lang="en-IN" dirty="0"/>
              <a:t>are </a:t>
            </a:r>
            <a:r>
              <a:rPr lang="en-IN" dirty="0" smtClean="0"/>
              <a:t>TWO common </a:t>
            </a:r>
            <a:r>
              <a:rPr lang="en-IN" dirty="0"/>
              <a:t>sharding </a:t>
            </a:r>
            <a:r>
              <a:rPr lang="en-IN" dirty="0" smtClean="0"/>
              <a:t>strategies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1. Vertical Scaling </a:t>
            </a:r>
            <a:r>
              <a:rPr lang="en-IN" dirty="0"/>
              <a:t>Sharding</a:t>
            </a:r>
            <a:r>
              <a:rPr lang="en-IN" dirty="0" smtClean="0"/>
              <a:t>. (Scale up ↑)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2. Horizontal Scaling Sharding. (Scale out →→)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u="sng" dirty="0" smtClean="0"/>
              <a:t>Vertical Scaling Sharding. (Scale up ↑)</a:t>
            </a:r>
            <a:r>
              <a:rPr lang="en-IN" dirty="0" smtClean="0"/>
              <a:t> : </a:t>
            </a:r>
          </a:p>
          <a:p>
            <a:pPr marL="0" indent="0">
              <a:buNone/>
            </a:pPr>
            <a:r>
              <a:rPr lang="en-IN" dirty="0" smtClean="0"/>
              <a:t>      Increase RAM  or Storage Capacity and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improve CPU Capacity.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2. </a:t>
            </a:r>
            <a:r>
              <a:rPr lang="en-IN" u="sng" dirty="0" smtClean="0"/>
              <a:t>Horizontal Scaling Sharding. (Scale out →→) 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   This </a:t>
            </a:r>
            <a:r>
              <a:rPr lang="en-IN" dirty="0"/>
              <a:t>spreads the workload of a given database </a:t>
            </a:r>
            <a:r>
              <a:rPr lang="en-IN" dirty="0" smtClean="0"/>
              <a:t> across </a:t>
            </a:r>
            <a:r>
              <a:rPr lang="en-IN" dirty="0"/>
              <a:t>multiple database </a:t>
            </a:r>
            <a:r>
              <a:rPr lang="en-IN" dirty="0" smtClean="0"/>
              <a:t>servers</a:t>
            </a:r>
          </a:p>
          <a:p>
            <a:pPr marL="0" indent="0">
              <a:buNone/>
            </a:pP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3405706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76672"/>
            <a:ext cx="8162925" cy="566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5344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IN" sz="2400" dirty="0"/>
              <a:t>Accept default values for the remaining settings. Then select </a:t>
            </a:r>
            <a:r>
              <a:rPr lang="en-IN" sz="2400" b="1" dirty="0"/>
              <a:t>Review + create</a:t>
            </a:r>
            <a:r>
              <a:rPr lang="en-IN" sz="2400" dirty="0"/>
              <a:t>. After reviewing the settings, select </a:t>
            </a:r>
            <a:r>
              <a:rPr lang="en-IN" sz="2400" b="1" dirty="0" smtClean="0"/>
              <a:t>Create</a:t>
            </a:r>
          </a:p>
          <a:p>
            <a:endParaRPr lang="en-IN" sz="24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56791"/>
            <a:ext cx="8134350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416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sz="2400" dirty="0"/>
              <a:t>When the </a:t>
            </a:r>
            <a:r>
              <a:rPr lang="en-IN" sz="2400" b="1" dirty="0"/>
              <a:t>Deployment succeeded</a:t>
            </a:r>
            <a:r>
              <a:rPr lang="en-IN" sz="2400" dirty="0"/>
              <a:t> message appears, select the container registry in the portal.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712968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36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en-IN" u="sng" dirty="0" smtClean="0"/>
              <a:t>Sharding Manager 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sz="2800" dirty="0"/>
              <a:t>The shard map manager is </a:t>
            </a:r>
            <a:r>
              <a:rPr lang="en-IN" sz="2800" b="1" dirty="0"/>
              <a:t>a special database that maintains global mapping information about all shards (databases) in a shard set</a:t>
            </a:r>
            <a:r>
              <a:rPr lang="en-IN" sz="2800" dirty="0"/>
              <a:t>. The metadata allows an application to connect to the correct database based upon </a:t>
            </a:r>
            <a:r>
              <a:rPr lang="en-IN" sz="2800" dirty="0" smtClean="0"/>
              <a:t>the </a:t>
            </a:r>
            <a:r>
              <a:rPr lang="en-IN" sz="2800" dirty="0"/>
              <a:t>value of the sharding key</a:t>
            </a:r>
            <a:r>
              <a:rPr lang="en-IN" sz="2800" dirty="0" smtClean="0"/>
              <a:t>. </a:t>
            </a:r>
            <a:endParaRPr lang="en-IN" sz="2800" dirty="0"/>
          </a:p>
          <a:p>
            <a:r>
              <a:rPr lang="en-IN" sz="2800" u="sng" dirty="0" smtClean="0"/>
              <a:t>RDS (Relational Database Service)</a:t>
            </a:r>
            <a:r>
              <a:rPr lang="en-IN" sz="2800" dirty="0" smtClean="0"/>
              <a:t>  :</a:t>
            </a:r>
          </a:p>
          <a:p>
            <a:pPr marL="0" indent="0">
              <a:buNone/>
            </a:pPr>
            <a:r>
              <a:rPr lang="en-IN" sz="2800" dirty="0" smtClean="0"/>
              <a:t> Relational </a:t>
            </a:r>
            <a:r>
              <a:rPr lang="en-IN" sz="2800" dirty="0"/>
              <a:t>databases are a type of database that store and organize data points with defined relationships for fast access. 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With </a:t>
            </a:r>
            <a:r>
              <a:rPr lang="en-IN" sz="2800" dirty="0"/>
              <a:t>a relational database, data is organized into tables that hold information about each entity and represent pre-defined categories through rows and columns.</a:t>
            </a: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64592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SQL</a:t>
            </a:r>
            <a:r>
              <a:rPr lang="en-IN" dirty="0" smtClean="0"/>
              <a:t> :</a:t>
            </a:r>
          </a:p>
          <a:p>
            <a:r>
              <a:rPr lang="en-IN" dirty="0" smtClean="0"/>
              <a:t>SQL is a Structured Query Language</a:t>
            </a:r>
          </a:p>
          <a:p>
            <a:r>
              <a:rPr lang="en-IN" dirty="0"/>
              <a:t>SQL is the programming language used to interface with relational databases. (Relational databases model data as records in rows and </a:t>
            </a:r>
            <a:r>
              <a:rPr lang="en-IN" dirty="0" smtClean="0"/>
              <a:t>tables </a:t>
            </a:r>
            <a:r>
              <a:rPr lang="en-IN" dirty="0"/>
              <a:t>with logical links between </a:t>
            </a:r>
            <a:r>
              <a:rPr lang="en-IN" dirty="0" smtClean="0"/>
              <a:t>them)</a:t>
            </a:r>
          </a:p>
          <a:p>
            <a:r>
              <a:rPr lang="en-IN" dirty="0" smtClean="0"/>
              <a:t>SQL database are Table based.</a:t>
            </a:r>
          </a:p>
          <a:p>
            <a:r>
              <a:rPr lang="en-IN" dirty="0" smtClean="0"/>
              <a:t>SQL is vertical scalable.</a:t>
            </a:r>
          </a:p>
          <a:p>
            <a:r>
              <a:rPr lang="en-IN" dirty="0" smtClean="0"/>
              <a:t>SQL is Static Schema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33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IN" u="sng" dirty="0" smtClean="0"/>
              <a:t>NOSQL</a:t>
            </a:r>
            <a:r>
              <a:rPr lang="en-IN" dirty="0" smtClean="0"/>
              <a:t> :</a:t>
            </a:r>
          </a:p>
          <a:p>
            <a:r>
              <a:rPr lang="en-IN" dirty="0" err="1"/>
              <a:t>NoSQL</a:t>
            </a:r>
            <a:r>
              <a:rPr lang="en-IN" dirty="0"/>
              <a:t>, also referred to as “not only SQL”, “non-SQL</a:t>
            </a:r>
            <a:r>
              <a:rPr lang="en-IN" dirty="0" smtClean="0"/>
              <a:t>”</a:t>
            </a:r>
          </a:p>
          <a:p>
            <a:r>
              <a:rPr lang="en-IN" dirty="0" err="1"/>
              <a:t>NoSQL</a:t>
            </a:r>
            <a:r>
              <a:rPr lang="en-IN" dirty="0"/>
              <a:t> is a class of </a:t>
            </a:r>
            <a:r>
              <a:rPr lang="en-IN" dirty="0" smtClean="0"/>
              <a:t>DBMs  </a:t>
            </a:r>
            <a:r>
              <a:rPr lang="en-IN" dirty="0"/>
              <a:t>that are non-relational and generally do not use </a:t>
            </a:r>
            <a:r>
              <a:rPr lang="en-IN" dirty="0" smtClean="0"/>
              <a:t>SQL</a:t>
            </a:r>
          </a:p>
          <a:p>
            <a:r>
              <a:rPr lang="en-IN" dirty="0" err="1"/>
              <a:t>NoSQL</a:t>
            </a:r>
            <a:r>
              <a:rPr lang="en-IN" dirty="0"/>
              <a:t>, the Non-Relational DB is classified under Key-Value pair, Document Oriented type, Column family, and Graph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NoSQL</a:t>
            </a:r>
            <a:r>
              <a:rPr lang="en-IN" dirty="0" smtClean="0"/>
              <a:t> is Horizontally Scalable.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57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620</Words>
  <Application>Microsoft Office PowerPoint</Application>
  <PresentationFormat>On-screen Show (4:3)</PresentationFormat>
  <Paragraphs>133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Cloud Design Patterns AZURE SQL ,NOSQL &amp;           AZURE COSMOS DB &amp; FUNCTION APPS, LOGIC APPS &amp; ACI, ACR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SQL</vt:lpstr>
      <vt:lpstr>Lab1: Create Azure SQL Database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FUNCTION APP</vt:lpstr>
      <vt:lpstr>Lab2 : Create Azure Function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the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Lab3: Create Logic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Container Instances </vt:lpstr>
      <vt:lpstr>PowerPoint Presentation</vt:lpstr>
      <vt:lpstr>Lab4: Create Azure Container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Lab5: Create Azure Container Registry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62</cp:revision>
  <dcterms:created xsi:type="dcterms:W3CDTF">2022-09-21T13:26:30Z</dcterms:created>
  <dcterms:modified xsi:type="dcterms:W3CDTF">2022-09-22T07:01:59Z</dcterms:modified>
</cp:coreProperties>
</file>