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70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EC65-ABBA-428A-AD22-559A571327A5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AAD1-8AA4-40CB-800D-9069544B3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3744416"/>
          </a:xfrm>
        </p:spPr>
        <p:txBody>
          <a:bodyPr>
            <a:noAutofit/>
          </a:bodyPr>
          <a:lstStyle/>
          <a:p>
            <a:r>
              <a:rPr lang="en-IN" sz="9600" dirty="0" smtClean="0"/>
              <a:t>NETWORKING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5546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u="sng" dirty="0" smtClean="0"/>
                  <a:t>Example2</a:t>
                </a:r>
                <a:r>
                  <a:rPr lang="en-IN" dirty="0" smtClean="0"/>
                  <a:t>:</a:t>
                </a:r>
              </a:p>
              <a:p>
                <a:r>
                  <a:rPr lang="en-IN" dirty="0" smtClean="0"/>
                  <a:t>2000 IP address with 8 subnets.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T/P = 2000 + 5 x 8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=2040</a:t>
                </a:r>
              </a:p>
              <a:p>
                <a:pPr marL="0" indent="0">
                  <a:buNone/>
                </a:pPr>
                <a:r>
                  <a:rPr lang="en-IN" dirty="0" smtClean="0"/>
                  <a:t>Standard 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IN" dirty="0" smtClean="0"/>
                  <a:t>=2048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32−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 11 = 32 – 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 n = 32-11 =21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a.b.c.d / 21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1852" t="-2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Azure </a:t>
            </a:r>
            <a:br>
              <a:rPr lang="en-IN" sz="6600" dirty="0" smtClean="0"/>
            </a:br>
            <a:r>
              <a:rPr lang="en-IN" sz="6600" dirty="0" smtClean="0"/>
              <a:t>Virtual Network</a:t>
            </a:r>
            <a:br>
              <a:rPr lang="en-IN" sz="6600" dirty="0" smtClean="0"/>
            </a:br>
            <a:r>
              <a:rPr lang="en-IN" sz="6600" dirty="0" smtClean="0"/>
              <a:t> (V-Net)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9505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/>
              <a:t>Azure Virtual Network (VNet) is </a:t>
            </a:r>
            <a:r>
              <a:rPr lang="en-IN" b="1" dirty="0"/>
              <a:t>the fundamental building block for your private network in Azure</a:t>
            </a:r>
            <a:r>
              <a:rPr lang="en-IN" dirty="0"/>
              <a:t>. VNet enables many types of Azure resources, such as Azure Virtual Machines (VM), to securely communicate with each other, the internet, and on-premises networks.</a:t>
            </a:r>
          </a:p>
        </p:txBody>
      </p:sp>
    </p:spTree>
    <p:extLst>
      <p:ext uri="{BB962C8B-B14F-4D97-AF65-F5344CB8AC3E}">
        <p14:creationId xmlns:p14="http://schemas.microsoft.com/office/powerpoint/2010/main" val="13192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subnet is </a:t>
            </a:r>
            <a:r>
              <a:rPr lang="en-IN" b="1" dirty="0"/>
              <a:t>a range of IP addresses in the virtual network</a:t>
            </a:r>
            <a:r>
              <a:rPr lang="en-IN" dirty="0"/>
              <a:t>. You can divide a virtual network into multiple subnets for organization and security. Each NIC in a VM is connected to one subnet in one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8828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2059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1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en-IN" dirty="0" smtClean="0"/>
              <a:t>Network Security Group (NSG):</a:t>
            </a:r>
          </a:p>
          <a:p>
            <a:pPr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Network Security Group is a access control rules that provide advanced security for Azure virtual machines.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It controls inbound and outbound traffic passing a NIC (Network Interface Card), a virtual machine (classic deployment model), or a subnet(both deployment models)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64704"/>
            <a:ext cx="144016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79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NIC (Network Interface Card)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NIC is assigned with IP address and associate with NSG Rules , Which is used for the communication between virtual machines or internal network or internet.</a:t>
            </a:r>
          </a:p>
          <a:p>
            <a:r>
              <a:rPr lang="en-IN" u="sng" dirty="0" smtClean="0"/>
              <a:t>Service Endpoints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It is a feature of virtual network . Which you want to restrict service from a Virtual Network is called Service Endpoints.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Only selected Subnet is access and other </a:t>
            </a:r>
            <a:r>
              <a:rPr lang="en-IN" dirty="0" err="1" smtClean="0"/>
              <a:t>Vnet</a:t>
            </a:r>
            <a:r>
              <a:rPr lang="en-IN" dirty="0" smtClean="0"/>
              <a:t> will get restricted from that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4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Azure Virtual Machine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Virtual Machine</a:t>
            </a:r>
            <a:r>
              <a:rPr lang="en-IN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Virtual Machine are compute instances (machines) in cloud. Where the networking and Hardware's is taken care by the provider.</a:t>
            </a:r>
          </a:p>
          <a:p>
            <a:pPr>
              <a:buFont typeface="Courier New" pitchFamily="49" charset="0"/>
              <a:buChar char="o"/>
            </a:pPr>
            <a:r>
              <a:rPr lang="en-IN" dirty="0"/>
              <a:t> a virtual machine behaves like a server: It is a computer within a computer that provides the user the same experience they would have on the host operating system itself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0688"/>
            <a:ext cx="5760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85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Design Parameters of a V/M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u="sng" dirty="0" smtClean="0"/>
              <a:t>DISK Size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Standard HDD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Standard SSD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Primium (I/O’S)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Managed Disk: Managed by Microsoft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Unmanaged Disk: Customer Managed of the storage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2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r>
              <a:rPr lang="en-IN" u="sng" dirty="0" smtClean="0"/>
              <a:t>2. High Availability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 high availability cluster is </a:t>
            </a:r>
            <a:r>
              <a:rPr lang="en-IN" b="1" dirty="0"/>
              <a:t>a group of servers that act as a single server to provide continuous uptime</a:t>
            </a:r>
            <a:r>
              <a:rPr lang="en-IN" dirty="0"/>
              <a:t>. These servers will have access to the same shared storage for data, so if a server is unavailable, the other servers pick up the </a:t>
            </a:r>
            <a:r>
              <a:rPr lang="en-IN" dirty="0" smtClean="0"/>
              <a:t>load.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High Availability </a:t>
            </a:r>
            <a:r>
              <a:rPr lang="en-IN" u="sng" dirty="0" smtClean="0"/>
              <a:t>Two</a:t>
            </a:r>
            <a:r>
              <a:rPr lang="en-IN" dirty="0" smtClean="0"/>
              <a:t> types in Azure.</a:t>
            </a:r>
          </a:p>
          <a:p>
            <a:pPr marL="0" indent="0">
              <a:buNone/>
            </a:pPr>
            <a:r>
              <a:rPr lang="en-IN" dirty="0" smtClean="0"/>
              <a:t>    1. Availability Set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2. Availability Zone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r>
              <a:rPr lang="en-IN" dirty="0" smtClean="0"/>
              <a:t>NETWORK: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A</a:t>
            </a:r>
            <a:r>
              <a:rPr lang="en-IN" dirty="0"/>
              <a:t> network consists of two or more computers that are linked in order to share resources (such as printers and CDs), exchange files, or allow electronic </a:t>
            </a:r>
            <a:r>
              <a:rPr lang="en-IN" dirty="0" smtClean="0"/>
              <a:t>communications.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49080"/>
            <a:ext cx="36576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1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Availability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55000" lnSpcReduction="20000"/>
          </a:bodyPr>
          <a:lstStyle/>
          <a:p>
            <a:r>
              <a:rPr lang="en-IN" u="sng" dirty="0" smtClean="0"/>
              <a:t>Availability set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It is a logical boundary to maintain servers High availability with the help of </a:t>
            </a:r>
            <a:r>
              <a:rPr lang="en-IN" u="sng" dirty="0" smtClean="0"/>
              <a:t>Fault Domain</a:t>
            </a:r>
            <a:r>
              <a:rPr lang="en-IN" dirty="0" smtClean="0"/>
              <a:t> and </a:t>
            </a:r>
            <a:r>
              <a:rPr lang="en-IN" u="sng" dirty="0" smtClean="0"/>
              <a:t>Update Domain </a:t>
            </a:r>
            <a:r>
              <a:rPr lang="en-IN" dirty="0" smtClean="0"/>
              <a:t> 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</a:t>
            </a:r>
            <a:r>
              <a:rPr lang="en-IN" u="sng" dirty="0" smtClean="0"/>
              <a:t>1.Fault Domain </a:t>
            </a:r>
            <a:r>
              <a:rPr lang="en-IN" dirty="0" smtClean="0"/>
              <a:t>: </a:t>
            </a:r>
          </a:p>
          <a:p>
            <a:r>
              <a:rPr lang="en-IN" dirty="0"/>
              <a:t> </a:t>
            </a:r>
            <a:r>
              <a:rPr lang="en-IN" dirty="0" smtClean="0"/>
              <a:t> It is a group of Virtual Machines. Which share common power source and network switch</a:t>
            </a:r>
          </a:p>
          <a:p>
            <a:r>
              <a:rPr lang="en-IN" dirty="0" smtClean="0"/>
              <a:t>Each</a:t>
            </a:r>
            <a:r>
              <a:rPr lang="en-IN" u="sng" dirty="0" smtClean="0"/>
              <a:t> </a:t>
            </a:r>
            <a:r>
              <a:rPr lang="en-IN" dirty="0"/>
              <a:t> </a:t>
            </a:r>
            <a:r>
              <a:rPr lang="en-IN" dirty="0" smtClean="0"/>
              <a:t>Fault Domain contains some Racks .</a:t>
            </a:r>
          </a:p>
          <a:p>
            <a:r>
              <a:rPr lang="en-IN" dirty="0" smtClean="0"/>
              <a:t>Each Rack contain Virtual Machines.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u="sng" dirty="0" smtClean="0"/>
              <a:t>Update Domain</a:t>
            </a:r>
            <a:r>
              <a:rPr lang="en-IN" dirty="0" smtClean="0"/>
              <a:t>: </a:t>
            </a:r>
          </a:p>
          <a:p>
            <a:r>
              <a:rPr lang="en-IN" dirty="0"/>
              <a:t> </a:t>
            </a:r>
            <a:r>
              <a:rPr lang="en-IN" dirty="0" smtClean="0"/>
              <a:t>Virtual Machine get update domains automatically once they put inside  Availability Set </a:t>
            </a:r>
          </a:p>
          <a:p>
            <a:r>
              <a:rPr lang="en-IN" dirty="0" smtClean="0"/>
              <a:t>All the Virtual Machines within that updated Domain will reboot together.</a:t>
            </a:r>
          </a:p>
          <a:p>
            <a:r>
              <a:rPr lang="en-IN" dirty="0" smtClean="0"/>
              <a:t>It is used for Patching Virtual Machines</a:t>
            </a:r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u="sng" dirty="0" smtClean="0"/>
              <a:t>       </a:t>
            </a:r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u="sng" dirty="0" smtClean="0"/>
              <a:t>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35747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Availability Set Diagram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2" y="1600200"/>
            <a:ext cx="79473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86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Availability 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u="sng" dirty="0" smtClean="0"/>
              <a:t>Availability Zone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Region with Multiple data center’s are Availability Zones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19908"/>
            <a:ext cx="5095875" cy="380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4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Lab1: Create Virtual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en-IN" dirty="0"/>
              <a:t>Enter </a:t>
            </a:r>
            <a:r>
              <a:rPr lang="en-IN" i="1" dirty="0"/>
              <a:t>virtual machines</a:t>
            </a:r>
            <a:r>
              <a:rPr lang="en-IN" dirty="0"/>
              <a:t> in the search.</a:t>
            </a:r>
          </a:p>
          <a:p>
            <a:r>
              <a:rPr lang="en-IN" dirty="0"/>
              <a:t>Under </a:t>
            </a:r>
            <a:r>
              <a:rPr lang="en-IN" b="1" dirty="0"/>
              <a:t>Services</a:t>
            </a:r>
            <a:r>
              <a:rPr lang="en-IN" dirty="0"/>
              <a:t>, select </a:t>
            </a:r>
            <a:r>
              <a:rPr lang="en-IN" b="1" dirty="0"/>
              <a:t>Virtual machines</a:t>
            </a:r>
            <a:r>
              <a:rPr lang="en-IN" dirty="0"/>
              <a:t>.</a:t>
            </a:r>
          </a:p>
          <a:p>
            <a:r>
              <a:rPr lang="en-IN" dirty="0"/>
              <a:t>In the </a:t>
            </a:r>
            <a:r>
              <a:rPr lang="en-IN" b="1" dirty="0"/>
              <a:t>Virtual machines</a:t>
            </a:r>
            <a:r>
              <a:rPr lang="en-IN" dirty="0"/>
              <a:t> page, select </a:t>
            </a:r>
            <a:r>
              <a:rPr lang="en-IN" b="1" dirty="0"/>
              <a:t>Create</a:t>
            </a:r>
            <a:r>
              <a:rPr lang="en-IN" dirty="0"/>
              <a:t> and then </a:t>
            </a:r>
            <a:r>
              <a:rPr lang="en-IN" b="1" dirty="0"/>
              <a:t>Azure virtual machine</a:t>
            </a:r>
            <a:r>
              <a:rPr lang="en-IN" dirty="0"/>
              <a:t>. The </a:t>
            </a:r>
            <a:r>
              <a:rPr lang="en-IN" b="1" dirty="0"/>
              <a:t>Create a virtual machine</a:t>
            </a:r>
            <a:r>
              <a:rPr lang="en-IN" dirty="0"/>
              <a:t> page opens.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8064896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49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Lab1:Create Virtual Machine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Enter </a:t>
            </a:r>
            <a:r>
              <a:rPr lang="en-IN" i="1" dirty="0"/>
              <a:t>virtual machines</a:t>
            </a:r>
            <a:r>
              <a:rPr lang="en-IN" dirty="0"/>
              <a:t> in the search.</a:t>
            </a:r>
          </a:p>
          <a:p>
            <a:r>
              <a:rPr lang="en-IN" dirty="0"/>
              <a:t>Under </a:t>
            </a:r>
            <a:r>
              <a:rPr lang="en-IN" b="1" dirty="0"/>
              <a:t>Services</a:t>
            </a:r>
            <a:r>
              <a:rPr lang="en-IN" dirty="0"/>
              <a:t>, select </a:t>
            </a:r>
            <a:r>
              <a:rPr lang="en-IN" b="1" dirty="0"/>
              <a:t>Virtual machines</a:t>
            </a:r>
            <a:r>
              <a:rPr lang="en-IN" dirty="0"/>
              <a:t>.</a:t>
            </a:r>
          </a:p>
          <a:p>
            <a:r>
              <a:rPr lang="en-IN" dirty="0"/>
              <a:t>In the </a:t>
            </a:r>
            <a:r>
              <a:rPr lang="en-IN" b="1" dirty="0"/>
              <a:t>Virtual machines</a:t>
            </a:r>
            <a:r>
              <a:rPr lang="en-IN" dirty="0"/>
              <a:t> page, select </a:t>
            </a:r>
            <a:r>
              <a:rPr lang="en-IN" b="1" dirty="0"/>
              <a:t>Create</a:t>
            </a:r>
            <a:r>
              <a:rPr lang="en-IN" dirty="0"/>
              <a:t> and then </a:t>
            </a:r>
            <a:r>
              <a:rPr lang="en-IN" b="1" dirty="0"/>
              <a:t>Azure virtual machine</a:t>
            </a:r>
            <a:r>
              <a:rPr lang="en-IN" dirty="0"/>
              <a:t>. The </a:t>
            </a:r>
            <a:r>
              <a:rPr lang="en-IN" b="1" dirty="0"/>
              <a:t>Create a virtual machine</a:t>
            </a:r>
            <a:r>
              <a:rPr lang="en-IN" dirty="0"/>
              <a:t> page opens.</a:t>
            </a:r>
          </a:p>
          <a:p>
            <a:r>
              <a:rPr lang="en-IN" dirty="0"/>
              <a:t>Under </a:t>
            </a:r>
            <a:r>
              <a:rPr lang="en-IN" b="1" dirty="0"/>
              <a:t>Instance details</a:t>
            </a:r>
            <a:r>
              <a:rPr lang="en-IN" dirty="0"/>
              <a:t>, enter </a:t>
            </a:r>
            <a:r>
              <a:rPr lang="en-IN" i="1" dirty="0"/>
              <a:t>myVM</a:t>
            </a:r>
            <a:r>
              <a:rPr lang="en-IN" dirty="0"/>
              <a:t> for the </a:t>
            </a:r>
            <a:r>
              <a:rPr lang="en-IN" b="1" dirty="0"/>
              <a:t>Virtual machine name</a:t>
            </a:r>
            <a:r>
              <a:rPr lang="en-IN" dirty="0"/>
              <a:t> and choose </a:t>
            </a:r>
            <a:r>
              <a:rPr lang="en-IN" i="1" dirty="0"/>
              <a:t>Windows Server 2019 Datacenter - Gen 2</a:t>
            </a:r>
            <a:r>
              <a:rPr lang="en-IN" dirty="0"/>
              <a:t> for the </a:t>
            </a:r>
            <a:r>
              <a:rPr lang="en-IN" b="1" dirty="0"/>
              <a:t>Image</a:t>
            </a:r>
            <a:r>
              <a:rPr lang="en-IN" dirty="0"/>
              <a:t>. Leave the other defaults.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72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71296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40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/>
          <a:lstStyle/>
          <a:p>
            <a:r>
              <a:rPr lang="en-IN" dirty="0"/>
              <a:t>Under </a:t>
            </a:r>
            <a:r>
              <a:rPr lang="en-IN" b="1" dirty="0"/>
              <a:t>Administrator account</a:t>
            </a:r>
            <a:r>
              <a:rPr lang="en-IN" dirty="0"/>
              <a:t>, provide a username, such as </a:t>
            </a:r>
            <a:r>
              <a:rPr lang="en-IN" i="1" dirty="0" err="1" smtClean="0"/>
              <a:t>manojuser</a:t>
            </a:r>
            <a:r>
              <a:rPr lang="en-IN" dirty="0"/>
              <a:t> and a password. The password must be at least </a:t>
            </a:r>
            <a:r>
              <a:rPr lang="en-IN"/>
              <a:t>12 </a:t>
            </a:r>
            <a:r>
              <a:rPr lang="en-IN" smtClean="0"/>
              <a:t>characters</a:t>
            </a:r>
            <a:endParaRPr lang="en-I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814387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00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r>
              <a:rPr lang="en-IN" dirty="0"/>
              <a:t>Under </a:t>
            </a:r>
            <a:r>
              <a:rPr lang="en-IN" b="1" dirty="0"/>
              <a:t>Inbound port rules</a:t>
            </a:r>
            <a:r>
              <a:rPr lang="en-IN" dirty="0"/>
              <a:t>, choose </a:t>
            </a:r>
            <a:r>
              <a:rPr lang="en-IN" b="1" dirty="0"/>
              <a:t>Allow selected ports</a:t>
            </a:r>
            <a:r>
              <a:rPr lang="en-IN" dirty="0"/>
              <a:t> and then select </a:t>
            </a:r>
            <a:r>
              <a:rPr lang="en-IN" b="1" dirty="0"/>
              <a:t>RDP (3389)</a:t>
            </a:r>
            <a:r>
              <a:rPr lang="en-IN" dirty="0"/>
              <a:t> and </a:t>
            </a:r>
            <a:r>
              <a:rPr lang="en-IN" b="1" dirty="0"/>
              <a:t>HTTP (80)</a:t>
            </a:r>
            <a:r>
              <a:rPr lang="en-IN" dirty="0"/>
              <a:t> from the drop-down.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4295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861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dirty="0"/>
              <a:t>Leave the remaining defaults and then select the </a:t>
            </a:r>
            <a:r>
              <a:rPr lang="en-IN" b="1" dirty="0"/>
              <a:t>Review + create</a:t>
            </a:r>
            <a:r>
              <a:rPr lang="en-IN" dirty="0"/>
              <a:t> button at the bottom of the page.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624736" cy="396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2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" y="188640"/>
            <a:ext cx="912166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IP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17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 dirty="0" smtClean="0">
                <a:solidFill>
                  <a:srgbClr val="000000"/>
                </a:solidFill>
                <a:cs typeface="Arial Unicode MS" pitchFamily="-96" charset="0"/>
              </a:rPr>
              <a:t>An </a:t>
            </a:r>
            <a:r>
              <a:rPr lang="en-GB" sz="2800" b="1" dirty="0" smtClean="0">
                <a:solidFill>
                  <a:srgbClr val="000000"/>
                </a:solidFill>
                <a:cs typeface="Arial Unicode MS" pitchFamily="-96" charset="0"/>
              </a:rPr>
              <a:t>IP address</a:t>
            </a:r>
            <a:r>
              <a:rPr lang="en-GB" sz="2800" dirty="0" smtClean="0">
                <a:solidFill>
                  <a:srgbClr val="000000"/>
                </a:solidFill>
                <a:cs typeface="Arial Unicode MS" pitchFamily="-96" charset="0"/>
              </a:rPr>
              <a:t> can be split into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400" b="1" dirty="0" smtClean="0">
                <a:solidFill>
                  <a:srgbClr val="000000"/>
                </a:solidFill>
                <a:cs typeface="Arial Unicode MS" pitchFamily="-96" charset="0"/>
              </a:rPr>
              <a:t>network address</a:t>
            </a:r>
            <a:r>
              <a:rPr lang="en-GB" sz="2400" dirty="0" smtClean="0">
                <a:solidFill>
                  <a:srgbClr val="000000"/>
                </a:solidFill>
                <a:cs typeface="Arial Unicode MS" pitchFamily="-96" charset="0"/>
              </a:rPr>
              <a:t>, which specifies a specific network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400" b="1" dirty="0" smtClean="0">
                <a:solidFill>
                  <a:srgbClr val="000000"/>
                </a:solidFill>
                <a:cs typeface="Arial Unicode MS" pitchFamily="-96" charset="0"/>
              </a:rPr>
              <a:t>host number</a:t>
            </a:r>
            <a:r>
              <a:rPr lang="en-GB" sz="2400" dirty="0" smtClean="0">
                <a:solidFill>
                  <a:srgbClr val="000000"/>
                </a:solidFill>
                <a:cs typeface="Arial Unicode MS" pitchFamily="-96" charset="0"/>
              </a:rPr>
              <a:t>, which specifies a particular machine in that network</a:t>
            </a:r>
            <a:endParaRPr lang="en-US" sz="2400" dirty="0" smtClean="0">
              <a:solidFill>
                <a:srgbClr val="000000"/>
              </a:solidFill>
              <a:cs typeface="Arial Unicode MS" pitchFamily="-96" charset="0"/>
            </a:endParaRPr>
          </a:p>
          <a:p>
            <a:endParaRPr lang="en-IN" dirty="0"/>
          </a:p>
        </p:txBody>
      </p:sp>
      <p:pic>
        <p:nvPicPr>
          <p:cNvPr id="4" name="Picture 3" descr="17606_02_026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1008"/>
            <a:ext cx="5181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911"/>
            <a:ext cx="8388424" cy="64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03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2" cy="625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390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7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18094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4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r>
              <a:rPr lang="en-IN" dirty="0"/>
              <a:t>After validation runs, select the </a:t>
            </a:r>
            <a:r>
              <a:rPr lang="en-IN" b="1" dirty="0"/>
              <a:t>Create</a:t>
            </a:r>
            <a:r>
              <a:rPr lang="en-IN" dirty="0"/>
              <a:t> button at the bottom of the page.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76456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08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/>
          <a:lstStyle/>
          <a:p>
            <a:r>
              <a:rPr lang="en-IN" dirty="0"/>
              <a:t>After deployment is complete, select </a:t>
            </a:r>
            <a:r>
              <a:rPr lang="en-IN" b="1" dirty="0"/>
              <a:t>Go to resource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80920" cy="48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48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 to Virtual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overview page for your virtual machine, select the </a:t>
            </a:r>
            <a:r>
              <a:rPr lang="en-IN" b="1" dirty="0"/>
              <a:t>Connect</a:t>
            </a:r>
            <a:r>
              <a:rPr lang="en-IN" dirty="0"/>
              <a:t> &gt; </a:t>
            </a:r>
            <a:r>
              <a:rPr lang="en-IN" b="1" dirty="0"/>
              <a:t>RDP</a:t>
            </a:r>
            <a:r>
              <a:rPr lang="en-IN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4460"/>
            <a:ext cx="87484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05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/>
          <a:lstStyle/>
          <a:p>
            <a:r>
              <a:rPr lang="en-IN" dirty="0"/>
              <a:t>In the </a:t>
            </a:r>
            <a:r>
              <a:rPr lang="en-IN" b="1" dirty="0"/>
              <a:t>Connect with RDP</a:t>
            </a:r>
            <a:r>
              <a:rPr lang="en-IN" dirty="0"/>
              <a:t> tab, keep the default options to connect by IP address, over port 3389, and click </a:t>
            </a:r>
            <a:r>
              <a:rPr lang="en-IN" b="1" dirty="0"/>
              <a:t>Download RDP file</a:t>
            </a:r>
            <a:r>
              <a:rPr lang="en-IN" dirty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01903"/>
            <a:ext cx="8820472" cy="503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494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93507"/>
          </a:xfrm>
        </p:spPr>
        <p:txBody>
          <a:bodyPr/>
          <a:lstStyle/>
          <a:p>
            <a:r>
              <a:rPr lang="en-IN" dirty="0"/>
              <a:t>Open the downloaded RDP file and click </a:t>
            </a:r>
            <a:r>
              <a:rPr lang="en-IN" b="1" dirty="0"/>
              <a:t>Connect</a:t>
            </a:r>
            <a:r>
              <a:rPr lang="en-IN" dirty="0"/>
              <a:t> when prompted.</a:t>
            </a:r>
          </a:p>
          <a:p>
            <a:r>
              <a:rPr lang="en-IN" dirty="0"/>
              <a:t>In the </a:t>
            </a:r>
            <a:r>
              <a:rPr lang="en-IN" b="1" dirty="0"/>
              <a:t>Windows Security</a:t>
            </a:r>
            <a:r>
              <a:rPr lang="en-IN" dirty="0"/>
              <a:t> window, select </a:t>
            </a:r>
            <a:r>
              <a:rPr lang="en-IN" b="1" dirty="0"/>
              <a:t>More choices</a:t>
            </a:r>
            <a:r>
              <a:rPr lang="en-IN" dirty="0"/>
              <a:t> and then </a:t>
            </a:r>
            <a:r>
              <a:rPr lang="en-IN" b="1" dirty="0"/>
              <a:t>Use a different account</a:t>
            </a:r>
            <a:r>
              <a:rPr lang="en-IN" dirty="0"/>
              <a:t>. Type the username as </a:t>
            </a:r>
            <a:r>
              <a:rPr lang="en-IN" b="1" dirty="0" err="1"/>
              <a:t>localhost</a:t>
            </a:r>
            <a:r>
              <a:rPr lang="en-IN" dirty="0"/>
              <a:t>\</a:t>
            </a:r>
            <a:r>
              <a:rPr lang="en-IN" i="1" dirty="0"/>
              <a:t>username</a:t>
            </a:r>
            <a:r>
              <a:rPr lang="en-IN" dirty="0"/>
              <a:t>, enter the password you created for the virtual machine, and then click </a:t>
            </a:r>
            <a:r>
              <a:rPr lang="en-IN" b="1" dirty="0"/>
              <a:t>OK</a:t>
            </a:r>
            <a:r>
              <a:rPr lang="en-IN" dirty="0"/>
              <a:t>.</a:t>
            </a:r>
          </a:p>
          <a:p>
            <a:r>
              <a:rPr lang="en-IN" dirty="0"/>
              <a:t>You may receive a certificate warning during the sign-in process. Click </a:t>
            </a:r>
            <a:r>
              <a:rPr lang="en-IN" b="1" dirty="0"/>
              <a:t>Yes</a:t>
            </a:r>
            <a:r>
              <a:rPr lang="en-IN" dirty="0"/>
              <a:t> or </a:t>
            </a:r>
            <a:r>
              <a:rPr lang="en-IN" b="1" dirty="0"/>
              <a:t>Continue</a:t>
            </a:r>
            <a:r>
              <a:rPr lang="en-IN" dirty="0"/>
              <a:t> to create the connection.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162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1"/>
            <a:ext cx="8136904" cy="595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6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Dynamic </a:t>
            </a:r>
            <a:r>
              <a:rPr lang="en-IN" b="1" dirty="0" err="1" smtClean="0"/>
              <a:t>Ip</a:t>
            </a:r>
            <a:r>
              <a:rPr lang="en-IN" dirty="0" smtClean="0"/>
              <a:t> : A dynamic IP address is a temporary address for devices connected to a network that continually changes over time.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smtClean="0"/>
              <a:t>Static IP</a:t>
            </a:r>
            <a:r>
              <a:rPr lang="en-IN" dirty="0" smtClean="0"/>
              <a:t> :  If your computer is hosting a web server, its IP address is what identifies it to the rest of the Internet. A computer on the Internet can have a static IP address, which means it stays the same over time.</a:t>
            </a:r>
          </a:p>
          <a:p>
            <a:endParaRPr lang="en-IN" dirty="0" smtClean="0"/>
          </a:p>
          <a:p>
            <a:r>
              <a:rPr lang="en-IN" b="1" dirty="0" smtClean="0"/>
              <a:t>DHCP</a:t>
            </a:r>
            <a:r>
              <a:rPr lang="en-IN" dirty="0" smtClean="0"/>
              <a:t> : Dynamic Host Configuration Protocol (DHCP) is a client/server protocol that automatically provides an Internet Protocol (IP) host with its IP address and other related configuration information such as the subnet mask and default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226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3" y="188640"/>
            <a:ext cx="8280920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06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V-Net Peering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Virtual network peering enables you to seamlessly connect two or more Virtual </a:t>
            </a:r>
            <a:r>
              <a:rPr lang="en-IN" dirty="0" smtClean="0"/>
              <a:t>Networks</a:t>
            </a:r>
            <a:r>
              <a:rPr lang="en-IN" dirty="0"/>
              <a:t> in Azure. The virtual networks appear as one for connectivity purposes.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traffic between virtual machines in peered virtual networks uses the Microsoft backbone infrastructure. Like traffic between virtual machines in the same network, traffic is routed through Microsoft's </a:t>
            </a:r>
            <a:r>
              <a:rPr lang="en-IN" i="1" dirty="0"/>
              <a:t>private</a:t>
            </a:r>
            <a:r>
              <a:rPr lang="en-IN" dirty="0"/>
              <a:t> network only.</a:t>
            </a:r>
          </a:p>
        </p:txBody>
      </p:sp>
    </p:spTree>
    <p:extLst>
      <p:ext uri="{BB962C8B-B14F-4D97-AF65-F5344CB8AC3E}">
        <p14:creationId xmlns:p14="http://schemas.microsoft.com/office/powerpoint/2010/main" val="4242102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u="sng" dirty="0"/>
              <a:t>Azure supports the following types of peering</a:t>
            </a:r>
            <a:r>
              <a:rPr lang="en-IN" u="sng" dirty="0" smtClean="0"/>
              <a:t>:</a:t>
            </a:r>
          </a:p>
          <a:p>
            <a:pPr marL="0" indent="0">
              <a:buNone/>
            </a:pPr>
            <a:endParaRPr lang="en-IN" u="sng" dirty="0"/>
          </a:p>
          <a:p>
            <a:r>
              <a:rPr lang="en-IN" b="1" u="sng" dirty="0"/>
              <a:t>Virtual network peering</a:t>
            </a:r>
            <a:r>
              <a:rPr lang="en-IN" dirty="0"/>
              <a:t>: Connecting virtual networks within the same Azure region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140968"/>
            <a:ext cx="7172325" cy="34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6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b="1" dirty="0"/>
              <a:t>Global virtual network peering</a:t>
            </a:r>
            <a:r>
              <a:rPr lang="en-IN" dirty="0"/>
              <a:t>: Connecting virtual networks across Azure regions.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5604842" cy="270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210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Lab2: Create V-Net Peering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 </a:t>
            </a:r>
            <a:r>
              <a:rPr lang="en-IN" b="1" dirty="0" err="1"/>
              <a:t>Peerings</a:t>
            </a:r>
            <a:r>
              <a:rPr lang="en-IN" dirty="0"/>
              <a:t> under </a:t>
            </a:r>
            <a:r>
              <a:rPr lang="en-IN" i="1" dirty="0"/>
              <a:t>Settings</a:t>
            </a:r>
            <a:r>
              <a:rPr lang="en-IN" dirty="0"/>
              <a:t> and then select </a:t>
            </a:r>
            <a:r>
              <a:rPr lang="en-IN" b="1" dirty="0"/>
              <a:t>+ Add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560709"/>
            <a:ext cx="8424937" cy="418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42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r>
              <a:rPr lang="en-IN" dirty="0"/>
              <a:t>Enter or select values for the following settings: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352928" cy="48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86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4800"/>
            <a:ext cx="885698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7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19088"/>
            <a:ext cx="8784976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7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IPv4 and IPv6 :</a:t>
            </a:r>
          </a:p>
          <a:p>
            <a:pPr marL="0" indent="0">
              <a:buNone/>
            </a:pPr>
            <a:r>
              <a:rPr lang="en-IN" dirty="0" smtClean="0"/>
              <a:t>IPv4 is the protocol using 32-bit addresses. It has been officially used since 1977</a:t>
            </a:r>
          </a:p>
          <a:p>
            <a:pPr marL="0" indent="0">
              <a:buNone/>
            </a:pPr>
            <a:r>
              <a:rPr lang="en-IN" dirty="0" smtClean="0"/>
              <a:t>IPv6 is a new protocol (defined in 1996) using 128-bit addresses.  The Internet is in the process of transitioning to IPv6</a:t>
            </a:r>
          </a:p>
          <a:p>
            <a:pPr marL="0" indent="0">
              <a:buNone/>
            </a:pPr>
            <a:r>
              <a:rPr lang="en-US" b="1" dirty="0" smtClean="0"/>
              <a:t>Types of Distribution methods: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 Full Distribution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 Less Inter Domain Routing (CIDR)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3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b="1" dirty="0" smtClean="0"/>
              <a:t>Class Full Distribution Method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classful routing, address is divided into three parts which are: Network, Subnet and </a:t>
            </a:r>
            <a:r>
              <a:rPr lang="en-IN" dirty="0" smtClean="0"/>
              <a:t>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Class Less Inter Domain Routing (CIDR):</a:t>
            </a:r>
          </a:p>
          <a:p>
            <a:pPr marL="0" indent="0">
              <a:buNone/>
            </a:pPr>
            <a:r>
              <a:rPr lang="en-IN" dirty="0" smtClean="0"/>
              <a:t>In classless </a:t>
            </a:r>
            <a:r>
              <a:rPr lang="en-IN" dirty="0"/>
              <a:t>routing, address is divided into two parts which are: Subnet and </a:t>
            </a:r>
            <a:r>
              <a:rPr lang="en-IN" dirty="0" smtClean="0"/>
              <a:t>Host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14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u="sng" dirty="0" smtClean="0"/>
              <a:t>Class A</a:t>
            </a:r>
            <a:r>
              <a:rPr lang="en-IN" sz="9600" dirty="0" smtClean="0"/>
              <a:t>: (0-126)</a:t>
            </a:r>
          </a:p>
          <a:p>
            <a:r>
              <a:rPr lang="en-IN" sz="9600" dirty="0" smtClean="0"/>
              <a:t> Network.Host.Host.Host (N.H.H.H)</a:t>
            </a:r>
          </a:p>
          <a:p>
            <a:r>
              <a:rPr lang="en-IN" sz="9600" dirty="0" smtClean="0"/>
              <a:t>A.256x256x256 = 16,777,216</a:t>
            </a:r>
          </a:p>
          <a:p>
            <a:pPr marL="0" indent="0">
              <a:buNone/>
            </a:pPr>
            <a:r>
              <a:rPr lang="en-IN" sz="9600" u="sng" dirty="0" smtClean="0"/>
              <a:t>Class B</a:t>
            </a:r>
            <a:r>
              <a:rPr lang="en-IN" sz="9600" dirty="0" smtClean="0"/>
              <a:t>: (128-191)</a:t>
            </a:r>
          </a:p>
          <a:p>
            <a:r>
              <a:rPr lang="en-IN" sz="9600" dirty="0" smtClean="0"/>
              <a:t>Network.Network.Host.Host (N.N.H.H)</a:t>
            </a:r>
          </a:p>
          <a:p>
            <a:r>
              <a:rPr lang="en-IN" sz="9600" dirty="0" smtClean="0"/>
              <a:t>A.B.256X256 = 65,536</a:t>
            </a:r>
          </a:p>
          <a:p>
            <a:pPr marL="0" indent="0">
              <a:buNone/>
            </a:pPr>
            <a:r>
              <a:rPr lang="en-IN" sz="9600" u="sng" dirty="0" smtClean="0"/>
              <a:t>Class C</a:t>
            </a:r>
            <a:r>
              <a:rPr lang="en-IN" sz="9600" dirty="0" smtClean="0"/>
              <a:t>: (192-223)</a:t>
            </a:r>
          </a:p>
          <a:p>
            <a:r>
              <a:rPr lang="en-IN" sz="9600" dirty="0" smtClean="0"/>
              <a:t>Network.Network.Nerwork.Host (N.N.N.H)</a:t>
            </a:r>
          </a:p>
          <a:p>
            <a:r>
              <a:rPr lang="en-IN" sz="9600" dirty="0" smtClean="0"/>
              <a:t>A.B.C.256 = 256</a:t>
            </a:r>
          </a:p>
          <a:p>
            <a:pPr marL="0" indent="0">
              <a:buNone/>
            </a:pPr>
            <a:r>
              <a:rPr lang="en-IN" sz="9600" u="sng" dirty="0" smtClean="0"/>
              <a:t>Class D</a:t>
            </a:r>
            <a:r>
              <a:rPr lang="en-IN" sz="9600" dirty="0" smtClean="0"/>
              <a:t>: (224-239)</a:t>
            </a:r>
          </a:p>
          <a:p>
            <a:r>
              <a:rPr lang="en-IN" sz="9600" dirty="0" smtClean="0"/>
              <a:t>Class D addresses are used for </a:t>
            </a:r>
            <a:r>
              <a:rPr lang="en-IN" sz="9600" b="1" dirty="0" smtClean="0"/>
              <a:t>multicasting applications</a:t>
            </a:r>
            <a:r>
              <a:rPr lang="en-IN" sz="9600" dirty="0" smtClean="0"/>
              <a:t>. </a:t>
            </a:r>
          </a:p>
          <a:p>
            <a:pPr marL="0" indent="0">
              <a:buNone/>
            </a:pPr>
            <a:r>
              <a:rPr lang="en-IN" sz="9600" u="sng" dirty="0" smtClean="0"/>
              <a:t>Class E</a:t>
            </a:r>
            <a:r>
              <a:rPr lang="en-IN" sz="9600" dirty="0" smtClean="0"/>
              <a:t>: (224-239)</a:t>
            </a:r>
          </a:p>
          <a:p>
            <a:r>
              <a:rPr lang="en-IN" sz="9600" dirty="0"/>
              <a:t>This IP Class is reserved for </a:t>
            </a:r>
            <a:r>
              <a:rPr lang="en-IN" sz="9600" b="1" dirty="0"/>
              <a:t>experimental purposes only for R&amp;D or Study</a:t>
            </a:r>
            <a:endParaRPr lang="en-IN" sz="9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25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72608"/>
          </a:xfrm>
        </p:spPr>
        <p:txBody>
          <a:bodyPr>
            <a:normAutofit fontScale="85000" lnSpcReduction="20000"/>
          </a:bodyPr>
          <a:lstStyle/>
          <a:p>
            <a:r>
              <a:rPr lang="en-IN" sz="4700" u="sng" dirty="0" smtClean="0"/>
              <a:t>CIDR: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It’s a block of IP address</a:t>
            </a:r>
          </a:p>
          <a:p>
            <a:r>
              <a:rPr lang="en-IN" dirty="0" smtClean="0"/>
              <a:t>a . b . c .d / n</a:t>
            </a:r>
          </a:p>
          <a:p>
            <a:r>
              <a:rPr lang="en-IN" dirty="0" smtClean="0"/>
              <a:t>n = value of CIDR</a:t>
            </a:r>
          </a:p>
          <a:p>
            <a:pPr marL="0" indent="0">
              <a:buNone/>
            </a:pPr>
            <a:r>
              <a:rPr lang="en-IN" dirty="0" smtClean="0"/>
              <a:t>Standard IP address = 2^x</a:t>
            </a:r>
          </a:p>
          <a:p>
            <a:pPr marL="0" indent="0">
              <a:buNone/>
            </a:pPr>
            <a:r>
              <a:rPr lang="en-IN" dirty="0" smtClean="0"/>
              <a:t>  X= 0,1,2,3,4,5…..</a:t>
            </a:r>
          </a:p>
          <a:p>
            <a:pPr marL="0" indent="0">
              <a:buNone/>
            </a:pPr>
            <a:r>
              <a:rPr lang="en-IN" dirty="0" smtClean="0"/>
              <a:t>Standard </a:t>
            </a:r>
            <a:r>
              <a:rPr lang="en-IN" dirty="0"/>
              <a:t>IP will be equal to 2^(32-n)</a:t>
            </a:r>
            <a:endParaRPr lang="en-IN" b="0" dirty="0" smtClean="0">
              <a:effectLst/>
            </a:endParaRPr>
          </a:p>
          <a:p>
            <a:r>
              <a:rPr lang="en-IN" dirty="0"/>
              <a:t>2^x=2^(32-n</a:t>
            </a:r>
            <a:r>
              <a:rPr lang="en-IN" dirty="0" smtClean="0"/>
              <a:t>)</a:t>
            </a:r>
          </a:p>
          <a:p>
            <a:r>
              <a:rPr lang="en-IN" dirty="0"/>
              <a:t>x=32-n</a:t>
            </a:r>
            <a:endParaRPr lang="en-IN" b="0" dirty="0" smtClean="0">
              <a:effectLst/>
            </a:endParaRPr>
          </a:p>
          <a:p>
            <a:r>
              <a:rPr lang="en-IN" dirty="0"/>
              <a:t>n=32-x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b="0" dirty="0" smtClean="0"/>
          </a:p>
        </p:txBody>
      </p:sp>
    </p:spTree>
    <p:extLst>
      <p:ext uri="{BB962C8B-B14F-4D97-AF65-F5344CB8AC3E}">
        <p14:creationId xmlns:p14="http://schemas.microsoft.com/office/powerpoint/2010/main" val="116819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6632"/>
                <a:ext cx="8589640" cy="6408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u="sng" dirty="0" smtClean="0"/>
                  <a:t>Formula</a:t>
                </a:r>
                <a:r>
                  <a:rPr lang="en-IN" dirty="0" smtClean="0"/>
                  <a:t>: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Total network IP address =  ( Total no. of IP required ) + (5 x Total no.of Sub networks)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u="sng" dirty="0" smtClean="0"/>
                  <a:t>Example</a:t>
                </a:r>
                <a:r>
                  <a:rPr lang="en-IN" dirty="0" smtClean="0"/>
                  <a:t>: 1000 </a:t>
                </a:r>
                <a:r>
                  <a:rPr lang="en-IN" dirty="0" err="1" smtClean="0"/>
                  <a:t>Ip</a:t>
                </a:r>
                <a:r>
                  <a:rPr lang="en-IN" dirty="0" smtClean="0"/>
                  <a:t> address with 2 Sub networks.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TTL = 1000 + 5x2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= 1000 + 10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=1010</a:t>
                </a:r>
              </a:p>
              <a:p>
                <a:pPr marL="0" indent="0">
                  <a:buNone/>
                </a:pPr>
                <a:r>
                  <a:rPr lang="en-IN" dirty="0" smtClean="0"/>
                  <a:t>Standard 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 smtClean="0"/>
                  <a:t>=1024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32−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10=32-n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n=32-10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 smtClean="0"/>
                  <a:t> n=22  Then a.b.c.d/22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endParaRPr lang="en-IN" dirty="0" smtClean="0"/>
              </a:p>
              <a:p>
                <a:pPr>
                  <a:buFont typeface="Wingdings" pitchFamily="2" charset="2"/>
                  <a:buChar char="Ø"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6632"/>
                <a:ext cx="8589640" cy="6408712"/>
              </a:xfrm>
              <a:blipFill rotWithShape="1">
                <a:blip r:embed="rId2"/>
                <a:stretch>
                  <a:fillRect l="-1774" t="-1998" b="-19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1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936</Words>
  <Application>Microsoft Office PowerPoint</Application>
  <PresentationFormat>On-screen Show (4:3)</PresentationFormat>
  <Paragraphs>164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NETWORKING</vt:lpstr>
      <vt:lpstr>PowerPoint Presentation</vt:lpstr>
      <vt:lpstr>IP Addresses</vt:lpstr>
      <vt:lpstr>PowerPoint Presentation</vt:lpstr>
      <vt:lpstr>PowerPoint Presentation</vt:lpstr>
      <vt:lpstr>PowerPoint Presentation</vt:lpstr>
      <vt:lpstr>Types Of Classes</vt:lpstr>
      <vt:lpstr>PowerPoint Presentation</vt:lpstr>
      <vt:lpstr>PowerPoint Presentation</vt:lpstr>
      <vt:lpstr>PowerPoint Presentation</vt:lpstr>
      <vt:lpstr>Azure  Virtual Network  (V-Net)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Virtual Machine</vt:lpstr>
      <vt:lpstr>Design Parameters of a V/M</vt:lpstr>
      <vt:lpstr>PowerPoint Presentation</vt:lpstr>
      <vt:lpstr>1. Availability Set</vt:lpstr>
      <vt:lpstr>Availability Set Diagram</vt:lpstr>
      <vt:lpstr>2. Availability Zone</vt:lpstr>
      <vt:lpstr>Lab1: Create Virtual Machine</vt:lpstr>
      <vt:lpstr>Lab1:Create Virtual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to Virtual Machine</vt:lpstr>
      <vt:lpstr>PowerPoint Presentation</vt:lpstr>
      <vt:lpstr>PowerPoint Presentation</vt:lpstr>
      <vt:lpstr>PowerPoint Presentation</vt:lpstr>
      <vt:lpstr>PowerPoint Presentation</vt:lpstr>
      <vt:lpstr>V-Net Peering</vt:lpstr>
      <vt:lpstr>PowerPoint Presentation</vt:lpstr>
      <vt:lpstr>PowerPoint Presentation</vt:lpstr>
      <vt:lpstr>Lab2: Create V-Net Peering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</dc:title>
  <dc:creator>Admin</dc:creator>
  <cp:lastModifiedBy>Admin</cp:lastModifiedBy>
  <cp:revision>64</cp:revision>
  <dcterms:created xsi:type="dcterms:W3CDTF">2022-09-17T07:39:11Z</dcterms:created>
  <dcterms:modified xsi:type="dcterms:W3CDTF">2022-09-21T01:21:32Z</dcterms:modified>
</cp:coreProperties>
</file>