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E7AADC0-2AED-489E-9B41-344C0336AE0B}"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849E8-44F5-408D-BA01-E5580B886826}" type="slidenum">
              <a:rPr lang="en-IN" smtClean="0"/>
              <a:t>‹#›</a:t>
            </a:fld>
            <a:endParaRPr lang="en-IN"/>
          </a:p>
        </p:txBody>
      </p:sp>
    </p:spTree>
    <p:extLst>
      <p:ext uri="{BB962C8B-B14F-4D97-AF65-F5344CB8AC3E}">
        <p14:creationId xmlns:p14="http://schemas.microsoft.com/office/powerpoint/2010/main" val="378775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7AADC0-2AED-489E-9B41-344C0336AE0B}"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849E8-44F5-408D-BA01-E5580B886826}" type="slidenum">
              <a:rPr lang="en-IN" smtClean="0"/>
              <a:t>‹#›</a:t>
            </a:fld>
            <a:endParaRPr lang="en-IN"/>
          </a:p>
        </p:txBody>
      </p:sp>
    </p:spTree>
    <p:extLst>
      <p:ext uri="{BB962C8B-B14F-4D97-AF65-F5344CB8AC3E}">
        <p14:creationId xmlns:p14="http://schemas.microsoft.com/office/powerpoint/2010/main" val="67854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7AADC0-2AED-489E-9B41-344C0336AE0B}"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849E8-44F5-408D-BA01-E5580B886826}" type="slidenum">
              <a:rPr lang="en-IN" smtClean="0"/>
              <a:t>‹#›</a:t>
            </a:fld>
            <a:endParaRPr lang="en-IN"/>
          </a:p>
        </p:txBody>
      </p:sp>
    </p:spTree>
    <p:extLst>
      <p:ext uri="{BB962C8B-B14F-4D97-AF65-F5344CB8AC3E}">
        <p14:creationId xmlns:p14="http://schemas.microsoft.com/office/powerpoint/2010/main" val="17159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7AADC0-2AED-489E-9B41-344C0336AE0B}"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849E8-44F5-408D-BA01-E5580B886826}" type="slidenum">
              <a:rPr lang="en-IN" smtClean="0"/>
              <a:t>‹#›</a:t>
            </a:fld>
            <a:endParaRPr lang="en-IN"/>
          </a:p>
        </p:txBody>
      </p:sp>
    </p:spTree>
    <p:extLst>
      <p:ext uri="{BB962C8B-B14F-4D97-AF65-F5344CB8AC3E}">
        <p14:creationId xmlns:p14="http://schemas.microsoft.com/office/powerpoint/2010/main" val="159389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7AADC0-2AED-489E-9B41-344C0336AE0B}"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849E8-44F5-408D-BA01-E5580B886826}" type="slidenum">
              <a:rPr lang="en-IN" smtClean="0"/>
              <a:t>‹#›</a:t>
            </a:fld>
            <a:endParaRPr lang="en-IN"/>
          </a:p>
        </p:txBody>
      </p:sp>
    </p:spTree>
    <p:extLst>
      <p:ext uri="{BB962C8B-B14F-4D97-AF65-F5344CB8AC3E}">
        <p14:creationId xmlns:p14="http://schemas.microsoft.com/office/powerpoint/2010/main" val="183935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E7AADC0-2AED-489E-9B41-344C0336AE0B}"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8849E8-44F5-408D-BA01-E5580B886826}" type="slidenum">
              <a:rPr lang="en-IN" smtClean="0"/>
              <a:t>‹#›</a:t>
            </a:fld>
            <a:endParaRPr lang="en-IN"/>
          </a:p>
        </p:txBody>
      </p:sp>
    </p:spTree>
    <p:extLst>
      <p:ext uri="{BB962C8B-B14F-4D97-AF65-F5344CB8AC3E}">
        <p14:creationId xmlns:p14="http://schemas.microsoft.com/office/powerpoint/2010/main" val="1692529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E7AADC0-2AED-489E-9B41-344C0336AE0B}" type="datetimeFigureOut">
              <a:rPr lang="en-IN" smtClean="0"/>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8849E8-44F5-408D-BA01-E5580B886826}" type="slidenum">
              <a:rPr lang="en-IN" smtClean="0"/>
              <a:t>‹#›</a:t>
            </a:fld>
            <a:endParaRPr lang="en-IN"/>
          </a:p>
        </p:txBody>
      </p:sp>
    </p:spTree>
    <p:extLst>
      <p:ext uri="{BB962C8B-B14F-4D97-AF65-F5344CB8AC3E}">
        <p14:creationId xmlns:p14="http://schemas.microsoft.com/office/powerpoint/2010/main" val="919512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E7AADC0-2AED-489E-9B41-344C0336AE0B}"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8849E8-44F5-408D-BA01-E5580B886826}" type="slidenum">
              <a:rPr lang="en-IN" smtClean="0"/>
              <a:t>‹#›</a:t>
            </a:fld>
            <a:endParaRPr lang="en-IN"/>
          </a:p>
        </p:txBody>
      </p:sp>
    </p:spTree>
    <p:extLst>
      <p:ext uri="{BB962C8B-B14F-4D97-AF65-F5344CB8AC3E}">
        <p14:creationId xmlns:p14="http://schemas.microsoft.com/office/powerpoint/2010/main" val="342861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AADC0-2AED-489E-9B41-344C0336AE0B}" type="datetimeFigureOut">
              <a:rPr lang="en-IN" smtClean="0"/>
              <a:t>22-09-2022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8849E8-44F5-408D-BA01-E5580B886826}" type="slidenum">
              <a:rPr lang="en-IN" smtClean="0"/>
              <a:t>‹#›</a:t>
            </a:fld>
            <a:endParaRPr lang="en-IN"/>
          </a:p>
        </p:txBody>
      </p:sp>
    </p:spTree>
    <p:extLst>
      <p:ext uri="{BB962C8B-B14F-4D97-AF65-F5344CB8AC3E}">
        <p14:creationId xmlns:p14="http://schemas.microsoft.com/office/powerpoint/2010/main" val="199741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AADC0-2AED-489E-9B41-344C0336AE0B}"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8849E8-44F5-408D-BA01-E5580B886826}" type="slidenum">
              <a:rPr lang="en-IN" smtClean="0"/>
              <a:t>‹#›</a:t>
            </a:fld>
            <a:endParaRPr lang="en-IN"/>
          </a:p>
        </p:txBody>
      </p:sp>
    </p:spTree>
    <p:extLst>
      <p:ext uri="{BB962C8B-B14F-4D97-AF65-F5344CB8AC3E}">
        <p14:creationId xmlns:p14="http://schemas.microsoft.com/office/powerpoint/2010/main" val="382590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AADC0-2AED-489E-9B41-344C0336AE0B}"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8849E8-44F5-408D-BA01-E5580B886826}" type="slidenum">
              <a:rPr lang="en-IN" smtClean="0"/>
              <a:t>‹#›</a:t>
            </a:fld>
            <a:endParaRPr lang="en-IN"/>
          </a:p>
        </p:txBody>
      </p:sp>
    </p:spTree>
    <p:extLst>
      <p:ext uri="{BB962C8B-B14F-4D97-AF65-F5344CB8AC3E}">
        <p14:creationId xmlns:p14="http://schemas.microsoft.com/office/powerpoint/2010/main" val="70006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AADC0-2AED-489E-9B41-344C0336AE0B}" type="datetimeFigureOut">
              <a:rPr lang="en-IN" smtClean="0"/>
              <a:t>22-09-2022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849E8-44F5-408D-BA01-E5580B886826}" type="slidenum">
              <a:rPr lang="en-IN" smtClean="0"/>
              <a:t>‹#›</a:t>
            </a:fld>
            <a:endParaRPr lang="en-IN"/>
          </a:p>
        </p:txBody>
      </p:sp>
    </p:spTree>
    <p:extLst>
      <p:ext uri="{BB962C8B-B14F-4D97-AF65-F5344CB8AC3E}">
        <p14:creationId xmlns:p14="http://schemas.microsoft.com/office/powerpoint/2010/main" val="4157429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548680"/>
            <a:ext cx="7772400" cy="3744416"/>
          </a:xfrm>
        </p:spPr>
        <p:txBody>
          <a:bodyPr>
            <a:noAutofit/>
          </a:bodyPr>
          <a:lstStyle/>
          <a:p>
            <a:r>
              <a:rPr lang="en-IN" sz="7200" dirty="0" smtClean="0"/>
              <a:t>VIRTUAL MACHINE SCALE SET</a:t>
            </a:r>
            <a:br>
              <a:rPr lang="en-IN" sz="7200" dirty="0" smtClean="0"/>
            </a:br>
            <a:r>
              <a:rPr lang="en-IN" sz="7200" dirty="0" smtClean="0"/>
              <a:t>(VMSS)</a:t>
            </a:r>
            <a:endParaRPr lang="en-IN" sz="7200" dirty="0"/>
          </a:p>
        </p:txBody>
      </p:sp>
      <p:sp>
        <p:nvSpPr>
          <p:cNvPr id="3" name="Subtitle 2"/>
          <p:cNvSpPr>
            <a:spLocks noGrp="1"/>
          </p:cNvSpPr>
          <p:nvPr>
            <p:ph type="subTitle" idx="1"/>
          </p:nvPr>
        </p:nvSpPr>
        <p:spPr>
          <a:xfrm rot="10800000" flipV="1">
            <a:off x="5148064" y="5013176"/>
            <a:ext cx="2480320" cy="360040"/>
          </a:xfrm>
        </p:spPr>
        <p:txBody>
          <a:bodyPr>
            <a:normAutofit fontScale="70000" lnSpcReduction="20000"/>
          </a:bodyPr>
          <a:lstStyle/>
          <a:p>
            <a:r>
              <a:rPr lang="en-IN" b="1" u="sng" dirty="0" smtClean="0"/>
              <a:t>MANOJ</a:t>
            </a:r>
            <a:endParaRPr lang="en-IN" b="1" u="sng" dirty="0"/>
          </a:p>
        </p:txBody>
      </p:sp>
    </p:spTree>
    <p:extLst>
      <p:ext uri="{BB962C8B-B14F-4D97-AF65-F5344CB8AC3E}">
        <p14:creationId xmlns:p14="http://schemas.microsoft.com/office/powerpoint/2010/main" val="4194689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Lab: Create Virtual Machine Scale Set</a:t>
            </a:r>
            <a:endParaRPr lang="en-IN" dirty="0"/>
          </a:p>
        </p:txBody>
      </p:sp>
      <p:sp>
        <p:nvSpPr>
          <p:cNvPr id="3" name="Content Placeholder 2"/>
          <p:cNvSpPr>
            <a:spLocks noGrp="1"/>
          </p:cNvSpPr>
          <p:nvPr>
            <p:ph idx="1"/>
          </p:nvPr>
        </p:nvSpPr>
        <p:spPr/>
        <p:txBody>
          <a:bodyPr/>
          <a:lstStyle/>
          <a:p>
            <a:r>
              <a:rPr lang="en-IN" dirty="0"/>
              <a:t>Select </a:t>
            </a:r>
            <a:r>
              <a:rPr lang="en-IN" b="1" dirty="0"/>
              <a:t>Create</a:t>
            </a:r>
            <a:r>
              <a:rPr lang="en-IN" dirty="0"/>
              <a:t> on the </a:t>
            </a:r>
            <a:r>
              <a:rPr lang="en-IN" b="1" dirty="0"/>
              <a:t>Virtual machine scale sets</a:t>
            </a:r>
            <a:r>
              <a:rPr lang="en-IN" dirty="0"/>
              <a:t> page. The </a:t>
            </a:r>
            <a:r>
              <a:rPr lang="en-IN" b="1" dirty="0"/>
              <a:t>Create a virtual machine scale set</a:t>
            </a:r>
            <a:r>
              <a:rPr lang="en-IN" dirty="0"/>
              <a:t> will open.</a:t>
            </a:r>
          </a:p>
          <a:p>
            <a:r>
              <a:rPr lang="en-IN" dirty="0"/>
              <a:t>Select the subscription that you want to use for </a:t>
            </a:r>
            <a:r>
              <a:rPr lang="en-IN" b="1" dirty="0"/>
              <a:t>Subscription</a:t>
            </a:r>
            <a:r>
              <a:rPr lang="en-IN" dirty="0"/>
              <a:t>.</a:t>
            </a:r>
          </a:p>
          <a:p>
            <a:r>
              <a:rPr lang="en-IN" dirty="0"/>
              <a:t>For </a:t>
            </a:r>
            <a:r>
              <a:rPr lang="en-IN" b="1" dirty="0"/>
              <a:t>Resource group</a:t>
            </a:r>
            <a:r>
              <a:rPr lang="en-IN" dirty="0"/>
              <a:t>, select </a:t>
            </a:r>
            <a:r>
              <a:rPr lang="en-IN" b="1" dirty="0"/>
              <a:t>Create new</a:t>
            </a:r>
            <a:r>
              <a:rPr lang="en-IN" dirty="0"/>
              <a:t> and type </a:t>
            </a:r>
            <a:r>
              <a:rPr lang="en-IN" i="1" dirty="0" err="1" smtClean="0"/>
              <a:t>manoj-rg</a:t>
            </a:r>
            <a:r>
              <a:rPr lang="en-IN" dirty="0"/>
              <a:t> for the name and then select </a:t>
            </a:r>
            <a:r>
              <a:rPr lang="en-IN" b="1" dirty="0"/>
              <a:t>OK</a:t>
            </a:r>
            <a:r>
              <a:rPr lang="en-IN" dirty="0"/>
              <a:t>.</a:t>
            </a:r>
          </a:p>
        </p:txBody>
      </p:sp>
    </p:spTree>
    <p:extLst>
      <p:ext uri="{BB962C8B-B14F-4D97-AF65-F5344CB8AC3E}">
        <p14:creationId xmlns:p14="http://schemas.microsoft.com/office/powerpoint/2010/main" val="389696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29411"/>
          </a:xfrm>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81000"/>
            <a:ext cx="8136904"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7058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lstStyle/>
          <a:p>
            <a:r>
              <a:rPr lang="en-IN" dirty="0"/>
              <a:t>For </a:t>
            </a:r>
            <a:r>
              <a:rPr lang="en-IN" b="1" dirty="0"/>
              <a:t>Virtual machine scale set name</a:t>
            </a:r>
            <a:r>
              <a:rPr lang="en-IN" dirty="0"/>
              <a:t>, type </a:t>
            </a:r>
            <a:r>
              <a:rPr lang="en-IN" i="1" dirty="0" smtClean="0"/>
              <a:t>manoj-vmss</a:t>
            </a:r>
            <a:r>
              <a:rPr lang="en-IN" dirty="0" smtClean="0"/>
              <a:t>.</a:t>
            </a:r>
            <a:endParaRPr lang="en-IN" dirty="0"/>
          </a:p>
          <a:p>
            <a:r>
              <a:rPr lang="en-IN" dirty="0"/>
              <a:t>For </a:t>
            </a:r>
            <a:r>
              <a:rPr lang="en-IN" b="1" dirty="0"/>
              <a:t>Region</a:t>
            </a:r>
            <a:r>
              <a:rPr lang="en-IN" dirty="0"/>
              <a:t>, select a region that is close to you like </a:t>
            </a:r>
            <a:r>
              <a:rPr lang="en-IN" i="1" dirty="0" smtClean="0"/>
              <a:t>Central</a:t>
            </a:r>
            <a:r>
              <a:rPr lang="en-IN" dirty="0" smtClean="0"/>
              <a:t> India.</a:t>
            </a:r>
            <a:endParaRPr lang="en-IN" dirty="0"/>
          </a:p>
          <a:p>
            <a:r>
              <a:rPr lang="en-IN" dirty="0"/>
              <a:t>Leave </a:t>
            </a:r>
            <a:r>
              <a:rPr lang="en-IN" b="1" dirty="0"/>
              <a:t>Availability zone</a:t>
            </a:r>
            <a:r>
              <a:rPr lang="en-IN" dirty="0"/>
              <a:t> as blank for this </a:t>
            </a:r>
            <a:r>
              <a:rPr lang="en-IN" dirty="0" smtClean="0"/>
              <a:t>.</a:t>
            </a:r>
            <a:endParaRPr lang="en-IN" dirty="0"/>
          </a:p>
          <a:p>
            <a:r>
              <a:rPr lang="en-IN" dirty="0"/>
              <a:t>For </a:t>
            </a:r>
            <a:r>
              <a:rPr lang="en-IN" b="1" dirty="0"/>
              <a:t>Orchestration mode</a:t>
            </a:r>
            <a:r>
              <a:rPr lang="en-IN" dirty="0"/>
              <a:t>, select </a:t>
            </a:r>
            <a:r>
              <a:rPr lang="en-IN" b="1" dirty="0"/>
              <a:t>Flexible</a:t>
            </a:r>
            <a:r>
              <a:rPr lang="en-IN" dirty="0"/>
              <a:t>.</a:t>
            </a:r>
          </a:p>
          <a:p>
            <a:endParaRPr lang="en-IN" dirty="0"/>
          </a:p>
        </p:txBody>
      </p:sp>
    </p:spTree>
    <p:extLst>
      <p:ext uri="{BB962C8B-B14F-4D97-AF65-F5344CB8AC3E}">
        <p14:creationId xmlns:p14="http://schemas.microsoft.com/office/powerpoint/2010/main" val="3284292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81000"/>
            <a:ext cx="8856984"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2112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IN" dirty="0"/>
              <a:t>For </a:t>
            </a:r>
            <a:r>
              <a:rPr lang="en-IN" b="1" dirty="0"/>
              <a:t>Image</a:t>
            </a:r>
            <a:r>
              <a:rPr lang="en-IN" dirty="0"/>
              <a:t>, select </a:t>
            </a:r>
            <a:r>
              <a:rPr lang="en-IN" i="1" dirty="0"/>
              <a:t>Windows Server </a:t>
            </a:r>
            <a:r>
              <a:rPr lang="en-IN" i="1" dirty="0" smtClean="0"/>
              <a:t>2022 Datacenter </a:t>
            </a:r>
            <a:r>
              <a:rPr lang="en-IN" i="1" dirty="0"/>
              <a:t>- Gen </a:t>
            </a:r>
            <a:r>
              <a:rPr lang="en-IN" i="1" dirty="0" smtClean="0"/>
              <a:t>2</a:t>
            </a:r>
            <a:r>
              <a:rPr lang="en-IN" dirty="0" smtClean="0"/>
              <a:t>.</a:t>
            </a:r>
            <a:endParaRPr lang="en-IN" dirty="0"/>
          </a:p>
          <a:p>
            <a:r>
              <a:rPr lang="en-IN" dirty="0"/>
              <a:t>For </a:t>
            </a:r>
            <a:r>
              <a:rPr lang="en-IN" b="1" dirty="0"/>
              <a:t>Size</a:t>
            </a:r>
            <a:r>
              <a:rPr lang="en-IN" dirty="0"/>
              <a:t>, </a:t>
            </a:r>
            <a:r>
              <a:rPr lang="en-IN" dirty="0" smtClean="0"/>
              <a:t>select </a:t>
            </a:r>
            <a:r>
              <a:rPr lang="en-IN" dirty="0"/>
              <a:t>a size like </a:t>
            </a:r>
            <a:r>
              <a:rPr lang="en-IN" i="1" dirty="0" smtClean="0"/>
              <a:t>Standard_B1s_1 vpcu</a:t>
            </a:r>
            <a:r>
              <a:rPr lang="en-IN" dirty="0" smtClean="0"/>
              <a:t>.</a:t>
            </a:r>
            <a:endParaRPr lang="en-IN" dirty="0"/>
          </a:p>
          <a:p>
            <a:r>
              <a:rPr lang="en-IN" dirty="0"/>
              <a:t>For </a:t>
            </a:r>
            <a:r>
              <a:rPr lang="en-IN" b="1" dirty="0"/>
              <a:t>Username</a:t>
            </a:r>
            <a:r>
              <a:rPr lang="en-IN" dirty="0"/>
              <a:t>, type the name to use for the administrator account, like </a:t>
            </a:r>
            <a:r>
              <a:rPr lang="en-IN" i="1" dirty="0" smtClean="0"/>
              <a:t>manojuser</a:t>
            </a:r>
            <a:r>
              <a:rPr lang="en-IN" dirty="0"/>
              <a:t>.</a:t>
            </a:r>
          </a:p>
          <a:p>
            <a:r>
              <a:rPr lang="en-IN" dirty="0"/>
              <a:t>In </a:t>
            </a:r>
            <a:r>
              <a:rPr lang="en-IN" b="1" dirty="0"/>
              <a:t>Password</a:t>
            </a:r>
            <a:r>
              <a:rPr lang="en-IN" dirty="0"/>
              <a:t> and </a:t>
            </a:r>
            <a:r>
              <a:rPr lang="en-IN" b="1" dirty="0"/>
              <a:t>Confirm password</a:t>
            </a:r>
            <a:r>
              <a:rPr lang="en-IN" dirty="0"/>
              <a:t>, type a strong password for the administrator account.</a:t>
            </a:r>
          </a:p>
          <a:p>
            <a:endParaRPr lang="en-IN" dirty="0"/>
          </a:p>
        </p:txBody>
      </p:sp>
    </p:spTree>
    <p:extLst>
      <p:ext uri="{BB962C8B-B14F-4D97-AF65-F5344CB8AC3E}">
        <p14:creationId xmlns:p14="http://schemas.microsoft.com/office/powerpoint/2010/main" val="2085374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pPr marL="0" indent="0">
              <a:buNone/>
            </a:pP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84371"/>
            <a:ext cx="8316416" cy="6411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8005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IN" sz="2400" dirty="0"/>
              <a:t>On the </a:t>
            </a:r>
            <a:r>
              <a:rPr lang="en-IN" sz="2400" b="1" dirty="0"/>
              <a:t>Networking</a:t>
            </a:r>
            <a:r>
              <a:rPr lang="en-IN" sz="2400" dirty="0"/>
              <a:t> tab, under </a:t>
            </a:r>
            <a:r>
              <a:rPr lang="en-IN" sz="2400" b="1" dirty="0"/>
              <a:t>Load balancing</a:t>
            </a:r>
            <a:r>
              <a:rPr lang="en-IN" sz="2400" dirty="0"/>
              <a:t>, select </a:t>
            </a:r>
            <a:r>
              <a:rPr lang="en-IN" sz="2400" b="1" dirty="0"/>
              <a:t>Use a load balancer</a:t>
            </a:r>
            <a:r>
              <a:rPr lang="en-IN" sz="2400" dirty="0"/>
              <a:t>.</a:t>
            </a:r>
          </a:p>
          <a:p>
            <a:r>
              <a:rPr lang="en-IN" sz="2400" dirty="0"/>
              <a:t>For </a:t>
            </a:r>
            <a:r>
              <a:rPr lang="en-IN" sz="2400" b="1" dirty="0"/>
              <a:t>Load balancing options</a:t>
            </a:r>
            <a:r>
              <a:rPr lang="en-IN" sz="2400" dirty="0"/>
              <a:t>, leave the default of </a:t>
            </a:r>
            <a:r>
              <a:rPr lang="en-IN" sz="2400" b="1" dirty="0"/>
              <a:t>Azure load balancer</a:t>
            </a:r>
            <a:r>
              <a:rPr lang="en-IN" sz="2400" dirty="0"/>
              <a:t>.</a:t>
            </a:r>
          </a:p>
          <a:p>
            <a:r>
              <a:rPr lang="en-IN" sz="2400" dirty="0"/>
              <a:t>For </a:t>
            </a:r>
            <a:r>
              <a:rPr lang="en-IN" sz="2400" b="1" dirty="0"/>
              <a:t>Select a load balancer</a:t>
            </a:r>
            <a:r>
              <a:rPr lang="en-IN" sz="2400" dirty="0"/>
              <a:t>, select </a:t>
            </a:r>
            <a:r>
              <a:rPr lang="en-IN" sz="2400" b="1" dirty="0"/>
              <a:t>Create new</a:t>
            </a:r>
            <a:r>
              <a:rPr lang="en-IN" sz="2400" dirty="0"/>
              <a:t>.</a:t>
            </a:r>
          </a:p>
          <a:p>
            <a:endParaRPr lang="en-IN" sz="24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42" y="2399487"/>
            <a:ext cx="8825424" cy="42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755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76664"/>
          </a:xfrm>
        </p:spPr>
        <p:txBody>
          <a:bodyPr>
            <a:normAutofit/>
          </a:bodyPr>
          <a:lstStyle/>
          <a:p>
            <a:r>
              <a:rPr lang="en-IN" sz="2800" dirty="0"/>
              <a:t>On the </a:t>
            </a:r>
            <a:r>
              <a:rPr lang="en-IN" sz="2800" b="1" dirty="0"/>
              <a:t>Scaling</a:t>
            </a:r>
            <a:r>
              <a:rPr lang="en-IN" sz="2800" dirty="0"/>
              <a:t> tab, leave the default instance count as </a:t>
            </a:r>
            <a:r>
              <a:rPr lang="en-IN" sz="2800" i="1" dirty="0"/>
              <a:t>2</a:t>
            </a:r>
            <a:r>
              <a:rPr lang="en-IN" sz="2800" dirty="0"/>
              <a:t>, or add in your own value. This is the number of VMs that will be created, so be aware of the costs and the limits on your subscription if you change this value.</a:t>
            </a:r>
          </a:p>
          <a:p>
            <a:r>
              <a:rPr lang="en-IN" sz="2800" b="1" dirty="0" smtClean="0"/>
              <a:t>Scaling </a:t>
            </a:r>
            <a:r>
              <a:rPr lang="en-IN" sz="2800" b="1" dirty="0"/>
              <a:t>policy</a:t>
            </a:r>
            <a:r>
              <a:rPr lang="en-IN" sz="2800" dirty="0"/>
              <a:t> set to </a:t>
            </a:r>
            <a:r>
              <a:rPr lang="en-IN" sz="2800" i="1" dirty="0" smtClean="0"/>
              <a:t>Custom</a:t>
            </a:r>
            <a:r>
              <a:rPr lang="en-IN" sz="2800" dirty="0" smtClean="0"/>
              <a:t>.</a:t>
            </a:r>
            <a:endParaRPr lang="en-IN" sz="2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52" y="3260576"/>
            <a:ext cx="8604448" cy="340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6351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lstStyle/>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48680"/>
            <a:ext cx="8100392"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1311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lstStyle/>
          <a:p>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45498"/>
            <a:ext cx="8748464" cy="615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3132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fontScale="85000" lnSpcReduction="10000"/>
          </a:bodyPr>
          <a:lstStyle/>
          <a:p>
            <a:r>
              <a:rPr lang="en-IN" u="sng" dirty="0" smtClean="0"/>
              <a:t>Virtual Machine Scale Set (VMSS)</a:t>
            </a:r>
            <a:r>
              <a:rPr lang="en-IN" dirty="0" smtClean="0"/>
              <a:t> :</a:t>
            </a:r>
          </a:p>
          <a:p>
            <a:r>
              <a:rPr lang="en-IN" dirty="0"/>
              <a:t>Azure virtual machine scale sets let you create and manage a group of load balanced VMs. The number of VM instances can automatically increase or decrease in response to demand or a defined </a:t>
            </a:r>
            <a:r>
              <a:rPr lang="en-IN" dirty="0" smtClean="0"/>
              <a:t>schedule.</a:t>
            </a:r>
          </a:p>
          <a:p>
            <a:r>
              <a:rPr lang="en-IN" u="sng" dirty="0" smtClean="0"/>
              <a:t>Benefits with VMSS</a:t>
            </a:r>
            <a:r>
              <a:rPr lang="en-IN" dirty="0" smtClean="0"/>
              <a:t> :</a:t>
            </a:r>
          </a:p>
          <a:p>
            <a:r>
              <a:rPr lang="en-IN" dirty="0"/>
              <a:t>Easy to create and manage multiple VMs</a:t>
            </a:r>
          </a:p>
          <a:p>
            <a:r>
              <a:rPr lang="en-IN" dirty="0"/>
              <a:t>Provides high availability and application resiliency by distributing VMs across availability zones or fault domains</a:t>
            </a:r>
          </a:p>
          <a:p>
            <a:r>
              <a:rPr lang="en-IN" dirty="0"/>
              <a:t>Allows your application to automatically scale as resource demand changes</a:t>
            </a:r>
          </a:p>
          <a:p>
            <a:endParaRPr lang="en-IN" dirty="0"/>
          </a:p>
        </p:txBody>
      </p:sp>
    </p:spTree>
    <p:extLst>
      <p:ext uri="{BB962C8B-B14F-4D97-AF65-F5344CB8AC3E}">
        <p14:creationId xmlns:p14="http://schemas.microsoft.com/office/powerpoint/2010/main" val="3121807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When you are done, select </a:t>
            </a:r>
            <a:r>
              <a:rPr lang="en-IN" b="1" dirty="0"/>
              <a:t>Review + create</a:t>
            </a:r>
            <a:r>
              <a:rPr lang="en-IN" dirty="0"/>
              <a:t>.</a:t>
            </a:r>
          </a:p>
          <a:p>
            <a:r>
              <a:rPr lang="en-IN" dirty="0"/>
              <a:t>Once you see that validation has passed, you can select </a:t>
            </a:r>
            <a:r>
              <a:rPr lang="en-IN" b="1" dirty="0"/>
              <a:t>Create</a:t>
            </a:r>
            <a:r>
              <a:rPr lang="en-IN" dirty="0"/>
              <a:t> at the bottom of the page to deploy your scale set.</a:t>
            </a:r>
          </a:p>
          <a:p>
            <a:r>
              <a:rPr lang="en-IN" dirty="0"/>
              <a:t>When the deployment is complete, select </a:t>
            </a:r>
            <a:r>
              <a:rPr lang="en-IN" b="1" dirty="0"/>
              <a:t>Go to resource</a:t>
            </a:r>
            <a:r>
              <a:rPr lang="en-IN" dirty="0"/>
              <a:t> to see your scale set.</a:t>
            </a:r>
          </a:p>
          <a:p>
            <a:endParaRPr lang="en-IN" dirty="0"/>
          </a:p>
        </p:txBody>
      </p:sp>
    </p:spTree>
    <p:extLst>
      <p:ext uri="{BB962C8B-B14F-4D97-AF65-F5344CB8AC3E}">
        <p14:creationId xmlns:p14="http://schemas.microsoft.com/office/powerpoint/2010/main" val="1153019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IN" b="1" dirty="0"/>
              <a:t>View the VMs in your scale set</a:t>
            </a:r>
          </a:p>
          <a:p>
            <a:r>
              <a:rPr lang="en-IN" dirty="0"/>
              <a:t>You will see a list of VMs that are part of your scale set. This list includes:</a:t>
            </a:r>
          </a:p>
          <a:p>
            <a:r>
              <a:rPr lang="en-IN" dirty="0"/>
              <a:t>The name of the VM</a:t>
            </a:r>
          </a:p>
          <a:p>
            <a:r>
              <a:rPr lang="en-IN" dirty="0"/>
              <a:t>The computer name used by the VM.</a:t>
            </a:r>
          </a:p>
          <a:p>
            <a:r>
              <a:rPr lang="en-IN" dirty="0"/>
              <a:t>The current status of the VM, like </a:t>
            </a:r>
            <a:r>
              <a:rPr lang="en-IN" i="1" dirty="0"/>
              <a:t>Running</a:t>
            </a:r>
            <a:r>
              <a:rPr lang="en-IN" dirty="0"/>
              <a:t>.</a:t>
            </a:r>
          </a:p>
          <a:p>
            <a:r>
              <a:rPr lang="en-IN" dirty="0"/>
              <a:t>The </a:t>
            </a:r>
            <a:r>
              <a:rPr lang="en-IN" i="1" dirty="0"/>
              <a:t>Provisioning state</a:t>
            </a:r>
            <a:r>
              <a:rPr lang="en-IN" dirty="0"/>
              <a:t> of the VM, like </a:t>
            </a:r>
            <a:r>
              <a:rPr lang="en-IN" i="1" dirty="0"/>
              <a:t>Succeeded</a:t>
            </a:r>
            <a:r>
              <a:rPr lang="en-IN" dirty="0"/>
              <a:t>.</a:t>
            </a:r>
          </a:p>
          <a:p>
            <a:pPr marL="0" indent="0">
              <a:buNone/>
            </a:pPr>
            <a:r>
              <a:rPr lang="en-IN" dirty="0" smtClean="0"/>
              <a:t/>
            </a:r>
            <a:br>
              <a:rPr lang="en-IN" dirty="0" smtClean="0"/>
            </a:br>
            <a:endParaRPr lang="en-IN" dirty="0"/>
          </a:p>
        </p:txBody>
      </p:sp>
    </p:spTree>
    <p:extLst>
      <p:ext uri="{BB962C8B-B14F-4D97-AF65-F5344CB8AC3E}">
        <p14:creationId xmlns:p14="http://schemas.microsoft.com/office/powerpoint/2010/main" val="2936166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lstStyle/>
          <a:p>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78931"/>
            <a:ext cx="8784976" cy="5908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3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764704"/>
            <a:ext cx="8496944"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717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92500" lnSpcReduction="20000"/>
          </a:bodyPr>
          <a:lstStyle/>
          <a:p>
            <a:r>
              <a:rPr lang="en-IN" b="1" u="sng" dirty="0" smtClean="0"/>
              <a:t>Auto-Scaling</a:t>
            </a:r>
            <a:r>
              <a:rPr lang="en-IN" b="1" dirty="0" smtClean="0"/>
              <a:t>:</a:t>
            </a:r>
            <a:endParaRPr lang="en-IN" b="1" dirty="0"/>
          </a:p>
          <a:p>
            <a:r>
              <a:rPr lang="en-IN" dirty="0"/>
              <a:t>Auto-scaling is a way to automatically scale up or down the number of compute resources that are being allocated to your application based on its needs at any given time.</a:t>
            </a:r>
          </a:p>
          <a:p>
            <a:r>
              <a:rPr lang="en-IN" dirty="0"/>
              <a:t>The key point is that you can now design a scalable architecture that will automatically scale-up or scale-down to meet your needs over the lifetime of your setup regardless of how fast/slow or big/small your site grows over that time.</a:t>
            </a:r>
          </a:p>
          <a:p>
            <a:r>
              <a:rPr lang="en-IN" dirty="0"/>
              <a:t>Here are the most popular ways of </a:t>
            </a:r>
            <a:r>
              <a:rPr lang="en-IN" dirty="0" smtClean="0"/>
              <a:t>auto-scaling</a:t>
            </a:r>
            <a:r>
              <a:rPr lang="en-IN" dirty="0"/>
              <a:t>:</a:t>
            </a:r>
          </a:p>
          <a:p>
            <a:pPr marL="0" indent="0">
              <a:buNone/>
            </a:pPr>
            <a:r>
              <a:rPr lang="en-IN" dirty="0" smtClean="0"/>
              <a:t>1.Horizontal </a:t>
            </a:r>
            <a:r>
              <a:rPr lang="en-IN" dirty="0"/>
              <a:t>Scaling</a:t>
            </a:r>
          </a:p>
          <a:p>
            <a:pPr marL="0" indent="0">
              <a:buNone/>
            </a:pPr>
            <a:r>
              <a:rPr lang="en-IN" dirty="0" smtClean="0"/>
              <a:t>2.Vertical </a:t>
            </a:r>
            <a:r>
              <a:rPr lang="en-IN" dirty="0"/>
              <a:t>Scaling</a:t>
            </a:r>
          </a:p>
          <a:p>
            <a:endParaRPr lang="en-IN" dirty="0"/>
          </a:p>
        </p:txBody>
      </p:sp>
    </p:spTree>
    <p:extLst>
      <p:ext uri="{BB962C8B-B14F-4D97-AF65-F5344CB8AC3E}">
        <p14:creationId xmlns:p14="http://schemas.microsoft.com/office/powerpoint/2010/main" val="194955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10000"/>
          </a:bodyPr>
          <a:lstStyle/>
          <a:p>
            <a:r>
              <a:rPr lang="en-IN" b="1" dirty="0"/>
              <a:t>Vertical Scaling:</a:t>
            </a:r>
          </a:p>
          <a:p>
            <a:r>
              <a:rPr lang="en-IN" dirty="0"/>
              <a:t>Vertical Scaling is an attempt to increase or decrease the capacity of a single machine, also called scaling up or down. Here the resources such as processing power, storage, memory, and more are added to an existing work unit.</a:t>
            </a:r>
          </a:p>
          <a:p>
            <a:r>
              <a:rPr lang="en-IN" dirty="0"/>
              <a:t>It is done to increase the capacity of existing hardware or software by adding resources. It can enhance your server without manipulating your code. But it is limited by the fact that you can only get as big as the size of the server.</a:t>
            </a:r>
          </a:p>
          <a:p>
            <a:r>
              <a:rPr lang="en-IN" dirty="0"/>
              <a:t>For example, you could move an application to a larger VM size.</a:t>
            </a:r>
          </a:p>
          <a:p>
            <a:endParaRPr lang="en-IN" dirty="0"/>
          </a:p>
        </p:txBody>
      </p:sp>
    </p:spTree>
    <p:extLst>
      <p:ext uri="{BB962C8B-B14F-4D97-AF65-F5344CB8AC3E}">
        <p14:creationId xmlns:p14="http://schemas.microsoft.com/office/powerpoint/2010/main" val="192397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92500" lnSpcReduction="20000"/>
          </a:bodyPr>
          <a:lstStyle/>
          <a:p>
            <a:r>
              <a:rPr lang="en-IN" b="1" u="sng" dirty="0"/>
              <a:t>Horizontal Scaling</a:t>
            </a:r>
            <a:r>
              <a:rPr lang="en-IN" b="1" dirty="0"/>
              <a:t>:</a:t>
            </a:r>
          </a:p>
          <a:p>
            <a:r>
              <a:rPr lang="en-IN" b="1" dirty="0"/>
              <a:t>Horizontal Scaling</a:t>
            </a:r>
            <a:r>
              <a:rPr lang="en-IN" dirty="0"/>
              <a:t> is a must use technology – whenever a high availability of (server) services are required, also called scaling out and in, means adding or removing instances of a resource. </a:t>
            </a:r>
            <a:r>
              <a:rPr lang="en-IN" b="1" dirty="0"/>
              <a:t>Scaling horizontally</a:t>
            </a:r>
            <a:r>
              <a:rPr lang="en-IN" dirty="0"/>
              <a:t> involves adding more processing units or physical machines to your server or database.</a:t>
            </a:r>
          </a:p>
          <a:p>
            <a:r>
              <a:rPr lang="en-IN" dirty="0"/>
              <a:t>It involves growing the number of nodes in the cluster, the application continues running without interruption as new resources are provisioned.</a:t>
            </a:r>
          </a:p>
          <a:p>
            <a:r>
              <a:rPr lang="en-IN" dirty="0"/>
              <a:t>If demand drops, the additional resources can be shut down cleanly and deallocated.</a:t>
            </a:r>
          </a:p>
          <a:p>
            <a:endParaRPr lang="en-IN" dirty="0"/>
          </a:p>
        </p:txBody>
      </p:sp>
    </p:spTree>
    <p:extLst>
      <p:ext uri="{BB962C8B-B14F-4D97-AF65-F5344CB8AC3E}">
        <p14:creationId xmlns:p14="http://schemas.microsoft.com/office/powerpoint/2010/main" val="334847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886921"/>
            <a:ext cx="8229600" cy="5117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886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7500" lnSpcReduction="20000"/>
          </a:bodyPr>
          <a:lstStyle/>
          <a:p>
            <a:pPr marL="0" indent="0">
              <a:buNone/>
            </a:pPr>
            <a:r>
              <a:rPr lang="en-IN" b="1" u="sng" dirty="0"/>
              <a:t>Autoscale Settings</a:t>
            </a:r>
          </a:p>
          <a:p>
            <a:r>
              <a:rPr lang="en-IN" dirty="0"/>
              <a:t>An </a:t>
            </a:r>
            <a:r>
              <a:rPr lang="en-IN" b="1" dirty="0"/>
              <a:t>autoscale setting</a:t>
            </a:r>
            <a:r>
              <a:rPr lang="en-IN" dirty="0"/>
              <a:t> is read by the autoscale engine to determine whether to scale up or down.</a:t>
            </a:r>
          </a:p>
          <a:p>
            <a:r>
              <a:rPr lang="en-IN" dirty="0"/>
              <a:t>You can create custom autoscaling rules as needed for your situation. </a:t>
            </a:r>
            <a:endParaRPr lang="en-IN" dirty="0" smtClean="0"/>
          </a:p>
          <a:p>
            <a:pPr marL="0" indent="0">
              <a:buNone/>
            </a:pPr>
            <a:r>
              <a:rPr lang="en-IN" u="sng" dirty="0" smtClean="0"/>
              <a:t>Rule </a:t>
            </a:r>
            <a:r>
              <a:rPr lang="en-IN" u="sng" dirty="0"/>
              <a:t>types include</a:t>
            </a:r>
            <a:r>
              <a:rPr lang="en-IN" dirty="0"/>
              <a:t>:</a:t>
            </a:r>
          </a:p>
          <a:p>
            <a:r>
              <a:rPr lang="en-IN" b="1" dirty="0"/>
              <a:t>Minimum Instance:</a:t>
            </a:r>
            <a:r>
              <a:rPr lang="en-IN" dirty="0"/>
              <a:t> The minimum number of instances you want to deploy in your scale set.</a:t>
            </a:r>
          </a:p>
          <a:p>
            <a:r>
              <a:rPr lang="en-IN" b="1" dirty="0"/>
              <a:t>Maximum Instances:</a:t>
            </a:r>
            <a:r>
              <a:rPr lang="en-IN" dirty="0"/>
              <a:t> The maximum number of instances you want to deploy while scaling out. </a:t>
            </a:r>
            <a:r>
              <a:rPr lang="en-IN" b="1" dirty="0"/>
              <a:t>(Note: </a:t>
            </a:r>
            <a:r>
              <a:rPr lang="en-IN" dirty="0"/>
              <a:t>In Azure, you can have maximum, 1000 instances)</a:t>
            </a:r>
          </a:p>
          <a:p>
            <a:r>
              <a:rPr lang="en-IN" b="1" dirty="0"/>
              <a:t>Metric-based</a:t>
            </a:r>
            <a:r>
              <a:rPr lang="en-IN" dirty="0"/>
              <a:t> – It measures application load and add or remove VMs based on that load. For example, add instance in scale set when CPU usage is above 50%.</a:t>
            </a:r>
          </a:p>
          <a:p>
            <a:r>
              <a:rPr lang="en-IN" b="1" dirty="0"/>
              <a:t>Time-based</a:t>
            </a:r>
            <a:r>
              <a:rPr lang="en-IN" dirty="0"/>
              <a:t> – For example, trigger an instance every 8 am on Saturday in a given time zone.</a:t>
            </a:r>
          </a:p>
          <a:p>
            <a:endParaRPr lang="en-IN" dirty="0"/>
          </a:p>
        </p:txBody>
      </p:sp>
    </p:spTree>
    <p:extLst>
      <p:ext uri="{BB962C8B-B14F-4D97-AF65-F5344CB8AC3E}">
        <p14:creationId xmlns:p14="http://schemas.microsoft.com/office/powerpoint/2010/main" val="1843099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688631"/>
          </a:xfrm>
        </p:spPr>
        <p:txBody>
          <a:bodyPr>
            <a:normAutofit fontScale="70000" lnSpcReduction="20000"/>
          </a:bodyPr>
          <a:lstStyle/>
          <a:p>
            <a:r>
              <a:rPr lang="en-IN" dirty="0"/>
              <a:t>Here are a </a:t>
            </a:r>
            <a:r>
              <a:rPr lang="en-IN" b="1" dirty="0"/>
              <a:t>few points</a:t>
            </a:r>
            <a:r>
              <a:rPr lang="en-IN" dirty="0"/>
              <a:t> which are important when we think about going with </a:t>
            </a:r>
            <a:r>
              <a:rPr lang="en-IN" b="1" dirty="0"/>
              <a:t>Horizontal scaling</a:t>
            </a:r>
            <a:r>
              <a:rPr lang="en-IN" dirty="0"/>
              <a:t> or </a:t>
            </a:r>
            <a:r>
              <a:rPr lang="en-IN" b="1" dirty="0"/>
              <a:t>Vertical Scaling</a:t>
            </a:r>
            <a:r>
              <a:rPr lang="en-IN" b="1" dirty="0" smtClean="0"/>
              <a:t>.</a:t>
            </a:r>
          </a:p>
          <a:p>
            <a:pPr marL="0" indent="0">
              <a:buNone/>
            </a:pPr>
            <a:endParaRPr lang="en-IN" b="1" dirty="0"/>
          </a:p>
          <a:p>
            <a:pPr marL="0" indent="0">
              <a:buNone/>
            </a:pPr>
            <a:endParaRPr lang="en-IN" dirty="0"/>
          </a:p>
          <a:p>
            <a:r>
              <a:rPr lang="en-IN" b="1" dirty="0"/>
              <a:t>Scaling up requires downtime</a:t>
            </a:r>
            <a:r>
              <a:rPr lang="en-IN" dirty="0"/>
              <a:t>, in this case, you need to upgrade server’s configuration like RAM, memory, CPU, etc. so while upgrading this configuration your server requires downtime. Once you are done with the update, the restart of the server is required.</a:t>
            </a:r>
          </a:p>
          <a:p>
            <a:r>
              <a:rPr lang="en-IN" b="1" dirty="0"/>
              <a:t>Scaling up will Increase performance but not available </a:t>
            </a:r>
            <a:r>
              <a:rPr lang="en-IN" dirty="0"/>
              <a:t>because its only one instance and it can go down anytime when it reaches out the scaling rules.</a:t>
            </a:r>
          </a:p>
          <a:p>
            <a:r>
              <a:rPr lang="en-IN" b="1" dirty="0"/>
              <a:t>Scale-Out doesn’t require downtime, </a:t>
            </a:r>
            <a:r>
              <a:rPr lang="en-IN" dirty="0"/>
              <a:t>in Scale-out its creates new instances of server it doesn’t touch the existing instance, so no downtime required.</a:t>
            </a:r>
          </a:p>
          <a:p>
            <a:r>
              <a:rPr lang="en-IN" b="1" dirty="0"/>
              <a:t>Scale-Out, Increase performance and availability as well. </a:t>
            </a:r>
            <a:r>
              <a:rPr lang="en-IN" dirty="0"/>
              <a:t>When </a:t>
            </a:r>
            <a:r>
              <a:rPr lang="en-IN" dirty="0" smtClean="0"/>
              <a:t>auto-scaling </a:t>
            </a:r>
            <a:r>
              <a:rPr lang="en-IN" dirty="0"/>
              <a:t>increase no. of instances and handle load/request using load balancer it increases the performance of the server and also increases availability as well.</a:t>
            </a:r>
          </a:p>
          <a:p>
            <a:endParaRPr lang="en-IN" dirty="0"/>
          </a:p>
        </p:txBody>
      </p:sp>
    </p:spTree>
    <p:extLst>
      <p:ext uri="{BB962C8B-B14F-4D97-AF65-F5344CB8AC3E}">
        <p14:creationId xmlns:p14="http://schemas.microsoft.com/office/powerpoint/2010/main" val="3974372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359</Words>
  <Application>Microsoft Office PowerPoint</Application>
  <PresentationFormat>On-screen Show (4:3)</PresentationFormat>
  <Paragraphs>64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VIRTUAL MACHINE SCALE SET (VMSS)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Create Virtual Machine Scale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rg-adguard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SCALE SET</dc:title>
  <dc:creator>Admin</dc:creator>
  <cp:lastModifiedBy>Admin</cp:lastModifiedBy>
  <cp:revision>14</cp:revision>
  <dcterms:created xsi:type="dcterms:W3CDTF">2022-09-20T02:30:00Z</dcterms:created>
  <dcterms:modified xsi:type="dcterms:W3CDTF">2022-09-22T17:16:39Z</dcterms:modified>
</cp:coreProperties>
</file>