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8" r:id="rId2"/>
    <p:sldId id="257" r:id="rId3"/>
    <p:sldId id="259" r:id="rId4"/>
    <p:sldId id="263" r:id="rId5"/>
    <p:sldId id="264"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42EBF5-FEC2-45D7-889F-06849A48E9A9}" v="210" dt="2022-09-20T05:24:14.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751993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9/19/2022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23136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9/19/2022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2052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66012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4483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9/19/2022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286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9/19/2022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86377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9/19/2022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59515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97468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9/19/2022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6671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9/19/2022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711573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9/19/2022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9210107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7"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054082" y="1298448"/>
            <a:ext cx="6068070" cy="3255264"/>
          </a:xfrm>
        </p:spPr>
        <p:txBody>
          <a:bodyPr>
            <a:normAutofit/>
          </a:bodyPr>
          <a:lstStyle/>
          <a:p>
            <a:r>
              <a:rPr lang="en-US" sz="5500">
                <a:cs typeface="Calibri Light"/>
              </a:rPr>
              <a:t>Tenant and Subscription in Azure</a:t>
            </a:r>
            <a:br>
              <a:rPr lang="en-US" sz="5500">
                <a:cs typeface="Calibri Light"/>
              </a:rPr>
            </a:br>
            <a:endParaRPr lang="en-US" sz="5500"/>
          </a:p>
        </p:txBody>
      </p:sp>
      <p:sp>
        <p:nvSpPr>
          <p:cNvPr id="3" name="Subtitle 2"/>
          <p:cNvSpPr>
            <a:spLocks noGrp="1"/>
          </p:cNvSpPr>
          <p:nvPr>
            <p:ph type="subTitle" idx="1"/>
          </p:nvPr>
        </p:nvSpPr>
        <p:spPr>
          <a:xfrm>
            <a:off x="5054083" y="4670246"/>
            <a:ext cx="6037903" cy="914400"/>
          </a:xfrm>
        </p:spPr>
        <p:txBody>
          <a:bodyPr vert="horz" lIns="91440" tIns="45720" rIns="91440" bIns="45720" rtlCol="0">
            <a:normAutofit/>
          </a:bodyPr>
          <a:lstStyle/>
          <a:p>
            <a:r>
              <a:rPr lang="en-US" sz="1400">
                <a:ea typeface="+mn-lt"/>
                <a:cs typeface="+mn-lt"/>
              </a:rPr>
              <a:t>a tenant is associated with a single identity (person, company, or organization) and can own one or several subscriptions. a subscription is linked to a payment setup and each subscription will result in a separate bill. in every subscription, you can add virtual resources (VM, storage, network, ...)</a:t>
            </a:r>
            <a:endParaRPr lang="en-US" sz="1400"/>
          </a:p>
        </p:txBody>
      </p:sp>
      <p:sp>
        <p:nvSpPr>
          <p:cNvPr id="35" name="Rectangle 34">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5" descr="Timeline&#10;&#10;Description automatically generated">
            <a:extLst>
              <a:ext uri="{FF2B5EF4-FFF2-40B4-BE49-F238E27FC236}">
                <a16:creationId xmlns:a16="http://schemas.microsoft.com/office/drawing/2014/main" id="{87E1298B-DB1F-2EEE-CA48-710BBE3D24A4}"/>
              </a:ext>
            </a:extLst>
          </p:cNvPr>
          <p:cNvPicPr>
            <a:picLocks noChangeAspect="1"/>
          </p:cNvPicPr>
          <p:nvPr/>
        </p:nvPicPr>
        <p:blipFill>
          <a:blip r:embed="rId2"/>
          <a:stretch>
            <a:fillRect/>
          </a:stretch>
        </p:blipFill>
        <p:spPr>
          <a:xfrm>
            <a:off x="696177" y="1540319"/>
            <a:ext cx="3630777" cy="3956114"/>
          </a:xfrm>
          <a:prstGeom prst="rect">
            <a:avLst/>
          </a:prstGeom>
        </p:spPr>
      </p:pic>
    </p:spTree>
    <p:extLst>
      <p:ext uri="{BB962C8B-B14F-4D97-AF65-F5344CB8AC3E}">
        <p14:creationId xmlns:p14="http://schemas.microsoft.com/office/powerpoint/2010/main" val="270770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514"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4FD4616-5E5B-91DB-5F8B-71E036D39F31}"/>
              </a:ext>
            </a:extLst>
          </p:cNvPr>
          <p:cNvSpPr>
            <a:spLocks noGrp="1"/>
          </p:cNvSpPr>
          <p:nvPr>
            <p:ph type="title"/>
          </p:nvPr>
        </p:nvSpPr>
        <p:spPr>
          <a:xfrm>
            <a:off x="5451642" y="1123837"/>
            <a:ext cx="6451110" cy="1255469"/>
          </a:xfrm>
        </p:spPr>
        <p:txBody>
          <a:bodyPr>
            <a:normAutofit/>
          </a:bodyPr>
          <a:lstStyle/>
          <a:p>
            <a:r>
              <a:rPr lang="en-US" b="1" dirty="0">
                <a:ea typeface="+mj-lt"/>
                <a:cs typeface="+mj-lt"/>
              </a:rPr>
              <a:t>Identity and access management</a:t>
            </a:r>
            <a:r>
              <a:rPr lang="en-US" dirty="0">
                <a:ea typeface="+mj-lt"/>
                <a:cs typeface="+mj-lt"/>
              </a:rPr>
              <a:t> (IAM)</a:t>
            </a:r>
            <a:endParaRPr lang="en-US" dirty="0"/>
          </a:p>
        </p:txBody>
      </p:sp>
      <p:sp>
        <p:nvSpPr>
          <p:cNvPr id="13" name="Rectangle 12">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Diagram&#10;&#10;Description automatically generated">
            <a:extLst>
              <a:ext uri="{FF2B5EF4-FFF2-40B4-BE49-F238E27FC236}">
                <a16:creationId xmlns:a16="http://schemas.microsoft.com/office/drawing/2014/main" id="{9D9E949F-4E8D-1FB1-6F17-22A0DF92C409}"/>
              </a:ext>
            </a:extLst>
          </p:cNvPr>
          <p:cNvPicPr>
            <a:picLocks noChangeAspect="1"/>
          </p:cNvPicPr>
          <p:nvPr/>
        </p:nvPicPr>
        <p:blipFill>
          <a:blip r:embed="rId2"/>
          <a:stretch>
            <a:fillRect/>
          </a:stretch>
        </p:blipFill>
        <p:spPr>
          <a:xfrm>
            <a:off x="501337" y="1292970"/>
            <a:ext cx="4310248" cy="3831294"/>
          </a:xfrm>
          <a:prstGeom prst="rect">
            <a:avLst/>
          </a:prstGeom>
        </p:spPr>
      </p:pic>
      <p:sp>
        <p:nvSpPr>
          <p:cNvPr id="3" name="Content Placeholder 2">
            <a:extLst>
              <a:ext uri="{FF2B5EF4-FFF2-40B4-BE49-F238E27FC236}">
                <a16:creationId xmlns:a16="http://schemas.microsoft.com/office/drawing/2014/main" id="{57D96F0B-AF95-9B17-282B-232C1199FBFA}"/>
              </a:ext>
            </a:extLst>
          </p:cNvPr>
          <p:cNvSpPr>
            <a:spLocks noGrp="1"/>
          </p:cNvSpPr>
          <p:nvPr>
            <p:ph idx="1"/>
          </p:nvPr>
        </p:nvSpPr>
        <p:spPr>
          <a:xfrm>
            <a:off x="5451644" y="2510395"/>
            <a:ext cx="6451109" cy="3274586"/>
          </a:xfrm>
        </p:spPr>
        <p:txBody>
          <a:bodyPr anchor="t">
            <a:normAutofit/>
          </a:bodyPr>
          <a:lstStyle/>
          <a:p>
            <a:r>
              <a:rPr lang="en-US">
                <a:solidFill>
                  <a:srgbClr val="FFFFFF"/>
                </a:solidFill>
                <a:ea typeface="+mn-lt"/>
                <a:cs typeface="+mn-lt"/>
              </a:rPr>
              <a:t>Secure access to your resources with Azure identity and access management solutions. Protect your applications and data at the front gate with Azure identity and access management solutions.</a:t>
            </a:r>
          </a:p>
          <a:p>
            <a:endParaRPr lang="en-US">
              <a:solidFill>
                <a:srgbClr val="FFFFFF"/>
              </a:solidFill>
            </a:endParaRPr>
          </a:p>
        </p:txBody>
      </p:sp>
    </p:spTree>
    <p:extLst>
      <p:ext uri="{BB962C8B-B14F-4D97-AF65-F5344CB8AC3E}">
        <p14:creationId xmlns:p14="http://schemas.microsoft.com/office/powerpoint/2010/main" val="3714242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F245D-2F50-BDF8-DCA4-0988792D5BD5}"/>
              </a:ext>
            </a:extLst>
          </p:cNvPr>
          <p:cNvSpPr>
            <a:spLocks noGrp="1"/>
          </p:cNvSpPr>
          <p:nvPr>
            <p:ph type="title"/>
          </p:nvPr>
        </p:nvSpPr>
        <p:spPr/>
        <p:txBody>
          <a:bodyPr/>
          <a:lstStyle/>
          <a:p>
            <a:r>
              <a:rPr lang="en-US" dirty="0">
                <a:ea typeface="+mj-lt"/>
                <a:cs typeface="+mj-lt"/>
              </a:rPr>
              <a:t>Role-Based Access Control (Azure RBAC)</a:t>
            </a:r>
          </a:p>
        </p:txBody>
      </p:sp>
      <p:sp>
        <p:nvSpPr>
          <p:cNvPr id="3" name="Content Placeholder 2">
            <a:extLst>
              <a:ext uri="{FF2B5EF4-FFF2-40B4-BE49-F238E27FC236}">
                <a16:creationId xmlns:a16="http://schemas.microsoft.com/office/drawing/2014/main" id="{9F39FE0E-5A2B-69AD-C110-6C61C22BC0F1}"/>
              </a:ext>
            </a:extLst>
          </p:cNvPr>
          <p:cNvSpPr>
            <a:spLocks noGrp="1"/>
          </p:cNvSpPr>
          <p:nvPr>
            <p:ph idx="1"/>
          </p:nvPr>
        </p:nvSpPr>
        <p:spPr/>
        <p:txBody>
          <a:bodyPr/>
          <a:lstStyle/>
          <a:p>
            <a:r>
              <a:rPr lang="en-US" dirty="0">
                <a:ea typeface="+mn-lt"/>
                <a:cs typeface="+mn-lt"/>
              </a:rPr>
              <a:t>Azure role-based access control (Azure RBAC) helps you manage who has access to Azure resources, what they can do with those resources, and what areas they have access to. Azure RBAC is an authorization system built on Azure Resource Manager that provides fine-grained access management to Azure resources.</a:t>
            </a:r>
          </a:p>
          <a:p>
            <a:r>
              <a:rPr lang="en-US" dirty="0">
                <a:ea typeface="+mn-lt"/>
                <a:cs typeface="+mn-lt"/>
              </a:rPr>
              <a:t>This allows systems administrators and security personnel to more easily manage roles. Azure broadly defines three different roles: </a:t>
            </a:r>
            <a:r>
              <a:rPr lang="en-US" b="1" dirty="0">
                <a:ea typeface="+mn-lt"/>
                <a:cs typeface="+mn-lt"/>
              </a:rPr>
              <a:t>Reader, Contributor, and Owner</a:t>
            </a:r>
            <a:endParaRPr lang="en-US" dirty="0"/>
          </a:p>
        </p:txBody>
      </p:sp>
    </p:spTree>
    <p:extLst>
      <p:ext uri="{BB962C8B-B14F-4D97-AF65-F5344CB8AC3E}">
        <p14:creationId xmlns:p14="http://schemas.microsoft.com/office/powerpoint/2010/main" val="91341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5639-BC6B-2FFC-19B8-A8C4F6585F61}"/>
              </a:ext>
            </a:extLst>
          </p:cNvPr>
          <p:cNvSpPr>
            <a:spLocks noGrp="1"/>
          </p:cNvSpPr>
          <p:nvPr>
            <p:ph type="title"/>
          </p:nvPr>
        </p:nvSpPr>
        <p:spPr/>
        <p:txBody>
          <a:bodyPr/>
          <a:lstStyle/>
          <a:p>
            <a:r>
              <a:rPr lang="en-US" dirty="0"/>
              <a:t>Load Balancer</a:t>
            </a:r>
          </a:p>
        </p:txBody>
      </p:sp>
      <p:sp>
        <p:nvSpPr>
          <p:cNvPr id="3" name="Content Placeholder 2">
            <a:extLst>
              <a:ext uri="{FF2B5EF4-FFF2-40B4-BE49-F238E27FC236}">
                <a16:creationId xmlns:a16="http://schemas.microsoft.com/office/drawing/2014/main" id="{64CE8D9B-D78C-7700-F494-7FD3733F47B9}"/>
              </a:ext>
            </a:extLst>
          </p:cNvPr>
          <p:cNvSpPr>
            <a:spLocks noGrp="1"/>
          </p:cNvSpPr>
          <p:nvPr>
            <p:ph idx="1"/>
          </p:nvPr>
        </p:nvSpPr>
        <p:spPr/>
        <p:txBody>
          <a:bodyPr/>
          <a:lstStyle/>
          <a:p>
            <a:r>
              <a:rPr lang="en-US" dirty="0">
                <a:ea typeface="+mn-lt"/>
                <a:cs typeface="+mn-lt"/>
              </a:rPr>
              <a:t>An Azure load balancer is </a:t>
            </a:r>
            <a:r>
              <a:rPr lang="en-US" b="1" dirty="0">
                <a:ea typeface="+mn-lt"/>
                <a:cs typeface="+mn-lt"/>
              </a:rPr>
              <a:t>a Layer-4 (TCP, UDP) load balancer that provides high availability by distributing incoming traffic among healthy VMs</a:t>
            </a:r>
            <a:r>
              <a:rPr lang="en-US" dirty="0">
                <a:ea typeface="+mn-lt"/>
                <a:cs typeface="+mn-lt"/>
              </a:rPr>
              <a:t>. A load balancer health probe monitors a given port on each VM and only distributes traffic to an operational VM.</a:t>
            </a:r>
          </a:p>
          <a:p>
            <a:r>
              <a:rPr lang="en-US" dirty="0">
                <a:ea typeface="+mn-lt"/>
                <a:cs typeface="+mn-lt"/>
              </a:rPr>
              <a:t>There are three load balancers in Azure: </a:t>
            </a:r>
          </a:p>
          <a:p>
            <a:pPr marL="0" indent="0">
              <a:buNone/>
            </a:pPr>
            <a:r>
              <a:rPr lang="en-US" b="1" dirty="0">
                <a:ea typeface="+mn-lt"/>
                <a:cs typeface="+mn-lt"/>
              </a:rPr>
              <a:t>1.Azure Load Balancer, </a:t>
            </a:r>
            <a:endParaRPr lang="en-US" dirty="0">
              <a:ea typeface="+mn-lt"/>
              <a:cs typeface="+mn-lt"/>
            </a:endParaRPr>
          </a:p>
          <a:p>
            <a:pPr marL="0" indent="0">
              <a:buNone/>
            </a:pPr>
            <a:r>
              <a:rPr lang="en-US" b="1" dirty="0">
                <a:ea typeface="+mn-lt"/>
                <a:cs typeface="+mn-lt"/>
              </a:rPr>
              <a:t>2.Internal Load Balancer (ILB), and </a:t>
            </a:r>
            <a:endParaRPr lang="en-US" dirty="0">
              <a:ea typeface="+mn-lt"/>
              <a:cs typeface="+mn-lt"/>
            </a:endParaRPr>
          </a:p>
          <a:p>
            <a:pPr marL="0" indent="0">
              <a:buNone/>
            </a:pPr>
            <a:r>
              <a:rPr lang="en-US" b="1" dirty="0">
                <a:ea typeface="+mn-lt"/>
                <a:cs typeface="+mn-lt"/>
              </a:rPr>
              <a:t>3.Traffic Manager</a:t>
            </a:r>
            <a:r>
              <a:rPr lang="en-US" dirty="0">
                <a:ea typeface="+mn-lt"/>
                <a:cs typeface="+mn-lt"/>
              </a:rPr>
              <a:t>.</a:t>
            </a:r>
            <a:endParaRPr lang="en-US"/>
          </a:p>
        </p:txBody>
      </p:sp>
    </p:spTree>
    <p:extLst>
      <p:ext uri="{BB962C8B-B14F-4D97-AF65-F5344CB8AC3E}">
        <p14:creationId xmlns:p14="http://schemas.microsoft.com/office/powerpoint/2010/main" val="245158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1BA1-3759-009D-0357-5B9B7BACED19}"/>
              </a:ext>
            </a:extLst>
          </p:cNvPr>
          <p:cNvSpPr>
            <a:spLocks noGrp="1"/>
          </p:cNvSpPr>
          <p:nvPr>
            <p:ph type="title"/>
          </p:nvPr>
        </p:nvSpPr>
        <p:spPr/>
        <p:txBody>
          <a:bodyPr/>
          <a:lstStyle/>
          <a:p>
            <a:r>
              <a:rPr lang="en-US" dirty="0"/>
              <a:t>Load Balancer Image View</a:t>
            </a:r>
          </a:p>
        </p:txBody>
      </p:sp>
      <p:pic>
        <p:nvPicPr>
          <p:cNvPr id="4" name="Picture 4" descr="Diagram&#10;&#10;Description automatically generated">
            <a:extLst>
              <a:ext uri="{FF2B5EF4-FFF2-40B4-BE49-F238E27FC236}">
                <a16:creationId xmlns:a16="http://schemas.microsoft.com/office/drawing/2014/main" id="{3CD7BA06-6437-876B-1C95-72D3951F1619}"/>
              </a:ext>
            </a:extLst>
          </p:cNvPr>
          <p:cNvPicPr>
            <a:picLocks noGrp="1" noChangeAspect="1"/>
          </p:cNvPicPr>
          <p:nvPr>
            <p:ph idx="1"/>
          </p:nvPr>
        </p:nvPicPr>
        <p:blipFill>
          <a:blip r:embed="rId2"/>
          <a:stretch>
            <a:fillRect/>
          </a:stretch>
        </p:blipFill>
        <p:spPr>
          <a:xfrm>
            <a:off x="3495457" y="360614"/>
            <a:ext cx="8451011" cy="5782572"/>
          </a:xfrm>
        </p:spPr>
      </p:pic>
    </p:spTree>
    <p:extLst>
      <p:ext uri="{BB962C8B-B14F-4D97-AF65-F5344CB8AC3E}">
        <p14:creationId xmlns:p14="http://schemas.microsoft.com/office/powerpoint/2010/main" val="2280109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CF939-9409-BFAE-2197-0DA5AE08C698}"/>
              </a:ext>
            </a:extLst>
          </p:cNvPr>
          <p:cNvSpPr>
            <a:spLocks noGrp="1"/>
          </p:cNvSpPr>
          <p:nvPr>
            <p:ph type="title"/>
          </p:nvPr>
        </p:nvSpPr>
        <p:spPr>
          <a:xfrm>
            <a:off x="8161390" y="1079770"/>
            <a:ext cx="3654857" cy="1527244"/>
          </a:xfrm>
        </p:spPr>
        <p:txBody>
          <a:bodyPr>
            <a:normAutofit/>
          </a:bodyPr>
          <a:lstStyle/>
          <a:p>
            <a:r>
              <a:rPr lang="en-US" sz="3200">
                <a:ea typeface="+mj-lt"/>
                <a:cs typeface="+mj-lt"/>
              </a:rPr>
              <a:t>Virtual Machine Scale Sets (VMSS)</a:t>
            </a:r>
            <a:endParaRPr lang="en-US" sz="3200"/>
          </a:p>
        </p:txBody>
      </p:sp>
      <p:sp>
        <p:nvSpPr>
          <p:cNvPr id="13" name="Rectangle 12">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Diagram&#10;&#10;Description automatically generated">
            <a:extLst>
              <a:ext uri="{FF2B5EF4-FFF2-40B4-BE49-F238E27FC236}">
                <a16:creationId xmlns:a16="http://schemas.microsoft.com/office/drawing/2014/main" id="{5356B811-73A8-1CDF-AF41-7114BCC7CF19}"/>
              </a:ext>
            </a:extLst>
          </p:cNvPr>
          <p:cNvPicPr>
            <a:picLocks noChangeAspect="1"/>
          </p:cNvPicPr>
          <p:nvPr/>
        </p:nvPicPr>
        <p:blipFill>
          <a:blip r:embed="rId2"/>
          <a:stretch>
            <a:fillRect/>
          </a:stretch>
        </p:blipFill>
        <p:spPr>
          <a:xfrm>
            <a:off x="864515" y="1400704"/>
            <a:ext cx="6500974" cy="4042567"/>
          </a:xfrm>
          <a:prstGeom prst="rect">
            <a:avLst/>
          </a:prstGeom>
        </p:spPr>
      </p:pic>
      <p:sp>
        <p:nvSpPr>
          <p:cNvPr id="3" name="Content Placeholder 2">
            <a:extLst>
              <a:ext uri="{FF2B5EF4-FFF2-40B4-BE49-F238E27FC236}">
                <a16:creationId xmlns:a16="http://schemas.microsoft.com/office/drawing/2014/main" id="{54AD3E14-C53C-0251-D073-F9836B882F8F}"/>
              </a:ext>
            </a:extLst>
          </p:cNvPr>
          <p:cNvSpPr>
            <a:spLocks noGrp="1"/>
          </p:cNvSpPr>
          <p:nvPr>
            <p:ph idx="1"/>
          </p:nvPr>
        </p:nvSpPr>
        <p:spPr>
          <a:xfrm>
            <a:off x="8161390" y="2607014"/>
            <a:ext cx="3654857" cy="3157903"/>
          </a:xfrm>
        </p:spPr>
        <p:txBody>
          <a:bodyPr anchor="t">
            <a:normAutofit/>
          </a:bodyPr>
          <a:lstStyle/>
          <a:p>
            <a:r>
              <a:rPr lang="en-US" sz="1600">
                <a:solidFill>
                  <a:srgbClr val="FFFFFF"/>
                </a:solidFill>
                <a:ea typeface="+mn-lt"/>
                <a:cs typeface="+mn-lt"/>
              </a:rPr>
              <a:t>Virtual Machine Scale Sets (VMSS), </a:t>
            </a:r>
            <a:r>
              <a:rPr lang="en-US" sz="1600" b="1">
                <a:solidFill>
                  <a:srgbClr val="FFFFFF"/>
                </a:solidFill>
                <a:ea typeface="+mn-lt"/>
                <a:cs typeface="+mn-lt"/>
              </a:rPr>
              <a:t>an interesting service offered by Microsoft Azure, helps to create and manage a set of identical, auto-scaling Virtual Machines (VMs)</a:t>
            </a:r>
            <a:r>
              <a:rPr lang="en-US" sz="1600">
                <a:solidFill>
                  <a:srgbClr val="FFFFFF"/>
                </a:solidFill>
                <a:ea typeface="+mn-lt"/>
                <a:cs typeface="+mn-lt"/>
              </a:rPr>
              <a:t>. The number of VM instances can automatically increase or decrease based on scheduled conditions.</a:t>
            </a:r>
            <a:endParaRPr lang="en-US" sz="1600">
              <a:solidFill>
                <a:srgbClr val="FFFFFF"/>
              </a:solidFill>
            </a:endParaRPr>
          </a:p>
        </p:txBody>
      </p:sp>
    </p:spTree>
    <p:extLst>
      <p:ext uri="{BB962C8B-B14F-4D97-AF65-F5344CB8AC3E}">
        <p14:creationId xmlns:p14="http://schemas.microsoft.com/office/powerpoint/2010/main" val="863291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19EA-CEDA-7687-A57A-F0E5C1BA4057}"/>
              </a:ext>
            </a:extLst>
          </p:cNvPr>
          <p:cNvSpPr>
            <a:spLocks noGrp="1"/>
          </p:cNvSpPr>
          <p:nvPr>
            <p:ph type="title"/>
          </p:nvPr>
        </p:nvSpPr>
        <p:spPr/>
        <p:txBody>
          <a:bodyPr/>
          <a:lstStyle/>
          <a:p>
            <a:r>
              <a:rPr lang="en-US" dirty="0"/>
              <a:t>VMSS creation page </a:t>
            </a:r>
          </a:p>
        </p:txBody>
      </p:sp>
      <p:pic>
        <p:nvPicPr>
          <p:cNvPr id="4" name="Picture 4" descr="Graphical user interface, text, application&#10;&#10;Description automatically generated">
            <a:extLst>
              <a:ext uri="{FF2B5EF4-FFF2-40B4-BE49-F238E27FC236}">
                <a16:creationId xmlns:a16="http://schemas.microsoft.com/office/drawing/2014/main" id="{50DAA895-4C69-66EF-D396-8899282996CA}"/>
              </a:ext>
            </a:extLst>
          </p:cNvPr>
          <p:cNvPicPr>
            <a:picLocks noGrp="1" noChangeAspect="1"/>
          </p:cNvPicPr>
          <p:nvPr>
            <p:ph idx="1"/>
          </p:nvPr>
        </p:nvPicPr>
        <p:blipFill>
          <a:blip r:embed="rId2"/>
          <a:stretch>
            <a:fillRect/>
          </a:stretch>
        </p:blipFill>
        <p:spPr>
          <a:xfrm>
            <a:off x="3667985" y="427037"/>
            <a:ext cx="7875916" cy="5664103"/>
          </a:xfrm>
        </p:spPr>
      </p:pic>
    </p:spTree>
    <p:extLst>
      <p:ext uri="{BB962C8B-B14F-4D97-AF65-F5344CB8AC3E}">
        <p14:creationId xmlns:p14="http://schemas.microsoft.com/office/powerpoint/2010/main" val="314040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95FB-A670-BD28-AF63-3DEC2F03B80C}"/>
              </a:ext>
            </a:extLst>
          </p:cNvPr>
          <p:cNvSpPr>
            <a:spLocks noGrp="1"/>
          </p:cNvSpPr>
          <p:nvPr>
            <p:ph type="title"/>
          </p:nvPr>
        </p:nvSpPr>
        <p:spPr/>
        <p:txBody>
          <a:bodyPr/>
          <a:lstStyle/>
          <a:p>
            <a:r>
              <a:rPr lang="en-US" dirty="0"/>
              <a:t>VMSS created successfully</a:t>
            </a:r>
          </a:p>
        </p:txBody>
      </p:sp>
      <p:pic>
        <p:nvPicPr>
          <p:cNvPr id="7" name="Picture 7" descr="Graphical user interface, text, application, email&#10;&#10;Description automatically generated">
            <a:extLst>
              <a:ext uri="{FF2B5EF4-FFF2-40B4-BE49-F238E27FC236}">
                <a16:creationId xmlns:a16="http://schemas.microsoft.com/office/drawing/2014/main" id="{7978003C-2CA6-5113-3201-A60C37EA4B19}"/>
              </a:ext>
            </a:extLst>
          </p:cNvPr>
          <p:cNvPicPr>
            <a:picLocks noGrp="1" noChangeAspect="1"/>
          </p:cNvPicPr>
          <p:nvPr>
            <p:ph idx="1"/>
          </p:nvPr>
        </p:nvPicPr>
        <p:blipFill>
          <a:blip r:embed="rId2"/>
          <a:stretch>
            <a:fillRect/>
          </a:stretch>
        </p:blipFill>
        <p:spPr>
          <a:xfrm>
            <a:off x="3552967" y="418763"/>
            <a:ext cx="8077199" cy="5766914"/>
          </a:xfrm>
        </p:spPr>
      </p:pic>
    </p:spTree>
    <p:extLst>
      <p:ext uri="{BB962C8B-B14F-4D97-AF65-F5344CB8AC3E}">
        <p14:creationId xmlns:p14="http://schemas.microsoft.com/office/powerpoint/2010/main" val="165673211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Frame</vt:lpstr>
      <vt:lpstr>Tenant and Subscription in Azure </vt:lpstr>
      <vt:lpstr>Identity and access management (IAM)</vt:lpstr>
      <vt:lpstr>Role-Based Access Control (Azure RBAC)</vt:lpstr>
      <vt:lpstr>Load Balancer</vt:lpstr>
      <vt:lpstr>Load Balancer Image View</vt:lpstr>
      <vt:lpstr>Virtual Machine Scale Sets (VMSS)</vt:lpstr>
      <vt:lpstr>VMSS creation page </vt:lpstr>
      <vt:lpstr>VMSS created successfully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89</cp:revision>
  <dcterms:created xsi:type="dcterms:W3CDTF">2022-09-20T05:04:20Z</dcterms:created>
  <dcterms:modified xsi:type="dcterms:W3CDTF">2022-09-20T05:25:06Z</dcterms:modified>
</cp:coreProperties>
</file>