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8" r:id="rId4"/>
    <p:sldId id="259" r:id="rId5"/>
    <p:sldId id="260" r:id="rId6"/>
    <p:sldId id="263" r:id="rId7"/>
    <p:sldId id="264"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D5485E-33FB-6195-C6C4-BA6C3627B4B8}" v="611" dt="2022-10-04T14:09:21.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4E5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4276" y="803705"/>
            <a:ext cx="3202241" cy="288782"/>
          </a:xfrm>
        </p:spPr>
        <p:txBody>
          <a:bodyPr anchor="b">
            <a:normAutofit fontScale="90000"/>
          </a:bodyPr>
          <a:lstStyle/>
          <a:p>
            <a:pPr algn="r"/>
            <a:r>
              <a:rPr lang="en-US" sz="5400">
                <a:solidFill>
                  <a:srgbClr val="FFFFFF"/>
                </a:solidFill>
                <a:cs typeface="Calibri Light"/>
              </a:rPr>
              <a:t>Ansible</a:t>
            </a:r>
            <a:endParaRPr lang="en-US" sz="5400">
              <a:solidFill>
                <a:srgbClr val="FFFFFF"/>
              </a:solidFill>
            </a:endParaRPr>
          </a:p>
        </p:txBody>
      </p:sp>
      <p:sp>
        <p:nvSpPr>
          <p:cNvPr id="3" name="Subtitle 2"/>
          <p:cNvSpPr>
            <a:spLocks noGrp="1"/>
          </p:cNvSpPr>
          <p:nvPr>
            <p:ph type="subTitle" idx="1"/>
          </p:nvPr>
        </p:nvSpPr>
        <p:spPr>
          <a:xfrm>
            <a:off x="638921" y="1525882"/>
            <a:ext cx="3700805" cy="1990072"/>
          </a:xfrm>
        </p:spPr>
        <p:txBody>
          <a:bodyPr vert="horz" lIns="91440" tIns="45720" rIns="91440" bIns="45720" rtlCol="0" anchor="t">
            <a:noAutofit/>
          </a:bodyPr>
          <a:lstStyle/>
          <a:p>
            <a:pPr algn="l"/>
            <a:r>
              <a:rPr lang="en-US" sz="2000" dirty="0">
                <a:solidFill>
                  <a:srgbClr val="FFFFFF"/>
                </a:solidFill>
                <a:ea typeface="+mn-lt"/>
                <a:cs typeface="+mn-lt"/>
              </a:rPr>
              <a:t>Ansible is an open source IT automation engine that automates provisioning, configuration management, application deployment, orchestration, and many other IT processes.</a:t>
            </a:r>
            <a:endParaRPr lang="en-US" sz="2000">
              <a:solidFill>
                <a:srgbClr val="FFFFFF"/>
              </a:solidFill>
              <a:cs typeface="Calibri" panose="020F0502020204030204"/>
            </a:endParaRPr>
          </a:p>
        </p:txBody>
      </p:sp>
      <p:cxnSp>
        <p:nvCxnSpPr>
          <p:cNvPr id="34" name="Straight Connector 33">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8C6B3F9A-9C12-DDEE-510B-F16CA52396DE}"/>
              </a:ext>
            </a:extLst>
          </p:cNvPr>
          <p:cNvPicPr>
            <a:picLocks noChangeAspect="1"/>
          </p:cNvPicPr>
          <p:nvPr/>
        </p:nvPicPr>
        <p:blipFill>
          <a:blip r:embed="rId2"/>
          <a:stretch>
            <a:fillRect/>
          </a:stretch>
        </p:blipFill>
        <p:spPr>
          <a:xfrm>
            <a:off x="4471360" y="510872"/>
            <a:ext cx="7472299" cy="598100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695F18F-9DEC-F78E-88A5-A2FC98ECC4C5}"/>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cs typeface="Calibri Light"/>
              </a:rPr>
              <a:t>Ansible</a:t>
            </a:r>
          </a:p>
        </p:txBody>
      </p:sp>
      <p:cxnSp>
        <p:nvCxnSpPr>
          <p:cNvPr id="35" name="Straight Connector 3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36A888-084D-5C6B-C400-FABD77D248C8}"/>
              </a:ext>
            </a:extLst>
          </p:cNvPr>
          <p:cNvSpPr>
            <a:spLocks noGrp="1"/>
          </p:cNvSpPr>
          <p:nvPr>
            <p:ph idx="1"/>
          </p:nvPr>
        </p:nvSpPr>
        <p:spPr>
          <a:xfrm>
            <a:off x="975724" y="2097033"/>
            <a:ext cx="10815647" cy="4331275"/>
          </a:xfrm>
        </p:spPr>
        <p:txBody>
          <a:bodyPr vert="horz" lIns="91440" tIns="45720" rIns="91440" bIns="45720" rtlCol="0" anchor="t">
            <a:normAutofit/>
          </a:bodyPr>
          <a:lstStyle/>
          <a:p>
            <a:r>
              <a:rPr lang="en-US" dirty="0">
                <a:solidFill>
                  <a:schemeClr val="bg1"/>
                </a:solidFill>
                <a:cs typeface="Calibri"/>
              </a:rPr>
              <a:t>Ansible is a tool written in </a:t>
            </a:r>
            <a:r>
              <a:rPr lang="en-US" b="1" dirty="0">
                <a:solidFill>
                  <a:schemeClr val="bg1"/>
                </a:solidFill>
                <a:cs typeface="Calibri"/>
              </a:rPr>
              <a:t>Python</a:t>
            </a:r>
            <a:r>
              <a:rPr lang="en-US" dirty="0">
                <a:solidFill>
                  <a:schemeClr val="bg1"/>
                </a:solidFill>
                <a:cs typeface="Calibri"/>
              </a:rPr>
              <a:t>, and it uses the declarative markup language YAML to describe the desired state of devices and configuration.</a:t>
            </a:r>
            <a:endParaRPr lang="en-US">
              <a:solidFill>
                <a:schemeClr val="bg1"/>
              </a:solidFill>
              <a:ea typeface="+mn-lt"/>
              <a:cs typeface="+mn-lt"/>
            </a:endParaRPr>
          </a:p>
          <a:p>
            <a:r>
              <a:rPr lang="en-US" dirty="0">
                <a:solidFill>
                  <a:schemeClr val="bg1"/>
                </a:solidFill>
                <a:cs typeface="Calibri"/>
              </a:rPr>
              <a:t>Ansible works by connecting to your nodes and pushing out small programs, called "Ansible modules" to them. These programs are written to be resource models of the desired state of the system. Ansible then executes these modules (over SSH by default), and removes them when finished.</a:t>
            </a:r>
            <a:endParaRPr lang="en-US">
              <a:solidFill>
                <a:schemeClr val="bg1"/>
              </a:solidFill>
              <a:ea typeface="+mn-lt"/>
              <a:cs typeface="+mn-lt"/>
            </a:endParaRPr>
          </a:p>
          <a:p>
            <a:endParaRPr lang="en-US" dirty="0">
              <a:solidFill>
                <a:schemeClr val="bg1"/>
              </a:solidFill>
              <a:cs typeface="Calibri"/>
            </a:endParaRPr>
          </a:p>
        </p:txBody>
      </p:sp>
      <p:sp>
        <p:nvSpPr>
          <p:cNvPr id="37" name="Rectangle 3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004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695F18F-9DEC-F78E-88A5-A2FC98ECC4C5}"/>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cs typeface="Calibri Light"/>
              </a:rPr>
              <a:t>Ansible installation and Setup</a:t>
            </a:r>
            <a:endParaRPr lang="en-US">
              <a:solidFill>
                <a:schemeClr val="bg1"/>
              </a:solidFill>
            </a:endParaRPr>
          </a:p>
        </p:txBody>
      </p:sp>
      <p:cxnSp>
        <p:nvCxnSpPr>
          <p:cNvPr id="35" name="Straight Connector 3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36A888-084D-5C6B-C400-FABD77D248C8}"/>
              </a:ext>
            </a:extLst>
          </p:cNvPr>
          <p:cNvSpPr>
            <a:spLocks noGrp="1"/>
          </p:cNvSpPr>
          <p:nvPr>
            <p:ph idx="1"/>
          </p:nvPr>
        </p:nvSpPr>
        <p:spPr>
          <a:xfrm>
            <a:off x="975724" y="2097033"/>
            <a:ext cx="10815647" cy="4331275"/>
          </a:xfrm>
        </p:spPr>
        <p:txBody>
          <a:bodyPr vert="horz" lIns="91440" tIns="45720" rIns="91440" bIns="45720" rtlCol="0" anchor="t">
            <a:normAutofit/>
          </a:bodyPr>
          <a:lstStyle/>
          <a:p>
            <a:r>
              <a:rPr lang="en-US" sz="2000" dirty="0">
                <a:solidFill>
                  <a:schemeClr val="bg1"/>
                </a:solidFill>
                <a:cs typeface="Calibri"/>
              </a:rPr>
              <a:t>Check python3 version</a:t>
            </a:r>
          </a:p>
          <a:p>
            <a:r>
              <a:rPr lang="en-US" sz="2000" dirty="0">
                <a:solidFill>
                  <a:schemeClr val="bg1"/>
                </a:solidFill>
                <a:cs typeface="Calibri"/>
              </a:rPr>
              <a:t>Pip3 library version needs to update</a:t>
            </a:r>
          </a:p>
          <a:p>
            <a:pPr marL="0" indent="0">
              <a:buNone/>
            </a:pPr>
            <a:r>
              <a:rPr lang="en-US" sz="2000" dirty="0">
                <a:solidFill>
                  <a:schemeClr val="bg1"/>
                </a:solidFill>
                <a:ea typeface="+mn-lt"/>
                <a:cs typeface="+mn-lt"/>
              </a:rPr>
              <a:t> #pip3 install pip –upgrade</a:t>
            </a:r>
            <a:endParaRPr lang="en-US" sz="2000" dirty="0">
              <a:solidFill>
                <a:schemeClr val="bg1"/>
              </a:solidFill>
            </a:endParaRPr>
          </a:p>
          <a:p>
            <a:r>
              <a:rPr lang="en-US" sz="2000" dirty="0">
                <a:solidFill>
                  <a:schemeClr val="bg1"/>
                </a:solidFill>
                <a:cs typeface="Calibri"/>
              </a:rPr>
              <a:t>Installing Ansible through pip3 library</a:t>
            </a:r>
          </a:p>
          <a:p>
            <a:pPr marL="0" indent="0">
              <a:buNone/>
            </a:pPr>
            <a:r>
              <a:rPr lang="en-US" sz="2000" dirty="0">
                <a:solidFill>
                  <a:schemeClr val="bg1"/>
                </a:solidFill>
                <a:cs typeface="Calibri"/>
              </a:rPr>
              <a:t> #pip3 install ansible</a:t>
            </a:r>
            <a:endParaRPr lang="en-US" sz="2000" dirty="0">
              <a:solidFill>
                <a:schemeClr val="bg1"/>
              </a:solidFill>
            </a:endParaRPr>
          </a:p>
          <a:p>
            <a:r>
              <a:rPr lang="en-US" sz="2000" dirty="0">
                <a:solidFill>
                  <a:schemeClr val="bg1"/>
                </a:solidFill>
                <a:cs typeface="Calibri"/>
              </a:rPr>
              <a:t>We setup the ansible host machine and remote server environment for test purpose.</a:t>
            </a:r>
          </a:p>
          <a:p>
            <a:endParaRPr lang="en-US" sz="2000" dirty="0">
              <a:solidFill>
                <a:schemeClr val="bg1"/>
              </a:solidFill>
              <a:cs typeface="Calibri"/>
            </a:endParaRPr>
          </a:p>
          <a:p>
            <a:pPr marL="0" indent="0">
              <a:buNone/>
            </a:pPr>
            <a:r>
              <a:rPr lang="en-US" sz="2000" dirty="0">
                <a:solidFill>
                  <a:schemeClr val="bg1"/>
                </a:solidFill>
                <a:cs typeface="Calibri"/>
              </a:rPr>
              <a:t>      </a:t>
            </a:r>
          </a:p>
        </p:txBody>
      </p:sp>
      <p:sp>
        <p:nvSpPr>
          <p:cNvPr id="37" name="Rectangle 3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66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569A976-E54E-28B7-58C6-192C0800F2FE}"/>
              </a:ext>
            </a:extLst>
          </p:cNvPr>
          <p:cNvSpPr>
            <a:spLocks noGrp="1"/>
          </p:cNvSpPr>
          <p:nvPr>
            <p:ph type="title"/>
          </p:nvPr>
        </p:nvSpPr>
        <p:spPr>
          <a:xfrm>
            <a:off x="838200" y="669925"/>
            <a:ext cx="9742304" cy="1052393"/>
          </a:xfrm>
        </p:spPr>
        <p:txBody>
          <a:bodyPr anchor="b">
            <a:normAutofit fontScale="90000"/>
          </a:bodyPr>
          <a:lstStyle/>
          <a:p>
            <a:pPr algn="r"/>
            <a:r>
              <a:rPr lang="en-US" dirty="0">
                <a:solidFill>
                  <a:schemeClr val="bg1"/>
                </a:solidFill>
                <a:cs typeface="Calibri Light"/>
              </a:rPr>
              <a:t>Ansible Remote and Host machines setup: </a:t>
            </a:r>
            <a:endParaRPr lang="en-US" dirty="0">
              <a:solidFill>
                <a:schemeClr val="bg1"/>
              </a:solidFill>
            </a:endParaRPr>
          </a:p>
        </p:txBody>
      </p:sp>
      <p:cxnSp>
        <p:nvCxnSpPr>
          <p:cNvPr id="2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F8962B-5A93-4466-B529-2B570C4C559E}"/>
              </a:ext>
            </a:extLst>
          </p:cNvPr>
          <p:cNvSpPr>
            <a:spLocks noGrp="1"/>
          </p:cNvSpPr>
          <p:nvPr>
            <p:ph idx="1"/>
          </p:nvPr>
        </p:nvSpPr>
        <p:spPr>
          <a:xfrm>
            <a:off x="645045" y="2183297"/>
            <a:ext cx="10758137" cy="4331275"/>
          </a:xfrm>
        </p:spPr>
        <p:txBody>
          <a:bodyPr vert="horz" lIns="91440" tIns="45720" rIns="91440" bIns="45720" rtlCol="0" anchor="t">
            <a:normAutofit/>
          </a:bodyPr>
          <a:lstStyle/>
          <a:p>
            <a:pPr>
              <a:buFont typeface="Wingdings" panose="020B0604020202020204" pitchFamily="34" charset="0"/>
              <a:buChar char="q"/>
            </a:pPr>
            <a:r>
              <a:rPr lang="en-US" sz="3200" dirty="0">
                <a:solidFill>
                  <a:schemeClr val="bg1"/>
                </a:solidFill>
                <a:ea typeface="+mn-lt"/>
                <a:cs typeface="+mn-lt"/>
              </a:rPr>
              <a:t>On remote server</a:t>
            </a:r>
            <a:endParaRPr lang="en-US" sz="3200" dirty="0">
              <a:solidFill>
                <a:schemeClr val="bg1"/>
              </a:solidFill>
              <a:cs typeface="Calibri"/>
            </a:endParaRPr>
          </a:p>
          <a:p>
            <a:pPr lvl="1"/>
            <a:r>
              <a:rPr lang="en-US" sz="1800" dirty="0">
                <a:solidFill>
                  <a:schemeClr val="bg1"/>
                </a:solidFill>
                <a:cs typeface="Calibri"/>
              </a:rPr>
              <a:t>    enable the password authentication - #vi /</a:t>
            </a:r>
            <a:r>
              <a:rPr lang="en-US" sz="1800" dirty="0" err="1">
                <a:solidFill>
                  <a:schemeClr val="bg1"/>
                </a:solidFill>
                <a:cs typeface="Calibri"/>
              </a:rPr>
              <a:t>etc</a:t>
            </a:r>
            <a:r>
              <a:rPr lang="en-US" sz="1800" dirty="0">
                <a:solidFill>
                  <a:schemeClr val="bg1"/>
                </a:solidFill>
                <a:cs typeface="Calibri"/>
              </a:rPr>
              <a:t>/</a:t>
            </a:r>
            <a:r>
              <a:rPr lang="en-US" sz="1800" dirty="0" err="1">
                <a:solidFill>
                  <a:schemeClr val="bg1"/>
                </a:solidFill>
                <a:cs typeface="Calibri"/>
              </a:rPr>
              <a:t>ssh</a:t>
            </a:r>
            <a:r>
              <a:rPr lang="en-US" sz="1800" dirty="0">
                <a:solidFill>
                  <a:schemeClr val="bg1"/>
                </a:solidFill>
                <a:cs typeface="Calibri"/>
              </a:rPr>
              <a:t>/</a:t>
            </a:r>
            <a:r>
              <a:rPr lang="en-US" sz="1800" dirty="0" err="1">
                <a:solidFill>
                  <a:schemeClr val="bg1"/>
                </a:solidFill>
                <a:cs typeface="Calibri"/>
              </a:rPr>
              <a:t>sshd_config</a:t>
            </a:r>
            <a:r>
              <a:rPr lang="en-US" sz="1800" dirty="0">
                <a:solidFill>
                  <a:schemeClr val="bg1"/>
                </a:solidFill>
                <a:cs typeface="Calibri"/>
              </a:rPr>
              <a:t> - </a:t>
            </a:r>
            <a:r>
              <a:rPr lang="en-US" sz="1800" dirty="0" err="1">
                <a:solidFill>
                  <a:schemeClr val="bg1"/>
                </a:solidFill>
                <a:cs typeface="Calibri"/>
              </a:rPr>
              <a:t>PasswordAuthentication</a:t>
            </a:r>
            <a:r>
              <a:rPr lang="en-US" sz="1800" dirty="0">
                <a:solidFill>
                  <a:schemeClr val="bg1"/>
                </a:solidFill>
                <a:cs typeface="Calibri"/>
              </a:rPr>
              <a:t> yes</a:t>
            </a:r>
          </a:p>
          <a:p>
            <a:pPr lvl="1"/>
            <a:r>
              <a:rPr lang="en-US" sz="1800" dirty="0">
                <a:solidFill>
                  <a:schemeClr val="bg1"/>
                </a:solidFill>
                <a:cs typeface="Calibri"/>
              </a:rPr>
              <a:t>    Assign password to the user - #sudo passwd root</a:t>
            </a:r>
          </a:p>
          <a:p>
            <a:pPr lvl="1"/>
            <a:r>
              <a:rPr lang="en-US" sz="1800" dirty="0">
                <a:solidFill>
                  <a:schemeClr val="bg1"/>
                </a:solidFill>
                <a:cs typeface="Calibri"/>
              </a:rPr>
              <a:t>    restart the </a:t>
            </a:r>
            <a:r>
              <a:rPr lang="en-US" sz="1800" dirty="0" err="1">
                <a:solidFill>
                  <a:schemeClr val="bg1"/>
                </a:solidFill>
                <a:cs typeface="Calibri"/>
              </a:rPr>
              <a:t>sshd</a:t>
            </a:r>
            <a:r>
              <a:rPr lang="en-US" sz="1800" dirty="0">
                <a:solidFill>
                  <a:schemeClr val="bg1"/>
                </a:solidFill>
                <a:cs typeface="Calibri"/>
              </a:rPr>
              <a:t> service - #systemctl restart </a:t>
            </a:r>
            <a:r>
              <a:rPr lang="en-US" sz="1800" dirty="0" err="1">
                <a:solidFill>
                  <a:schemeClr val="bg1"/>
                </a:solidFill>
                <a:cs typeface="Calibri"/>
              </a:rPr>
              <a:t>sshd</a:t>
            </a:r>
            <a:endParaRPr lang="en-US" sz="1800" dirty="0" err="1">
              <a:solidFill>
                <a:schemeClr val="bg1"/>
              </a:solidFill>
            </a:endParaRPr>
          </a:p>
          <a:p>
            <a:pPr>
              <a:buFont typeface="Wingdings" panose="020B0604020202020204" pitchFamily="34" charset="0"/>
              <a:buChar char="Ø"/>
            </a:pPr>
            <a:endParaRPr lang="en-US" sz="2000" dirty="0">
              <a:solidFill>
                <a:schemeClr val="bg1"/>
              </a:solidFill>
              <a:ea typeface="+mn-lt"/>
              <a:cs typeface="+mn-lt"/>
            </a:endParaRPr>
          </a:p>
          <a:p>
            <a:pPr>
              <a:buFont typeface="Wingdings" panose="020B0604020202020204" pitchFamily="34" charset="0"/>
              <a:buChar char="q"/>
            </a:pPr>
            <a:r>
              <a:rPr lang="en-US" sz="3200" dirty="0">
                <a:solidFill>
                  <a:schemeClr val="bg1"/>
                </a:solidFill>
                <a:ea typeface="+mn-lt"/>
                <a:cs typeface="+mn-lt"/>
              </a:rPr>
              <a:t>On host server</a:t>
            </a:r>
            <a:endParaRPr lang="en-US" sz="3200" dirty="0">
              <a:solidFill>
                <a:schemeClr val="bg1"/>
              </a:solidFill>
              <a:cs typeface="Calibri"/>
            </a:endParaRPr>
          </a:p>
          <a:p>
            <a:pPr lvl="1"/>
            <a:r>
              <a:rPr lang="en-US" sz="1800" dirty="0">
                <a:solidFill>
                  <a:schemeClr val="bg1"/>
                </a:solidFill>
                <a:cs typeface="Calibri"/>
              </a:rPr>
              <a:t>  generate the </a:t>
            </a:r>
            <a:r>
              <a:rPr lang="en-US" sz="1800" dirty="0" err="1">
                <a:solidFill>
                  <a:schemeClr val="bg1"/>
                </a:solidFill>
                <a:cs typeface="Calibri"/>
              </a:rPr>
              <a:t>ssh</a:t>
            </a:r>
            <a:r>
              <a:rPr lang="en-US" sz="1800" dirty="0">
                <a:solidFill>
                  <a:schemeClr val="bg1"/>
                </a:solidFill>
                <a:cs typeface="Calibri"/>
              </a:rPr>
              <a:t> key - #ssh-keygen</a:t>
            </a:r>
          </a:p>
          <a:p>
            <a:pPr lvl="1"/>
            <a:r>
              <a:rPr lang="en-US" sz="1800" dirty="0">
                <a:solidFill>
                  <a:srgbClr val="FFFFFF"/>
                </a:solidFill>
                <a:cs typeface="Calibri"/>
              </a:rPr>
              <a:t>  copy the </a:t>
            </a:r>
            <a:r>
              <a:rPr lang="en-US" sz="1800" dirty="0" err="1">
                <a:solidFill>
                  <a:srgbClr val="FFFFFF"/>
                </a:solidFill>
                <a:cs typeface="Calibri"/>
              </a:rPr>
              <a:t>ssh</a:t>
            </a:r>
            <a:r>
              <a:rPr lang="en-US" sz="1800" dirty="0">
                <a:solidFill>
                  <a:srgbClr val="FFFFFF"/>
                </a:solidFill>
                <a:cs typeface="Calibri"/>
              </a:rPr>
              <a:t> key to remote machine - #ssh-copy-id </a:t>
            </a:r>
            <a:r>
              <a:rPr lang="en-US" sz="1800" dirty="0" err="1">
                <a:solidFill>
                  <a:srgbClr val="FFFFFF"/>
                </a:solidFill>
                <a:cs typeface="Calibri"/>
              </a:rPr>
              <a:t>root@ip</a:t>
            </a:r>
            <a:r>
              <a:rPr lang="en-US" sz="1800" dirty="0">
                <a:solidFill>
                  <a:srgbClr val="FFFFFF"/>
                </a:solidFill>
                <a:cs typeface="Calibri"/>
              </a:rPr>
              <a:t>   </a:t>
            </a:r>
          </a:p>
          <a:p>
            <a:pPr marL="457200" lvl="1" indent="0">
              <a:buNone/>
            </a:pPr>
            <a:endParaRPr lang="en-US" sz="1800" dirty="0">
              <a:solidFill>
                <a:srgbClr val="FFFFFF"/>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17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A75DA70-CBEB-195B-AA48-C42094AB850C}"/>
              </a:ext>
            </a:extLst>
          </p:cNvPr>
          <p:cNvSpPr>
            <a:spLocks noGrp="1"/>
          </p:cNvSpPr>
          <p:nvPr>
            <p:ph type="title"/>
          </p:nvPr>
        </p:nvSpPr>
        <p:spPr>
          <a:xfrm>
            <a:off x="838200" y="669925"/>
            <a:ext cx="7255021" cy="1354317"/>
          </a:xfrm>
        </p:spPr>
        <p:txBody>
          <a:bodyPr anchor="b">
            <a:normAutofit/>
          </a:bodyPr>
          <a:lstStyle/>
          <a:p>
            <a:pPr algn="r"/>
            <a:r>
              <a:rPr lang="en-US" dirty="0">
                <a:solidFill>
                  <a:schemeClr val="bg1"/>
                </a:solidFill>
                <a:cs typeface="Calibri Light"/>
              </a:rPr>
              <a:t>Ansible </a:t>
            </a:r>
            <a:r>
              <a:rPr lang="en-US" dirty="0" err="1">
                <a:solidFill>
                  <a:schemeClr val="bg1"/>
                </a:solidFill>
                <a:cs typeface="Calibri Light"/>
              </a:rPr>
              <a:t>Adhoc</a:t>
            </a:r>
            <a:r>
              <a:rPr lang="en-US" dirty="0">
                <a:solidFill>
                  <a:schemeClr val="bg1"/>
                </a:solidFill>
                <a:cs typeface="Calibri Light"/>
              </a:rPr>
              <a:t> commands</a:t>
            </a:r>
            <a:br>
              <a:rPr lang="en-US" dirty="0">
                <a:solidFill>
                  <a:schemeClr val="bg1"/>
                </a:solidFill>
                <a:cs typeface="Calibri Light"/>
              </a:rPr>
            </a:br>
            <a:endParaRPr lang="en-US">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BAA8EB-39A0-6F66-AA46-3CB5ED6B3BB6}"/>
              </a:ext>
            </a:extLst>
          </p:cNvPr>
          <p:cNvSpPr>
            <a:spLocks noGrp="1"/>
          </p:cNvSpPr>
          <p:nvPr>
            <p:ph idx="1"/>
          </p:nvPr>
        </p:nvSpPr>
        <p:spPr>
          <a:xfrm>
            <a:off x="271234" y="2154542"/>
            <a:ext cx="4374591" cy="4532558"/>
          </a:xfrm>
        </p:spPr>
        <p:txBody>
          <a:bodyPr vert="horz" lIns="91440" tIns="45720" rIns="91440" bIns="45720" rtlCol="0" anchor="t">
            <a:normAutofit/>
          </a:bodyPr>
          <a:lstStyle/>
          <a:p>
            <a:r>
              <a:rPr lang="en-US" sz="2000" dirty="0">
                <a:solidFill>
                  <a:schemeClr val="bg1"/>
                </a:solidFill>
                <a:ea typeface="+mn-lt"/>
                <a:cs typeface="+mn-lt"/>
              </a:rPr>
              <a:t>Ad hoc commands are </a:t>
            </a:r>
            <a:r>
              <a:rPr lang="en-US" sz="2000" b="1" dirty="0">
                <a:solidFill>
                  <a:schemeClr val="bg1"/>
                </a:solidFill>
                <a:ea typeface="+mn-lt"/>
                <a:cs typeface="+mn-lt"/>
              </a:rPr>
              <a:t>commands which can be run individually to perform quick functions</a:t>
            </a:r>
            <a:r>
              <a:rPr lang="en-US" sz="2000" dirty="0">
                <a:solidFill>
                  <a:schemeClr val="bg1"/>
                </a:solidFill>
                <a:ea typeface="+mn-lt"/>
                <a:cs typeface="+mn-lt"/>
              </a:rPr>
              <a:t>. These commands need not be performed later. For example, you have to reboot all your company servers. For this, you will run the </a:t>
            </a:r>
            <a:r>
              <a:rPr lang="en-US" sz="2000" dirty="0" err="1">
                <a:solidFill>
                  <a:schemeClr val="bg1"/>
                </a:solidFill>
                <a:ea typeface="+mn-lt"/>
                <a:cs typeface="+mn-lt"/>
              </a:rPr>
              <a:t>Adhoc</a:t>
            </a:r>
            <a:r>
              <a:rPr lang="en-US" sz="2000" dirty="0">
                <a:solidFill>
                  <a:schemeClr val="bg1"/>
                </a:solidFill>
                <a:ea typeface="+mn-lt"/>
                <a:cs typeface="+mn-lt"/>
              </a:rPr>
              <a:t> commands from '/</a:t>
            </a:r>
            <a:r>
              <a:rPr lang="en-US" sz="2000" dirty="0" err="1">
                <a:solidFill>
                  <a:schemeClr val="bg1"/>
                </a:solidFill>
                <a:ea typeface="+mn-lt"/>
                <a:cs typeface="+mn-lt"/>
              </a:rPr>
              <a:t>usr</a:t>
            </a:r>
            <a:r>
              <a:rPr lang="en-US" sz="2000" dirty="0">
                <a:solidFill>
                  <a:schemeClr val="bg1"/>
                </a:solidFill>
                <a:ea typeface="+mn-lt"/>
                <a:cs typeface="+mn-lt"/>
              </a:rPr>
              <a:t>/bin/ansible'.</a:t>
            </a:r>
            <a:endParaRPr lang="en-US"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85DE16-CCEF-16F6-1A41-A28F3865DE42}"/>
              </a:ext>
            </a:extLst>
          </p:cNvPr>
          <p:cNvSpPr txBox="1"/>
          <p:nvPr/>
        </p:nvSpPr>
        <p:spPr>
          <a:xfrm>
            <a:off x="4945213" y="1827722"/>
            <a:ext cx="6967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TextBox 4">
            <a:extLst>
              <a:ext uri="{FF2B5EF4-FFF2-40B4-BE49-F238E27FC236}">
                <a16:creationId xmlns:a16="http://schemas.microsoft.com/office/drawing/2014/main" id="{50268C56-8370-57AE-FD31-751C4087B6A9}"/>
              </a:ext>
            </a:extLst>
          </p:cNvPr>
          <p:cNvSpPr txBox="1"/>
          <p:nvPr/>
        </p:nvSpPr>
        <p:spPr>
          <a:xfrm>
            <a:off x="5248035" y="2098795"/>
            <a:ext cx="509647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ea typeface="+mn-lt"/>
                <a:cs typeface="+mn-lt"/>
              </a:rPr>
              <a:t>Ad hoc commands are </a:t>
            </a:r>
            <a:r>
              <a:rPr lang="en-US" sz="2800" b="1" dirty="0">
                <a:solidFill>
                  <a:schemeClr val="bg1"/>
                </a:solidFill>
                <a:ea typeface="+mn-lt"/>
                <a:cs typeface="+mn-lt"/>
              </a:rPr>
              <a:t>commands which can be run individually to perform quick functions</a:t>
            </a:r>
            <a:r>
              <a:rPr lang="en-US" sz="2800" dirty="0">
                <a:solidFill>
                  <a:schemeClr val="bg1"/>
                </a:solidFill>
                <a:ea typeface="+mn-lt"/>
                <a:cs typeface="+mn-lt"/>
              </a:rPr>
              <a:t>. These commands need not be performed later. For example, you have to reboot all your company servers. For this, you will run the </a:t>
            </a:r>
            <a:r>
              <a:rPr lang="en-US" sz="2800" dirty="0" err="1">
                <a:solidFill>
                  <a:schemeClr val="bg1"/>
                </a:solidFill>
                <a:ea typeface="+mn-lt"/>
                <a:cs typeface="+mn-lt"/>
              </a:rPr>
              <a:t>Adhoc</a:t>
            </a:r>
            <a:r>
              <a:rPr lang="en-US" sz="2800" dirty="0">
                <a:solidFill>
                  <a:schemeClr val="bg1"/>
                </a:solidFill>
                <a:ea typeface="+mn-lt"/>
                <a:cs typeface="+mn-lt"/>
              </a:rPr>
              <a:t> commands from '/</a:t>
            </a:r>
            <a:r>
              <a:rPr lang="en-US" sz="2800" dirty="0" err="1">
                <a:solidFill>
                  <a:schemeClr val="bg1"/>
                </a:solidFill>
                <a:ea typeface="+mn-lt"/>
                <a:cs typeface="+mn-lt"/>
              </a:rPr>
              <a:t>usr</a:t>
            </a:r>
            <a:r>
              <a:rPr lang="en-US" sz="2800" dirty="0">
                <a:solidFill>
                  <a:schemeClr val="bg1"/>
                </a:solidFill>
                <a:ea typeface="+mn-lt"/>
                <a:cs typeface="+mn-lt"/>
              </a:rPr>
              <a:t>/bin/ansible'.</a:t>
            </a:r>
          </a:p>
          <a:p>
            <a:endParaRPr lang="en-US" dirty="0">
              <a:solidFill>
                <a:schemeClr val="bg1"/>
              </a:solidFill>
              <a:cs typeface="Calibri"/>
            </a:endParaRPr>
          </a:p>
        </p:txBody>
      </p:sp>
    </p:spTree>
    <p:extLst>
      <p:ext uri="{BB962C8B-B14F-4D97-AF65-F5344CB8AC3E}">
        <p14:creationId xmlns:p14="http://schemas.microsoft.com/office/powerpoint/2010/main" val="427621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A75DA70-CBEB-195B-AA48-C42094AB850C}"/>
              </a:ext>
            </a:extLst>
          </p:cNvPr>
          <p:cNvSpPr>
            <a:spLocks noGrp="1"/>
          </p:cNvSpPr>
          <p:nvPr>
            <p:ph type="title"/>
          </p:nvPr>
        </p:nvSpPr>
        <p:spPr>
          <a:xfrm>
            <a:off x="838200" y="669925"/>
            <a:ext cx="7255021" cy="1354317"/>
          </a:xfrm>
        </p:spPr>
        <p:txBody>
          <a:bodyPr anchor="b">
            <a:normAutofit/>
          </a:bodyPr>
          <a:lstStyle/>
          <a:p>
            <a:r>
              <a:rPr lang="en-US" dirty="0">
                <a:solidFill>
                  <a:schemeClr val="bg1"/>
                </a:solidFill>
                <a:ea typeface="+mj-lt"/>
                <a:cs typeface="+mj-lt"/>
              </a:rPr>
              <a:t>Examples of </a:t>
            </a:r>
            <a:r>
              <a:rPr lang="en-US" dirty="0" err="1">
                <a:solidFill>
                  <a:schemeClr val="bg1"/>
                </a:solidFill>
                <a:ea typeface="+mj-lt"/>
                <a:cs typeface="+mj-lt"/>
              </a:rPr>
              <a:t>Adhoc</a:t>
            </a:r>
            <a:r>
              <a:rPr lang="en-US" dirty="0">
                <a:solidFill>
                  <a:schemeClr val="bg1"/>
                </a:solidFill>
                <a:ea typeface="+mj-lt"/>
                <a:cs typeface="+mj-lt"/>
              </a:rPr>
              <a:t> commands</a:t>
            </a:r>
          </a:p>
          <a:p>
            <a:pPr algn="r"/>
            <a:endParaRPr lang="en-US" dirty="0">
              <a:solidFill>
                <a:schemeClr val="bg1"/>
              </a:solidFill>
              <a:cs typeface="Calibri Light"/>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BAA8EB-39A0-6F66-AA46-3CB5ED6B3BB6}"/>
              </a:ext>
            </a:extLst>
          </p:cNvPr>
          <p:cNvSpPr>
            <a:spLocks noGrp="1"/>
          </p:cNvSpPr>
          <p:nvPr>
            <p:ph idx="1"/>
          </p:nvPr>
        </p:nvSpPr>
        <p:spPr>
          <a:xfrm>
            <a:off x="271234" y="2154542"/>
            <a:ext cx="90139" cy="4532558"/>
          </a:xfrm>
        </p:spPr>
        <p:txBody>
          <a:bodyPr vert="horz" lIns="91440" tIns="45720" rIns="91440" bIns="45720" rtlCol="0" anchor="t">
            <a:normAutofit/>
          </a:bodyPr>
          <a:lstStyle/>
          <a:p>
            <a:pPr marL="0" indent="0">
              <a:buNone/>
            </a:pPr>
            <a:endParaRPr lang="en-US" sz="2000" dirty="0">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85DE16-CCEF-16F6-1A41-A28F3865DE42}"/>
              </a:ext>
            </a:extLst>
          </p:cNvPr>
          <p:cNvSpPr txBox="1"/>
          <p:nvPr/>
        </p:nvSpPr>
        <p:spPr>
          <a:xfrm>
            <a:off x="4945213" y="1827722"/>
            <a:ext cx="6967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TextBox 4">
            <a:extLst>
              <a:ext uri="{FF2B5EF4-FFF2-40B4-BE49-F238E27FC236}">
                <a16:creationId xmlns:a16="http://schemas.microsoft.com/office/drawing/2014/main" id="{50268C56-8370-57AE-FD31-751C4087B6A9}"/>
              </a:ext>
            </a:extLst>
          </p:cNvPr>
          <p:cNvSpPr txBox="1"/>
          <p:nvPr/>
        </p:nvSpPr>
        <p:spPr>
          <a:xfrm>
            <a:off x="891695" y="2199437"/>
            <a:ext cx="10286699" cy="20282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800" dirty="0">
                <a:solidFill>
                  <a:schemeClr val="bg1"/>
                </a:solidFill>
                <a:ea typeface="+mn-lt"/>
                <a:cs typeface="+mn-lt"/>
              </a:rPr>
              <a:t>ansible all -a "free -m"</a:t>
            </a:r>
          </a:p>
          <a:p>
            <a:pPr marL="285750" indent="-285750">
              <a:lnSpc>
                <a:spcPct val="90000"/>
              </a:lnSpc>
              <a:spcBef>
                <a:spcPts val="1000"/>
              </a:spcBef>
              <a:buFont typeface="Arial"/>
              <a:buChar char="•"/>
            </a:pPr>
            <a:r>
              <a:rPr lang="en-US" sz="2800" dirty="0">
                <a:solidFill>
                  <a:schemeClr val="bg1"/>
                </a:solidFill>
                <a:ea typeface="+mn-lt"/>
                <a:cs typeface="+mn-lt"/>
              </a:rPr>
              <a:t>ansible all -m ping</a:t>
            </a:r>
          </a:p>
          <a:p>
            <a:pPr marL="285750" indent="-285750">
              <a:lnSpc>
                <a:spcPct val="90000"/>
              </a:lnSpc>
              <a:spcBef>
                <a:spcPts val="1000"/>
              </a:spcBef>
              <a:buFont typeface="Arial"/>
              <a:buChar char="•"/>
            </a:pPr>
            <a:r>
              <a:rPr lang="en-US" sz="2800" dirty="0">
                <a:solidFill>
                  <a:schemeClr val="bg1"/>
                </a:solidFill>
                <a:ea typeface="+mn-lt"/>
                <a:cs typeface="+mn-lt"/>
              </a:rPr>
              <a:t>ansible all -m yum -a "name=httpd state=installed"</a:t>
            </a:r>
          </a:p>
          <a:p>
            <a:pPr marL="285750" indent="-285750">
              <a:lnSpc>
                <a:spcPct val="90000"/>
              </a:lnSpc>
              <a:spcBef>
                <a:spcPts val="1000"/>
              </a:spcBef>
              <a:buFont typeface="Arial"/>
              <a:buChar char="•"/>
            </a:pPr>
            <a:r>
              <a:rPr lang="en-US" sz="2800" dirty="0">
                <a:solidFill>
                  <a:schemeClr val="bg1"/>
                </a:solidFill>
                <a:cs typeface="Calibri"/>
              </a:rPr>
              <a:t>ansible all -m service -a "name=httpd state=started enabled=yes"</a:t>
            </a:r>
            <a:endParaRPr lang="en-US" dirty="0">
              <a:solidFill>
                <a:schemeClr val="bg1"/>
              </a:solidFill>
              <a:cs typeface="Calibri"/>
            </a:endParaRPr>
          </a:p>
        </p:txBody>
      </p:sp>
    </p:spTree>
    <p:extLst>
      <p:ext uri="{BB962C8B-B14F-4D97-AF65-F5344CB8AC3E}">
        <p14:creationId xmlns:p14="http://schemas.microsoft.com/office/powerpoint/2010/main" val="324498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A75DA70-CBEB-195B-AA48-C42094AB850C}"/>
              </a:ext>
            </a:extLst>
          </p:cNvPr>
          <p:cNvSpPr>
            <a:spLocks noGrp="1"/>
          </p:cNvSpPr>
          <p:nvPr>
            <p:ph type="title"/>
          </p:nvPr>
        </p:nvSpPr>
        <p:spPr>
          <a:xfrm>
            <a:off x="809445" y="483019"/>
            <a:ext cx="7255021" cy="1354317"/>
          </a:xfrm>
        </p:spPr>
        <p:txBody>
          <a:bodyPr anchor="b">
            <a:normAutofit/>
          </a:bodyPr>
          <a:lstStyle/>
          <a:p>
            <a:r>
              <a:rPr lang="en-US" dirty="0">
                <a:solidFill>
                  <a:schemeClr val="bg1"/>
                </a:solidFill>
                <a:cs typeface="Calibri Light"/>
              </a:rPr>
              <a:t>Ansible Playbooks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BAA8EB-39A0-6F66-AA46-3CB5ED6B3BB6}"/>
              </a:ext>
            </a:extLst>
          </p:cNvPr>
          <p:cNvSpPr>
            <a:spLocks noGrp="1"/>
          </p:cNvSpPr>
          <p:nvPr>
            <p:ph idx="1"/>
          </p:nvPr>
        </p:nvSpPr>
        <p:spPr>
          <a:xfrm flipH="1">
            <a:off x="663299" y="2154542"/>
            <a:ext cx="9212010" cy="3784936"/>
          </a:xfrm>
        </p:spPr>
        <p:txBody>
          <a:bodyPr vert="horz" lIns="91440" tIns="45720" rIns="91440" bIns="45720" rtlCol="0" anchor="t">
            <a:normAutofit lnSpcReduction="10000"/>
          </a:bodyPr>
          <a:lstStyle/>
          <a:p>
            <a:pPr marL="0" indent="0">
              <a:buNone/>
            </a:pPr>
            <a:r>
              <a:rPr lang="en-US" sz="2000" dirty="0">
                <a:solidFill>
                  <a:schemeClr val="bg1"/>
                </a:solidFill>
                <a:ea typeface="+mn-lt"/>
                <a:cs typeface="+mn-lt"/>
              </a:rPr>
              <a:t>Ansible Playbooks are </a:t>
            </a:r>
            <a:r>
              <a:rPr lang="en-US" sz="2000" b="1" dirty="0">
                <a:solidFill>
                  <a:schemeClr val="bg1"/>
                </a:solidFill>
                <a:ea typeface="+mn-lt"/>
                <a:cs typeface="+mn-lt"/>
              </a:rPr>
              <a:t>lists of tasks that automatically execute against hosts</a:t>
            </a:r>
            <a:r>
              <a:rPr lang="en-US" sz="2000" dirty="0">
                <a:solidFill>
                  <a:schemeClr val="bg1"/>
                </a:solidFill>
                <a:ea typeface="+mn-lt"/>
                <a:cs typeface="+mn-lt"/>
              </a:rPr>
              <a:t>. Groups of hosts form your Ansible inventory. Each module within an Ansible Playbook performs a specific task. Each module contains metadata that determines when and where a task is executed, as well as which user executes it.</a:t>
            </a:r>
            <a:endParaRPr lang="en-US" sz="2000">
              <a:solidFill>
                <a:schemeClr val="bg1"/>
              </a:solidFill>
              <a:ea typeface="+mn-lt"/>
              <a:cs typeface="+mn-lt"/>
            </a:endParaRPr>
          </a:p>
          <a:p>
            <a:pPr marL="0" indent="0">
              <a:buNone/>
            </a:pPr>
            <a:r>
              <a:rPr lang="en-US" sz="2000" dirty="0">
                <a:solidFill>
                  <a:schemeClr val="bg1"/>
                </a:solidFill>
                <a:ea typeface="+mn-lt"/>
                <a:cs typeface="+mn-lt"/>
              </a:rPr>
              <a:t>A playbook is </a:t>
            </a:r>
            <a:r>
              <a:rPr lang="en-US" sz="2000" b="1" dirty="0">
                <a:solidFill>
                  <a:schemeClr val="bg1"/>
                </a:solidFill>
                <a:ea typeface="+mn-lt"/>
                <a:cs typeface="+mn-lt"/>
              </a:rPr>
              <a:t>a text file that contains a list of one or more plays to run in order</a:t>
            </a:r>
            <a:r>
              <a:rPr lang="en-US" sz="2000" dirty="0">
                <a:solidFill>
                  <a:schemeClr val="bg1"/>
                </a:solidFill>
                <a:ea typeface="+mn-lt"/>
                <a:cs typeface="+mn-lt"/>
              </a:rPr>
              <a:t>. In the previously given example, you can see we are running all the tasks against a single host group named webservers this is called A PLAY. If I want to run a different set of tasks against different host group.</a:t>
            </a:r>
          </a:p>
          <a:p>
            <a:pPr>
              <a:buFont typeface="Arial"/>
              <a:buChar char="•"/>
            </a:pPr>
            <a:r>
              <a:rPr lang="en-US" sz="2000" dirty="0">
                <a:solidFill>
                  <a:schemeClr val="bg1"/>
                </a:solidFill>
                <a:ea typeface="+mn-lt"/>
                <a:cs typeface="+mn-lt"/>
              </a:rPr>
              <a:t>Method1: Specify Localhost in your hosts directive of your playbook.</a:t>
            </a:r>
            <a:endParaRPr lang="en-US" dirty="0">
              <a:solidFill>
                <a:schemeClr val="bg1"/>
              </a:solidFill>
              <a:cs typeface="Calibri"/>
            </a:endParaRPr>
          </a:p>
          <a:p>
            <a:pPr>
              <a:buFont typeface="Arial"/>
              <a:buChar char="•"/>
            </a:pPr>
            <a:r>
              <a:rPr lang="en-US" sz="2000" dirty="0">
                <a:solidFill>
                  <a:schemeClr val="bg1"/>
                </a:solidFill>
                <a:ea typeface="+mn-lt"/>
                <a:cs typeface="+mn-lt"/>
              </a:rPr>
              <a:t>Method2: Using </a:t>
            </a:r>
            <a:r>
              <a:rPr lang="en-US" sz="2000" err="1">
                <a:solidFill>
                  <a:schemeClr val="bg1"/>
                </a:solidFill>
                <a:ea typeface="+mn-lt"/>
                <a:cs typeface="+mn-lt"/>
              </a:rPr>
              <a:t>local_action</a:t>
            </a:r>
            <a:r>
              <a:rPr lang="en-US" sz="2000" dirty="0">
                <a:solidFill>
                  <a:schemeClr val="bg1"/>
                </a:solidFill>
                <a:ea typeface="+mn-lt"/>
                <a:cs typeface="+mn-lt"/>
              </a:rPr>
              <a:t> clause in the ansible playbook.</a:t>
            </a:r>
            <a:endParaRPr lang="en-US" dirty="0">
              <a:solidFill>
                <a:schemeClr val="bg1"/>
              </a:solidFill>
              <a:cs typeface="Calibri"/>
            </a:endParaRPr>
          </a:p>
          <a:p>
            <a:pPr>
              <a:buFont typeface="Arial"/>
              <a:buChar char="•"/>
            </a:pPr>
            <a:r>
              <a:rPr lang="en-US" sz="2000" dirty="0">
                <a:solidFill>
                  <a:schemeClr val="bg1"/>
                </a:solidFill>
                <a:ea typeface="+mn-lt"/>
                <a:cs typeface="+mn-lt"/>
              </a:rPr>
              <a:t>Method3: Add an entry in your Inventory.</a:t>
            </a:r>
            <a:endParaRPr lang="en-US" dirty="0">
              <a:solidFill>
                <a:schemeClr val="bg1"/>
              </a:solidFill>
              <a:cs typeface="Calibri"/>
            </a:endParaRPr>
          </a:p>
          <a:p>
            <a:pPr>
              <a:buFont typeface="Arial"/>
              <a:buChar char="•"/>
            </a:pPr>
            <a:r>
              <a:rPr lang="en-US" sz="2000" dirty="0">
                <a:solidFill>
                  <a:schemeClr val="bg1"/>
                </a:solidFill>
                <a:ea typeface="+mn-lt"/>
                <a:cs typeface="+mn-lt"/>
              </a:rPr>
              <a:t>Method4: Specify in the Ansible Command line.</a:t>
            </a:r>
            <a:endParaRPr lang="en-US" dirty="0">
              <a:solidFill>
                <a:schemeClr val="bg1"/>
              </a:solidFill>
              <a:cs typeface="Calibri"/>
            </a:endParaRPr>
          </a:p>
          <a:p>
            <a:pPr marL="0" indent="0">
              <a:buNone/>
            </a:pPr>
            <a:endParaRPr lang="en-US" sz="2000" dirty="0">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85DE16-CCEF-16F6-1A41-A28F3865DE42}"/>
              </a:ext>
            </a:extLst>
          </p:cNvPr>
          <p:cNvSpPr txBox="1"/>
          <p:nvPr/>
        </p:nvSpPr>
        <p:spPr>
          <a:xfrm>
            <a:off x="4945213" y="1827722"/>
            <a:ext cx="6967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TextBox 4">
            <a:extLst>
              <a:ext uri="{FF2B5EF4-FFF2-40B4-BE49-F238E27FC236}">
                <a16:creationId xmlns:a16="http://schemas.microsoft.com/office/drawing/2014/main" id="{50268C56-8370-57AE-FD31-751C4087B6A9}"/>
              </a:ext>
            </a:extLst>
          </p:cNvPr>
          <p:cNvSpPr txBox="1"/>
          <p:nvPr/>
        </p:nvSpPr>
        <p:spPr>
          <a:xfrm>
            <a:off x="891695" y="2199437"/>
            <a:ext cx="10286699"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endParaRPr lang="en-US" sz="2800" dirty="0">
              <a:solidFill>
                <a:schemeClr val="bg1"/>
              </a:solidFill>
              <a:cs typeface="Calibri"/>
            </a:endParaRPr>
          </a:p>
        </p:txBody>
      </p:sp>
    </p:spTree>
    <p:extLst>
      <p:ext uri="{BB962C8B-B14F-4D97-AF65-F5344CB8AC3E}">
        <p14:creationId xmlns:p14="http://schemas.microsoft.com/office/powerpoint/2010/main" val="1054972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A75DA70-CBEB-195B-AA48-C42094AB850C}"/>
              </a:ext>
            </a:extLst>
          </p:cNvPr>
          <p:cNvSpPr>
            <a:spLocks noGrp="1"/>
          </p:cNvSpPr>
          <p:nvPr>
            <p:ph type="title"/>
          </p:nvPr>
        </p:nvSpPr>
        <p:spPr>
          <a:xfrm>
            <a:off x="809445" y="483019"/>
            <a:ext cx="7255021" cy="1354317"/>
          </a:xfrm>
        </p:spPr>
        <p:txBody>
          <a:bodyPr anchor="b">
            <a:normAutofit/>
          </a:bodyPr>
          <a:lstStyle/>
          <a:p>
            <a:r>
              <a:rPr lang="en-US" dirty="0">
                <a:solidFill>
                  <a:schemeClr val="bg1"/>
                </a:solidFill>
                <a:cs typeface="Calibri Light"/>
              </a:rPr>
              <a:t>Example of playbook to install httpd webserver</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85DE16-CCEF-16F6-1A41-A28F3865DE42}"/>
              </a:ext>
            </a:extLst>
          </p:cNvPr>
          <p:cNvSpPr txBox="1"/>
          <p:nvPr/>
        </p:nvSpPr>
        <p:spPr>
          <a:xfrm flipV="1">
            <a:off x="3636188" y="2886255"/>
            <a:ext cx="145372" cy="4312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TextBox 4">
            <a:extLst>
              <a:ext uri="{FF2B5EF4-FFF2-40B4-BE49-F238E27FC236}">
                <a16:creationId xmlns:a16="http://schemas.microsoft.com/office/drawing/2014/main" id="{50268C56-8370-57AE-FD31-751C4087B6A9}"/>
              </a:ext>
            </a:extLst>
          </p:cNvPr>
          <p:cNvSpPr txBox="1"/>
          <p:nvPr/>
        </p:nvSpPr>
        <p:spPr>
          <a:xfrm>
            <a:off x="2056261" y="2458229"/>
            <a:ext cx="10286699"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endParaRPr lang="en-US" sz="2800" dirty="0">
              <a:solidFill>
                <a:schemeClr val="bg1"/>
              </a:solidFill>
              <a:cs typeface="Calibri"/>
            </a:endParaRPr>
          </a:p>
        </p:txBody>
      </p:sp>
      <p:sp>
        <p:nvSpPr>
          <p:cNvPr id="16" name="Content Placeholder 15">
            <a:extLst>
              <a:ext uri="{FF2B5EF4-FFF2-40B4-BE49-F238E27FC236}">
                <a16:creationId xmlns:a16="http://schemas.microsoft.com/office/drawing/2014/main" id="{8AAD13B0-D504-0232-F982-9E47570AB52D}"/>
              </a:ext>
            </a:extLst>
          </p:cNvPr>
          <p:cNvSpPr>
            <a:spLocks noGrp="1"/>
          </p:cNvSpPr>
          <p:nvPr>
            <p:ph idx="1"/>
          </p:nvPr>
        </p:nvSpPr>
        <p:spPr>
          <a:xfrm>
            <a:off x="1168879" y="2098794"/>
            <a:ext cx="10184921" cy="4078169"/>
          </a:xfrm>
        </p:spPr>
        <p:txBody>
          <a:bodyPr vert="horz" lIns="91440" tIns="45720" rIns="91440" bIns="45720" rtlCol="0" anchor="t">
            <a:noAutofit/>
          </a:bodyPr>
          <a:lstStyle/>
          <a:p>
            <a:r>
              <a:rPr lang="en-US" sz="2000" dirty="0">
                <a:solidFill>
                  <a:schemeClr val="bg1"/>
                </a:solidFill>
                <a:latin typeface="Consolas"/>
              </a:rPr>
              <a:t>---
  - name: Playbook
    hosts: webservers
    become: yes
    </a:t>
            </a:r>
            <a:r>
              <a:rPr lang="en-US" sz="2000" dirty="0" err="1">
                <a:solidFill>
                  <a:schemeClr val="bg1"/>
                </a:solidFill>
                <a:latin typeface="Consolas"/>
              </a:rPr>
              <a:t>become_user</a:t>
            </a:r>
            <a:r>
              <a:rPr lang="en-US" sz="2000" dirty="0">
                <a:solidFill>
                  <a:schemeClr val="bg1"/>
                </a:solidFill>
                <a:latin typeface="Consolas"/>
              </a:rPr>
              <a:t>: root
    tasks:
      - name: ensure </a:t>
            </a:r>
            <a:r>
              <a:rPr lang="en-US" sz="2000" dirty="0" err="1">
                <a:solidFill>
                  <a:schemeClr val="bg1"/>
                </a:solidFill>
                <a:latin typeface="Consolas"/>
              </a:rPr>
              <a:t>apache</a:t>
            </a:r>
            <a:r>
              <a:rPr lang="en-US" sz="2000" dirty="0">
                <a:solidFill>
                  <a:schemeClr val="bg1"/>
                </a:solidFill>
                <a:latin typeface="Consolas"/>
              </a:rPr>
              <a:t> is at the latest version
        yum:
          name: httpd
          state: latest
      - name: ensure </a:t>
            </a:r>
            <a:r>
              <a:rPr lang="en-US" sz="2000" dirty="0" err="1">
                <a:solidFill>
                  <a:schemeClr val="bg1"/>
                </a:solidFill>
                <a:latin typeface="Consolas"/>
              </a:rPr>
              <a:t>apache</a:t>
            </a:r>
            <a:r>
              <a:rPr lang="en-US" sz="2000" dirty="0">
                <a:solidFill>
                  <a:schemeClr val="bg1"/>
                </a:solidFill>
                <a:latin typeface="Consolas"/>
              </a:rPr>
              <a:t> is running
        service:
          name: httpd
          state: started</a:t>
            </a:r>
            <a:endParaRPr lang="en-US" sz="2000">
              <a:solidFill>
                <a:schemeClr val="bg1"/>
              </a:solidFill>
              <a:cs typeface="Calibri"/>
            </a:endParaRPr>
          </a:p>
        </p:txBody>
      </p:sp>
    </p:spTree>
    <p:extLst>
      <p:ext uri="{BB962C8B-B14F-4D97-AF65-F5344CB8AC3E}">
        <p14:creationId xmlns:p14="http://schemas.microsoft.com/office/powerpoint/2010/main" val="2652318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Isosceles Triangle 2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a:extLst>
              <a:ext uri="{FF2B5EF4-FFF2-40B4-BE49-F238E27FC236}">
                <a16:creationId xmlns:a16="http://schemas.microsoft.com/office/drawing/2014/main" id="{89E50876-80FD-B8A1-3A8A-83D1665CD846}"/>
              </a:ext>
            </a:extLst>
          </p:cNvPr>
          <p:cNvPicPr>
            <a:picLocks noGrp="1" noChangeAspect="1"/>
          </p:cNvPicPr>
          <p:nvPr>
            <p:ph idx="1"/>
          </p:nvPr>
        </p:nvPicPr>
        <p:blipFill>
          <a:blip r:embed="rId2"/>
          <a:stretch>
            <a:fillRect/>
          </a:stretch>
        </p:blipFill>
        <p:spPr>
          <a:xfrm>
            <a:off x="643467" y="1520613"/>
            <a:ext cx="10905066" cy="3816772"/>
          </a:xfrm>
          <a:prstGeom prst="rect">
            <a:avLst/>
          </a:prstGeom>
          <a:ln>
            <a:noFill/>
          </a:ln>
        </p:spPr>
      </p:pic>
      <p:sp>
        <p:nvSpPr>
          <p:cNvPr id="49" name="Isosceles Triangle 2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85DE16-CCEF-16F6-1A41-A28F3865DE42}"/>
              </a:ext>
            </a:extLst>
          </p:cNvPr>
          <p:cNvSpPr txBox="1"/>
          <p:nvPr/>
        </p:nvSpPr>
        <p:spPr>
          <a:xfrm>
            <a:off x="4945213" y="1827722"/>
            <a:ext cx="6967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TextBox 4">
            <a:extLst>
              <a:ext uri="{FF2B5EF4-FFF2-40B4-BE49-F238E27FC236}">
                <a16:creationId xmlns:a16="http://schemas.microsoft.com/office/drawing/2014/main" id="{50268C56-8370-57AE-FD31-751C4087B6A9}"/>
              </a:ext>
            </a:extLst>
          </p:cNvPr>
          <p:cNvSpPr txBox="1"/>
          <p:nvPr/>
        </p:nvSpPr>
        <p:spPr>
          <a:xfrm>
            <a:off x="891695" y="2199437"/>
            <a:ext cx="10286699" cy="48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endParaRPr lang="en-US" sz="2800" dirty="0">
              <a:solidFill>
                <a:schemeClr val="bg1"/>
              </a:solidFill>
              <a:cs typeface="Calibri"/>
            </a:endParaRPr>
          </a:p>
        </p:txBody>
      </p:sp>
    </p:spTree>
    <p:extLst>
      <p:ext uri="{BB962C8B-B14F-4D97-AF65-F5344CB8AC3E}">
        <p14:creationId xmlns:p14="http://schemas.microsoft.com/office/powerpoint/2010/main" val="4056484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Ansible</vt:lpstr>
      <vt:lpstr>Ansible</vt:lpstr>
      <vt:lpstr>Ansible installation and Setup</vt:lpstr>
      <vt:lpstr>Ansible Remote and Host machines setup: </vt:lpstr>
      <vt:lpstr>Ansible Adhoc commands </vt:lpstr>
      <vt:lpstr>Examples of Adhoc commands </vt:lpstr>
      <vt:lpstr>Ansible Playbooks</vt:lpstr>
      <vt:lpstr>Example of playbook to install httpd webserver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231</cp:revision>
  <dcterms:created xsi:type="dcterms:W3CDTF">2022-10-04T06:22:44Z</dcterms:created>
  <dcterms:modified xsi:type="dcterms:W3CDTF">2022-10-04T14:09:33Z</dcterms:modified>
</cp:coreProperties>
</file>