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259" r:id="rId5"/>
    <p:sldId id="260" r:id="rId6"/>
    <p:sldId id="261" r:id="rId7"/>
    <p:sldId id="271" r:id="rId8"/>
    <p:sldId id="290" r:id="rId9"/>
    <p:sldId id="274" r:id="rId10"/>
    <p:sldId id="275" r:id="rId11"/>
    <p:sldId id="276" r:id="rId12"/>
    <p:sldId id="291" r:id="rId13"/>
    <p:sldId id="281" r:id="rId14"/>
    <p:sldId id="282" r:id="rId15"/>
    <p:sldId id="283" r:id="rId16"/>
    <p:sldId id="284" r:id="rId17"/>
    <p:sldId id="285" r:id="rId18"/>
    <p:sldId id="286" r:id="rId19"/>
    <p:sldId id="287" r:id="rId20"/>
    <p:sldId id="288" r:id="rId21"/>
    <p:sldId id="289" r:id="rId22"/>
    <p:sldId id="292" r:id="rId23"/>
    <p:sldId id="293"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5ECB7-E555-4AFD-AB0C-B6C0EA5DAB45}" type="datetimeFigureOut">
              <a:rPr lang="en-US" smtClean="0"/>
              <a:t>9/27/2022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FDA61C-CD3E-4CE1-B443-7FEDD6D8BF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E50A471-5AC3-4AA2-AA8C-281A6B59DA5C}" type="datetimeFigureOut">
              <a:rPr lang="en-IN" smtClean="0"/>
              <a:pPr/>
              <a:t>27-09-2022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2D0A38A-8C80-43F9-BDA0-C5B7AB93AE8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50A471-5AC3-4AA2-AA8C-281A6B59DA5C}" type="datetimeFigureOut">
              <a:rPr lang="en-IN" smtClean="0"/>
              <a:pPr/>
              <a:t>27-09-2022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2D0A38A-8C80-43F9-BDA0-C5B7AB93AE8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50A471-5AC3-4AA2-AA8C-281A6B59DA5C}" type="datetimeFigureOut">
              <a:rPr lang="en-IN" smtClean="0"/>
              <a:pPr/>
              <a:t>27-09-2022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2D0A38A-8C80-43F9-BDA0-C5B7AB93AE8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50A471-5AC3-4AA2-AA8C-281A6B59DA5C}" type="datetimeFigureOut">
              <a:rPr lang="en-IN" smtClean="0"/>
              <a:pPr/>
              <a:t>27-09-2022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2D0A38A-8C80-43F9-BDA0-C5B7AB93AE8D}"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E50A471-5AC3-4AA2-AA8C-281A6B59DA5C}" type="datetimeFigureOut">
              <a:rPr lang="en-IN" smtClean="0"/>
              <a:pPr/>
              <a:t>27-09-2022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2D0A38A-8C80-43F9-BDA0-C5B7AB93AE8D}"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50A471-5AC3-4AA2-AA8C-281A6B59DA5C}" type="datetimeFigureOut">
              <a:rPr lang="en-IN" smtClean="0"/>
              <a:pPr/>
              <a:t>27-09-2022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2D0A38A-8C80-43F9-BDA0-C5B7AB93AE8D}"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E50A471-5AC3-4AA2-AA8C-281A6B59DA5C}" type="datetimeFigureOut">
              <a:rPr lang="en-IN" smtClean="0"/>
              <a:pPr/>
              <a:t>27-09-2022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2D0A38A-8C80-43F9-BDA0-C5B7AB93AE8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E50A471-5AC3-4AA2-AA8C-281A6B59DA5C}" type="datetimeFigureOut">
              <a:rPr lang="en-IN" smtClean="0"/>
              <a:pPr/>
              <a:t>27-09-2022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2D0A38A-8C80-43F9-BDA0-C5B7AB93AE8D}"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E50A471-5AC3-4AA2-AA8C-281A6B59DA5C}" type="datetimeFigureOut">
              <a:rPr lang="en-IN" smtClean="0"/>
              <a:pPr/>
              <a:t>27-09-2022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2D0A38A-8C80-43F9-BDA0-C5B7AB93AE8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EE50A471-5AC3-4AA2-AA8C-281A6B59DA5C}" type="datetimeFigureOut">
              <a:rPr lang="en-IN" smtClean="0"/>
              <a:pPr/>
              <a:t>27-09-2022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2D0A38A-8C80-43F9-BDA0-C5B7AB93AE8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E50A471-5AC3-4AA2-AA8C-281A6B59DA5C}" type="datetimeFigureOut">
              <a:rPr lang="en-IN" smtClean="0"/>
              <a:pPr/>
              <a:t>27-09-2022</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2D0A38A-8C80-43F9-BDA0-C5B7AB93AE8D}"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E50A471-5AC3-4AA2-AA8C-281A6B59DA5C}" type="datetimeFigureOut">
              <a:rPr lang="en-IN" smtClean="0"/>
              <a:pPr/>
              <a:t>27-09-2022</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12D0A38A-8C80-43F9-BDA0-C5B7AB93AE8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C1B980-081C-8E48-25C2-944E3A304A08}"/>
              </a:ext>
            </a:extLst>
          </p:cNvPr>
          <p:cNvSpPr>
            <a:spLocks noGrp="1"/>
          </p:cNvSpPr>
          <p:nvPr>
            <p:ph type="ctrTitle"/>
          </p:nvPr>
        </p:nvSpPr>
        <p:spPr/>
        <p:txBody>
          <a:bodyPr>
            <a:normAutofit/>
          </a:bodyPr>
          <a:lstStyle/>
          <a:p>
            <a:pPr algn="ctr"/>
            <a:r>
              <a:rPr lang="en-IN" sz="9600" dirty="0" smtClean="0"/>
              <a:t>PPT on PYTHON</a:t>
            </a:r>
            <a:endParaRPr lang="en-IN" sz="9600" dirty="0"/>
          </a:p>
        </p:txBody>
      </p:sp>
      <p:sp>
        <p:nvSpPr>
          <p:cNvPr id="3" name="Subtitle 2">
            <a:extLst>
              <a:ext uri="{FF2B5EF4-FFF2-40B4-BE49-F238E27FC236}">
                <a16:creationId xmlns:a16="http://schemas.microsoft.com/office/drawing/2014/main" xmlns="" id="{1DB01D4C-7049-F363-A696-D09D48C1AAF6}"/>
              </a:ext>
            </a:extLst>
          </p:cNvPr>
          <p:cNvSpPr>
            <a:spLocks noGrp="1"/>
          </p:cNvSpPr>
          <p:nvPr>
            <p:ph type="subTitle" idx="1"/>
          </p:nvPr>
        </p:nvSpPr>
        <p:spPr/>
        <p:txBody>
          <a:bodyPr/>
          <a:lstStyle/>
          <a:p>
            <a:r>
              <a:rPr lang="en-IN" dirty="0" smtClean="0"/>
              <a:t>By KAMALTEJA</a:t>
            </a:r>
            <a:endParaRPr lang="en-IN" dirty="0"/>
          </a:p>
        </p:txBody>
      </p:sp>
    </p:spTree>
    <p:extLst>
      <p:ext uri="{BB962C8B-B14F-4D97-AF65-F5344CB8AC3E}">
        <p14:creationId xmlns:p14="http://schemas.microsoft.com/office/powerpoint/2010/main" xmlns="" val="249533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FED3B2D-E604-3B04-4961-E88C640422CC}"/>
              </a:ext>
            </a:extLst>
          </p:cNvPr>
          <p:cNvSpPr>
            <a:spLocks noGrp="1"/>
          </p:cNvSpPr>
          <p:nvPr>
            <p:ph idx="1"/>
          </p:nvPr>
        </p:nvSpPr>
        <p:spPr/>
        <p:txBody>
          <a:bodyPr/>
          <a:lstStyle/>
          <a:p>
            <a:r>
              <a:rPr lang="en-IN" u="sng" dirty="0"/>
              <a:t>Conditions</a:t>
            </a:r>
            <a:r>
              <a:rPr lang="en-IN" dirty="0"/>
              <a:t> :</a:t>
            </a:r>
          </a:p>
          <a:p>
            <a:pPr marL="0" indent="0">
              <a:buNone/>
            </a:pPr>
            <a:r>
              <a:rPr lang="en-IN" dirty="0"/>
              <a:t>Python supports the usual logical conditions from mathematics:</a:t>
            </a:r>
          </a:p>
          <a:p>
            <a:r>
              <a:rPr lang="en-IN" dirty="0"/>
              <a:t>Equals: a == b</a:t>
            </a:r>
          </a:p>
          <a:p>
            <a:r>
              <a:rPr lang="en-IN" dirty="0"/>
              <a:t>Not Equals: a != b</a:t>
            </a:r>
          </a:p>
          <a:p>
            <a:r>
              <a:rPr lang="en-IN" dirty="0"/>
              <a:t>Less than: a &lt; b</a:t>
            </a:r>
          </a:p>
          <a:p>
            <a:r>
              <a:rPr lang="en-IN" dirty="0"/>
              <a:t>Less than or equal to: a &lt;= b</a:t>
            </a:r>
          </a:p>
          <a:p>
            <a:r>
              <a:rPr lang="en-IN" dirty="0"/>
              <a:t>Greater than: a &gt; b</a:t>
            </a:r>
          </a:p>
          <a:p>
            <a:r>
              <a:rPr lang="en-IN" dirty="0"/>
              <a:t>Greater than or equal to: a &gt;= b</a:t>
            </a:r>
          </a:p>
          <a:p>
            <a:endParaRPr lang="en-IN" dirty="0"/>
          </a:p>
        </p:txBody>
      </p:sp>
      <p:sp>
        <p:nvSpPr>
          <p:cNvPr id="2" name="Title 1">
            <a:extLst>
              <a:ext uri="{FF2B5EF4-FFF2-40B4-BE49-F238E27FC236}">
                <a16:creationId xmlns:a16="http://schemas.microsoft.com/office/drawing/2014/main" xmlns="" id="{87FE22CC-91C4-C14D-F1B6-A57307B8476B}"/>
              </a:ext>
            </a:extLst>
          </p:cNvPr>
          <p:cNvSpPr>
            <a:spLocks noGrp="1"/>
          </p:cNvSpPr>
          <p:nvPr>
            <p:ph type="title"/>
          </p:nvPr>
        </p:nvSpPr>
        <p:spPr/>
        <p:txBody>
          <a:bodyPr/>
          <a:lstStyle/>
          <a:p>
            <a:r>
              <a:rPr lang="en-IN" dirty="0" smtClean="0"/>
              <a:t>CONDITIONAL FORMATTING in PYTHON</a:t>
            </a:r>
            <a:endParaRPr lang="en-IN" dirty="0"/>
          </a:p>
        </p:txBody>
      </p:sp>
    </p:spTree>
    <p:extLst>
      <p:ext uri="{BB962C8B-B14F-4D97-AF65-F5344CB8AC3E}">
        <p14:creationId xmlns:p14="http://schemas.microsoft.com/office/powerpoint/2010/main" xmlns="" val="208923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C7CD1B-4B3F-A88A-24BD-E28BD34D34A5}"/>
              </a:ext>
            </a:extLst>
          </p:cNvPr>
          <p:cNvSpPr>
            <a:spLocks noGrp="1"/>
          </p:cNvSpPr>
          <p:nvPr>
            <p:ph idx="1"/>
          </p:nvPr>
        </p:nvSpPr>
        <p:spPr/>
        <p:txBody>
          <a:bodyPr/>
          <a:lstStyle/>
          <a:p>
            <a:pPr marL="514350" indent="-514350">
              <a:buAutoNum type="arabicPeriod"/>
            </a:pPr>
            <a:r>
              <a:rPr lang="en-IN" dirty="0" smtClean="0"/>
              <a:t>If-else </a:t>
            </a:r>
            <a:r>
              <a:rPr lang="en-IN" dirty="0"/>
              <a:t>statement</a:t>
            </a:r>
          </a:p>
          <a:p>
            <a:pPr marL="514350" indent="-514350">
              <a:buAutoNum type="arabicPeriod"/>
            </a:pPr>
            <a:r>
              <a:rPr lang="en-IN" dirty="0"/>
              <a:t>LOOP– </a:t>
            </a:r>
          </a:p>
          <a:p>
            <a:pPr marL="0" indent="0">
              <a:buNone/>
            </a:pPr>
            <a:r>
              <a:rPr lang="en-IN" dirty="0"/>
              <a:t>     While loop,</a:t>
            </a:r>
          </a:p>
          <a:p>
            <a:pPr marL="0" indent="0">
              <a:buNone/>
            </a:pPr>
            <a:r>
              <a:rPr lang="en-IN" dirty="0"/>
              <a:t>      For loop</a:t>
            </a:r>
          </a:p>
          <a:p>
            <a:pPr marL="0" indent="0">
              <a:buNone/>
            </a:pPr>
            <a:r>
              <a:rPr lang="en-IN" dirty="0"/>
              <a:t>3. Function</a:t>
            </a:r>
          </a:p>
          <a:p>
            <a:pPr marL="0" indent="0">
              <a:buNone/>
            </a:pPr>
            <a:r>
              <a:rPr lang="en-IN" dirty="0"/>
              <a:t>4. Array</a:t>
            </a:r>
          </a:p>
          <a:p>
            <a:endParaRPr lang="en-IN" dirty="0"/>
          </a:p>
        </p:txBody>
      </p:sp>
      <p:sp>
        <p:nvSpPr>
          <p:cNvPr id="2" name="Title 1">
            <a:extLst>
              <a:ext uri="{FF2B5EF4-FFF2-40B4-BE49-F238E27FC236}">
                <a16:creationId xmlns:a16="http://schemas.microsoft.com/office/drawing/2014/main" xmlns="" id="{921ED7A9-DD8E-614F-6F03-278A7EC00858}"/>
              </a:ext>
            </a:extLst>
          </p:cNvPr>
          <p:cNvSpPr>
            <a:spLocks noGrp="1"/>
          </p:cNvSpPr>
          <p:nvPr>
            <p:ph type="title"/>
          </p:nvPr>
        </p:nvSpPr>
        <p:spPr/>
        <p:txBody>
          <a:bodyPr>
            <a:normAutofit fontScale="90000"/>
          </a:bodyPr>
          <a:lstStyle/>
          <a:p>
            <a:r>
              <a:rPr lang="en-IN" dirty="0" smtClean="0"/>
              <a:t>Python Conditional statements </a:t>
            </a:r>
            <a:br>
              <a:rPr lang="en-IN" dirty="0" smtClean="0"/>
            </a:br>
            <a:endParaRPr lang="en-IN" dirty="0"/>
          </a:p>
        </p:txBody>
      </p:sp>
    </p:spTree>
    <p:extLst>
      <p:ext uri="{BB962C8B-B14F-4D97-AF65-F5344CB8AC3E}">
        <p14:creationId xmlns:p14="http://schemas.microsoft.com/office/powerpoint/2010/main" xmlns="" val="426997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u="sng" dirty="0" err="1" smtClean="0"/>
              <a:t>Elif</a:t>
            </a:r>
            <a:r>
              <a:rPr lang="en-IN" dirty="0" smtClean="0"/>
              <a:t> : </a:t>
            </a:r>
          </a:p>
          <a:p>
            <a:pPr marL="0" indent="0">
              <a:buNone/>
            </a:pPr>
            <a:r>
              <a:rPr lang="en-IN" dirty="0" smtClean="0"/>
              <a:t>The </a:t>
            </a:r>
            <a:r>
              <a:rPr lang="en-IN" dirty="0" err="1" smtClean="0"/>
              <a:t>elif</a:t>
            </a:r>
            <a:r>
              <a:rPr lang="en-IN" dirty="0" smtClean="0"/>
              <a:t> keyword is pythons way of saying "if the previous conditions were not true, then try this condition".</a:t>
            </a:r>
          </a:p>
          <a:p>
            <a:pPr marL="0" indent="0">
              <a:buNone/>
            </a:pPr>
            <a:endParaRPr lang="en-IN" dirty="0" smtClean="0"/>
          </a:p>
          <a:p>
            <a:r>
              <a:rPr lang="en-IN" dirty="0" smtClean="0"/>
              <a:t>Example</a:t>
            </a:r>
          </a:p>
          <a:p>
            <a:r>
              <a:rPr lang="en-IN" dirty="0" smtClean="0"/>
              <a:t>a = 33</a:t>
            </a:r>
            <a:br>
              <a:rPr lang="en-IN" dirty="0" smtClean="0"/>
            </a:br>
            <a:r>
              <a:rPr lang="en-IN" dirty="0" smtClean="0"/>
              <a:t>b = 33</a:t>
            </a:r>
            <a:br>
              <a:rPr lang="en-IN" dirty="0" smtClean="0"/>
            </a:br>
            <a:r>
              <a:rPr lang="en-IN" dirty="0" smtClean="0"/>
              <a:t>if b &gt; a:</a:t>
            </a:r>
            <a:br>
              <a:rPr lang="en-IN" dirty="0" smtClean="0"/>
            </a:br>
            <a:r>
              <a:rPr lang="en-IN" dirty="0" smtClean="0"/>
              <a:t>  print("b is greater than a")</a:t>
            </a:r>
            <a:br>
              <a:rPr lang="en-IN" dirty="0" smtClean="0"/>
            </a:br>
            <a:r>
              <a:rPr lang="en-IN" dirty="0" err="1" smtClean="0"/>
              <a:t>elif</a:t>
            </a:r>
            <a:r>
              <a:rPr lang="en-IN" dirty="0" smtClean="0"/>
              <a:t> a == b:</a:t>
            </a:r>
            <a:br>
              <a:rPr lang="en-IN" dirty="0" smtClean="0"/>
            </a:br>
            <a:r>
              <a:rPr lang="en-IN" dirty="0" smtClean="0"/>
              <a:t>  print("a and b are equal")</a:t>
            </a:r>
          </a:p>
          <a:p>
            <a:pPr marL="0" indent="0">
              <a:buNone/>
            </a:pPr>
            <a:r>
              <a:rPr lang="en-IN" dirty="0" smtClean="0"/>
              <a:t>Output:   a and b are equal</a:t>
            </a:r>
            <a:br>
              <a:rPr lang="en-IN" dirty="0" smtClean="0"/>
            </a:br>
            <a:endParaRPr lang="en-IN" dirty="0" smtClean="0"/>
          </a:p>
          <a:p>
            <a:pPr marL="0" indent="0">
              <a:buNone/>
            </a:pPr>
            <a:endParaRPr lang="en-IN" dirty="0" smtClean="0"/>
          </a:p>
          <a:p>
            <a:pPr marL="0" indent="0">
              <a:buNone/>
            </a:pPr>
            <a:r>
              <a:rPr lang="en-IN" dirty="0" smtClean="0"/>
              <a:t/>
            </a:r>
            <a:br>
              <a:rPr lang="en-IN" dirty="0" smtClean="0"/>
            </a:br>
            <a:endParaRPr lang="en-IN" dirty="0" smtClean="0"/>
          </a:p>
          <a:p>
            <a:endParaRPr lang="en-US" dirty="0"/>
          </a:p>
        </p:txBody>
      </p:sp>
      <p:sp>
        <p:nvSpPr>
          <p:cNvPr id="3" name="Title 2"/>
          <p:cNvSpPr>
            <a:spLocks noGrp="1"/>
          </p:cNvSpPr>
          <p:nvPr>
            <p:ph type="title"/>
          </p:nvPr>
        </p:nvSpPr>
        <p:spPr/>
        <p:txBody>
          <a:bodyPr/>
          <a:lstStyle/>
          <a:p>
            <a:r>
              <a:rPr lang="en-US" dirty="0" smtClean="0"/>
              <a:t>Else if concept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596290-6309-C7D7-87FF-BA38405B8C86}"/>
              </a:ext>
            </a:extLst>
          </p:cNvPr>
          <p:cNvSpPr>
            <a:spLocks noGrp="1"/>
          </p:cNvSpPr>
          <p:nvPr>
            <p:ph idx="1"/>
          </p:nvPr>
        </p:nvSpPr>
        <p:spPr/>
        <p:txBody>
          <a:bodyPr/>
          <a:lstStyle/>
          <a:p>
            <a:r>
              <a:rPr lang="en-IN" u="sng" dirty="0"/>
              <a:t>For Loop </a:t>
            </a:r>
            <a:r>
              <a:rPr lang="en-IN" dirty="0"/>
              <a:t>:</a:t>
            </a:r>
          </a:p>
          <a:p>
            <a:r>
              <a:rPr lang="en-IN" dirty="0"/>
              <a:t> for loop is used for iterating over a sequence (that is either a list, a tuple, a dictionary, a set, or a string).</a:t>
            </a:r>
          </a:p>
          <a:p>
            <a:r>
              <a:rPr lang="en-IN" dirty="0"/>
              <a:t>This is less like the for keyword in other programming languages, and works more like an iterator method as found in other object-orientated programming languages.</a:t>
            </a:r>
          </a:p>
          <a:p>
            <a:r>
              <a:rPr lang="en-IN" dirty="0"/>
              <a:t> With the for loop we can execute a set of statements, once for each item in a list, tuple, set etc.</a:t>
            </a:r>
          </a:p>
          <a:p>
            <a:endParaRPr lang="en-IN" dirty="0"/>
          </a:p>
        </p:txBody>
      </p:sp>
      <p:sp>
        <p:nvSpPr>
          <p:cNvPr id="2" name="Title 1">
            <a:extLst>
              <a:ext uri="{FF2B5EF4-FFF2-40B4-BE49-F238E27FC236}">
                <a16:creationId xmlns:a16="http://schemas.microsoft.com/office/drawing/2014/main" xmlns="" id="{2507A3C0-1033-63D5-BEDC-775319C23176}"/>
              </a:ext>
            </a:extLst>
          </p:cNvPr>
          <p:cNvSpPr>
            <a:spLocks noGrp="1"/>
          </p:cNvSpPr>
          <p:nvPr>
            <p:ph type="title"/>
          </p:nvPr>
        </p:nvSpPr>
        <p:spPr/>
        <p:txBody>
          <a:bodyPr/>
          <a:lstStyle/>
          <a:p>
            <a:r>
              <a:rPr lang="en-IN" dirty="0" smtClean="0"/>
              <a:t>FOR LOOP in PYTHON</a:t>
            </a:r>
            <a:endParaRPr lang="en-IN" dirty="0"/>
          </a:p>
        </p:txBody>
      </p:sp>
    </p:spTree>
    <p:extLst>
      <p:ext uri="{BB962C8B-B14F-4D97-AF65-F5344CB8AC3E}">
        <p14:creationId xmlns:p14="http://schemas.microsoft.com/office/powerpoint/2010/main" xmlns="" val="169130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47CBE9-5253-8288-3F11-A2DB5E1C9D14}"/>
              </a:ext>
            </a:extLst>
          </p:cNvPr>
          <p:cNvSpPr>
            <a:spLocks noGrp="1"/>
          </p:cNvSpPr>
          <p:nvPr>
            <p:ph idx="1"/>
          </p:nvPr>
        </p:nvSpPr>
        <p:spPr/>
        <p:txBody>
          <a:bodyPr/>
          <a:lstStyle/>
          <a:p>
            <a:pPr marL="0" indent="0">
              <a:buNone/>
            </a:pPr>
            <a:r>
              <a:rPr lang="en-IN" dirty="0"/>
              <a:t>. </a:t>
            </a:r>
            <a:r>
              <a:rPr lang="en-IN" u="sng" dirty="0"/>
              <a:t>Functions</a:t>
            </a:r>
            <a:r>
              <a:rPr lang="en-IN" dirty="0"/>
              <a:t> :</a:t>
            </a:r>
          </a:p>
          <a:p>
            <a:r>
              <a:rPr lang="en-IN" dirty="0"/>
              <a:t>A function is a block of code which only runs when it is called.</a:t>
            </a:r>
          </a:p>
          <a:p>
            <a:r>
              <a:rPr lang="en-IN" dirty="0"/>
              <a:t>You can pass data, known as parameters, into a function.</a:t>
            </a:r>
          </a:p>
          <a:p>
            <a:r>
              <a:rPr lang="en-IN" dirty="0"/>
              <a:t>A function can return data as a result.</a:t>
            </a:r>
          </a:p>
          <a:p>
            <a:r>
              <a:rPr lang="en-IN" dirty="0"/>
              <a:t>In Python a function is defined using the def keyword:</a:t>
            </a:r>
          </a:p>
          <a:p>
            <a:pPr marL="0" indent="0">
              <a:buNone/>
            </a:pPr>
            <a:r>
              <a:rPr lang="en-IN" dirty="0"/>
              <a:t>Ex: def </a:t>
            </a:r>
            <a:r>
              <a:rPr lang="en-IN" dirty="0" err="1"/>
              <a:t>my_function</a:t>
            </a:r>
            <a:r>
              <a:rPr lang="en-IN" dirty="0"/>
              <a:t>():</a:t>
            </a:r>
            <a:br>
              <a:rPr lang="en-IN" dirty="0"/>
            </a:br>
            <a:r>
              <a:rPr lang="en-IN" dirty="0"/>
              <a:t>  print("Hello from a function")</a:t>
            </a:r>
          </a:p>
          <a:p>
            <a:endParaRPr lang="en-IN" dirty="0"/>
          </a:p>
        </p:txBody>
      </p:sp>
      <p:sp>
        <p:nvSpPr>
          <p:cNvPr id="2" name="Title 1">
            <a:extLst>
              <a:ext uri="{FF2B5EF4-FFF2-40B4-BE49-F238E27FC236}">
                <a16:creationId xmlns:a16="http://schemas.microsoft.com/office/drawing/2014/main" xmlns="" id="{E37F5F9F-7FF2-7C02-57FB-89D571EA4C4D}"/>
              </a:ext>
            </a:extLst>
          </p:cNvPr>
          <p:cNvSpPr>
            <a:spLocks noGrp="1"/>
          </p:cNvSpPr>
          <p:nvPr>
            <p:ph type="title"/>
          </p:nvPr>
        </p:nvSpPr>
        <p:spPr/>
        <p:txBody>
          <a:bodyPr/>
          <a:lstStyle/>
          <a:p>
            <a:r>
              <a:rPr lang="en-IN" dirty="0" smtClean="0"/>
              <a:t>Functions</a:t>
            </a:r>
            <a:endParaRPr lang="en-IN" dirty="0"/>
          </a:p>
        </p:txBody>
      </p:sp>
    </p:spTree>
    <p:extLst>
      <p:ext uri="{BB962C8B-B14F-4D97-AF65-F5344CB8AC3E}">
        <p14:creationId xmlns:p14="http://schemas.microsoft.com/office/powerpoint/2010/main" xmlns="" val="314936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23C96B7-BB47-E4BB-3661-8150FC768BE4}"/>
              </a:ext>
            </a:extLst>
          </p:cNvPr>
          <p:cNvSpPr>
            <a:spLocks noGrp="1"/>
          </p:cNvSpPr>
          <p:nvPr>
            <p:ph idx="1"/>
          </p:nvPr>
        </p:nvSpPr>
        <p:spPr/>
        <p:txBody>
          <a:bodyPr>
            <a:normAutofit lnSpcReduction="10000"/>
          </a:bodyPr>
          <a:lstStyle/>
          <a:p>
            <a:pPr marL="0" indent="0">
              <a:buNone/>
            </a:pPr>
            <a:r>
              <a:rPr lang="en-IN" dirty="0"/>
              <a:t>Calling a Function :</a:t>
            </a:r>
          </a:p>
          <a:p>
            <a:r>
              <a:rPr lang="en-IN" dirty="0"/>
              <a:t>To call a function, use the function name followed by parenthesis:</a:t>
            </a:r>
          </a:p>
          <a:p>
            <a:pPr marL="0" indent="0">
              <a:buNone/>
            </a:pPr>
            <a:r>
              <a:rPr lang="en-IN" dirty="0"/>
              <a:t>Example:</a:t>
            </a:r>
          </a:p>
          <a:p>
            <a:pPr marL="0" indent="0">
              <a:buNone/>
            </a:pPr>
            <a:r>
              <a:rPr lang="en-IN" dirty="0"/>
              <a:t>def </a:t>
            </a:r>
            <a:r>
              <a:rPr lang="en-IN" dirty="0" err="1"/>
              <a:t>my_function</a:t>
            </a:r>
            <a:r>
              <a:rPr lang="en-IN" dirty="0"/>
              <a:t>():</a:t>
            </a:r>
            <a:br>
              <a:rPr lang="en-IN" dirty="0"/>
            </a:br>
            <a:r>
              <a:rPr lang="en-IN" dirty="0"/>
              <a:t>  print("Hello from a function")</a:t>
            </a:r>
            <a:br>
              <a:rPr lang="en-IN" dirty="0"/>
            </a:br>
            <a:r>
              <a:rPr lang="en-IN" dirty="0"/>
              <a:t/>
            </a:r>
            <a:br>
              <a:rPr lang="en-IN" dirty="0"/>
            </a:br>
            <a:r>
              <a:rPr lang="en-IN" b="1" dirty="0" err="1"/>
              <a:t>my_function</a:t>
            </a:r>
            <a:r>
              <a:rPr lang="en-IN" b="1" dirty="0"/>
              <a:t>()</a:t>
            </a:r>
          </a:p>
          <a:p>
            <a:pPr marL="0" indent="0">
              <a:buNone/>
            </a:pPr>
            <a:endParaRPr lang="en-IN" b="1" dirty="0"/>
          </a:p>
          <a:p>
            <a:pPr marL="0" indent="0">
              <a:buNone/>
            </a:pPr>
            <a:r>
              <a:rPr lang="en-IN" dirty="0"/>
              <a:t>OUTPUT</a:t>
            </a:r>
            <a:r>
              <a:rPr lang="en-IN" b="1" dirty="0"/>
              <a:t>:</a:t>
            </a:r>
          </a:p>
          <a:p>
            <a:pPr marL="0" indent="0">
              <a:buNone/>
            </a:pPr>
            <a:r>
              <a:rPr lang="en-IN" dirty="0"/>
              <a:t>Hello from a function</a:t>
            </a:r>
            <a:endParaRPr lang="en-IN" b="1" dirty="0"/>
          </a:p>
          <a:p>
            <a:endParaRPr lang="en-IN" dirty="0"/>
          </a:p>
        </p:txBody>
      </p:sp>
      <p:sp>
        <p:nvSpPr>
          <p:cNvPr id="2" name="Title 1">
            <a:extLst>
              <a:ext uri="{FF2B5EF4-FFF2-40B4-BE49-F238E27FC236}">
                <a16:creationId xmlns:a16="http://schemas.microsoft.com/office/drawing/2014/main" xmlns="" id="{06BC3E19-B9BB-7D78-3AA5-49245EF9A15C}"/>
              </a:ext>
            </a:extLst>
          </p:cNvPr>
          <p:cNvSpPr>
            <a:spLocks noGrp="1"/>
          </p:cNvSpPr>
          <p:nvPr>
            <p:ph type="title"/>
          </p:nvPr>
        </p:nvSpPr>
        <p:spPr/>
        <p:txBody>
          <a:bodyPr/>
          <a:lstStyle/>
          <a:p>
            <a:r>
              <a:rPr lang="en-IN" dirty="0" smtClean="0"/>
              <a:t>Calling a Function</a:t>
            </a:r>
            <a:endParaRPr lang="en-IN" dirty="0"/>
          </a:p>
        </p:txBody>
      </p:sp>
    </p:spTree>
    <p:extLst>
      <p:ext uri="{BB962C8B-B14F-4D97-AF65-F5344CB8AC3E}">
        <p14:creationId xmlns:p14="http://schemas.microsoft.com/office/powerpoint/2010/main" xmlns="" val="159125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B752B28-A072-F2CC-13C6-A280E639CEDF}"/>
              </a:ext>
            </a:extLst>
          </p:cNvPr>
          <p:cNvSpPr>
            <a:spLocks noGrp="1"/>
          </p:cNvSpPr>
          <p:nvPr>
            <p:ph idx="1"/>
          </p:nvPr>
        </p:nvSpPr>
        <p:spPr>
          <a:xfrm>
            <a:off x="609600" y="254001"/>
            <a:ext cx="10972800" cy="5753292"/>
          </a:xfrm>
        </p:spPr>
        <p:txBody>
          <a:bodyPr>
            <a:normAutofit fontScale="92500" lnSpcReduction="20000"/>
          </a:bodyPr>
          <a:lstStyle/>
          <a:p>
            <a:r>
              <a:rPr lang="en-IN" dirty="0"/>
              <a:t>Arguments :</a:t>
            </a:r>
          </a:p>
          <a:p>
            <a:r>
              <a:rPr lang="en-IN" dirty="0"/>
              <a:t>Information can be passed into functions as arguments.</a:t>
            </a:r>
          </a:p>
          <a:p>
            <a:r>
              <a:rPr lang="en-IN" dirty="0"/>
              <a:t>Arguments are specified after the function name, inside the parentheses. You can add as many arguments as you want, just separate them with a comma.</a:t>
            </a:r>
          </a:p>
          <a:p>
            <a:r>
              <a:rPr lang="en-IN" dirty="0"/>
              <a:t>Ex:</a:t>
            </a:r>
          </a:p>
          <a:p>
            <a:r>
              <a:rPr lang="en-IN" dirty="0"/>
              <a:t>def </a:t>
            </a:r>
            <a:r>
              <a:rPr lang="en-IN" dirty="0" err="1"/>
              <a:t>my_function</a:t>
            </a:r>
            <a:r>
              <a:rPr lang="en-IN" dirty="0"/>
              <a:t>(</a:t>
            </a:r>
            <a:r>
              <a:rPr lang="en-IN" b="1" dirty="0" err="1"/>
              <a:t>fname</a:t>
            </a:r>
            <a:r>
              <a:rPr lang="en-IN" dirty="0"/>
              <a:t>):</a:t>
            </a:r>
            <a:br>
              <a:rPr lang="en-IN" dirty="0"/>
            </a:br>
            <a:r>
              <a:rPr lang="en-IN" dirty="0"/>
              <a:t>  print(</a:t>
            </a:r>
            <a:r>
              <a:rPr lang="en-IN" dirty="0" err="1"/>
              <a:t>fname</a:t>
            </a:r>
            <a:r>
              <a:rPr lang="en-IN" dirty="0"/>
              <a:t> + " </a:t>
            </a:r>
            <a:r>
              <a:rPr lang="en-IN" dirty="0" err="1"/>
              <a:t>Refsnes</a:t>
            </a:r>
            <a:r>
              <a:rPr lang="en-IN" dirty="0"/>
              <a:t>")</a:t>
            </a:r>
            <a:br>
              <a:rPr lang="en-IN" dirty="0"/>
            </a:br>
            <a:r>
              <a:rPr lang="en-IN" dirty="0"/>
              <a:t/>
            </a:r>
            <a:br>
              <a:rPr lang="en-IN" dirty="0"/>
            </a:br>
            <a:r>
              <a:rPr lang="en-IN" dirty="0" err="1"/>
              <a:t>my_function</a:t>
            </a:r>
            <a:r>
              <a:rPr lang="en-IN" dirty="0"/>
              <a:t>(</a:t>
            </a:r>
            <a:r>
              <a:rPr lang="en-IN" b="1" dirty="0"/>
              <a:t>"Emil"</a:t>
            </a:r>
            <a:r>
              <a:rPr lang="en-IN" dirty="0"/>
              <a:t>)</a:t>
            </a:r>
            <a:br>
              <a:rPr lang="en-IN" dirty="0"/>
            </a:br>
            <a:r>
              <a:rPr lang="en-IN" dirty="0" err="1"/>
              <a:t>my_function</a:t>
            </a:r>
            <a:r>
              <a:rPr lang="en-IN" dirty="0"/>
              <a:t>(</a:t>
            </a:r>
            <a:r>
              <a:rPr lang="en-IN" b="1" dirty="0"/>
              <a:t>"Tobias"</a:t>
            </a:r>
            <a:r>
              <a:rPr lang="en-IN" dirty="0"/>
              <a:t>)</a:t>
            </a:r>
            <a:br>
              <a:rPr lang="en-IN" dirty="0"/>
            </a:br>
            <a:r>
              <a:rPr lang="en-IN" dirty="0" err="1"/>
              <a:t>my_function</a:t>
            </a:r>
            <a:r>
              <a:rPr lang="en-IN" dirty="0"/>
              <a:t>(</a:t>
            </a:r>
            <a:r>
              <a:rPr lang="en-IN" b="1" dirty="0"/>
              <a:t>"Linus"</a:t>
            </a:r>
            <a:r>
              <a:rPr lang="en-IN" dirty="0"/>
              <a:t>)</a:t>
            </a:r>
          </a:p>
          <a:p>
            <a:pPr marL="0" indent="0">
              <a:buNone/>
            </a:pPr>
            <a:r>
              <a:rPr lang="en-IN" dirty="0"/>
              <a:t>Output:</a:t>
            </a:r>
          </a:p>
          <a:p>
            <a:pPr marL="0" indent="0">
              <a:buNone/>
            </a:pPr>
            <a:r>
              <a:rPr lang="en-IN" dirty="0"/>
              <a:t>Emil </a:t>
            </a:r>
            <a:r>
              <a:rPr lang="en-IN" dirty="0" err="1"/>
              <a:t>Refsnes</a:t>
            </a:r>
            <a:r>
              <a:rPr lang="en-IN" dirty="0"/>
              <a:t/>
            </a:r>
            <a:br>
              <a:rPr lang="en-IN" dirty="0"/>
            </a:br>
            <a:r>
              <a:rPr lang="en-IN" dirty="0"/>
              <a:t>Tobias </a:t>
            </a:r>
            <a:r>
              <a:rPr lang="en-IN" dirty="0" err="1"/>
              <a:t>Refsnes</a:t>
            </a:r>
            <a:r>
              <a:rPr lang="en-IN" dirty="0"/>
              <a:t/>
            </a:r>
            <a:br>
              <a:rPr lang="en-IN" dirty="0"/>
            </a:br>
            <a:r>
              <a:rPr lang="en-IN" dirty="0"/>
              <a:t>Linus </a:t>
            </a:r>
            <a:r>
              <a:rPr lang="en-IN" dirty="0" err="1"/>
              <a:t>Refsnes</a:t>
            </a:r>
            <a:endParaRPr lang="en-IN" dirty="0"/>
          </a:p>
          <a:p>
            <a:endParaRPr lang="en-IN" dirty="0"/>
          </a:p>
        </p:txBody>
      </p:sp>
      <p:sp>
        <p:nvSpPr>
          <p:cNvPr id="2" name="Title 1">
            <a:extLst>
              <a:ext uri="{FF2B5EF4-FFF2-40B4-BE49-F238E27FC236}">
                <a16:creationId xmlns:a16="http://schemas.microsoft.com/office/drawing/2014/main" xmlns="" id="{345138F0-B8E3-B917-40A3-2A3A38C4F7D9}"/>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xmlns="" val="3351239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BF02C4A-6E07-6C24-6BAB-500890F63A98}"/>
              </a:ext>
            </a:extLst>
          </p:cNvPr>
          <p:cNvSpPr>
            <a:spLocks noGrp="1"/>
          </p:cNvSpPr>
          <p:nvPr>
            <p:ph idx="1"/>
          </p:nvPr>
        </p:nvSpPr>
        <p:spPr/>
        <p:txBody>
          <a:bodyPr>
            <a:normAutofit fontScale="92500" lnSpcReduction="20000"/>
          </a:bodyPr>
          <a:lstStyle/>
          <a:p>
            <a:pPr marL="0" indent="0">
              <a:buNone/>
            </a:pPr>
            <a:r>
              <a:rPr lang="en-IN" dirty="0"/>
              <a:t>. </a:t>
            </a:r>
            <a:r>
              <a:rPr lang="en-IN" u="sng" dirty="0"/>
              <a:t>Array</a:t>
            </a:r>
            <a:r>
              <a:rPr lang="en-IN" dirty="0"/>
              <a:t> :</a:t>
            </a:r>
          </a:p>
          <a:p>
            <a:r>
              <a:rPr lang="en-IN" dirty="0"/>
              <a:t>Arrays are used to store multiple values in one single variable</a:t>
            </a:r>
          </a:p>
          <a:p>
            <a:r>
              <a:rPr lang="en-IN" dirty="0"/>
              <a:t>Ex: Create an array containing car names:</a:t>
            </a:r>
          </a:p>
          <a:p>
            <a:r>
              <a:rPr lang="en-IN" dirty="0"/>
              <a:t>cars = ["Ford", "Volvo", "BMW"]</a:t>
            </a:r>
          </a:p>
          <a:p>
            <a:r>
              <a:rPr lang="en-IN" dirty="0"/>
              <a:t>Output :</a:t>
            </a:r>
          </a:p>
          <a:p>
            <a:r>
              <a:rPr lang="en-IN" dirty="0"/>
              <a:t>['Ford', 'Volvo', 'BMW’]</a:t>
            </a:r>
          </a:p>
          <a:p>
            <a:r>
              <a:rPr lang="en-IN" dirty="0"/>
              <a:t>An array is a special variable, which can hold more than one value at a time.</a:t>
            </a:r>
          </a:p>
          <a:p>
            <a:r>
              <a:rPr lang="en-IN" dirty="0"/>
              <a:t>If you have a list of items (a list of car names, for example), storing the cars in single variables could look like this</a:t>
            </a:r>
          </a:p>
          <a:p>
            <a:r>
              <a:rPr lang="en-IN" dirty="0"/>
              <a:t>car1 = "Ford"</a:t>
            </a:r>
            <a:br>
              <a:rPr lang="en-IN" dirty="0"/>
            </a:br>
            <a:r>
              <a:rPr lang="en-IN" dirty="0"/>
              <a:t>car2 = "Volvo"</a:t>
            </a:r>
            <a:br>
              <a:rPr lang="en-IN" dirty="0"/>
            </a:br>
            <a:r>
              <a:rPr lang="en-IN" dirty="0"/>
              <a:t>car3 = "BMW"</a:t>
            </a:r>
          </a:p>
          <a:p>
            <a:endParaRPr lang="en-IN" dirty="0"/>
          </a:p>
          <a:p>
            <a:endParaRPr lang="en-IN" dirty="0"/>
          </a:p>
        </p:txBody>
      </p:sp>
      <p:sp>
        <p:nvSpPr>
          <p:cNvPr id="2" name="Title 1">
            <a:extLst>
              <a:ext uri="{FF2B5EF4-FFF2-40B4-BE49-F238E27FC236}">
                <a16:creationId xmlns:a16="http://schemas.microsoft.com/office/drawing/2014/main" xmlns="" id="{B1DF3CFD-2833-E3B2-5981-3BDF3DE8FF75}"/>
              </a:ext>
            </a:extLst>
          </p:cNvPr>
          <p:cNvSpPr>
            <a:spLocks noGrp="1"/>
          </p:cNvSpPr>
          <p:nvPr>
            <p:ph type="title"/>
          </p:nvPr>
        </p:nvSpPr>
        <p:spPr/>
        <p:txBody>
          <a:bodyPr/>
          <a:lstStyle/>
          <a:p>
            <a:r>
              <a:rPr lang="en-IN" dirty="0" smtClean="0"/>
              <a:t>ARRAYS in PYTHON</a:t>
            </a:r>
            <a:endParaRPr lang="en-IN" dirty="0"/>
          </a:p>
        </p:txBody>
      </p:sp>
    </p:spTree>
    <p:extLst>
      <p:ext uri="{BB962C8B-B14F-4D97-AF65-F5344CB8AC3E}">
        <p14:creationId xmlns:p14="http://schemas.microsoft.com/office/powerpoint/2010/main" xmlns="" val="142188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1CA162-E96E-FB49-5B3D-9447D78D7D26}"/>
              </a:ext>
            </a:extLst>
          </p:cNvPr>
          <p:cNvSpPr>
            <a:spLocks noGrp="1"/>
          </p:cNvSpPr>
          <p:nvPr>
            <p:ph idx="1"/>
          </p:nvPr>
        </p:nvSpPr>
        <p:spPr/>
        <p:txBody>
          <a:bodyPr/>
          <a:lstStyle/>
          <a:p>
            <a:r>
              <a:rPr lang="en-IN" dirty="0" smtClean="0"/>
              <a:t>You refer to an array element by referring to the </a:t>
            </a:r>
            <a:r>
              <a:rPr lang="en-IN" i="1" dirty="0" smtClean="0"/>
              <a:t>index number</a:t>
            </a:r>
            <a:r>
              <a:rPr lang="en-IN" dirty="0" smtClean="0"/>
              <a:t>.</a:t>
            </a:r>
          </a:p>
          <a:p>
            <a:pPr marL="0" indent="0">
              <a:buNone/>
            </a:pPr>
            <a:r>
              <a:rPr lang="en-IN" dirty="0" smtClean="0"/>
              <a:t>Example</a:t>
            </a:r>
          </a:p>
          <a:p>
            <a:r>
              <a:rPr lang="en-IN" dirty="0" smtClean="0"/>
              <a:t>Get the value of the first array item:</a:t>
            </a:r>
          </a:p>
          <a:p>
            <a:pPr marL="0" indent="0">
              <a:buNone/>
            </a:pPr>
            <a:r>
              <a:rPr lang="en-IN" dirty="0" smtClean="0"/>
              <a:t>x = cars[0]</a:t>
            </a:r>
          </a:p>
          <a:p>
            <a:pPr marL="0" indent="0">
              <a:buNone/>
            </a:pPr>
            <a:r>
              <a:rPr lang="en-IN" dirty="0" smtClean="0"/>
              <a:t>Output:</a:t>
            </a:r>
          </a:p>
          <a:p>
            <a:pPr marL="0" indent="0">
              <a:buNone/>
            </a:pPr>
            <a:r>
              <a:rPr lang="en-IN" dirty="0" smtClean="0"/>
              <a:t>Ford</a:t>
            </a:r>
            <a:endParaRPr lang="en-IN" dirty="0"/>
          </a:p>
        </p:txBody>
      </p:sp>
      <p:sp>
        <p:nvSpPr>
          <p:cNvPr id="2" name="Title 1">
            <a:extLst>
              <a:ext uri="{FF2B5EF4-FFF2-40B4-BE49-F238E27FC236}">
                <a16:creationId xmlns:a16="http://schemas.microsoft.com/office/drawing/2014/main" xmlns="" id="{1E6C8D25-A514-5BE8-95BB-F9655EBD106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xmlns="" val="372163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E83C539-B1AB-4451-34C5-179F0A404EC7}"/>
              </a:ext>
            </a:extLst>
          </p:cNvPr>
          <p:cNvSpPr>
            <a:spLocks noGrp="1"/>
          </p:cNvSpPr>
          <p:nvPr>
            <p:ph idx="1"/>
          </p:nvPr>
        </p:nvSpPr>
        <p:spPr/>
        <p:txBody>
          <a:bodyPr>
            <a:normAutofit lnSpcReduction="10000"/>
          </a:bodyPr>
          <a:lstStyle/>
          <a:p>
            <a:r>
              <a:rPr lang="en-IN" dirty="0"/>
              <a:t>Operators are constructs you use to manipulate data and to derive the information  to obtain the solution.</a:t>
            </a:r>
          </a:p>
          <a:p>
            <a:r>
              <a:rPr lang="en-IN" dirty="0"/>
              <a:t>We have seven operators. They are :</a:t>
            </a:r>
          </a:p>
          <a:p>
            <a:r>
              <a:rPr lang="en-IN" dirty="0"/>
              <a:t>Arithmetic operators</a:t>
            </a:r>
          </a:p>
          <a:p>
            <a:r>
              <a:rPr lang="en-IN" dirty="0"/>
              <a:t>Assignment operators</a:t>
            </a:r>
          </a:p>
          <a:p>
            <a:r>
              <a:rPr lang="en-IN" dirty="0"/>
              <a:t>Comparison operators</a:t>
            </a:r>
          </a:p>
          <a:p>
            <a:r>
              <a:rPr lang="en-IN" dirty="0"/>
              <a:t>Logical operators</a:t>
            </a:r>
          </a:p>
          <a:p>
            <a:r>
              <a:rPr lang="en-IN" dirty="0"/>
              <a:t>Bitwise operators</a:t>
            </a:r>
          </a:p>
          <a:p>
            <a:r>
              <a:rPr lang="en-IN" dirty="0"/>
              <a:t>Identity operators and </a:t>
            </a:r>
          </a:p>
          <a:p>
            <a:r>
              <a:rPr lang="en-IN" dirty="0"/>
              <a:t>Membership operators</a:t>
            </a:r>
          </a:p>
        </p:txBody>
      </p:sp>
      <p:sp>
        <p:nvSpPr>
          <p:cNvPr id="2" name="Title 1">
            <a:extLst>
              <a:ext uri="{FF2B5EF4-FFF2-40B4-BE49-F238E27FC236}">
                <a16:creationId xmlns:a16="http://schemas.microsoft.com/office/drawing/2014/main" xmlns="" id="{8D9D986E-0B70-EF99-7D2F-C2728EAE4D11}"/>
              </a:ext>
            </a:extLst>
          </p:cNvPr>
          <p:cNvSpPr>
            <a:spLocks noGrp="1"/>
          </p:cNvSpPr>
          <p:nvPr>
            <p:ph type="title"/>
          </p:nvPr>
        </p:nvSpPr>
        <p:spPr/>
        <p:txBody>
          <a:bodyPr/>
          <a:lstStyle/>
          <a:p>
            <a:r>
              <a:rPr lang="en-IN" dirty="0"/>
              <a:t>Operators in python:</a:t>
            </a:r>
          </a:p>
        </p:txBody>
      </p:sp>
    </p:spTree>
    <p:extLst>
      <p:ext uri="{BB962C8B-B14F-4D97-AF65-F5344CB8AC3E}">
        <p14:creationId xmlns:p14="http://schemas.microsoft.com/office/powerpoint/2010/main" xmlns="" val="252296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C663EBF-D523-A769-CC09-2FC2AC73CC12}"/>
              </a:ext>
            </a:extLst>
          </p:cNvPr>
          <p:cNvSpPr>
            <a:spLocks noGrp="1"/>
          </p:cNvSpPr>
          <p:nvPr>
            <p:ph idx="1"/>
          </p:nvPr>
        </p:nvSpPr>
        <p:spPr>
          <a:xfrm>
            <a:off x="596901" y="2438400"/>
            <a:ext cx="10955020" cy="3785419"/>
          </a:xfrm>
        </p:spPr>
        <p:txBody>
          <a:bodyPr>
            <a:normAutofit/>
          </a:bodyPr>
          <a:lstStyle/>
          <a:p>
            <a:r>
              <a:rPr lang="en-IN" sz="1700" dirty="0"/>
              <a:t>Python is an </a:t>
            </a:r>
            <a:r>
              <a:rPr lang="en-IN" sz="1700" i="1" dirty="0"/>
              <a:t>object-oriented</a:t>
            </a:r>
            <a:r>
              <a:rPr lang="en-IN" sz="1700" dirty="0"/>
              <a:t>, high-level programming language.</a:t>
            </a:r>
          </a:p>
          <a:p>
            <a:r>
              <a:rPr lang="en-IN" sz="1700" dirty="0"/>
              <a:t>Python is Independent of platform , flexible, easy to setup and open source language.</a:t>
            </a:r>
          </a:p>
          <a:p>
            <a:r>
              <a:rPr lang="en-IN" sz="1700" dirty="0"/>
              <a:t>Python is interpreted language with easy syntax and dynamic semantics which means you do not initialize anything before using it and python does dynamically.</a:t>
            </a:r>
          </a:p>
          <a:p>
            <a:r>
              <a:rPr lang="en-IN" sz="1700" dirty="0"/>
              <a:t>Its high-level built in data structures, combined with dynamic typing and dynamic binding.</a:t>
            </a:r>
          </a:p>
          <a:p>
            <a:r>
              <a:rPr lang="en-IN" sz="1700" dirty="0"/>
              <a:t>It incorporates modules, exceptions, dynamic typing, very high level dynamic data types, and classes.</a:t>
            </a:r>
          </a:p>
          <a:p>
            <a:r>
              <a:rPr lang="en-IN" sz="1700" dirty="0"/>
              <a:t> Python has packages that encapsulates different categories of functionality in libraries (also called packages).</a:t>
            </a:r>
          </a:p>
          <a:p>
            <a:endParaRPr lang="en-IN" sz="1700" dirty="0"/>
          </a:p>
          <a:p>
            <a:endParaRPr lang="en-IN" sz="1700" dirty="0"/>
          </a:p>
          <a:p>
            <a:endParaRPr lang="en-IN" sz="1700" dirty="0"/>
          </a:p>
        </p:txBody>
      </p:sp>
      <p:sp>
        <p:nvSpPr>
          <p:cNvPr id="2" name="Title 1">
            <a:extLst>
              <a:ext uri="{FF2B5EF4-FFF2-40B4-BE49-F238E27FC236}">
                <a16:creationId xmlns:a16="http://schemas.microsoft.com/office/drawing/2014/main" xmlns="" id="{D0FEC756-7EC3-B586-EA6A-BB62B48A43D5}"/>
              </a:ext>
            </a:extLst>
          </p:cNvPr>
          <p:cNvSpPr>
            <a:spLocks noGrp="1"/>
          </p:cNvSpPr>
          <p:nvPr>
            <p:ph type="title"/>
          </p:nvPr>
        </p:nvSpPr>
        <p:spPr>
          <a:xfrm>
            <a:off x="558800" y="629268"/>
            <a:ext cx="10993121" cy="1286160"/>
          </a:xfrm>
        </p:spPr>
        <p:txBody>
          <a:bodyPr anchor="b">
            <a:normAutofit/>
          </a:bodyPr>
          <a:lstStyle/>
          <a:p>
            <a:r>
              <a:rPr lang="en-IN" dirty="0"/>
              <a:t>Features of python:</a:t>
            </a:r>
          </a:p>
        </p:txBody>
      </p:sp>
      <p:cxnSp>
        <p:nvCxnSpPr>
          <p:cNvPr id="6" name="Straight Connector 5">
            <a:extLst>
              <a:ext uri="{FF2B5EF4-FFF2-40B4-BE49-F238E27FC236}">
                <a16:creationId xmlns:a16="http://schemas.microsoft.com/office/drawing/2014/main" xmlns=""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375834" y="20770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08643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CC30B5-E315-765E-8CF1-22844D7A8E69}"/>
              </a:ext>
            </a:extLst>
          </p:cNvPr>
          <p:cNvSpPr>
            <a:spLocks noGrp="1"/>
          </p:cNvSpPr>
          <p:nvPr>
            <p:ph idx="1"/>
          </p:nvPr>
        </p:nvSpPr>
        <p:spPr/>
        <p:txBody>
          <a:bodyPr>
            <a:normAutofit/>
          </a:bodyPr>
          <a:lstStyle/>
          <a:p>
            <a:pPr marL="0" indent="0">
              <a:buNone/>
            </a:pPr>
            <a:r>
              <a:rPr lang="en-IN" dirty="0"/>
              <a:t>To write a script in python we need two things they are :</a:t>
            </a:r>
          </a:p>
          <a:p>
            <a:r>
              <a:rPr lang="en-IN" dirty="0"/>
              <a:t>Modules </a:t>
            </a:r>
          </a:p>
          <a:p>
            <a:r>
              <a:rPr lang="en-IN" dirty="0"/>
              <a:t>Library</a:t>
            </a:r>
          </a:p>
          <a:p>
            <a:r>
              <a:rPr lang="en-IN" dirty="0">
                <a:solidFill>
                  <a:srgbClr val="FF0000"/>
                </a:solidFill>
              </a:rPr>
              <a:t>Modules</a:t>
            </a:r>
            <a:r>
              <a:rPr lang="en-IN" dirty="0"/>
              <a:t>: </a:t>
            </a:r>
          </a:p>
          <a:p>
            <a:r>
              <a:rPr lang="en-IN" dirty="0"/>
              <a:t>It is a set of functions.</a:t>
            </a:r>
          </a:p>
          <a:p>
            <a:r>
              <a:rPr lang="en-IN" dirty="0"/>
              <a:t>In modules we have some predefined functions.</a:t>
            </a:r>
          </a:p>
          <a:p>
            <a:r>
              <a:rPr lang="en-IN" dirty="0"/>
              <a:t>These functions is set into a file called module</a:t>
            </a:r>
          </a:p>
          <a:p>
            <a:r>
              <a:rPr lang="en-IN" dirty="0">
                <a:solidFill>
                  <a:srgbClr val="FF0000"/>
                </a:solidFill>
              </a:rPr>
              <a:t>Library:</a:t>
            </a:r>
          </a:p>
          <a:p>
            <a:r>
              <a:rPr lang="en-IN" dirty="0">
                <a:solidFill>
                  <a:schemeClr val="tx1">
                    <a:lumMod val="95000"/>
                    <a:lumOff val="5000"/>
                  </a:schemeClr>
                </a:solidFill>
              </a:rPr>
              <a:t>Library is a place where we can store these modules.</a:t>
            </a:r>
          </a:p>
        </p:txBody>
      </p:sp>
      <p:sp>
        <p:nvSpPr>
          <p:cNvPr id="2" name="Title 1">
            <a:extLst>
              <a:ext uri="{FF2B5EF4-FFF2-40B4-BE49-F238E27FC236}">
                <a16:creationId xmlns:a16="http://schemas.microsoft.com/office/drawing/2014/main" xmlns="" id="{78CCE45C-682A-ADD0-6D7F-1D49B518552A}"/>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xmlns="" val="2553548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171EFB-7A1C-761F-615D-458FB1C23DAF}"/>
              </a:ext>
            </a:extLst>
          </p:cNvPr>
          <p:cNvSpPr>
            <a:spLocks noGrp="1"/>
          </p:cNvSpPr>
          <p:nvPr>
            <p:ph idx="1"/>
          </p:nvPr>
        </p:nvSpPr>
        <p:spPr/>
        <p:txBody>
          <a:bodyPr/>
          <a:lstStyle/>
          <a:p>
            <a:r>
              <a:rPr lang="en-IN" dirty="0"/>
              <a:t>OS module</a:t>
            </a:r>
          </a:p>
          <a:p>
            <a:r>
              <a:rPr lang="en-IN" dirty="0"/>
              <a:t>Sub process module</a:t>
            </a:r>
          </a:p>
          <a:p>
            <a:r>
              <a:rPr lang="en-IN" dirty="0"/>
              <a:t>Date module</a:t>
            </a:r>
          </a:p>
          <a:p>
            <a:r>
              <a:rPr lang="en-IN" dirty="0"/>
              <a:t>Date and time module</a:t>
            </a:r>
          </a:p>
          <a:p>
            <a:r>
              <a:rPr lang="en-IN" dirty="0" err="1"/>
              <a:t>Paramiko</a:t>
            </a:r>
            <a:r>
              <a:rPr lang="en-IN" dirty="0"/>
              <a:t> module</a:t>
            </a:r>
          </a:p>
          <a:p>
            <a:pPr marL="0" indent="0">
              <a:buNone/>
            </a:pPr>
            <a:endParaRPr lang="en-IN" dirty="0"/>
          </a:p>
        </p:txBody>
      </p:sp>
      <p:sp>
        <p:nvSpPr>
          <p:cNvPr id="2" name="Title 1">
            <a:extLst>
              <a:ext uri="{FF2B5EF4-FFF2-40B4-BE49-F238E27FC236}">
                <a16:creationId xmlns:a16="http://schemas.microsoft.com/office/drawing/2014/main" xmlns="" id="{1AD9FC48-A3DE-86F2-7A6E-094C370119CE}"/>
              </a:ext>
            </a:extLst>
          </p:cNvPr>
          <p:cNvSpPr>
            <a:spLocks noGrp="1"/>
          </p:cNvSpPr>
          <p:nvPr>
            <p:ph type="title"/>
          </p:nvPr>
        </p:nvSpPr>
        <p:spPr/>
        <p:txBody>
          <a:bodyPr/>
          <a:lstStyle/>
          <a:p>
            <a:r>
              <a:rPr lang="en-IN" dirty="0"/>
              <a:t>Modules using in python</a:t>
            </a:r>
          </a:p>
        </p:txBody>
      </p:sp>
    </p:spTree>
    <p:extLst>
      <p:ext uri="{BB962C8B-B14F-4D97-AF65-F5344CB8AC3E}">
        <p14:creationId xmlns:p14="http://schemas.microsoft.com/office/powerpoint/2010/main" xmlns="" val="3848513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b="1" dirty="0" smtClean="0"/>
              <a:t>Python is often used in workplaces to automate and schedule the sending/receiving of emails and texts</a:t>
            </a:r>
            <a:r>
              <a:rPr lang="en-US" sz="2200" dirty="0" smtClean="0"/>
              <a:t>. Python packages – email, </a:t>
            </a:r>
            <a:r>
              <a:rPr lang="en-US" sz="2200" dirty="0" err="1" smtClean="0"/>
              <a:t>smtplib</a:t>
            </a:r>
            <a:r>
              <a:rPr lang="en-US" sz="2200" dirty="0" smtClean="0"/>
              <a:t>, are used for sending emails using just Python. You can turn a time-consuming task into an automated/scheduled </a:t>
            </a:r>
            <a:r>
              <a:rPr lang="en-US" sz="2200" dirty="0" smtClean="0"/>
              <a:t>task.</a:t>
            </a:r>
          </a:p>
          <a:p>
            <a:r>
              <a:rPr lang="en-US" sz="2200" dirty="0" smtClean="0"/>
              <a:t>We create a Python file by typing "vim" along with the file name. My Python file is called "today.py." You may name yours anything you'd like. Make sure it ends with the extension ".</a:t>
            </a:r>
            <a:r>
              <a:rPr lang="en-US" sz="2200" dirty="0" err="1" smtClean="0"/>
              <a:t>py</a:t>
            </a:r>
            <a:r>
              <a:rPr lang="en-US" sz="2200" dirty="0" smtClean="0"/>
              <a:t>".</a:t>
            </a:r>
          </a:p>
          <a:p>
            <a:r>
              <a:rPr lang="en-US" sz="2200" dirty="0" smtClean="0"/>
              <a:t>This </a:t>
            </a:r>
            <a:r>
              <a:rPr lang="en-US" sz="2200" dirty="0" smtClean="0"/>
              <a:t>Python file performs </a:t>
            </a:r>
            <a:r>
              <a:rPr lang="en-US" sz="2200" dirty="0" smtClean="0"/>
              <a:t>simple to complex tasks. There </a:t>
            </a:r>
            <a:r>
              <a:rPr lang="en-US" sz="2200" dirty="0" smtClean="0"/>
              <a:t>are many different ways of doing this simple task; here, we use the built-in </a:t>
            </a:r>
            <a:r>
              <a:rPr lang="en-US" sz="2200" dirty="0" err="1" smtClean="0"/>
              <a:t>datetime</a:t>
            </a:r>
            <a:r>
              <a:rPr lang="en-US" sz="2200" dirty="0" smtClean="0"/>
              <a:t> module of Python</a:t>
            </a:r>
            <a:r>
              <a:rPr lang="en-US" sz="2200" dirty="0" smtClean="0"/>
              <a:t>.</a:t>
            </a:r>
            <a:r>
              <a:rPr lang="en-US" dirty="0" smtClean="0"/>
              <a:t/>
            </a:r>
            <a:br>
              <a:rPr lang="en-US" dirty="0" smtClean="0"/>
            </a:br>
            <a:endParaRPr lang="en-US" dirty="0"/>
          </a:p>
        </p:txBody>
      </p:sp>
      <p:sp>
        <p:nvSpPr>
          <p:cNvPr id="3" name="Title 2"/>
          <p:cNvSpPr>
            <a:spLocks noGrp="1"/>
          </p:cNvSpPr>
          <p:nvPr>
            <p:ph type="title"/>
          </p:nvPr>
        </p:nvSpPr>
        <p:spPr/>
        <p:txBody>
          <a:bodyPr/>
          <a:lstStyle/>
          <a:p>
            <a:r>
              <a:rPr lang="en-US" dirty="0" smtClean="0"/>
              <a:t>Python File (&lt;fn&gt;.</a:t>
            </a:r>
            <a:r>
              <a:rPr lang="en-US" dirty="0" err="1" smtClean="0"/>
              <a:t>py</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#This is the python script inside p1.py file. This installs services and hosts a website.</a:t>
            </a:r>
          </a:p>
          <a:p>
            <a:r>
              <a:rPr lang="en-US" dirty="0" smtClean="0"/>
              <a:t>#!/</a:t>
            </a:r>
            <a:r>
              <a:rPr lang="en-US" dirty="0" err="1" smtClean="0"/>
              <a:t>usr</a:t>
            </a:r>
            <a:r>
              <a:rPr lang="en-US" dirty="0" smtClean="0"/>
              <a:t>/bin/</a:t>
            </a:r>
            <a:r>
              <a:rPr lang="en-US" dirty="0" err="1" smtClean="0"/>
              <a:t>env</a:t>
            </a:r>
            <a:r>
              <a:rPr lang="en-US" dirty="0" smtClean="0"/>
              <a:t> python</a:t>
            </a:r>
          </a:p>
          <a:p>
            <a:endParaRPr lang="en-US" dirty="0" smtClean="0"/>
          </a:p>
          <a:p>
            <a:r>
              <a:rPr lang="en-US" dirty="0" smtClean="0"/>
              <a:t>#creating web application</a:t>
            </a:r>
          </a:p>
          <a:p>
            <a:endParaRPr lang="en-US" dirty="0" smtClean="0"/>
          </a:p>
          <a:p>
            <a:r>
              <a:rPr lang="en-US" dirty="0" smtClean="0"/>
              <a:t>import </a:t>
            </a:r>
            <a:r>
              <a:rPr lang="en-US" dirty="0" err="1" smtClean="0"/>
              <a:t>os</a:t>
            </a:r>
            <a:endParaRPr lang="en-US" dirty="0" smtClean="0"/>
          </a:p>
          <a:p>
            <a:r>
              <a:rPr lang="en-US" dirty="0" smtClean="0"/>
              <a:t>import </a:t>
            </a:r>
            <a:r>
              <a:rPr lang="en-US" dirty="0" err="1" smtClean="0"/>
              <a:t>paramito</a:t>
            </a:r>
            <a:endParaRPr lang="en-US" dirty="0" smtClean="0"/>
          </a:p>
          <a:p>
            <a:r>
              <a:rPr lang="en-US" dirty="0" smtClean="0"/>
              <a:t>import sis</a:t>
            </a:r>
          </a:p>
          <a:p>
            <a:r>
              <a:rPr lang="en-US" dirty="0" smtClean="0"/>
              <a:t>import </a:t>
            </a:r>
            <a:r>
              <a:rPr lang="en-US" dirty="0" err="1" smtClean="0"/>
              <a:t>subprocess</a:t>
            </a:r>
            <a:endParaRPr lang="en-US" dirty="0" smtClean="0"/>
          </a:p>
          <a:p>
            <a:endParaRPr lang="en-US" dirty="0" smtClean="0"/>
          </a:p>
          <a:p>
            <a:r>
              <a:rPr lang="en-US" dirty="0" err="1" smtClean="0"/>
              <a:t>os.system</a:t>
            </a:r>
            <a:r>
              <a:rPr lang="en-US" dirty="0" smtClean="0"/>
              <a:t>("yum install </a:t>
            </a:r>
            <a:r>
              <a:rPr lang="en-US" dirty="0" err="1" smtClean="0"/>
              <a:t>httpd</a:t>
            </a:r>
            <a:r>
              <a:rPr lang="en-US" dirty="0" smtClean="0"/>
              <a:t> unzip </a:t>
            </a:r>
            <a:r>
              <a:rPr lang="en-US" dirty="0" err="1" smtClean="0"/>
              <a:t>wget</a:t>
            </a:r>
            <a:r>
              <a:rPr lang="en-US" dirty="0" smtClean="0"/>
              <a:t> -y")</a:t>
            </a:r>
          </a:p>
          <a:p>
            <a:r>
              <a:rPr lang="en-US" dirty="0" err="1" smtClean="0"/>
              <a:t>os.system</a:t>
            </a:r>
            <a:r>
              <a:rPr lang="en-US" dirty="0" smtClean="0"/>
              <a:t>("</a:t>
            </a:r>
            <a:r>
              <a:rPr lang="en-US" dirty="0" err="1" smtClean="0"/>
              <a:t>systemctl</a:t>
            </a:r>
            <a:r>
              <a:rPr lang="en-US" dirty="0" smtClean="0"/>
              <a:t> start </a:t>
            </a:r>
            <a:r>
              <a:rPr lang="en-US" dirty="0" err="1" smtClean="0"/>
              <a:t>httpd</a:t>
            </a:r>
            <a:r>
              <a:rPr lang="en-US" dirty="0" smtClean="0"/>
              <a:t>")</a:t>
            </a:r>
          </a:p>
          <a:p>
            <a:r>
              <a:rPr lang="en-US" dirty="0" err="1" smtClean="0"/>
              <a:t>os.system</a:t>
            </a:r>
            <a:r>
              <a:rPr lang="en-US" dirty="0" smtClean="0"/>
              <a:t>("</a:t>
            </a:r>
            <a:r>
              <a:rPr lang="en-US" dirty="0" err="1" smtClean="0"/>
              <a:t>wget</a:t>
            </a:r>
            <a:r>
              <a:rPr lang="en-US" dirty="0" smtClean="0"/>
              <a:t> https://www.free-css.com/assets/files/free-css-templates/download/page282/leadmark.zip")</a:t>
            </a:r>
          </a:p>
          <a:p>
            <a:r>
              <a:rPr lang="en-US" dirty="0" err="1" smtClean="0"/>
              <a:t>os.system</a:t>
            </a:r>
            <a:r>
              <a:rPr lang="en-US" dirty="0" smtClean="0"/>
              <a:t>("unzip leadmark.zip")</a:t>
            </a:r>
          </a:p>
          <a:p>
            <a:r>
              <a:rPr lang="en-US" dirty="0" err="1" smtClean="0"/>
              <a:t>os.system</a:t>
            </a:r>
            <a:r>
              <a:rPr lang="en-US" dirty="0" smtClean="0"/>
              <a:t>("cp -</a:t>
            </a:r>
            <a:r>
              <a:rPr lang="en-US" dirty="0" err="1" smtClean="0"/>
              <a:t>rp</a:t>
            </a:r>
            <a:r>
              <a:rPr lang="en-US" dirty="0" smtClean="0"/>
              <a:t> </a:t>
            </a:r>
            <a:r>
              <a:rPr lang="en-US" dirty="0" err="1" smtClean="0"/>
              <a:t>leadmark</a:t>
            </a:r>
            <a:r>
              <a:rPr lang="en-US" dirty="0" smtClean="0"/>
              <a:t>/* /</a:t>
            </a:r>
            <a:r>
              <a:rPr lang="en-US" dirty="0" err="1" smtClean="0"/>
              <a:t>var</a:t>
            </a:r>
            <a:r>
              <a:rPr lang="en-US" dirty="0" smtClean="0"/>
              <a:t>/www/html/")</a:t>
            </a:r>
            <a:endParaRPr lang="en-US" dirty="0"/>
          </a:p>
        </p:txBody>
      </p:sp>
      <p:sp>
        <p:nvSpPr>
          <p:cNvPr id="3" name="Title 2"/>
          <p:cNvSpPr>
            <a:spLocks noGrp="1"/>
          </p:cNvSpPr>
          <p:nvPr>
            <p:ph type="title"/>
          </p:nvPr>
        </p:nvSpPr>
        <p:spPr/>
        <p:txBody>
          <a:bodyPr/>
          <a:lstStyle/>
          <a:p>
            <a:r>
              <a:rPr lang="en-US" dirty="0" smtClean="0"/>
              <a:t>Example  of </a:t>
            </a:r>
            <a:r>
              <a:rPr lang="en-US" dirty="0" err="1" smtClean="0"/>
              <a:t>Pythonfile</a:t>
            </a:r>
            <a:r>
              <a:rPr lang="en-US" dirty="0" smtClean="0"/>
              <a:t>(p1.py)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1">
            <a:normAutofit/>
          </a:bodyPr>
          <a:lstStyle/>
          <a:p>
            <a:pPr algn="ctr"/>
            <a:r>
              <a:rPr lang="en-US" sz="7200" b="1" u="sng" spc="600" dirty="0" smtClean="0">
                <a:effectLst>
                  <a:outerShdw blurRad="38100" dist="38100" dir="2700000" algn="tl">
                    <a:srgbClr val="000000">
                      <a:alpha val="43137"/>
                    </a:srgbClr>
                  </a:outerShdw>
                </a:effectLst>
                <a:latin typeface="Algerian" pitchFamily="82" charset="0"/>
              </a:rPr>
              <a:t>THE END</a:t>
            </a:r>
            <a:endParaRPr lang="en-US" sz="7200" b="1" u="sng" spc="600" dirty="0">
              <a:effectLst>
                <a:outerShdw blurRad="38100" dist="38100" dir="2700000" algn="tl">
                  <a:srgbClr val="000000">
                    <a:alpha val="43137"/>
                  </a:srgbClr>
                </a:outerShdw>
              </a:effectLst>
              <a:latin typeface="Algerian" pitchFamily="82" charset="0"/>
            </a:endParaRPr>
          </a:p>
        </p:txBody>
      </p:sp>
      <p:sp>
        <p:nvSpPr>
          <p:cNvPr id="3" name="Title 2"/>
          <p:cNvSpPr>
            <a:spLocks noGrp="1"/>
          </p:cNvSpPr>
          <p:nvPr>
            <p:ph type="title"/>
          </p:nvPr>
        </p:nvSpPr>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620ABF-863F-6B8C-350A-08C447F8BDA7}"/>
              </a:ext>
            </a:extLst>
          </p:cNvPr>
          <p:cNvSpPr>
            <a:spLocks noGrp="1"/>
          </p:cNvSpPr>
          <p:nvPr>
            <p:ph idx="1"/>
          </p:nvPr>
        </p:nvSpPr>
        <p:spPr>
          <a:xfrm>
            <a:off x="622301" y="2438400"/>
            <a:ext cx="10929620" cy="3785419"/>
          </a:xfrm>
        </p:spPr>
        <p:txBody>
          <a:bodyPr>
            <a:normAutofit/>
          </a:bodyPr>
          <a:lstStyle/>
          <a:p>
            <a:r>
              <a:rPr lang="en-IN" sz="2000" dirty="0"/>
              <a:t>There are two versions available in python </a:t>
            </a:r>
            <a:r>
              <a:rPr lang="en-IN" sz="2000" dirty="0" err="1"/>
              <a:t>i.e</a:t>
            </a:r>
            <a:r>
              <a:rPr lang="en-IN" sz="2000" dirty="0"/>
              <a:t>; python 2 and python 3 version</a:t>
            </a:r>
          </a:p>
          <a:p>
            <a:r>
              <a:rPr lang="en-IN" sz="2000" dirty="0"/>
              <a:t>Python 2.7</a:t>
            </a:r>
          </a:p>
          <a:p>
            <a:r>
              <a:rPr lang="en-IN" sz="2000" dirty="0"/>
              <a:t>Python 3.10</a:t>
            </a:r>
          </a:p>
          <a:p>
            <a:r>
              <a:rPr lang="en-IN" sz="2000" dirty="0"/>
              <a:t>Version is depends on the requirement of the </a:t>
            </a:r>
            <a:r>
              <a:rPr lang="en-IN" sz="2000" dirty="0" err="1"/>
              <a:t>Oraganization</a:t>
            </a:r>
            <a:r>
              <a:rPr lang="en-IN" sz="2000" dirty="0"/>
              <a:t>.</a:t>
            </a:r>
          </a:p>
          <a:p>
            <a:r>
              <a:rPr lang="en-IN" sz="2000" dirty="0"/>
              <a:t>In windows there is no default python version is installed and in </a:t>
            </a:r>
            <a:r>
              <a:rPr lang="en-IN" sz="2000" dirty="0" err="1"/>
              <a:t>linux</a:t>
            </a:r>
            <a:r>
              <a:rPr lang="en-IN" sz="2000" dirty="0"/>
              <a:t> 2.7 python by default installed.</a:t>
            </a:r>
          </a:p>
          <a:p>
            <a:r>
              <a:rPr lang="en-IN" sz="2000" dirty="0"/>
              <a:t>Installation in Windows using PYTHON.ORG </a:t>
            </a:r>
          </a:p>
          <a:p>
            <a:pPr marL="0" indent="0">
              <a:buNone/>
            </a:pPr>
            <a:r>
              <a:rPr lang="en-IN" sz="2000" dirty="0"/>
              <a:t>  and download Python 3.10.7</a:t>
            </a:r>
          </a:p>
          <a:p>
            <a:endParaRPr lang="en-IN" sz="2000" dirty="0"/>
          </a:p>
        </p:txBody>
      </p:sp>
      <p:sp>
        <p:nvSpPr>
          <p:cNvPr id="2" name="Title 1">
            <a:extLst>
              <a:ext uri="{FF2B5EF4-FFF2-40B4-BE49-F238E27FC236}">
                <a16:creationId xmlns:a16="http://schemas.microsoft.com/office/drawing/2014/main" xmlns="" id="{9A7552F3-C7A6-656C-8A7E-9B4551B2C3BE}"/>
              </a:ext>
            </a:extLst>
          </p:cNvPr>
          <p:cNvSpPr>
            <a:spLocks noGrp="1"/>
          </p:cNvSpPr>
          <p:nvPr>
            <p:ph type="title"/>
          </p:nvPr>
        </p:nvSpPr>
        <p:spPr>
          <a:xfrm>
            <a:off x="558800" y="629268"/>
            <a:ext cx="10993121" cy="1286160"/>
          </a:xfrm>
        </p:spPr>
        <p:txBody>
          <a:bodyPr anchor="b">
            <a:normAutofit/>
          </a:bodyPr>
          <a:lstStyle/>
          <a:p>
            <a:r>
              <a:rPr lang="en-IN" dirty="0"/>
              <a:t>python versions:</a:t>
            </a:r>
          </a:p>
        </p:txBody>
      </p:sp>
      <p:cxnSp>
        <p:nvCxnSpPr>
          <p:cNvPr id="6" name="Straight Connector 5">
            <a:extLst>
              <a:ext uri="{FF2B5EF4-FFF2-40B4-BE49-F238E27FC236}">
                <a16:creationId xmlns:a16="http://schemas.microsoft.com/office/drawing/2014/main" xmlns=""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502834" y="20770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051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250D54-7CCB-E4EF-9DAC-E6A0E7FDCD0C}"/>
              </a:ext>
            </a:extLst>
          </p:cNvPr>
          <p:cNvSpPr>
            <a:spLocks noGrp="1"/>
          </p:cNvSpPr>
          <p:nvPr>
            <p:ph idx="1"/>
          </p:nvPr>
        </p:nvSpPr>
        <p:spPr>
          <a:xfrm>
            <a:off x="1397000" y="2019300"/>
            <a:ext cx="9842500" cy="4083388"/>
          </a:xfrm>
        </p:spPr>
        <p:txBody>
          <a:bodyPr>
            <a:normAutofit/>
          </a:bodyPr>
          <a:lstStyle/>
          <a:p>
            <a:r>
              <a:rPr lang="en-IN" sz="1700" dirty="0"/>
              <a:t>Data type: It means basically a type of data that you are trying to store in python, so there are 6 data types:</a:t>
            </a:r>
          </a:p>
          <a:p>
            <a:pPr marL="0" indent="0">
              <a:buNone/>
            </a:pPr>
            <a:r>
              <a:rPr lang="en-IN" sz="1700" dirty="0"/>
              <a:t>1.Text Type</a:t>
            </a:r>
          </a:p>
          <a:p>
            <a:pPr marL="0" indent="0">
              <a:buNone/>
            </a:pPr>
            <a:r>
              <a:rPr lang="en-IN" sz="1700" dirty="0"/>
              <a:t>2.Numeric Type</a:t>
            </a:r>
          </a:p>
          <a:p>
            <a:pPr marL="0" indent="0">
              <a:buNone/>
            </a:pPr>
            <a:r>
              <a:rPr lang="en-IN" sz="1700" dirty="0"/>
              <a:t>3.Sequence Type</a:t>
            </a:r>
          </a:p>
          <a:p>
            <a:pPr marL="0" indent="0">
              <a:buNone/>
            </a:pPr>
            <a:r>
              <a:rPr lang="en-IN" sz="1700" dirty="0"/>
              <a:t>4. Mapping Type</a:t>
            </a:r>
          </a:p>
          <a:p>
            <a:pPr marL="0" indent="0">
              <a:buNone/>
            </a:pPr>
            <a:r>
              <a:rPr lang="en-IN" sz="1700" dirty="0"/>
              <a:t>5. Set Type</a:t>
            </a:r>
          </a:p>
          <a:p>
            <a:pPr marL="0" indent="0">
              <a:buNone/>
            </a:pPr>
            <a:r>
              <a:rPr lang="en-IN" sz="1700" dirty="0"/>
              <a:t>6. Boolean Type</a:t>
            </a:r>
          </a:p>
          <a:p>
            <a:pPr marL="0" indent="0">
              <a:buNone/>
            </a:pPr>
            <a:r>
              <a:rPr lang="en-IN" sz="1700" dirty="0"/>
              <a:t>7. Binary Type</a:t>
            </a:r>
          </a:p>
          <a:p>
            <a:pPr marL="0" indent="0">
              <a:buNone/>
            </a:pPr>
            <a:r>
              <a:rPr lang="en-IN" sz="1700" dirty="0"/>
              <a:t>8. None Type</a:t>
            </a:r>
          </a:p>
          <a:p>
            <a:endParaRPr lang="en-IN" sz="1700" dirty="0"/>
          </a:p>
        </p:txBody>
      </p:sp>
      <p:sp>
        <p:nvSpPr>
          <p:cNvPr id="2" name="Title 1">
            <a:extLst>
              <a:ext uri="{FF2B5EF4-FFF2-40B4-BE49-F238E27FC236}">
                <a16:creationId xmlns:a16="http://schemas.microsoft.com/office/drawing/2014/main" xmlns="" id="{5E8FDCB3-33A6-74DB-CF88-36DDDCED5545}"/>
              </a:ext>
            </a:extLst>
          </p:cNvPr>
          <p:cNvSpPr>
            <a:spLocks noGrp="1"/>
          </p:cNvSpPr>
          <p:nvPr>
            <p:ph type="title"/>
          </p:nvPr>
        </p:nvSpPr>
        <p:spPr>
          <a:xfrm>
            <a:off x="1137034" y="609600"/>
            <a:ext cx="8413365" cy="1330839"/>
          </a:xfrm>
        </p:spPr>
        <p:txBody>
          <a:bodyPr>
            <a:normAutofit/>
          </a:bodyPr>
          <a:lstStyle/>
          <a:p>
            <a:r>
              <a:rPr lang="en-IN" dirty="0"/>
              <a:t>Data types in python:</a:t>
            </a:r>
          </a:p>
        </p:txBody>
      </p:sp>
    </p:spTree>
    <p:extLst>
      <p:ext uri="{BB962C8B-B14F-4D97-AF65-F5344CB8AC3E}">
        <p14:creationId xmlns:p14="http://schemas.microsoft.com/office/powerpoint/2010/main" xmlns="" val="135255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86EFF52-DBE4-C6AE-EBAC-B9FA015D8FC1}"/>
              </a:ext>
            </a:extLst>
          </p:cNvPr>
          <p:cNvSpPr>
            <a:spLocks noGrp="1"/>
          </p:cNvSpPr>
          <p:nvPr>
            <p:ph idx="1"/>
          </p:nvPr>
        </p:nvSpPr>
        <p:spPr>
          <a:xfrm>
            <a:off x="165101" y="292100"/>
            <a:ext cx="11386820" cy="5931719"/>
          </a:xfrm>
        </p:spPr>
        <p:txBody>
          <a:bodyPr>
            <a:normAutofit/>
          </a:bodyPr>
          <a:lstStyle/>
          <a:p>
            <a:endParaRPr lang="en-IN" sz="1600" dirty="0"/>
          </a:p>
          <a:p>
            <a:pPr marL="0" indent="0">
              <a:buNone/>
            </a:pPr>
            <a:r>
              <a:rPr lang="en-IN" sz="1600" u="sng" dirty="0"/>
              <a:t>1.Text Type</a:t>
            </a:r>
            <a:r>
              <a:rPr lang="en-IN" sz="1600" dirty="0"/>
              <a:t> :</a:t>
            </a:r>
          </a:p>
          <a:p>
            <a:pPr marL="0" indent="0">
              <a:buNone/>
            </a:pPr>
            <a:r>
              <a:rPr lang="en-IN" sz="1600" dirty="0"/>
              <a:t>Text data type is known as </a:t>
            </a:r>
            <a:r>
              <a:rPr lang="en-IN" sz="1600" b="1" dirty="0"/>
              <a:t>Strings</a:t>
            </a:r>
            <a:r>
              <a:rPr lang="en-IN" sz="1600" dirty="0"/>
              <a:t> in Python</a:t>
            </a:r>
          </a:p>
          <a:p>
            <a:pPr marL="0" indent="0">
              <a:buNone/>
            </a:pPr>
            <a:r>
              <a:rPr lang="en-IN" sz="1600" dirty="0"/>
              <a:t>For example, </a:t>
            </a:r>
            <a:r>
              <a:rPr lang="en-IN" sz="1600" b="1" dirty="0"/>
              <a:t>a string might be a word, a sentence, or several sentences</a:t>
            </a:r>
            <a:r>
              <a:rPr lang="en-IN" sz="1600" dirty="0"/>
              <a:t>.</a:t>
            </a:r>
          </a:p>
          <a:p>
            <a:pPr marL="0" indent="0">
              <a:buNone/>
            </a:pPr>
            <a:r>
              <a:rPr lang="en-IN" sz="1600" u="sng" dirty="0"/>
              <a:t>Ex </a:t>
            </a:r>
            <a:r>
              <a:rPr lang="en-IN" sz="1600" dirty="0"/>
              <a:t>: “HELLO”</a:t>
            </a:r>
          </a:p>
          <a:p>
            <a:pPr marL="0" indent="0">
              <a:buNone/>
            </a:pPr>
            <a:r>
              <a:rPr lang="en-IN" sz="1600" dirty="0"/>
              <a:t>      “10”</a:t>
            </a:r>
          </a:p>
          <a:p>
            <a:pPr marL="0" indent="0">
              <a:buNone/>
            </a:pPr>
            <a:r>
              <a:rPr lang="en-IN" sz="1600" dirty="0"/>
              <a:t>2.Numeric data types:</a:t>
            </a:r>
          </a:p>
          <a:p>
            <a:r>
              <a:rPr lang="en-IN" sz="1600" dirty="0"/>
              <a:t> Numeric data types are used to store numerical values in the variables.</a:t>
            </a:r>
          </a:p>
          <a:p>
            <a:r>
              <a:rPr lang="en-IN" sz="1600" dirty="0"/>
              <a:t>Numeric data types are not mutable which means it cannot be changed.</a:t>
            </a:r>
          </a:p>
          <a:p>
            <a:r>
              <a:rPr lang="en-IN" sz="1600" dirty="0"/>
              <a:t> we have three data types in numerical data types.</a:t>
            </a:r>
          </a:p>
          <a:p>
            <a:r>
              <a:rPr lang="en-IN" sz="1600" dirty="0"/>
              <a:t>Integers, float, complex numbers.</a:t>
            </a:r>
          </a:p>
        </p:txBody>
      </p:sp>
      <p:sp>
        <p:nvSpPr>
          <p:cNvPr id="2" name="Title 1">
            <a:extLst>
              <a:ext uri="{FF2B5EF4-FFF2-40B4-BE49-F238E27FC236}">
                <a16:creationId xmlns:a16="http://schemas.microsoft.com/office/drawing/2014/main" xmlns="" id="{5A6BAE5E-29A2-EE7B-B44F-3F2ED8AA1AA3}"/>
              </a:ext>
            </a:extLst>
          </p:cNvPr>
          <p:cNvSpPr>
            <a:spLocks noGrp="1"/>
          </p:cNvSpPr>
          <p:nvPr>
            <p:ph type="title"/>
          </p:nvPr>
        </p:nvSpPr>
        <p:spPr>
          <a:xfrm>
            <a:off x="4965430" y="629268"/>
            <a:ext cx="6586491" cy="1286160"/>
          </a:xfrm>
        </p:spPr>
        <p:txBody>
          <a:bodyPr anchor="b">
            <a:normAutofit/>
          </a:bodyPr>
          <a:lstStyle/>
          <a:p>
            <a:endParaRPr lang="en-IN" dirty="0"/>
          </a:p>
        </p:txBody>
      </p:sp>
    </p:spTree>
    <p:extLst>
      <p:ext uri="{BB962C8B-B14F-4D97-AF65-F5344CB8AC3E}">
        <p14:creationId xmlns:p14="http://schemas.microsoft.com/office/powerpoint/2010/main" xmlns="" val="262789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C500877-8C71-DA86-BB0C-48F9DF7FC282}"/>
              </a:ext>
            </a:extLst>
          </p:cNvPr>
          <p:cNvSpPr>
            <a:spLocks noGrp="1"/>
          </p:cNvSpPr>
          <p:nvPr>
            <p:ph idx="1"/>
          </p:nvPr>
        </p:nvSpPr>
        <p:spPr>
          <a:xfrm>
            <a:off x="643467" y="1782981"/>
            <a:ext cx="10905066" cy="4393982"/>
          </a:xfrm>
        </p:spPr>
        <p:txBody>
          <a:bodyPr>
            <a:normAutofit fontScale="62500" lnSpcReduction="20000"/>
          </a:bodyPr>
          <a:lstStyle/>
          <a:p>
            <a:r>
              <a:rPr lang="en-IN" sz="2000" dirty="0"/>
              <a:t>Integers:</a:t>
            </a:r>
          </a:p>
          <a:p>
            <a:r>
              <a:rPr lang="en-IN" sz="2000" dirty="0"/>
              <a:t>It contains positive or negative ,whole numbers.</a:t>
            </a:r>
          </a:p>
          <a:p>
            <a:r>
              <a:rPr lang="en-IN" sz="2000" dirty="0"/>
              <a:t>Eg:1,5,356</a:t>
            </a:r>
          </a:p>
          <a:p>
            <a:r>
              <a:rPr lang="en-IN" sz="2000" dirty="0"/>
              <a:t>Floats:</a:t>
            </a:r>
          </a:p>
          <a:p>
            <a:r>
              <a:rPr lang="en-IN" sz="2000" dirty="0"/>
              <a:t>Floating values which are basically the decimal numbers.</a:t>
            </a:r>
          </a:p>
          <a:p>
            <a:r>
              <a:rPr lang="en-IN" sz="2000" dirty="0"/>
              <a:t>Eg:2.142,3.2</a:t>
            </a:r>
          </a:p>
          <a:p>
            <a:r>
              <a:rPr lang="en-IN" sz="2000" b="1" dirty="0"/>
              <a:t>Complex Numbers</a:t>
            </a:r>
            <a:r>
              <a:rPr lang="en-IN" sz="2000" dirty="0"/>
              <a:t> – Complex number is represented by complex class. </a:t>
            </a:r>
          </a:p>
          <a:p>
            <a:r>
              <a:rPr lang="en-IN" sz="2000" dirty="0"/>
              <a:t>It is specified as </a:t>
            </a:r>
            <a:r>
              <a:rPr lang="en-IN" sz="2000" i="1" dirty="0"/>
              <a:t>(real part) + (imaginary part)j</a:t>
            </a:r>
            <a:r>
              <a:rPr lang="en-IN" sz="2000" dirty="0"/>
              <a:t>.</a:t>
            </a:r>
          </a:p>
          <a:p>
            <a:pPr marL="0" indent="0">
              <a:buNone/>
            </a:pPr>
            <a:r>
              <a:rPr lang="en-IN" sz="2000" dirty="0"/>
              <a:t>EX: </a:t>
            </a:r>
          </a:p>
          <a:p>
            <a:pPr marL="0" indent="0" fontAlgn="base">
              <a:buNone/>
            </a:pPr>
            <a:r>
              <a:rPr lang="en-IN" sz="2000" dirty="0"/>
              <a:t>c = 2 + </a:t>
            </a:r>
            <a:r>
              <a:rPr lang="en-IN" sz="2000" dirty="0" smtClean="0"/>
              <a:t>4j</a:t>
            </a:r>
          </a:p>
          <a:p>
            <a:pPr marL="0" indent="0">
              <a:buNone/>
            </a:pPr>
            <a:r>
              <a:rPr lang="en-IN" sz="2000" b="1" dirty="0" smtClean="0"/>
              <a:t>3.</a:t>
            </a:r>
            <a:r>
              <a:rPr lang="en-IN" sz="2000" b="1" u="sng" dirty="0" smtClean="0"/>
              <a:t>Sequence Type </a:t>
            </a:r>
            <a:r>
              <a:rPr lang="en-IN" sz="2000" b="1" dirty="0" smtClean="0"/>
              <a:t>:</a:t>
            </a:r>
          </a:p>
          <a:p>
            <a:pPr marL="0" indent="0" fontAlgn="base">
              <a:buNone/>
            </a:pPr>
            <a:r>
              <a:rPr lang="en-IN" sz="2000" dirty="0" smtClean="0"/>
              <a:t> sequence is the ordered collection of similar or different data types. Sequences allows to store multiple values in an organized and efficient fashion. </a:t>
            </a:r>
          </a:p>
          <a:p>
            <a:pPr fontAlgn="base"/>
            <a:r>
              <a:rPr lang="en-IN" sz="2000" dirty="0" smtClean="0"/>
              <a:t>List</a:t>
            </a:r>
          </a:p>
          <a:p>
            <a:pPr fontAlgn="base"/>
            <a:r>
              <a:rPr lang="en-IN" sz="2000" dirty="0" err="1" smtClean="0"/>
              <a:t>Tuple</a:t>
            </a:r>
            <a:endParaRPr lang="en-IN" sz="2000" dirty="0" smtClean="0"/>
          </a:p>
          <a:p>
            <a:r>
              <a:rPr lang="en-IN" sz="2000" u="sng" dirty="0" smtClean="0"/>
              <a:t>List </a:t>
            </a:r>
            <a:r>
              <a:rPr lang="en-IN" sz="2000" dirty="0" smtClean="0"/>
              <a:t>:</a:t>
            </a:r>
          </a:p>
          <a:p>
            <a:r>
              <a:rPr lang="en-IN" sz="2000" dirty="0" smtClean="0"/>
              <a:t>Lists are just like the arrays, declared in other languages which is a ordered collection of data.</a:t>
            </a:r>
          </a:p>
          <a:p>
            <a:r>
              <a:rPr lang="en-IN" sz="2000" dirty="0" smtClean="0"/>
              <a:t> It is very flexible as the items in a list do not need to be of the same type.</a:t>
            </a:r>
          </a:p>
          <a:p>
            <a:r>
              <a:rPr lang="en-IN" sz="2000" dirty="0" smtClean="0"/>
              <a:t>Lists in Python can be created by just placing the sequence inside the square brackets[].</a:t>
            </a:r>
          </a:p>
          <a:p>
            <a:r>
              <a:rPr lang="en-IN" sz="2000" dirty="0" smtClean="0"/>
              <a:t>List can Modify , Add and Delete.</a:t>
            </a:r>
            <a:endParaRPr lang="en-IN" sz="2000" b="1" dirty="0" smtClean="0"/>
          </a:p>
          <a:p>
            <a:pPr marL="0" indent="0" fontAlgn="base">
              <a:buNone/>
            </a:pPr>
            <a:endParaRPr lang="en-IN" sz="2000" dirty="0"/>
          </a:p>
          <a:p>
            <a:pPr marL="0" indent="0" fontAlgn="base">
              <a:buNone/>
            </a:pPr>
            <a:endParaRPr lang="en-IN" sz="2000" dirty="0"/>
          </a:p>
          <a:p>
            <a:endParaRPr lang="en-IN" sz="2000" dirty="0"/>
          </a:p>
        </p:txBody>
      </p:sp>
      <p:sp>
        <p:nvSpPr>
          <p:cNvPr id="2" name="Title 1">
            <a:extLst>
              <a:ext uri="{FF2B5EF4-FFF2-40B4-BE49-F238E27FC236}">
                <a16:creationId xmlns:a16="http://schemas.microsoft.com/office/drawing/2014/main" xmlns="" id="{2569D7D5-AA3D-D7EA-B215-71B9CFB12C1A}"/>
              </a:ext>
            </a:extLst>
          </p:cNvPr>
          <p:cNvSpPr>
            <a:spLocks noGrp="1"/>
          </p:cNvSpPr>
          <p:nvPr>
            <p:ph type="title"/>
          </p:nvPr>
        </p:nvSpPr>
        <p:spPr>
          <a:xfrm>
            <a:off x="643467" y="321734"/>
            <a:ext cx="10905066" cy="1135737"/>
          </a:xfrm>
        </p:spPr>
        <p:txBody>
          <a:bodyPr>
            <a:normAutofit/>
          </a:bodyPr>
          <a:lstStyle/>
          <a:p>
            <a:r>
              <a:rPr lang="en-IN" sz="3600" dirty="0" smtClean="0"/>
              <a:t>TYPES of DATATYPES</a:t>
            </a:r>
            <a:endParaRPr lang="en-IN" sz="3600" dirty="0"/>
          </a:p>
        </p:txBody>
      </p:sp>
    </p:spTree>
    <p:extLst>
      <p:ext uri="{BB962C8B-B14F-4D97-AF65-F5344CB8AC3E}">
        <p14:creationId xmlns:p14="http://schemas.microsoft.com/office/powerpoint/2010/main" xmlns="" val="130331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E14402-4096-121D-E2F0-790A75640AEE}"/>
              </a:ext>
            </a:extLst>
          </p:cNvPr>
          <p:cNvSpPr>
            <a:spLocks noGrp="1"/>
          </p:cNvSpPr>
          <p:nvPr>
            <p:ph idx="1"/>
          </p:nvPr>
        </p:nvSpPr>
        <p:spPr/>
        <p:txBody>
          <a:bodyPr>
            <a:normAutofit fontScale="92500" lnSpcReduction="10000"/>
          </a:bodyPr>
          <a:lstStyle/>
          <a:p>
            <a:r>
              <a:rPr lang="en-IN" dirty="0"/>
              <a:t>List Example:</a:t>
            </a:r>
          </a:p>
          <a:p>
            <a:pPr marL="0" indent="0">
              <a:buNone/>
            </a:pPr>
            <a:r>
              <a:rPr lang="en-IN" dirty="0"/>
              <a:t>  List = [“aa”,“bb”,“cc”,“dd”,“</a:t>
            </a:r>
            <a:r>
              <a:rPr lang="en-IN" dirty="0" err="1"/>
              <a:t>ee</a:t>
            </a:r>
            <a:r>
              <a:rPr lang="en-IN" dirty="0"/>
              <a:t>”]</a:t>
            </a:r>
          </a:p>
          <a:p>
            <a:pPr marL="0" indent="0">
              <a:buNone/>
            </a:pPr>
            <a:r>
              <a:rPr lang="en-IN" dirty="0"/>
              <a:t>Print(List)</a:t>
            </a:r>
          </a:p>
          <a:p>
            <a:pPr marL="0" indent="0">
              <a:buNone/>
            </a:pPr>
            <a:r>
              <a:rPr lang="en-IN" dirty="0"/>
              <a:t>Output :</a:t>
            </a:r>
          </a:p>
          <a:p>
            <a:pPr marL="0" indent="0">
              <a:buNone/>
            </a:pPr>
            <a:r>
              <a:rPr lang="en-IN" dirty="0"/>
              <a:t>List = [“aa”,“bb”,“cc”,“dd”,“</a:t>
            </a:r>
            <a:r>
              <a:rPr lang="en-IN" dirty="0" err="1"/>
              <a:t>ee</a:t>
            </a:r>
            <a:r>
              <a:rPr lang="en-IN" dirty="0"/>
              <a:t>”]</a:t>
            </a:r>
          </a:p>
          <a:p>
            <a:pPr marL="0" indent="0">
              <a:buNone/>
            </a:pPr>
            <a:r>
              <a:rPr lang="en-IN" dirty="0"/>
              <a:t>Print(List[2])</a:t>
            </a:r>
          </a:p>
          <a:p>
            <a:pPr marL="0" indent="0">
              <a:buNone/>
            </a:pPr>
            <a:r>
              <a:rPr lang="en-IN" dirty="0"/>
              <a:t>Output:</a:t>
            </a:r>
          </a:p>
          <a:p>
            <a:pPr marL="0" indent="0">
              <a:buNone/>
            </a:pPr>
            <a:r>
              <a:rPr lang="en-IN" dirty="0"/>
              <a:t> bb</a:t>
            </a:r>
          </a:p>
          <a:p>
            <a:pPr marL="0" indent="0">
              <a:buNone/>
            </a:pPr>
            <a:r>
              <a:rPr lang="en-IN" dirty="0"/>
              <a:t>Print (List[-1])</a:t>
            </a:r>
          </a:p>
          <a:p>
            <a:pPr marL="0" indent="0">
              <a:buNone/>
            </a:pPr>
            <a:r>
              <a:rPr lang="en-IN" dirty="0"/>
              <a:t>Output :</a:t>
            </a:r>
          </a:p>
          <a:p>
            <a:pPr marL="0" indent="0">
              <a:buNone/>
            </a:pPr>
            <a:r>
              <a:rPr lang="en-IN" dirty="0"/>
              <a:t>  </a:t>
            </a:r>
            <a:r>
              <a:rPr lang="en-IN" dirty="0" err="1"/>
              <a:t>ee</a:t>
            </a:r>
            <a:endParaRPr lang="en-IN" dirty="0"/>
          </a:p>
          <a:p>
            <a:endParaRPr lang="en-IN" dirty="0"/>
          </a:p>
        </p:txBody>
      </p:sp>
      <p:sp>
        <p:nvSpPr>
          <p:cNvPr id="2" name="Title 1">
            <a:extLst>
              <a:ext uri="{FF2B5EF4-FFF2-40B4-BE49-F238E27FC236}">
                <a16:creationId xmlns:a16="http://schemas.microsoft.com/office/drawing/2014/main" xmlns="" id="{D69DC619-EEE2-E1AA-6C2B-A1CEEDB2ABCE}"/>
              </a:ext>
            </a:extLst>
          </p:cNvPr>
          <p:cNvSpPr>
            <a:spLocks noGrp="1"/>
          </p:cNvSpPr>
          <p:nvPr>
            <p:ph type="title"/>
          </p:nvPr>
        </p:nvSpPr>
        <p:spPr/>
        <p:txBody>
          <a:bodyPr/>
          <a:lstStyle/>
          <a:p>
            <a:r>
              <a:rPr lang="en-IN" dirty="0" smtClean="0"/>
              <a:t>List type</a:t>
            </a:r>
            <a:endParaRPr lang="en-IN" dirty="0"/>
          </a:p>
        </p:txBody>
      </p:sp>
    </p:spTree>
    <p:extLst>
      <p:ext uri="{BB962C8B-B14F-4D97-AF65-F5344CB8AC3E}">
        <p14:creationId xmlns:p14="http://schemas.microsoft.com/office/powerpoint/2010/main" xmlns="" val="132974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sz="2400" u="sng" dirty="0" err="1" smtClean="0"/>
              <a:t>Tuple</a:t>
            </a:r>
            <a:r>
              <a:rPr lang="en-IN" sz="2400" dirty="0" smtClean="0"/>
              <a:t> :</a:t>
            </a:r>
          </a:p>
          <a:p>
            <a:r>
              <a:rPr lang="en-IN" sz="2400" dirty="0" smtClean="0"/>
              <a:t>Just like list, </a:t>
            </a:r>
            <a:r>
              <a:rPr lang="en-IN" sz="2400" u="sng" dirty="0" err="1" smtClean="0"/>
              <a:t>tuple</a:t>
            </a:r>
            <a:r>
              <a:rPr lang="en-IN" sz="2400" dirty="0" smtClean="0"/>
              <a:t> is also an ordered collection of Python objects. </a:t>
            </a:r>
          </a:p>
          <a:p>
            <a:r>
              <a:rPr lang="en-IN" sz="2400" dirty="0" smtClean="0"/>
              <a:t>The only difference between </a:t>
            </a:r>
            <a:r>
              <a:rPr lang="en-IN" sz="2400" dirty="0" err="1" smtClean="0"/>
              <a:t>tuple</a:t>
            </a:r>
            <a:r>
              <a:rPr lang="en-IN" sz="2400" dirty="0" smtClean="0"/>
              <a:t> and list is that </a:t>
            </a:r>
            <a:r>
              <a:rPr lang="en-IN" sz="2400" dirty="0" err="1" smtClean="0"/>
              <a:t>tuples</a:t>
            </a:r>
            <a:r>
              <a:rPr lang="en-IN" sz="2400" dirty="0" smtClean="0"/>
              <a:t> are immutable i.e. </a:t>
            </a:r>
            <a:r>
              <a:rPr lang="en-IN" sz="2400" dirty="0" err="1" smtClean="0"/>
              <a:t>tuples</a:t>
            </a:r>
            <a:r>
              <a:rPr lang="en-IN" sz="2400" dirty="0" smtClean="0"/>
              <a:t> cannot be modified after it is created. </a:t>
            </a:r>
          </a:p>
          <a:p>
            <a:r>
              <a:rPr lang="en-IN" sz="2400" dirty="0" smtClean="0"/>
              <a:t>It is represented by </a:t>
            </a:r>
            <a:r>
              <a:rPr lang="en-IN" sz="2400" dirty="0" err="1" smtClean="0"/>
              <a:t>tuple</a:t>
            </a:r>
            <a:r>
              <a:rPr lang="en-IN" sz="2400" dirty="0" smtClean="0"/>
              <a:t> class.</a:t>
            </a:r>
          </a:p>
          <a:p>
            <a:r>
              <a:rPr lang="en-IN" sz="2400" dirty="0" smtClean="0"/>
              <a:t>Having one element in the parentheses is not sufficient, there must be a trailing ‘comma’ to make it a </a:t>
            </a:r>
            <a:r>
              <a:rPr lang="en-IN" sz="2400" dirty="0" err="1" smtClean="0"/>
              <a:t>tuple</a:t>
            </a:r>
            <a:r>
              <a:rPr lang="en-IN" sz="2400" dirty="0" smtClean="0"/>
              <a:t>.</a:t>
            </a:r>
          </a:p>
          <a:p>
            <a:pPr marL="457200" lvl="1" indent="0">
              <a:buNone/>
            </a:pPr>
            <a:r>
              <a:rPr lang="en-IN" dirty="0" err="1" smtClean="0"/>
              <a:t>Tuple</a:t>
            </a:r>
            <a:r>
              <a:rPr lang="en-IN" dirty="0" smtClean="0"/>
              <a:t> Example:</a:t>
            </a:r>
          </a:p>
          <a:p>
            <a:pPr marL="457200" lvl="1" indent="0">
              <a:buNone/>
            </a:pPr>
            <a:endParaRPr lang="en-IN" dirty="0" smtClean="0"/>
          </a:p>
          <a:p>
            <a:pPr marL="0" indent="0">
              <a:buNone/>
            </a:pPr>
            <a:r>
              <a:rPr lang="en-IN" dirty="0" smtClean="0"/>
              <a:t>  </a:t>
            </a:r>
            <a:r>
              <a:rPr lang="en-IN" dirty="0" err="1" smtClean="0"/>
              <a:t>Tuple</a:t>
            </a:r>
            <a:r>
              <a:rPr lang="en-IN" dirty="0" smtClean="0"/>
              <a:t> = [“</a:t>
            </a:r>
            <a:r>
              <a:rPr lang="en-IN" dirty="0" err="1" smtClean="0"/>
              <a:t>aa”,“bb”,“cc”,“dd”,“ee</a:t>
            </a:r>
            <a:r>
              <a:rPr lang="en-IN" dirty="0" smtClean="0"/>
              <a:t>”]</a:t>
            </a:r>
          </a:p>
          <a:p>
            <a:pPr marL="0" indent="0">
              <a:buNone/>
            </a:pPr>
            <a:r>
              <a:rPr lang="en-IN" dirty="0" smtClean="0"/>
              <a:t>Print(</a:t>
            </a:r>
            <a:r>
              <a:rPr lang="en-IN" dirty="0" err="1" smtClean="0"/>
              <a:t>tuple</a:t>
            </a:r>
            <a:r>
              <a:rPr lang="en-IN" dirty="0" smtClean="0"/>
              <a:t>)</a:t>
            </a:r>
          </a:p>
          <a:p>
            <a:pPr marL="0" indent="0">
              <a:buNone/>
            </a:pPr>
            <a:r>
              <a:rPr lang="en-IN" dirty="0" smtClean="0"/>
              <a:t>Output:</a:t>
            </a:r>
          </a:p>
          <a:p>
            <a:pPr marL="0" indent="0">
              <a:buNone/>
            </a:pPr>
            <a:r>
              <a:rPr lang="en-IN" dirty="0" smtClean="0"/>
              <a:t> “</a:t>
            </a:r>
            <a:r>
              <a:rPr lang="en-IN" dirty="0" err="1" smtClean="0"/>
              <a:t>aa”,“bb”,“cc”,“dd”,“ee</a:t>
            </a:r>
            <a:r>
              <a:rPr lang="en-IN" dirty="0" smtClean="0"/>
              <a:t>”</a:t>
            </a:r>
          </a:p>
          <a:p>
            <a:endParaRPr lang="en-IN" sz="2400" dirty="0" smtClean="0"/>
          </a:p>
          <a:p>
            <a:endParaRPr lang="en-US" dirty="0"/>
          </a:p>
        </p:txBody>
      </p:sp>
      <p:sp>
        <p:nvSpPr>
          <p:cNvPr id="3" name="Title 2"/>
          <p:cNvSpPr>
            <a:spLocks noGrp="1"/>
          </p:cNvSpPr>
          <p:nvPr>
            <p:ph type="title"/>
          </p:nvPr>
        </p:nvSpPr>
        <p:spPr/>
        <p:txBody>
          <a:bodyPr/>
          <a:lstStyle/>
          <a:p>
            <a:r>
              <a:rPr lang="en-US" dirty="0" err="1" smtClean="0"/>
              <a:t>Tuple</a:t>
            </a:r>
            <a:r>
              <a:rPr lang="en-US" dirty="0" smtClean="0"/>
              <a:t> type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C40C17-1B49-4B67-84D0-3710FEA4B867}"/>
              </a:ext>
            </a:extLst>
          </p:cNvPr>
          <p:cNvSpPr>
            <a:spLocks noGrp="1"/>
          </p:cNvSpPr>
          <p:nvPr>
            <p:ph idx="1"/>
          </p:nvPr>
        </p:nvSpPr>
        <p:spPr>
          <a:xfrm>
            <a:off x="1524000" y="2399099"/>
            <a:ext cx="9465564" cy="3400969"/>
          </a:xfrm>
        </p:spPr>
        <p:txBody>
          <a:bodyPr>
            <a:normAutofit/>
          </a:bodyPr>
          <a:lstStyle/>
          <a:p>
            <a:pPr marL="0" indent="0">
              <a:buNone/>
            </a:pPr>
            <a:r>
              <a:rPr lang="en-IN" sz="1500" dirty="0" smtClean="0"/>
              <a:t>4. </a:t>
            </a:r>
            <a:r>
              <a:rPr lang="en-IN" sz="1500" u="sng" dirty="0" smtClean="0"/>
              <a:t>Mapping Type </a:t>
            </a:r>
            <a:r>
              <a:rPr lang="en-IN" sz="1500" dirty="0" smtClean="0"/>
              <a:t>:</a:t>
            </a:r>
          </a:p>
          <a:p>
            <a:pPr fontAlgn="base"/>
            <a:r>
              <a:rPr lang="en-IN" sz="1500" b="1" dirty="0" smtClean="0"/>
              <a:t>Dictionary</a:t>
            </a:r>
          </a:p>
          <a:p>
            <a:pPr fontAlgn="base"/>
            <a:r>
              <a:rPr lang="en-IN" sz="1500" dirty="0" smtClean="0"/>
              <a:t>Dictionary in Python is an unordered collection of data values,</a:t>
            </a:r>
          </a:p>
          <a:p>
            <a:pPr fontAlgn="base"/>
            <a:r>
              <a:rPr lang="en-IN" sz="1500" dirty="0" smtClean="0"/>
              <a:t> used to store data values like a map, </a:t>
            </a:r>
          </a:p>
          <a:p>
            <a:pPr fontAlgn="base"/>
            <a:r>
              <a:rPr lang="en-IN" sz="1500" dirty="0" smtClean="0"/>
              <a:t>which unlike other Data Types that hold only single value as an element,</a:t>
            </a:r>
          </a:p>
          <a:p>
            <a:pPr fontAlgn="base"/>
            <a:r>
              <a:rPr lang="en-IN" sz="1500" dirty="0" smtClean="0"/>
              <a:t> Dictionary holds key: value pair. </a:t>
            </a:r>
          </a:p>
          <a:p>
            <a:pPr fontAlgn="base"/>
            <a:r>
              <a:rPr lang="en-IN" sz="1500" dirty="0" smtClean="0"/>
              <a:t>Key-value is provided in the dictionary to make it more optimized. </a:t>
            </a:r>
          </a:p>
          <a:p>
            <a:pPr fontAlgn="base"/>
            <a:r>
              <a:rPr lang="en-IN" sz="1500" dirty="0" smtClean="0"/>
              <a:t>Each key-value pair in a Dictionary is separated by a colon :,</a:t>
            </a:r>
          </a:p>
          <a:p>
            <a:pPr fontAlgn="base"/>
            <a:r>
              <a:rPr lang="en-IN" sz="1500" dirty="0" smtClean="0"/>
              <a:t> whereas each key is separated by a ‘comma’.</a:t>
            </a:r>
          </a:p>
          <a:p>
            <a:pPr fontAlgn="base"/>
            <a:r>
              <a:rPr lang="en-IN" sz="1500" dirty="0" smtClean="0"/>
              <a:t> a Dictionary can be created by placing a sequence of elements within curly {} braces, separated by ‘comma’.</a:t>
            </a:r>
          </a:p>
          <a:p>
            <a:endParaRPr lang="en-IN" sz="1500" dirty="0" smtClean="0"/>
          </a:p>
          <a:p>
            <a:endParaRPr lang="en-IN" sz="1500" dirty="0"/>
          </a:p>
        </p:txBody>
      </p:sp>
      <p:sp>
        <p:nvSpPr>
          <p:cNvPr id="2" name="Title 1">
            <a:extLst>
              <a:ext uri="{FF2B5EF4-FFF2-40B4-BE49-F238E27FC236}">
                <a16:creationId xmlns:a16="http://schemas.microsoft.com/office/drawing/2014/main" xmlns="" id="{CC35D0A8-1F18-2EB8-36F6-EA3CBCB2E66E}"/>
              </a:ext>
            </a:extLst>
          </p:cNvPr>
          <p:cNvSpPr>
            <a:spLocks noGrp="1"/>
          </p:cNvSpPr>
          <p:nvPr>
            <p:ph type="title"/>
          </p:nvPr>
        </p:nvSpPr>
        <p:spPr>
          <a:xfrm>
            <a:off x="1523984" y="1054121"/>
            <a:ext cx="9465131" cy="1184111"/>
          </a:xfrm>
        </p:spPr>
        <p:txBody>
          <a:bodyPr>
            <a:normAutofit/>
          </a:bodyPr>
          <a:lstStyle/>
          <a:p>
            <a:r>
              <a:rPr lang="en-IN" dirty="0" smtClean="0"/>
              <a:t>MAPPING type</a:t>
            </a:r>
            <a:endParaRPr lang="en-IN" dirty="0"/>
          </a:p>
        </p:txBody>
      </p:sp>
    </p:spTree>
    <p:extLst>
      <p:ext uri="{BB962C8B-B14F-4D97-AF65-F5344CB8AC3E}">
        <p14:creationId xmlns:p14="http://schemas.microsoft.com/office/powerpoint/2010/main" xmlns="" val="1939080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TotalTime>
  <Words>856</Words>
  <Application>Microsoft Office PowerPoint</Application>
  <PresentationFormat>Custom</PresentationFormat>
  <Paragraphs>210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PPT on PYTHON</vt:lpstr>
      <vt:lpstr>Features of python:</vt:lpstr>
      <vt:lpstr>python versions:</vt:lpstr>
      <vt:lpstr>Data types in python:</vt:lpstr>
      <vt:lpstr>Slide 5</vt:lpstr>
      <vt:lpstr>TYPES of DATATYPES</vt:lpstr>
      <vt:lpstr>List type</vt:lpstr>
      <vt:lpstr>Tuple type</vt:lpstr>
      <vt:lpstr>MAPPING type</vt:lpstr>
      <vt:lpstr>CONDITIONAL FORMATTING in PYTHON</vt:lpstr>
      <vt:lpstr>Python Conditional statements  </vt:lpstr>
      <vt:lpstr>Else if concept</vt:lpstr>
      <vt:lpstr>FOR LOOP in PYTHON</vt:lpstr>
      <vt:lpstr>Functions</vt:lpstr>
      <vt:lpstr>Calling a Function</vt:lpstr>
      <vt:lpstr>Slide 16</vt:lpstr>
      <vt:lpstr>ARRAYS in PYTHON</vt:lpstr>
      <vt:lpstr>Slide 18</vt:lpstr>
      <vt:lpstr>Operators in python:</vt:lpstr>
      <vt:lpstr>Slide 20</vt:lpstr>
      <vt:lpstr>Modules using in python</vt:lpstr>
      <vt:lpstr>Python File (&lt;fn&gt;.py)</vt:lpstr>
      <vt:lpstr>Example  of Pythonfile(p1.py)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PPT</dc:title>
  <dc:creator>Vamsi Priya</dc:creator>
  <cp:lastModifiedBy>Windows User</cp:lastModifiedBy>
  <cp:revision>5</cp:revision>
  <dcterms:created xsi:type="dcterms:W3CDTF">2022-09-27T02:15:56Z</dcterms:created>
  <dcterms:modified xsi:type="dcterms:W3CDTF">2022-09-27T05:43:15Z</dcterms:modified>
</cp:coreProperties>
</file>