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78" r:id="rId7"/>
    <p:sldId id="279" r:id="rId8"/>
    <p:sldId id="258" r:id="rId9"/>
    <p:sldId id="280" r:id="rId10"/>
    <p:sldId id="281" r:id="rId11"/>
    <p:sldId id="283" r:id="rId12"/>
    <p:sldId id="28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655" autoAdjust="0"/>
  </p:normalViewPr>
  <p:slideViewPr>
    <p:cSldViewPr snapToGrid="0">
      <p:cViewPr varScale="1">
        <p:scale>
          <a:sx n="82" d="100"/>
          <a:sy n="82" d="100"/>
        </p:scale>
        <p:origin x="720" y="7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Naidu" userId="f814018d2caa81e0" providerId="LiveId" clId="{D44E5E53-9E38-4DDA-B3B4-17B037C763BE}"/>
    <pc:docChg chg="undo custSel modSld">
      <pc:chgData name="Keerthana Naidu" userId="f814018d2caa81e0" providerId="LiveId" clId="{D44E5E53-9E38-4DDA-B3B4-17B037C763BE}" dt="2024-07-13T17:39:29.339" v="11" actId="123"/>
      <pc:docMkLst>
        <pc:docMk/>
      </pc:docMkLst>
      <pc:sldChg chg="modSp mod">
        <pc:chgData name="Keerthana Naidu" userId="f814018d2caa81e0" providerId="LiveId" clId="{D44E5E53-9E38-4DDA-B3B4-17B037C763BE}" dt="2024-07-13T17:39:29.339" v="11" actId="123"/>
        <pc:sldMkLst>
          <pc:docMk/>
          <pc:sldMk cId="1713219598" sldId="257"/>
        </pc:sldMkLst>
        <pc:spChg chg="mod">
          <ac:chgData name="Keerthana Naidu" userId="f814018d2caa81e0" providerId="LiveId" clId="{D44E5E53-9E38-4DDA-B3B4-17B037C763BE}" dt="2024-07-13T17:39:29.339" v="11" actId="123"/>
          <ac:spMkLst>
            <pc:docMk/>
            <pc:sldMk cId="1713219598" sldId="257"/>
            <ac:spMk id="3" creationId="{5671D7E5-EF66-4BCD-8DAA-E9061157F0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Protecting user password keys at rest</a:t>
            </a:r>
            <a:endParaRPr lang="en-US" dirty="0"/>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Protecting user password keys at rest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Protecting user password keys at rest</a:t>
            </a:r>
            <a:endParaRPr lang="en-US" dirty="0"/>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Protecting user password keys at rest</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Protecting user password keys at rest</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Protecting user password keys at rest</a:t>
            </a:r>
            <a:endParaRPr lang="en-US" dirty="0"/>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Protecting user password keys at rest</a:t>
            </a:r>
            <a:endParaRPr lang="en-US" dirty="0"/>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Protecting user password keys at rest</a:t>
            </a:r>
            <a:endParaRPr lang="en-US" dirty="0"/>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Protecting user password keys at rest</a:t>
            </a:r>
            <a:endParaRPr lang="en-US" dirty="0"/>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7BD61-046B-42AA-AFF7-6C5791295F54}" type="datetime1">
              <a:rPr lang="en-US" smtClean="0"/>
              <a:t>7/13/2024</a:t>
            </a:fld>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Protecting user password keys at rest</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43397" y="1896013"/>
            <a:ext cx="5949820" cy="3200400"/>
          </a:xfrm>
        </p:spPr>
        <p:txBody>
          <a:bodyPr anchor="ctr"/>
          <a:lstStyle/>
          <a:p>
            <a:pPr>
              <a:lnSpc>
                <a:spcPct val="150000"/>
              </a:lnSpc>
            </a:pPr>
            <a:r>
              <a:rPr lang="en-US" dirty="0"/>
              <a:t>Protecting user password keys at rest</a:t>
            </a:r>
          </a:p>
        </p:txBody>
      </p:sp>
      <p:sp>
        <p:nvSpPr>
          <p:cNvPr id="4" name="TextBox 3">
            <a:extLst>
              <a:ext uri="{FF2B5EF4-FFF2-40B4-BE49-F238E27FC236}">
                <a16:creationId xmlns:a16="http://schemas.microsoft.com/office/drawing/2014/main" id="{5C0C128D-C0F8-4C20-8838-A475FD2A1A2B}"/>
              </a:ext>
            </a:extLst>
          </p:cNvPr>
          <p:cNvSpPr txBox="1"/>
          <p:nvPr/>
        </p:nvSpPr>
        <p:spPr>
          <a:xfrm>
            <a:off x="6531429" y="5096413"/>
            <a:ext cx="536510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TEAM – MACHINE MINDSET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6215" y="2666632"/>
            <a:ext cx="4179570" cy="1524735"/>
          </a:xfrm>
        </p:spPr>
        <p:txBody>
          <a:bodyPr/>
          <a:lstStyle/>
          <a:p>
            <a:r>
              <a:rPr lang="en-US" sz="5400"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
        <p:nvSpPr>
          <p:cNvPr id="4" name="Footer Placeholder 3">
            <a:extLst>
              <a:ext uri="{FF2B5EF4-FFF2-40B4-BE49-F238E27FC236}">
                <a16:creationId xmlns:a16="http://schemas.microsoft.com/office/drawing/2014/main" id="{0A3CFE26-E8FC-45C0-8C27-95654CA6FC79}"/>
              </a:ext>
            </a:extLst>
          </p:cNvPr>
          <p:cNvSpPr>
            <a:spLocks noGrp="1"/>
          </p:cNvSpPr>
          <p:nvPr>
            <p:ph type="ftr" sz="quarter" idx="11"/>
          </p:nvPr>
        </p:nvSpPr>
        <p:spPr>
          <a:xfrm>
            <a:off x="2289110" y="6356349"/>
            <a:ext cx="4179570" cy="365125"/>
          </a:xfrm>
        </p:spPr>
        <p:txBody>
          <a:bodyPr/>
          <a:lstStyle/>
          <a:p>
            <a:r>
              <a:rPr lang="en-US" dirty="0"/>
              <a:t>Protecting user password keys at rest</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sz="half" idx="2"/>
          </p:nvPr>
        </p:nvSpPr>
        <p:spPr>
          <a:xfrm>
            <a:off x="1322388" y="2763078"/>
            <a:ext cx="7429726" cy="2248193"/>
          </a:xfrm>
        </p:spPr>
        <p:txBody>
          <a:bodyPr>
            <a:normAutofit/>
          </a:bodyPr>
          <a:lstStyle/>
          <a:p>
            <a:pPr algn="just">
              <a:lnSpc>
                <a:spcPct val="150000"/>
              </a:lnSpc>
            </a:pPr>
            <a:r>
              <a:rPr lang="en-US" sz="2400" b="0" dirty="0">
                <a:latin typeface="Times New Roman" panose="02020603050405020304" pitchFamily="18" charset="0"/>
                <a:cs typeface="Times New Roman" panose="02020603050405020304" pitchFamily="18" charset="0"/>
              </a:rPr>
              <a:t>To design and develop a program to Protecting User Password Keys at rest(on the Disk) using different types of Encryption algorithms.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4" name="Footer Placeholder 3">
            <a:extLst>
              <a:ext uri="{FF2B5EF4-FFF2-40B4-BE49-F238E27FC236}">
                <a16:creationId xmlns:a16="http://schemas.microsoft.com/office/drawing/2014/main" id="{75295C65-E073-4339-B22B-EF0FB2199BBF}"/>
              </a:ext>
            </a:extLst>
          </p:cNvPr>
          <p:cNvSpPr>
            <a:spLocks noGrp="1"/>
          </p:cNvSpPr>
          <p:nvPr>
            <p:ph type="ftr" sz="quarter" idx="11"/>
          </p:nvPr>
        </p:nvSpPr>
        <p:spPr/>
        <p:txBody>
          <a:bodyPr/>
          <a:lstStyle/>
          <a:p>
            <a:r>
              <a:rPr lang="en-US"/>
              <a:t>Protecting user password keys at rest</a:t>
            </a:r>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title"/>
          </p:nvPr>
        </p:nvSpPr>
        <p:spPr>
          <a:xfrm>
            <a:off x="845302" y="0"/>
            <a:ext cx="10515600" cy="1166327"/>
          </a:xfrm>
        </p:spPr>
        <p:txBody>
          <a:bodyPr/>
          <a:lstStyle/>
          <a:p>
            <a:r>
              <a:rPr lang="en-US" dirty="0">
                <a:latin typeface="Times New Roman" panose="02020603050405020304" pitchFamily="18" charset="0"/>
                <a:cs typeface="Times New Roman" panose="02020603050405020304" pitchFamily="18" charset="0"/>
              </a:rPr>
              <a:t>Unique ideas</a:t>
            </a:r>
          </a:p>
        </p:txBody>
      </p:sp>
      <p:sp>
        <p:nvSpPr>
          <p:cNvPr id="5" name="TextBox 4">
            <a:extLst>
              <a:ext uri="{FF2B5EF4-FFF2-40B4-BE49-F238E27FC236}">
                <a16:creationId xmlns:a16="http://schemas.microsoft.com/office/drawing/2014/main" id="{BDB35C2C-0561-40F4-87EC-7A77363BC905}"/>
              </a:ext>
            </a:extLst>
          </p:cNvPr>
          <p:cNvSpPr txBox="1"/>
          <p:nvPr/>
        </p:nvSpPr>
        <p:spPr>
          <a:xfrm>
            <a:off x="680008" y="1411083"/>
            <a:ext cx="10831984" cy="4457952"/>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Develop a system that leverages hybrid encryption combining AES and RSA algorithms for secure file sharing. AES is used to encrypt files with a randomly generated File Encryption Key (FEK), while RSA encrypts the FEK for secure distribution to authorized recipients. Access control is dynamically managed through RSA keys, ensuring only designated users with the corresponding private keys can decrypt and access files. This approach integrates robust security measures such as </a:t>
            </a:r>
            <a:r>
              <a:rPr lang="en-US" sz="2400" dirty="0" err="1">
                <a:latin typeface="Times New Roman" panose="02020603050405020304" pitchFamily="18" charset="0"/>
                <a:cs typeface="Times New Roman" panose="02020603050405020304" pitchFamily="18" charset="0"/>
              </a:rPr>
              <a:t>bcrypt</a:t>
            </a:r>
            <a:r>
              <a:rPr lang="en-US" sz="2400" dirty="0">
                <a:latin typeface="Times New Roman" panose="02020603050405020304" pitchFamily="18" charset="0"/>
                <a:cs typeface="Times New Roman" panose="02020603050405020304" pitchFamily="18" charset="0"/>
              </a:rPr>
              <a:t> for password hashing and authentication, making it suitable for environments requiring stringent confidentiality and controlled access to sensitive data.</a:t>
            </a:r>
            <a:endParaRPr lang="en-IN" sz="24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9BC5F9F-CE25-4270-A0CC-9573915BA283}"/>
              </a:ext>
            </a:extLst>
          </p:cNvPr>
          <p:cNvSpPr>
            <a:spLocks noGrp="1"/>
          </p:cNvSpPr>
          <p:nvPr>
            <p:ph type="ftr" sz="quarter" idx="11"/>
          </p:nvPr>
        </p:nvSpPr>
        <p:spPr/>
        <p:txBody>
          <a:bodyPr/>
          <a:lstStyle/>
          <a:p>
            <a:r>
              <a:rPr lang="en-US"/>
              <a:t>Protecting user password keys at rest</a:t>
            </a:r>
            <a:endParaRPr lang="en-US" dirty="0"/>
          </a:p>
        </p:txBody>
      </p:sp>
      <p:sp>
        <p:nvSpPr>
          <p:cNvPr id="7" name="Slide Number Placeholder 6">
            <a:extLst>
              <a:ext uri="{FF2B5EF4-FFF2-40B4-BE49-F238E27FC236}">
                <a16:creationId xmlns:a16="http://schemas.microsoft.com/office/drawing/2014/main" id="{322EA99C-C170-4924-84BB-4AD6057D2EF8}"/>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title"/>
          </p:nvPr>
        </p:nvSpPr>
        <p:spPr>
          <a:xfrm>
            <a:off x="870079" y="0"/>
            <a:ext cx="10451841" cy="756855"/>
          </a:xfrm>
        </p:spPr>
        <p:txBody>
          <a:bodyPr/>
          <a:lstStyle/>
          <a:p>
            <a:r>
              <a:rPr lang="en-US" dirty="0">
                <a:latin typeface="Times New Roman" panose="02020603050405020304" pitchFamily="18" charset="0"/>
                <a:cs typeface="Times New Roman" panose="02020603050405020304" pitchFamily="18" charset="0"/>
              </a:rPr>
              <a:t>Features offered</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11782"/>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9038242-3A06-4130-BBE2-08A204130A55}"/>
              </a:ext>
            </a:extLst>
          </p:cNvPr>
          <p:cNvSpPr txBox="1"/>
          <p:nvPr/>
        </p:nvSpPr>
        <p:spPr>
          <a:xfrm>
            <a:off x="233081" y="968637"/>
            <a:ext cx="11725836" cy="701730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AES-256 Encryption : </a:t>
            </a:r>
            <a:r>
              <a:rPr lang="en-US" sz="2400" dirty="0">
                <a:latin typeface="Times New Roman" panose="02020603050405020304" pitchFamily="18" charset="0"/>
                <a:cs typeface="Times New Roman" panose="02020603050405020304" pitchFamily="18" charset="0"/>
              </a:rPr>
              <a:t>Uses Advanced Encryption Standard (AES) with a 256-bit key length for strong encryption.</a:t>
            </a:r>
          </a:p>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Password-Based Key Derivation (PBKDF2) : </a:t>
            </a:r>
            <a:r>
              <a:rPr lang="en-IN" sz="2400" dirty="0">
                <a:latin typeface="Times New Roman" panose="02020603050405020304" pitchFamily="18" charset="0"/>
                <a:cs typeface="Times New Roman" panose="02020603050405020304" pitchFamily="18" charset="0"/>
              </a:rPr>
              <a:t>Generates cryptographic keys from passwords using PBKDF2-HMAC-SHA256.</a:t>
            </a:r>
            <a:r>
              <a:rPr lang="en-IN" sz="2400" b="1"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RSA Key Encryption :</a:t>
            </a:r>
            <a:r>
              <a:rPr lang="en-IN" sz="2400" dirty="0">
                <a:latin typeface="Times New Roman" panose="02020603050405020304" pitchFamily="18" charset="0"/>
                <a:cs typeface="Times New Roman" panose="02020603050405020304" pitchFamily="18" charset="0"/>
              </a:rPr>
              <a:t>Utilizes RSA (Rivest-Shamir-Adleman) for asymmetric encryption.</a:t>
            </a:r>
          </a:p>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Secure File Handling:</a:t>
            </a:r>
            <a:r>
              <a:rPr lang="en-US" sz="2400" dirty="0">
                <a:latin typeface="Times New Roman" panose="02020603050405020304" pitchFamily="18" charset="0"/>
                <a:cs typeface="Times New Roman" panose="02020603050405020304" pitchFamily="18" charset="0"/>
              </a:rPr>
              <a:t> Implements secure file handling for encrypted files and associated metadata.</a:t>
            </a:r>
          </a:p>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Interaction : </a:t>
            </a:r>
            <a:r>
              <a:rPr lang="en-US" sz="2400" dirty="0">
                <a:latin typeface="Times New Roman" panose="02020603050405020304" pitchFamily="18" charset="0"/>
                <a:cs typeface="Times New Roman" panose="02020603050405020304" pitchFamily="18" charset="0"/>
              </a:rPr>
              <a:t>Provides a user-friendly command-line interface (CLI) for encryption and decryption operations</a:t>
            </a:r>
            <a:r>
              <a:rPr lang="en-US" sz="2400" dirty="0"/>
              <a:t>.</a:t>
            </a:r>
          </a:p>
          <a:p>
            <a:pPr marL="285750" indent="-285750">
              <a:lnSpc>
                <a:spcPct val="150000"/>
              </a:lnSpc>
              <a:buFont typeface="Arial" panose="020B0604020202020204" pitchFamily="34" charset="0"/>
              <a:buChar char="•"/>
            </a:pPr>
            <a:endParaRPr lang="en-US" sz="24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40EA66C9-1421-42C3-BE49-B2AC17BF174F}"/>
              </a:ext>
            </a:extLst>
          </p:cNvPr>
          <p:cNvSpPr>
            <a:spLocks noGrp="1"/>
          </p:cNvSpPr>
          <p:nvPr>
            <p:ph type="ftr" sz="quarter" idx="11"/>
          </p:nvPr>
        </p:nvSpPr>
        <p:spPr/>
        <p:txBody>
          <a:bodyPr/>
          <a:lstStyle/>
          <a:p>
            <a:r>
              <a:rPr lang="en-US"/>
              <a:t>Protecting user password keys at rest</a:t>
            </a:r>
            <a:endParaRPr lang="en-US" dirty="0"/>
          </a:p>
        </p:txBody>
      </p:sp>
      <p:sp>
        <p:nvSpPr>
          <p:cNvPr id="7" name="Slide Number Placeholder 6">
            <a:extLst>
              <a:ext uri="{FF2B5EF4-FFF2-40B4-BE49-F238E27FC236}">
                <a16:creationId xmlns:a16="http://schemas.microsoft.com/office/drawing/2014/main" id="{B22FB8F6-B4E6-4F2D-A8DE-BDBD26B63B30}"/>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368923" y="319089"/>
            <a:ext cx="7454153" cy="558525"/>
          </a:xfrm>
        </p:spPr>
        <p:txBody>
          <a:bodyPr/>
          <a:lstStyle/>
          <a:p>
            <a:r>
              <a:rPr lang="en-US" dirty="0">
                <a:latin typeface="Times New Roman" panose="02020603050405020304" pitchFamily="18" charset="0"/>
                <a:cs typeface="Times New Roman" panose="02020603050405020304" pitchFamily="18" charset="0"/>
              </a:rPr>
              <a:t>Process flow</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6" name="Picture 5">
            <a:extLst>
              <a:ext uri="{FF2B5EF4-FFF2-40B4-BE49-F238E27FC236}">
                <a16:creationId xmlns:a16="http://schemas.microsoft.com/office/drawing/2014/main" id="{B02F7595-1E49-4065-BE96-5350E6742E2E}"/>
              </a:ext>
            </a:extLst>
          </p:cNvPr>
          <p:cNvPicPr>
            <a:picLocks noChangeAspect="1"/>
          </p:cNvPicPr>
          <p:nvPr/>
        </p:nvPicPr>
        <p:blipFill>
          <a:blip r:embed="rId3"/>
          <a:stretch>
            <a:fillRect/>
          </a:stretch>
        </p:blipFill>
        <p:spPr>
          <a:xfrm>
            <a:off x="2152814" y="877614"/>
            <a:ext cx="7531808" cy="5409358"/>
          </a:xfrm>
          <a:prstGeom prst="rect">
            <a:avLst/>
          </a:prstGeom>
        </p:spPr>
      </p:pic>
      <p:sp>
        <p:nvSpPr>
          <p:cNvPr id="7" name="Footer Placeholder 6">
            <a:extLst>
              <a:ext uri="{FF2B5EF4-FFF2-40B4-BE49-F238E27FC236}">
                <a16:creationId xmlns:a16="http://schemas.microsoft.com/office/drawing/2014/main" id="{846EDEA9-7DEC-4881-9154-C20261F98FA6}"/>
              </a:ext>
            </a:extLst>
          </p:cNvPr>
          <p:cNvSpPr>
            <a:spLocks noGrp="1"/>
          </p:cNvSpPr>
          <p:nvPr>
            <p:ph type="ftr" sz="quarter" idx="11"/>
          </p:nvPr>
        </p:nvSpPr>
        <p:spPr/>
        <p:txBody>
          <a:bodyPr/>
          <a:lstStyle/>
          <a:p>
            <a:r>
              <a:rPr lang="en-US"/>
              <a:t>Protecting user password keys at rest</a:t>
            </a:r>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2817159" y="467445"/>
            <a:ext cx="6557682" cy="503457"/>
          </a:xfrm>
        </p:spPr>
        <p:txBody>
          <a:bodyPr/>
          <a:lstStyle/>
          <a:p>
            <a:r>
              <a:rPr lang="en-US" dirty="0">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AA44115C-4753-4B84-B3B9-45349271A9B3}"/>
              </a:ext>
            </a:extLst>
          </p:cNvPr>
          <p:cNvPicPr>
            <a:picLocks noChangeAspect="1"/>
          </p:cNvPicPr>
          <p:nvPr/>
        </p:nvPicPr>
        <p:blipFill>
          <a:blip r:embed="rId3"/>
          <a:stretch>
            <a:fillRect/>
          </a:stretch>
        </p:blipFill>
        <p:spPr>
          <a:xfrm>
            <a:off x="1969663" y="1419065"/>
            <a:ext cx="8252673" cy="4971490"/>
          </a:xfrm>
          <a:prstGeom prst="rect">
            <a:avLst/>
          </a:prstGeom>
        </p:spPr>
      </p:pic>
      <p:sp>
        <p:nvSpPr>
          <p:cNvPr id="6" name="Footer Placeholder 5">
            <a:extLst>
              <a:ext uri="{FF2B5EF4-FFF2-40B4-BE49-F238E27FC236}">
                <a16:creationId xmlns:a16="http://schemas.microsoft.com/office/drawing/2014/main" id="{28FD2EDD-241B-432F-AE8A-76D8FEF03A71}"/>
              </a:ext>
            </a:extLst>
          </p:cNvPr>
          <p:cNvSpPr>
            <a:spLocks noGrp="1"/>
          </p:cNvSpPr>
          <p:nvPr>
            <p:ph type="ftr" sz="quarter" idx="11"/>
          </p:nvPr>
        </p:nvSpPr>
        <p:spPr/>
        <p:txBody>
          <a:bodyPr/>
          <a:lstStyle/>
          <a:p>
            <a:r>
              <a:rPr lang="en-US"/>
              <a:t>Protecting user password keys at rest</a:t>
            </a:r>
            <a:endParaRPr lang="en-US" dirty="0"/>
          </a:p>
        </p:txBody>
      </p:sp>
      <p:sp>
        <p:nvSpPr>
          <p:cNvPr id="7" name="Slide Number Placeholder 6">
            <a:extLst>
              <a:ext uri="{FF2B5EF4-FFF2-40B4-BE49-F238E27FC236}">
                <a16:creationId xmlns:a16="http://schemas.microsoft.com/office/drawing/2014/main" id="{1D903BAC-E5F7-4F84-A4CA-5E5E3E98C7FA}"/>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used</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5" name="TextBox 4">
            <a:extLst>
              <a:ext uri="{FF2B5EF4-FFF2-40B4-BE49-F238E27FC236}">
                <a16:creationId xmlns:a16="http://schemas.microsoft.com/office/drawing/2014/main" id="{BC8CDD51-1EC2-458C-8C6A-B555C20DDD2B}"/>
              </a:ext>
            </a:extLst>
          </p:cNvPr>
          <p:cNvSpPr txBox="1"/>
          <p:nvPr/>
        </p:nvSpPr>
        <p:spPr>
          <a:xfrm>
            <a:off x="277905" y="2106707"/>
            <a:ext cx="11636189" cy="335386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Python</a:t>
            </a:r>
            <a:r>
              <a:rPr lang="en-IN" sz="2400" dirty="0">
                <a:latin typeface="Times New Roman" panose="02020603050405020304" pitchFamily="18" charset="0"/>
                <a:cs typeface="Times New Roman" panose="02020603050405020304" pitchFamily="18" charset="0"/>
              </a:rPr>
              <a:t>: Programming language providing flexibility and extensive libraries.</a:t>
            </a:r>
          </a:p>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Cryptography</a:t>
            </a:r>
            <a:r>
              <a:rPr lang="en-IN" sz="2400" dirty="0">
                <a:latin typeface="Times New Roman" panose="02020603050405020304" pitchFamily="18" charset="0"/>
                <a:cs typeface="Times New Roman" panose="02020603050405020304" pitchFamily="18" charset="0"/>
              </a:rPr>
              <a:t>: Cryptography library for AES encryption, RSA key management, key derivation (PBKDF2), padding (PKCS7), and serialization.</a:t>
            </a:r>
          </a:p>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Operating System</a:t>
            </a:r>
            <a:r>
              <a:rPr lang="en-IN" sz="2400" dirty="0">
                <a:latin typeface="Times New Roman" panose="02020603050405020304" pitchFamily="18" charset="0"/>
                <a:cs typeface="Times New Roman" panose="02020603050405020304" pitchFamily="18" charset="0"/>
              </a:rPr>
              <a:t>: Os module for file operations and random byte generation.</a:t>
            </a:r>
          </a:p>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Secure Input</a:t>
            </a:r>
            <a:r>
              <a:rPr lang="en-IN" sz="2400" dirty="0">
                <a:latin typeface="Times New Roman" panose="02020603050405020304" pitchFamily="18" charset="0"/>
                <a:cs typeface="Times New Roman" panose="02020603050405020304" pitchFamily="18" charset="0"/>
              </a:rPr>
              <a:t>: Getpass module for securely obtaining the passphrase from the user.</a:t>
            </a:r>
          </a:p>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Password Hashing</a:t>
            </a:r>
            <a:r>
              <a:rPr lang="en-IN" sz="2400" dirty="0">
                <a:latin typeface="Times New Roman" panose="02020603050405020304" pitchFamily="18" charset="0"/>
                <a:cs typeface="Times New Roman" panose="02020603050405020304" pitchFamily="18" charset="0"/>
              </a:rPr>
              <a:t>: bcrypt library for securely hashing passwords before storage</a:t>
            </a:r>
          </a:p>
        </p:txBody>
      </p:sp>
      <p:sp>
        <p:nvSpPr>
          <p:cNvPr id="9" name="Footer Placeholder 8">
            <a:extLst>
              <a:ext uri="{FF2B5EF4-FFF2-40B4-BE49-F238E27FC236}">
                <a16:creationId xmlns:a16="http://schemas.microsoft.com/office/drawing/2014/main" id="{24531314-053A-49FA-A675-944213131649}"/>
              </a:ext>
            </a:extLst>
          </p:cNvPr>
          <p:cNvSpPr>
            <a:spLocks noGrp="1"/>
          </p:cNvSpPr>
          <p:nvPr>
            <p:ph type="ftr" sz="quarter" idx="11"/>
          </p:nvPr>
        </p:nvSpPr>
        <p:spPr/>
        <p:txBody>
          <a:bodyPr/>
          <a:lstStyle/>
          <a:p>
            <a:r>
              <a:rPr lang="en-US"/>
              <a:t>Protecting user password keys at rest</a:t>
            </a:r>
            <a:endParaRPr lang="en-US" dirty="0"/>
          </a:p>
        </p:txBody>
      </p:sp>
    </p:spTree>
    <p:extLst>
      <p:ext uri="{BB962C8B-B14F-4D97-AF65-F5344CB8AC3E}">
        <p14:creationId xmlns:p14="http://schemas.microsoft.com/office/powerpoint/2010/main" val="10345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1E92AB-7DB1-4A91-8FDC-31D998CEAF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Team members and contribution</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20F5A52-9072-49CA-B56F-B2ECA9087734}"/>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8" name="TextBox 7">
            <a:extLst>
              <a:ext uri="{FF2B5EF4-FFF2-40B4-BE49-F238E27FC236}">
                <a16:creationId xmlns:a16="http://schemas.microsoft.com/office/drawing/2014/main" id="{A34D25B8-5782-4F24-A413-F5E20C4F7227}"/>
              </a:ext>
            </a:extLst>
          </p:cNvPr>
          <p:cNvSpPr txBox="1"/>
          <p:nvPr/>
        </p:nvSpPr>
        <p:spPr>
          <a:xfrm>
            <a:off x="1255059" y="2286000"/>
            <a:ext cx="10098741" cy="2795958"/>
          </a:xfrm>
          <a:prstGeom prst="rect">
            <a:avLst/>
          </a:prstGeom>
          <a:noFill/>
        </p:spPr>
        <p:txBody>
          <a:bodyPr wrap="square" rtlCol="0">
            <a:spAutoFit/>
          </a:bodyPr>
          <a:lstStyle/>
          <a:p>
            <a:pPr marL="457200" indent="-457200">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M Deepa </a:t>
            </a:r>
            <a:r>
              <a:rPr lang="en-US" sz="2400" dirty="0">
                <a:latin typeface="Times New Roman" panose="02020603050405020304" pitchFamily="18" charset="0"/>
                <a:cs typeface="Times New Roman" panose="02020603050405020304" pitchFamily="18" charset="0"/>
              </a:rPr>
              <a:t>: RSA Key Generation and Management.</a:t>
            </a:r>
          </a:p>
          <a:p>
            <a:pPr marL="457200" indent="-457200">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Mahesh Ghorpade M </a:t>
            </a:r>
            <a:r>
              <a:rPr lang="en-US" sz="2400" dirty="0">
                <a:latin typeface="Times New Roman" panose="02020603050405020304" pitchFamily="18" charset="0"/>
                <a:cs typeface="Times New Roman" panose="02020603050405020304" pitchFamily="18" charset="0"/>
              </a:rPr>
              <a:t>: AES Encryption and Decryption.</a:t>
            </a:r>
          </a:p>
          <a:p>
            <a:pPr marL="457200" indent="-457200">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Indra M </a:t>
            </a:r>
            <a:r>
              <a:rPr lang="en-US" sz="2400" dirty="0">
                <a:latin typeface="Times New Roman" panose="02020603050405020304" pitchFamily="18" charset="0"/>
                <a:cs typeface="Times New Roman" panose="02020603050405020304" pitchFamily="18" charset="0"/>
              </a:rPr>
              <a:t>: File Encryption and Decryption.</a:t>
            </a:r>
          </a:p>
          <a:p>
            <a:pPr marL="457200" indent="-457200">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Keerthana S </a:t>
            </a:r>
            <a:r>
              <a:rPr lang="en-US" sz="2400" dirty="0">
                <a:latin typeface="Times New Roman" panose="02020603050405020304" pitchFamily="18" charset="0"/>
                <a:cs typeface="Times New Roman" panose="02020603050405020304" pitchFamily="18" charset="0"/>
              </a:rPr>
              <a:t>: Password Hashing.</a:t>
            </a:r>
          </a:p>
          <a:p>
            <a:pPr marL="457200" indent="-457200">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Manoj B</a:t>
            </a:r>
            <a:r>
              <a:rPr lang="en-US" sz="2400" dirty="0">
                <a:latin typeface="Times New Roman" panose="02020603050405020304" pitchFamily="18" charset="0"/>
                <a:cs typeface="Times New Roman" panose="02020603050405020304" pitchFamily="18" charset="0"/>
              </a:rPr>
              <a:t>:Integration and Testing.</a:t>
            </a:r>
            <a:endParaRPr lang="en-IN" sz="24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56ADF954-42C5-4084-8390-2E40B8807670}"/>
              </a:ext>
            </a:extLst>
          </p:cNvPr>
          <p:cNvSpPr>
            <a:spLocks noGrp="1"/>
          </p:cNvSpPr>
          <p:nvPr>
            <p:ph type="ftr" sz="quarter" idx="11"/>
          </p:nvPr>
        </p:nvSpPr>
        <p:spPr/>
        <p:txBody>
          <a:bodyPr/>
          <a:lstStyle/>
          <a:p>
            <a:r>
              <a:rPr lang="en-US"/>
              <a:t>Protecting user password keys at rest</a:t>
            </a:r>
            <a:endParaRPr lang="en-US" dirty="0"/>
          </a:p>
        </p:txBody>
      </p:sp>
    </p:spTree>
    <p:extLst>
      <p:ext uri="{BB962C8B-B14F-4D97-AF65-F5344CB8AC3E}">
        <p14:creationId xmlns:p14="http://schemas.microsoft.com/office/powerpoint/2010/main" val="324895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923365" y="657413"/>
            <a:ext cx="9953308" cy="1780860"/>
          </a:xfrm>
        </p:spPr>
        <p:txBody>
          <a:bodyPr/>
          <a:lstStyle/>
          <a:p>
            <a:r>
              <a:rPr lang="en-US" dirty="0"/>
              <a:t>Conclusion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sp>
        <p:nvSpPr>
          <p:cNvPr id="3" name="TextBox 2">
            <a:extLst>
              <a:ext uri="{FF2B5EF4-FFF2-40B4-BE49-F238E27FC236}">
                <a16:creationId xmlns:a16="http://schemas.microsoft.com/office/drawing/2014/main" id="{E56143E5-615A-4C5A-A91C-0358BD3ABD7E}"/>
              </a:ext>
            </a:extLst>
          </p:cNvPr>
          <p:cNvSpPr txBox="1"/>
          <p:nvPr/>
        </p:nvSpPr>
        <p:spPr>
          <a:xfrm>
            <a:off x="923365" y="2635624"/>
            <a:ext cx="10748682" cy="2795958"/>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program provides a robust method for securely encrypting and decrypting files using AES-256 in CBC mode, leveraging passphrase-derived keys with PBKDF2 for enhanced security. It ensures data integrity by using padding and managing encryption keys securely. This implementation highlights the effective use of modern cryptographic techniques to protect sensitive information in Python applications.</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623088E-FA2F-4135-936C-3B69FFB70CD4}"/>
              </a:ext>
            </a:extLst>
          </p:cNvPr>
          <p:cNvSpPr>
            <a:spLocks noGrp="1"/>
          </p:cNvSpPr>
          <p:nvPr>
            <p:ph type="ftr" sz="quarter" idx="12"/>
          </p:nvPr>
        </p:nvSpPr>
        <p:spPr/>
        <p:txBody>
          <a:bodyPr/>
          <a:lstStyle/>
          <a:p>
            <a:r>
              <a:rPr lang="en-US"/>
              <a:t>Protecting user password keys at rest</a:t>
            </a:r>
            <a:endParaRPr lang="en-US" dirty="0"/>
          </a:p>
        </p:txBody>
      </p:sp>
    </p:spTree>
    <p:extLst>
      <p:ext uri="{BB962C8B-B14F-4D97-AF65-F5344CB8AC3E}">
        <p14:creationId xmlns:p14="http://schemas.microsoft.com/office/powerpoint/2010/main" val="63692980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128</TotalTime>
  <Words>473</Words>
  <Application>Microsoft Office PowerPoint</Application>
  <PresentationFormat>Widescreen</PresentationFormat>
  <Paragraphs>60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Tenorite</vt:lpstr>
      <vt:lpstr>Times New Roman</vt:lpstr>
      <vt:lpstr>Custom</vt:lpstr>
      <vt:lpstr>Protecting user password keys at rest</vt:lpstr>
      <vt:lpstr>Problem statement</vt:lpstr>
      <vt:lpstr>Unique ideas</vt:lpstr>
      <vt:lpstr>Features offered</vt:lpstr>
      <vt:lpstr>Process flow</vt:lpstr>
      <vt:lpstr>Architecture diagram</vt:lpstr>
      <vt:lpstr>Technologies used</vt:lpstr>
      <vt:lpstr>Team members and contribution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user password keys at rest</dc:title>
  <dc:creator>Keerthana Naidu</dc:creator>
  <cp:lastModifiedBy>M DEEPA</cp:lastModifiedBy>
  <cp:revision>9</cp:revision>
  <dcterms:created xsi:type="dcterms:W3CDTF">2024-07-13T15:47:27Z</dcterms:created>
  <dcterms:modified xsi:type="dcterms:W3CDTF">2024-07-13T17:59:43Z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