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handoutMasterIdLst>
    <p:handoutMasterId r:id="rId13"/>
  </p:handoutMasterIdLst>
  <p:sldIdLst>
    <p:sldId id="257" r:id="rId2"/>
    <p:sldId id="269" r:id="rId3"/>
    <p:sldId id="259" r:id="rId4"/>
    <p:sldId id="279" r:id="rId5"/>
    <p:sldId id="275" r:id="rId6"/>
    <p:sldId id="282" r:id="rId7"/>
    <p:sldId id="281" r:id="rId8"/>
    <p:sldId id="272" r:id="rId9"/>
    <p:sldId id="280" r:id="rId10"/>
    <p:sldId id="258"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handoutMaster" Target="handoutMasters/handout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04A8D02-4E65-4CCD-8312-4AB164C6C77D}" type="datetimeFigureOut">
              <a:rPr lang="en-US"/>
              <a:t>1/9/2025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C119DBA-4540-49B3-8FA9-6259387ECF9E}" type="slidenum">
              <a:rPr/>
              <a:t>‹#›</a:t>
            </a:fld>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A755D9-D361-47B8-9652-3B4EA9776CE5}" type="datetimeFigureOut">
              <a:rPr lang="en-US"/>
              <a:t>1/9/2025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B36274-F2B9-4C45-BBB4-0EDF4CD651A7}" type="slidenum">
              <a:rPr/>
              <a:t>‹#›</a:t>
            </a:fld>
            <a:endParaRPr/>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1</a:t>
            </a:fld>
            <a:endParaRPr lang="en-US"/>
          </a:p>
        </p:txBody>
      </p:sp>
    </p:spTree>
    <p:extLst>
      <p:ext uri="{BB962C8B-B14F-4D97-AF65-F5344CB8AC3E}">
        <p14:creationId xmlns:p14="http://schemas.microsoft.com/office/powerpoint/2010/main" val="1245023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2</a:t>
            </a:fld>
            <a:endParaRPr lang="en-US"/>
          </a:p>
        </p:txBody>
      </p:sp>
    </p:spTree>
    <p:extLst>
      <p:ext uri="{BB962C8B-B14F-4D97-AF65-F5344CB8AC3E}">
        <p14:creationId xmlns:p14="http://schemas.microsoft.com/office/powerpoint/2010/main" val="278656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3</a:t>
            </a:fld>
            <a:endParaRPr lang="en-US"/>
          </a:p>
        </p:txBody>
      </p:sp>
    </p:spTree>
    <p:extLst>
      <p:ext uri="{BB962C8B-B14F-4D97-AF65-F5344CB8AC3E}">
        <p14:creationId xmlns:p14="http://schemas.microsoft.com/office/powerpoint/2010/main" val="395466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8</a:t>
            </a:fld>
            <a:endParaRPr lang="en-US"/>
          </a:p>
        </p:txBody>
      </p:sp>
    </p:spTree>
    <p:extLst>
      <p:ext uri="{BB962C8B-B14F-4D97-AF65-F5344CB8AC3E}">
        <p14:creationId xmlns:p14="http://schemas.microsoft.com/office/powerpoint/2010/main" val="15640900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3B36274-F2B9-4C45-BBB4-0EDF4CD651A7}" type="slidenum">
              <a:rPr lang="en-US"/>
              <a:t>10</a:t>
            </a:fld>
            <a:endParaRPr lang="en-US"/>
          </a:p>
        </p:txBody>
      </p:sp>
    </p:spTree>
    <p:extLst>
      <p:ext uri="{BB962C8B-B14F-4D97-AF65-F5344CB8AC3E}">
        <p14:creationId xmlns:p14="http://schemas.microsoft.com/office/powerpoint/2010/main" val="2405613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371600"/>
            <a:ext cx="9144000" cy="3505200"/>
          </a:xfrm>
        </p:spPr>
        <p:txBody>
          <a:bodyPr>
            <a:noAutofit/>
          </a:bodyPr>
          <a:lstStyle>
            <a:lvl1pPr>
              <a:defRPr sz="7200"/>
            </a:lvl1pPr>
          </a:lstStyle>
          <a:p>
            <a:r>
              <a:rPr lang="en-US"/>
              <a:t>Click to edit Master title style</a:t>
            </a:r>
            <a:endParaRPr/>
          </a:p>
        </p:txBody>
      </p:sp>
      <p:sp>
        <p:nvSpPr>
          <p:cNvPr id="3" name="Subtitle 2"/>
          <p:cNvSpPr>
            <a:spLocks noGrp="1"/>
          </p:cNvSpPr>
          <p:nvPr>
            <p:ph type="subTitle" idx="1"/>
          </p:nvPr>
        </p:nvSpPr>
        <p:spPr>
          <a:xfrm>
            <a:off x="1522413" y="4953000"/>
            <a:ext cx="8229600" cy="1066800"/>
          </a:xfrm>
        </p:spPr>
        <p:txBody>
          <a:bodyPr>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1/9/2025</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85686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1/9/2025</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842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52012" y="533400"/>
            <a:ext cx="1371600" cy="5592764"/>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1" y="533400"/>
            <a:ext cx="8077201" cy="5592764"/>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1/9/2025</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5501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1/9/2025</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129945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22414" y="2514601"/>
            <a:ext cx="9144000" cy="2819400"/>
          </a:xfrm>
        </p:spPr>
        <p:txBody>
          <a:bodyPr anchor="b">
            <a:noAutofit/>
          </a:bodyPr>
          <a:lstStyle>
            <a:lvl1pPr algn="l">
              <a:defRPr sz="6600" b="0" i="0" cap="none" baseline="0"/>
            </a:lvl1pPr>
          </a:lstStyle>
          <a:p>
            <a:r>
              <a:rPr lang="en-US"/>
              <a:t>Click to edit Master title style</a:t>
            </a:r>
            <a:endParaRPr/>
          </a:p>
        </p:txBody>
      </p:sp>
      <p:sp>
        <p:nvSpPr>
          <p:cNvPr id="3" name="Text Placeholder 2"/>
          <p:cNvSpPr>
            <a:spLocks noGrp="1"/>
          </p:cNvSpPr>
          <p:nvPr>
            <p:ph type="body" idx="1"/>
          </p:nvPr>
        </p:nvSpPr>
        <p:spPr>
          <a:xfrm>
            <a:off x="1522413" y="990600"/>
            <a:ext cx="8229600"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3"/>
          <p:cNvSpPr>
            <a:spLocks noGrp="1"/>
          </p:cNvSpPr>
          <p:nvPr>
            <p:ph type="ftr" sz="quarter" idx="11"/>
          </p:nvPr>
        </p:nvSpPr>
        <p:spPr/>
        <p:txBody>
          <a:bodyPr/>
          <a:lstStyle/>
          <a:p>
            <a:endParaRPr/>
          </a:p>
        </p:txBody>
      </p:sp>
      <p:sp>
        <p:nvSpPr>
          <p:cNvPr id="4" name="Date Placeholder 4"/>
          <p:cNvSpPr>
            <a:spLocks noGrp="1"/>
          </p:cNvSpPr>
          <p:nvPr>
            <p:ph type="dt" sz="half" idx="10"/>
          </p:nvPr>
        </p:nvSpPr>
        <p:spPr/>
        <p:txBody>
          <a:bodyPr/>
          <a:lstStyle/>
          <a:p>
            <a:fld id="{83829175-527E-46A3-863C-1BB1F163B849}" type="datetimeFigureOut">
              <a:rPr lang="en-US"/>
              <a:t>1/9/2025</a:t>
            </a:fld>
            <a:endParaRPr/>
          </a:p>
        </p:txBody>
      </p:sp>
      <p:sp>
        <p:nvSpPr>
          <p:cNvPr id="6" name="Slide Number Placeholder 5"/>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606994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p>
            <a:r>
              <a:rPr lang="en-US"/>
              <a:t>Click to edit Master title style</a:t>
            </a:r>
            <a:endParaRPr/>
          </a:p>
        </p:txBody>
      </p:sp>
      <p:sp>
        <p:nvSpPr>
          <p:cNvPr id="3" name="Content Placeholder 2"/>
          <p:cNvSpPr>
            <a:spLocks noGrp="1"/>
          </p:cNvSpPr>
          <p:nvPr>
            <p:ph sz="half" idx="1"/>
          </p:nvPr>
        </p:nvSpPr>
        <p:spPr>
          <a:xfrm>
            <a:off x="1522414" y="1828800"/>
            <a:ext cx="4645152"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475412" y="1828800"/>
            <a:ext cx="4648201" cy="4191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4"/>
          <p:cNvSpPr>
            <a:spLocks noGrp="1"/>
          </p:cNvSpPr>
          <p:nvPr>
            <p:ph type="ftr" sz="quarter" idx="11"/>
          </p:nvPr>
        </p:nvSpPr>
        <p:spPr/>
        <p:txBody>
          <a:bodyPr/>
          <a:lstStyle/>
          <a:p>
            <a:endParaRPr/>
          </a:p>
        </p:txBody>
      </p:sp>
      <p:sp>
        <p:nvSpPr>
          <p:cNvPr id="5" name="Date Placeholder 5"/>
          <p:cNvSpPr>
            <a:spLocks noGrp="1"/>
          </p:cNvSpPr>
          <p:nvPr>
            <p:ph type="dt" sz="half" idx="10"/>
          </p:nvPr>
        </p:nvSpPr>
        <p:spPr/>
        <p:txBody>
          <a:bodyPr/>
          <a:lstStyle/>
          <a:p>
            <a:fld id="{83829175-527E-46A3-863C-1BB1F163B849}" type="datetimeFigureOut">
              <a:rPr lang="en-US"/>
              <a:t>1/9/2025</a:t>
            </a:fld>
            <a:endParaRPr/>
          </a:p>
        </p:txBody>
      </p:sp>
      <p:sp>
        <p:nvSpPr>
          <p:cNvPr id="7" name="Slide Number Placeholder 6"/>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57697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533400"/>
            <a:ext cx="9601200" cy="11430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4"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4"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78462" y="1828800"/>
            <a:ext cx="46451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78462" y="2667000"/>
            <a:ext cx="4645152" cy="33528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6"/>
          <p:cNvSpPr>
            <a:spLocks noGrp="1"/>
          </p:cNvSpPr>
          <p:nvPr>
            <p:ph type="ftr" sz="quarter" idx="11"/>
          </p:nvPr>
        </p:nvSpPr>
        <p:spPr/>
        <p:txBody>
          <a:bodyPr/>
          <a:lstStyle/>
          <a:p>
            <a:endParaRPr/>
          </a:p>
        </p:txBody>
      </p:sp>
      <p:sp>
        <p:nvSpPr>
          <p:cNvPr id="7" name="Date Placeholder 7"/>
          <p:cNvSpPr>
            <a:spLocks noGrp="1"/>
          </p:cNvSpPr>
          <p:nvPr>
            <p:ph type="dt" sz="half" idx="10"/>
          </p:nvPr>
        </p:nvSpPr>
        <p:spPr/>
        <p:txBody>
          <a:bodyPr/>
          <a:lstStyle/>
          <a:p>
            <a:fld id="{83829175-527E-46A3-863C-1BB1F163B849}" type="datetimeFigureOut">
              <a:rPr lang="en-US"/>
              <a:t>1/9/2025</a:t>
            </a:fld>
            <a:endParaRPr/>
          </a:p>
        </p:txBody>
      </p:sp>
      <p:sp>
        <p:nvSpPr>
          <p:cNvPr id="9" name="Slide Number Placeholder 8"/>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501231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2"/>
          <p:cNvSpPr>
            <a:spLocks noGrp="1"/>
          </p:cNvSpPr>
          <p:nvPr>
            <p:ph type="ftr" sz="quarter" idx="11"/>
          </p:nvPr>
        </p:nvSpPr>
        <p:spPr/>
        <p:txBody>
          <a:bodyPr/>
          <a:lstStyle/>
          <a:p>
            <a:endParaRPr/>
          </a:p>
        </p:txBody>
      </p:sp>
      <p:sp>
        <p:nvSpPr>
          <p:cNvPr id="3" name="Date Placeholder 3"/>
          <p:cNvSpPr>
            <a:spLocks noGrp="1"/>
          </p:cNvSpPr>
          <p:nvPr>
            <p:ph type="dt" sz="half" idx="10"/>
          </p:nvPr>
        </p:nvSpPr>
        <p:spPr/>
        <p:txBody>
          <a:bodyPr/>
          <a:lstStyle/>
          <a:p>
            <a:fld id="{83829175-527E-46A3-863C-1BB1F163B849}" type="datetimeFigureOut">
              <a:rPr lang="en-US"/>
              <a:t>1/9/2025</a:t>
            </a:fld>
            <a:endParaRPr/>
          </a:p>
        </p:txBody>
      </p:sp>
      <p:sp>
        <p:nvSpPr>
          <p:cNvPr id="5" name="Slide Number Placeholder 4"/>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245570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a:p>
        </p:txBody>
      </p:sp>
      <p:sp>
        <p:nvSpPr>
          <p:cNvPr id="2" name="Date Placeholder 2"/>
          <p:cNvSpPr>
            <a:spLocks noGrp="1"/>
          </p:cNvSpPr>
          <p:nvPr>
            <p:ph type="dt" sz="half" idx="10"/>
          </p:nvPr>
        </p:nvSpPr>
        <p:spPr/>
        <p:txBody>
          <a:bodyPr/>
          <a:lstStyle/>
          <a:p>
            <a:fld id="{83829175-527E-46A3-863C-1BB1F163B849}" type="datetimeFigureOut">
              <a:rPr lang="en-US"/>
              <a:t>1/9/2025</a:t>
            </a:fld>
            <a:endParaRPr/>
          </a:p>
        </p:txBody>
      </p:sp>
      <p:sp>
        <p:nvSpPr>
          <p:cNvPr id="4" name="Slide Number Placeholder 3"/>
          <p:cNvSpPr>
            <a:spLocks noGrp="1"/>
          </p:cNvSpPr>
          <p:nvPr>
            <p:ph type="sldNum" sz="quarter" idx="12"/>
          </p:nvPr>
        </p:nvSpPr>
        <p:spPr/>
        <p:txBody>
          <a:bodyPr/>
          <a:lstStyle/>
          <a:p>
            <a:fld id="{E5137D0E-4A4F-4307-8994-C1891D747D59}" type="slidenum">
              <a:rPr/>
              <a:t>‹#›</a:t>
            </a:fld>
            <a:endParaRPr/>
          </a:p>
        </p:txBody>
      </p:sp>
    </p:spTree>
    <p:extLst>
      <p:ext uri="{BB962C8B-B14F-4D97-AF65-F5344CB8AC3E}">
        <p14:creationId xmlns:p14="http://schemas.microsoft.com/office/powerpoint/2010/main" val="3952017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3"/>
          <p:cNvSpPr>
            <a:spLocks noGrp="1"/>
          </p:cNvSpPr>
          <p:nvPr>
            <p:ph idx="1"/>
          </p:nvPr>
        </p:nvSpPr>
        <p:spPr>
          <a:xfrm>
            <a:off x="5180012" y="838200"/>
            <a:ext cx="6172201" cy="51816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Footer Placeholder 4"/>
          <p:cNvSpPr>
            <a:spLocks noGrp="1"/>
          </p:cNvSpPr>
          <p:nvPr>
            <p:ph type="ftr" sz="quarter" idx="11"/>
          </p:nvPr>
        </p:nvSpPr>
        <p:spPr/>
        <p:txBody>
          <a:bodyPr/>
          <a:lstStyle/>
          <a:p>
            <a:endParaRPr/>
          </a:p>
        </p:txBody>
      </p:sp>
      <p:sp>
        <p:nvSpPr>
          <p:cNvPr id="8" name="Date Placeholder 5"/>
          <p:cNvSpPr>
            <a:spLocks noGrp="1"/>
          </p:cNvSpPr>
          <p:nvPr>
            <p:ph type="dt" sz="half" idx="10"/>
          </p:nvPr>
        </p:nvSpPr>
        <p:spPr/>
        <p:txBody>
          <a:bodyPr/>
          <a:lstStyle/>
          <a:p>
            <a:fld id="{83829175-527E-46A3-863C-1BB1F163B849}" type="datetimeFigureOut">
              <a:rPr lang="en-US"/>
              <a:pPr/>
              <a:t>1/9/2025</a:t>
            </a:fld>
            <a:endParaRPr/>
          </a:p>
        </p:txBody>
      </p:sp>
      <p:sp>
        <p:nvSpPr>
          <p:cNvPr id="10" name="Slide Number Placeholder 6"/>
          <p:cNvSpPr>
            <a:spLocks noGrp="1"/>
          </p:cNvSpPr>
          <p:nvPr>
            <p:ph type="sldNum" sz="quarter" idx="12"/>
          </p:nvPr>
        </p:nvSpPr>
        <p:spPr/>
        <p:txBody>
          <a:bodyPr/>
          <a:lstStyle/>
          <a:p>
            <a:fld id="{E5137D0E-4A4F-4307-8994-C1891D747D59}" type="slidenum">
              <a:rPr/>
              <a:pPr/>
              <a:t>‹#›</a:t>
            </a:fld>
            <a:endParaRPr/>
          </a:p>
        </p:txBody>
      </p:sp>
    </p:spTree>
    <p:extLst>
      <p:ext uri="{BB962C8B-B14F-4D97-AF65-F5344CB8AC3E}">
        <p14:creationId xmlns:p14="http://schemas.microsoft.com/office/powerpoint/2010/main" val="2018280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6613" y="2590800"/>
            <a:ext cx="3276599" cy="1924050"/>
          </a:xfrm>
        </p:spPr>
        <p:txBody>
          <a:bodyPr anchor="b">
            <a:normAutofit/>
          </a:bodyPr>
          <a:lstStyle>
            <a:lvl1pPr algn="l">
              <a:defRPr sz="3200" b="0"/>
            </a:lvl1pPr>
          </a:lstStyle>
          <a:p>
            <a:r>
              <a:rPr lang="en-US"/>
              <a:t>Click to edit Master title style</a:t>
            </a:r>
            <a:endParaRPr/>
          </a:p>
        </p:txBody>
      </p:sp>
      <p:sp>
        <p:nvSpPr>
          <p:cNvPr id="4" name="Text Placeholder 2"/>
          <p:cNvSpPr>
            <a:spLocks noGrp="1"/>
          </p:cNvSpPr>
          <p:nvPr>
            <p:ph type="body" sz="half" idx="2"/>
          </p:nvPr>
        </p:nvSpPr>
        <p:spPr>
          <a:xfrm>
            <a:off x="836613" y="4648200"/>
            <a:ext cx="3276599" cy="1371600"/>
          </a:xfrm>
        </p:spPr>
        <p:txBody>
          <a:bodyPr>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3"/>
          <p:cNvSpPr>
            <a:spLocks noGrp="1"/>
          </p:cNvSpPr>
          <p:nvPr>
            <p:ph type="pic" idx="1"/>
          </p:nvPr>
        </p:nvSpPr>
        <p:spPr>
          <a:xfrm>
            <a:off x="5484812" y="836610"/>
            <a:ext cx="5867401" cy="5183190"/>
          </a:xfrm>
          <a:solidFill>
            <a:schemeClr val="bg2"/>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pic>
        <p:nvPicPr>
          <p:cNvPr id="9" name="Picture 4" descr="An empty placeholder to add an image. Click on the placeholder and select the image that you wish to ad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812" y="458787"/>
            <a:ext cx="6626225" cy="5938837"/>
          </a:xfrm>
          <a:prstGeom prst="rect">
            <a:avLst/>
          </a:prstGeom>
          <a:noFill/>
          <a:ln>
            <a:noFill/>
          </a:ln>
          <a:effectLst>
            <a:outerShdw blurRad="292100" algn="ctr" rotWithShape="0">
              <a:prstClr val="black">
                <a:alpha val="36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469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3"/>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4"/>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defRPr>
            </a:lvl1pPr>
          </a:lstStyle>
          <a:p>
            <a:fld id="{83829175-527E-46A3-863C-1BB1F163B849}" type="datetimeFigureOut">
              <a:rPr lang="en-US" smtClean="0"/>
              <a:pPr/>
              <a:t>1/9/2025</a:t>
            </a:fld>
            <a:endParaRPr lang="en-US"/>
          </a:p>
        </p:txBody>
      </p:sp>
      <p:sp>
        <p:nvSpPr>
          <p:cNvPr id="6" name="Slide Number Placeholder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defRPr>
            </a:lvl1pPr>
          </a:lstStyle>
          <a:p>
            <a:fld id="{E5137D0E-4A4F-4307-8994-C1891D747D59}" type="slidenum">
              <a:rPr lang="en-US" smtClean="0"/>
              <a:pPr/>
              <a:t>‹#›</a:t>
            </a:fld>
            <a:endParaRPr lang="en-US"/>
          </a:p>
        </p:txBody>
      </p:sp>
    </p:spTree>
    <p:extLst>
      <p:ext uri="{BB962C8B-B14F-4D97-AF65-F5344CB8AC3E}">
        <p14:creationId xmlns:p14="http://schemas.microsoft.com/office/powerpoint/2010/main" val="1526050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800"/>
        </a:spcBef>
        <a:buFont typeface="Arial" pitchFamily="34" charset="0"/>
        <a:buChar char="–"/>
        <a:defRPr sz="1800" kern="1200">
          <a:solidFill>
            <a:schemeClr val="tx1"/>
          </a:solidFill>
          <a:latin typeface="+mn-lt"/>
          <a:ea typeface="+mn-ea"/>
          <a:cs typeface="+mn-cs"/>
        </a:defRPr>
      </a:lvl2pPr>
      <a:lvl3pPr marL="741363" indent="-171450" algn="l" defTabSz="914400" rtl="0" eaLnBrk="1" latinLnBrk="0" hangingPunct="1">
        <a:lnSpc>
          <a:spcPct val="90000"/>
        </a:lnSpc>
        <a:spcBef>
          <a:spcPts val="600"/>
        </a:spcBef>
        <a:buFont typeface="Arial" pitchFamily="34" charset="0"/>
        <a:buChar char="•"/>
        <a:defRPr sz="1600" kern="1200">
          <a:solidFill>
            <a:schemeClr val="tx1"/>
          </a:solidFill>
          <a:latin typeface="+mn-lt"/>
          <a:ea typeface="+mn-ea"/>
          <a:cs typeface="+mn-cs"/>
        </a:defRPr>
      </a:lvl3pPr>
      <a:lvl4pPr marL="9667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4pPr>
      <a:lvl5pPr marL="1208088" indent="-173038"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2.xml" /><Relationship Id="rId1" Type="http://schemas.openxmlformats.org/officeDocument/2006/relationships/slideLayout" Target="../slideLayouts/slideLayout2.xml" /><Relationship Id="rId4" Type="http://schemas.openxmlformats.org/officeDocument/2006/relationships/image" Target="../media/image9.jpeg" /></Relationships>
</file>

<file path=ppt/slides/_rels/slide3.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E37B742-9375-08A2-490A-695C6EFA2D6E}"/>
              </a:ext>
            </a:extLst>
          </p:cNvPr>
          <p:cNvSpPr>
            <a:spLocks noGrp="1"/>
          </p:cNvSpPr>
          <p:nvPr>
            <p:ph type="ctrTitle"/>
          </p:nvPr>
        </p:nvSpPr>
        <p:spPr>
          <a:xfrm>
            <a:off x="1108722" y="1746937"/>
            <a:ext cx="9144000" cy="948337"/>
          </a:xfrm>
        </p:spPr>
        <p:txBody>
          <a:bodyPr/>
          <a:lstStyle/>
          <a:p>
            <a:r>
              <a:rPr lang="en-IN" sz="3200" dirty="0"/>
              <a:t>   “RAIN SENSING AUTOMATIC CAR WIPER”</a:t>
            </a:r>
          </a:p>
        </p:txBody>
      </p:sp>
      <p:sp>
        <p:nvSpPr>
          <p:cNvPr id="3" name="Subtitle 2"/>
          <p:cNvSpPr>
            <a:spLocks noGrp="1"/>
          </p:cNvSpPr>
          <p:nvPr>
            <p:ph type="subTitle" idx="1"/>
          </p:nvPr>
        </p:nvSpPr>
        <p:spPr>
          <a:xfrm>
            <a:off x="6931026" y="5181601"/>
            <a:ext cx="5257799" cy="1066800"/>
          </a:xfrm>
        </p:spPr>
        <p:txBody>
          <a:bodyPr>
            <a:noAutofit/>
          </a:bodyPr>
          <a:lstStyle/>
          <a:p>
            <a:pPr>
              <a:lnSpc>
                <a:spcPct val="150000"/>
              </a:lnSpc>
            </a:pPr>
            <a:r>
              <a:rPr lang="en-US" dirty="0">
                <a:solidFill>
                  <a:schemeClr val="tx1">
                    <a:lumMod val="50000"/>
                  </a:schemeClr>
                </a:solidFill>
                <a:latin typeface="Times New Roman" panose="02020603050405020304" pitchFamily="18" charset="0"/>
                <a:cs typeface="Times New Roman" panose="02020603050405020304" pitchFamily="18" charset="0"/>
              </a:rPr>
              <a:t>Guide</a:t>
            </a:r>
            <a:r>
              <a:rPr lang="en-US" dirty="0">
                <a:solidFill>
                  <a:schemeClr val="tx1">
                    <a:lumMod val="50000"/>
                  </a:schemeClr>
                </a:solidFill>
              </a:rPr>
              <a:t>: </a:t>
            </a:r>
            <a:r>
              <a:rPr lang="en-US" b="1" dirty="0">
                <a:solidFill>
                  <a:srgbClr val="FF0000"/>
                </a:solidFill>
                <a:latin typeface="Times New Roman" panose="02020603050405020304" pitchFamily="18" charset="0"/>
                <a:cs typeface="Times New Roman" panose="02020603050405020304" pitchFamily="18" charset="0"/>
              </a:rPr>
              <a:t>Dr .Fareduddin </a:t>
            </a:r>
          </a:p>
          <a:p>
            <a:pPr>
              <a:lnSpc>
                <a:spcPct val="150000"/>
              </a:lnSpc>
            </a:pPr>
            <a:r>
              <a:rPr lang="en-US" dirty="0">
                <a:solidFill>
                  <a:schemeClr val="tx1">
                    <a:lumMod val="50000"/>
                  </a:schemeClr>
                </a:solidFill>
                <a:latin typeface="Times New Roman" panose="02020603050405020304" pitchFamily="18" charset="0"/>
                <a:cs typeface="Times New Roman" panose="02020603050405020304" pitchFamily="18" charset="0"/>
              </a:rPr>
              <a:t>Co-Ordinator:</a:t>
            </a:r>
            <a:r>
              <a:rPr lang="en-US" sz="2000" dirty="0">
                <a:solidFill>
                  <a:schemeClr val="tx1">
                    <a:lumMod val="50000"/>
                  </a:schemeClr>
                </a:solidFill>
              </a:rPr>
              <a:t> </a:t>
            </a:r>
            <a:r>
              <a:rPr lang="en-US" b="1" dirty="0">
                <a:solidFill>
                  <a:srgbClr val="FF0000"/>
                </a:solidFill>
                <a:latin typeface="Times New Roman" panose="02020603050405020304" pitchFamily="18" charset="0"/>
              </a:rPr>
              <a:t>Dr . Naseeruddin</a:t>
            </a:r>
            <a:endParaRPr lang="en-US" dirty="0">
              <a:solidFill>
                <a:srgbClr val="FF0000"/>
              </a:solidFill>
            </a:endParaRPr>
          </a:p>
        </p:txBody>
      </p:sp>
      <p:sp>
        <p:nvSpPr>
          <p:cNvPr id="4" name="TextBox 3">
            <a:extLst>
              <a:ext uri="{FF2B5EF4-FFF2-40B4-BE49-F238E27FC236}">
                <a16:creationId xmlns:a16="http://schemas.microsoft.com/office/drawing/2014/main" id="{D5D4A84D-3401-8FD2-74CA-93457DDE6CD7}"/>
              </a:ext>
            </a:extLst>
          </p:cNvPr>
          <p:cNvSpPr txBox="1"/>
          <p:nvPr/>
        </p:nvSpPr>
        <p:spPr>
          <a:xfrm>
            <a:off x="2055813" y="533177"/>
            <a:ext cx="7848600" cy="400110"/>
          </a:xfrm>
          <a:prstGeom prst="rect">
            <a:avLst/>
          </a:prstGeom>
          <a:noFill/>
        </p:spPr>
        <p:txBody>
          <a:bodyPr wrap="square" rtlCol="0">
            <a:spAutoFit/>
          </a:bodyPr>
          <a:lstStyle/>
          <a:p>
            <a:r>
              <a:rPr lang="en-US" sz="2000" b="1">
                <a:latin typeface="Times New Roman" panose="02020603050405020304" pitchFamily="18" charset="0"/>
                <a:cs typeface="Times New Roman" panose="02020603050405020304" pitchFamily="18" charset="0"/>
              </a:rPr>
              <a:t>BALLARI INSTITUTE OF TECHNOLOGY AND MANAGEMENT</a:t>
            </a:r>
          </a:p>
        </p:txBody>
      </p:sp>
      <p:sp>
        <p:nvSpPr>
          <p:cNvPr id="5" name="TextBox 4">
            <a:extLst>
              <a:ext uri="{FF2B5EF4-FFF2-40B4-BE49-F238E27FC236}">
                <a16:creationId xmlns:a16="http://schemas.microsoft.com/office/drawing/2014/main" id="{972DE176-76E6-B401-B104-A2AEC15C1DF1}"/>
              </a:ext>
            </a:extLst>
          </p:cNvPr>
          <p:cNvSpPr txBox="1"/>
          <p:nvPr/>
        </p:nvSpPr>
        <p:spPr>
          <a:xfrm>
            <a:off x="1751012" y="824309"/>
            <a:ext cx="8382000"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DEPARTMENT OF ELECTRONICS AND COMMUNICATION ENGINEERING</a:t>
            </a:r>
          </a:p>
        </p:txBody>
      </p:sp>
      <p:sp>
        <p:nvSpPr>
          <p:cNvPr id="6" name="TextBox 5">
            <a:extLst>
              <a:ext uri="{FF2B5EF4-FFF2-40B4-BE49-F238E27FC236}">
                <a16:creationId xmlns:a16="http://schemas.microsoft.com/office/drawing/2014/main" id="{A051267D-3D2C-F845-FF7D-62B4B671FF2B}"/>
              </a:ext>
            </a:extLst>
          </p:cNvPr>
          <p:cNvSpPr txBox="1"/>
          <p:nvPr/>
        </p:nvSpPr>
        <p:spPr>
          <a:xfrm>
            <a:off x="4418012" y="1577660"/>
            <a:ext cx="3445692"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MINI PROJECT</a:t>
            </a:r>
          </a:p>
        </p:txBody>
      </p:sp>
      <p:sp>
        <p:nvSpPr>
          <p:cNvPr id="7" name="TextBox 6">
            <a:extLst>
              <a:ext uri="{FF2B5EF4-FFF2-40B4-BE49-F238E27FC236}">
                <a16:creationId xmlns:a16="http://schemas.microsoft.com/office/drawing/2014/main" id="{B3586C79-6BA6-39C0-279A-4E446F702C47}"/>
              </a:ext>
            </a:extLst>
          </p:cNvPr>
          <p:cNvSpPr txBox="1"/>
          <p:nvPr/>
        </p:nvSpPr>
        <p:spPr>
          <a:xfrm>
            <a:off x="493713" y="3851787"/>
            <a:ext cx="5486400" cy="2108269"/>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 B Mallikarjuna                                      </a:t>
            </a:r>
            <a:r>
              <a:rPr lang="en-US" dirty="0">
                <a:latin typeface="Times New Roman" panose="02020603050405020304" pitchFamily="18" charset="0"/>
                <a:cs typeface="Times New Roman" panose="02020603050405020304" pitchFamily="18" charset="0"/>
              </a:rPr>
              <a:t>3BR33EC057</a:t>
            </a:r>
          </a:p>
          <a:p>
            <a:pPr>
              <a:lnSpc>
                <a:spcPct val="150000"/>
              </a:lnSpc>
            </a:pPr>
            <a:r>
              <a:rPr lang="en-US" dirty="0">
                <a:latin typeface="Times New Roman" panose="02020603050405020304" pitchFamily="18" charset="0"/>
                <a:cs typeface="Times New Roman" panose="02020603050405020304" pitchFamily="18" charset="0"/>
              </a:rPr>
              <a:t>Indhu Talikoti                                   3BR22EC060</a:t>
            </a:r>
          </a:p>
          <a:p>
            <a:pPr>
              <a:lnSpc>
                <a:spcPct val="150000"/>
              </a:lnSpc>
            </a:pPr>
            <a:r>
              <a:rPr lang="en-US" dirty="0">
                <a:latin typeface="Times New Roman" panose="02020603050405020304" pitchFamily="18" charset="0"/>
                <a:cs typeface="Times New Roman" panose="02020603050405020304" pitchFamily="18" charset="0"/>
              </a:rPr>
              <a:t>Manoj B                                           3BR22EC087</a:t>
            </a:r>
          </a:p>
          <a:p>
            <a:pPr>
              <a:lnSpc>
                <a:spcPct val="150000"/>
              </a:lnSpc>
            </a:pPr>
            <a:r>
              <a:rPr lang="en-US" dirty="0">
                <a:latin typeface="Times New Roman" panose="02020603050405020304" pitchFamily="18" charset="0"/>
                <a:cs typeface="Times New Roman" panose="02020603050405020304" pitchFamily="18" charset="0"/>
              </a:rPr>
              <a:t>Mehaboob Basha                             3BR22EC092</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561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2612" y="1828801"/>
            <a:ext cx="7696200" cy="2514600"/>
          </a:xfrm>
        </p:spPr>
        <p:txBody>
          <a:bodyPr/>
          <a:lstStyle/>
          <a:p>
            <a:r>
              <a:rPr lang="en-US"/>
              <a:t>THANK YOU</a:t>
            </a:r>
          </a:p>
        </p:txBody>
      </p:sp>
    </p:spTree>
    <p:extLst>
      <p:ext uri="{BB962C8B-B14F-4D97-AF65-F5344CB8AC3E}">
        <p14:creationId xmlns:p14="http://schemas.microsoft.com/office/powerpoint/2010/main" val="2873117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title"/>
          </p:nvPr>
        </p:nvSpPr>
        <p:spPr>
          <a:xfrm>
            <a:off x="571141" y="437536"/>
            <a:ext cx="10591802" cy="1066800"/>
          </a:xfrm>
        </p:spPr>
        <p:txBody>
          <a:bodyPr/>
          <a:lstStyle/>
          <a:p>
            <a:r>
              <a:rPr lang="en-US" b="1" dirty="0"/>
              <a:t>PROBLEM STATEMENT</a:t>
            </a:r>
            <a:br>
              <a:rPr lang="en-US" b="1" dirty="0"/>
            </a:br>
            <a:r>
              <a:rPr lang="en-US" b="1" dirty="0"/>
              <a:t> </a:t>
            </a:r>
          </a:p>
        </p:txBody>
      </p:sp>
      <p:sp>
        <p:nvSpPr>
          <p:cNvPr id="11" name="Content Placeholder 2">
            <a:extLst>
              <a:ext uri="{FF2B5EF4-FFF2-40B4-BE49-F238E27FC236}">
                <a16:creationId xmlns:a16="http://schemas.microsoft.com/office/drawing/2014/main" id="{17159D74-AF36-3234-06FF-EF78F532CDF5}"/>
              </a:ext>
            </a:extLst>
          </p:cNvPr>
          <p:cNvSpPr>
            <a:spLocks noGrp="1"/>
          </p:cNvSpPr>
          <p:nvPr>
            <p:ph idx="1"/>
          </p:nvPr>
        </p:nvSpPr>
        <p:spPr>
          <a:xfrm>
            <a:off x="455612" y="1447800"/>
            <a:ext cx="6638764" cy="4800600"/>
          </a:xfrm>
        </p:spPr>
        <p:txBody>
          <a:bodyPr vert="horz" lIns="91440" tIns="45720" rIns="91440" bIns="45720" rtlCol="0" anchor="t">
            <a:noAutofit/>
          </a:bodyPr>
          <a:lstStyle/>
          <a:p>
            <a:pPr marL="223520" indent="-223520"/>
            <a:r>
              <a:rPr lang="en-US" sz="1400" dirty="0">
                <a:latin typeface="Sitka Small Semibold"/>
              </a:rPr>
              <a:t>Manual adjustment of car wipers can distract the driver, increasing the risk of accidents , particularly in heavy or sudden rainfall.</a:t>
            </a:r>
          </a:p>
          <a:p>
            <a:pPr marL="223520" indent="-223520"/>
            <a:r>
              <a:rPr lang="en-US" sz="1400" dirty="0">
                <a:latin typeface="Sitka Small Semibold"/>
              </a:rPr>
              <a:t> Drivers may not respond promptly to sudden rain intensity changes, leading to decreased visibility and delayed reaction times.</a:t>
            </a:r>
          </a:p>
          <a:p>
            <a:pPr marL="223520" indent="-223520"/>
            <a:r>
              <a:rPr lang="en-US" sz="1400" dirty="0">
                <a:latin typeface="Sitka Small Semibold"/>
              </a:rPr>
              <a:t> Conventional wipers do not adjust automatically to varying rain conditions, resulting in inconsistent wiping, which can impact visibility and road safety.</a:t>
            </a:r>
          </a:p>
          <a:p>
            <a:pPr marL="223520" indent="-223520"/>
            <a:r>
              <a:rPr lang="en-US" sz="1400" dirty="0">
                <a:latin typeface="Sitka Small Semibold"/>
              </a:rPr>
              <a:t> Manual wiper operation places an additional cognitive load on the driver, reducing overall driving comfort and convenience.</a:t>
            </a:r>
          </a:p>
          <a:p>
            <a:pPr marL="223520" indent="-223520"/>
            <a:r>
              <a:rPr lang="en-US" sz="1400" dirty="0">
                <a:latin typeface="Sitka Small Semibold"/>
              </a:rPr>
              <a:t> Lack of an automated system that accurately adjusts wiper speed based on real-time rainfall intensity reduces driving efficiency and safety</a:t>
            </a:r>
          </a:p>
        </p:txBody>
      </p:sp>
      <p:pic>
        <p:nvPicPr>
          <p:cNvPr id="6" name="Picture 5">
            <a:extLst>
              <a:ext uri="{FF2B5EF4-FFF2-40B4-BE49-F238E27FC236}">
                <a16:creationId xmlns:a16="http://schemas.microsoft.com/office/drawing/2014/main" id="{C7C3052D-48AC-78A6-36DD-F5012D8D0F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523" y="437536"/>
            <a:ext cx="4572000" cy="3124200"/>
          </a:xfrm>
          <a:prstGeom prst="rect">
            <a:avLst/>
          </a:prstGeom>
        </p:spPr>
      </p:pic>
      <p:pic>
        <p:nvPicPr>
          <p:cNvPr id="8" name="Picture 7">
            <a:extLst>
              <a:ext uri="{FF2B5EF4-FFF2-40B4-BE49-F238E27FC236}">
                <a16:creationId xmlns:a16="http://schemas.microsoft.com/office/drawing/2014/main" id="{723D0A1C-3B84-853F-6C3E-2916B77DD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9813" y="3654490"/>
            <a:ext cx="4572000" cy="2974910"/>
          </a:xfrm>
          <a:prstGeom prst="rect">
            <a:avLst/>
          </a:prstGeom>
        </p:spPr>
      </p:pic>
    </p:spTree>
    <p:extLst>
      <p:ext uri="{BB962C8B-B14F-4D97-AF65-F5344CB8AC3E}">
        <p14:creationId xmlns:p14="http://schemas.microsoft.com/office/powerpoint/2010/main" val="41242897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0"/>
            <a:ext cx="10363202" cy="1143000"/>
          </a:xfrm>
        </p:spPr>
        <p:txBody>
          <a:bodyPr>
            <a:normAutofit/>
          </a:bodyPr>
          <a:lstStyle/>
          <a:p>
            <a:r>
              <a:rPr lang="en-US" b="1"/>
              <a:t>SOLUTION</a:t>
            </a:r>
          </a:p>
        </p:txBody>
      </p:sp>
      <p:sp>
        <p:nvSpPr>
          <p:cNvPr id="9" name="Content Placeholder 8">
            <a:extLst>
              <a:ext uri="{FF2B5EF4-FFF2-40B4-BE49-F238E27FC236}">
                <a16:creationId xmlns:a16="http://schemas.microsoft.com/office/drawing/2014/main" id="{C74C3D64-8EDB-73B6-C2DC-0F04EEF75C99}"/>
              </a:ext>
            </a:extLst>
          </p:cNvPr>
          <p:cNvSpPr>
            <a:spLocks noGrp="1"/>
          </p:cNvSpPr>
          <p:nvPr>
            <p:ph idx="1"/>
          </p:nvPr>
        </p:nvSpPr>
        <p:spPr>
          <a:xfrm>
            <a:off x="455612" y="1169436"/>
            <a:ext cx="6477000" cy="5155164"/>
          </a:xfrm>
        </p:spPr>
        <p:txBody>
          <a:bodyPr>
            <a:normAutofit/>
          </a:bodyPr>
          <a:lstStyle/>
          <a:p>
            <a:pPr marL="0" indent="0">
              <a:buNone/>
            </a:pPr>
            <a:endParaRPr lang="en-US"/>
          </a:p>
          <a:p>
            <a:pPr>
              <a:lnSpc>
                <a:spcPct val="150000"/>
              </a:lnSpc>
            </a:pPr>
            <a:r>
              <a:rPr lang="en-US" sz="1300">
                <a:latin typeface="Sitka Small Semibold" pitchFamily="2" charset="0"/>
              </a:rPr>
              <a:t>Develop a rain-sensing automatic car wiper system that detects rainfall and activates wipers without driver intervention.</a:t>
            </a:r>
          </a:p>
          <a:p>
            <a:pPr>
              <a:lnSpc>
                <a:spcPct val="150000"/>
              </a:lnSpc>
            </a:pPr>
            <a:r>
              <a:rPr lang="en-US" sz="1300">
                <a:latin typeface="Sitka Small Semibold" pitchFamily="2" charset="0"/>
              </a:rPr>
              <a:t> Implement adaptive wiper speed control based on rain intensity, ensuring continuous optimal visibility.</a:t>
            </a:r>
          </a:p>
          <a:p>
            <a:pPr>
              <a:lnSpc>
                <a:spcPct val="150000"/>
              </a:lnSpc>
            </a:pPr>
            <a:r>
              <a:rPr lang="en-US" sz="1300">
                <a:latin typeface="Sitka Small Semibold" pitchFamily="2" charset="0"/>
              </a:rPr>
              <a:t>Design a reliable rain sensor interface with a microcontroller to process rain data and control wiper speed dynamically.</a:t>
            </a:r>
          </a:p>
          <a:p>
            <a:pPr>
              <a:lnSpc>
                <a:spcPct val="150000"/>
              </a:lnSpc>
            </a:pPr>
            <a:r>
              <a:rPr lang="en-US" sz="1300">
                <a:latin typeface="Sitka Small Semibold" pitchFamily="2" charset="0"/>
              </a:rPr>
              <a:t> Automate wiper shut-off when rainfall stops, enhancing convenience, energy efficiency, and reducing wear on the wiper blades.</a:t>
            </a:r>
          </a:p>
          <a:p>
            <a:pPr>
              <a:lnSpc>
                <a:spcPct val="150000"/>
              </a:lnSpc>
            </a:pPr>
            <a:r>
              <a:rPr lang="en-US" sz="1300">
                <a:latin typeface="Sitka Small Semibold" pitchFamily="2" charset="0"/>
              </a:rPr>
              <a:t>Enhance overall user experience by providing a seamless and hands-free wiper system that automatically adjusts to changing weather conditions</a:t>
            </a:r>
          </a:p>
        </p:txBody>
      </p:sp>
      <p:pic>
        <p:nvPicPr>
          <p:cNvPr id="4" name="Picture 3">
            <a:extLst>
              <a:ext uri="{FF2B5EF4-FFF2-40B4-BE49-F238E27FC236}">
                <a16:creationId xmlns:a16="http://schemas.microsoft.com/office/drawing/2014/main" id="{D9D0B160-BC23-3416-BFC0-59F797AF49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37" y="152399"/>
            <a:ext cx="5148976" cy="6096001"/>
          </a:xfrm>
          <a:prstGeom prst="rect">
            <a:avLst/>
          </a:prstGeom>
        </p:spPr>
      </p:pic>
    </p:spTree>
    <p:extLst>
      <p:ext uri="{BB962C8B-B14F-4D97-AF65-F5344CB8AC3E}">
        <p14:creationId xmlns:p14="http://schemas.microsoft.com/office/powerpoint/2010/main" val="3689592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F9C86-FD17-F58C-2F85-BE3021D3002F}"/>
              </a:ext>
            </a:extLst>
          </p:cNvPr>
          <p:cNvSpPr>
            <a:spLocks noGrp="1"/>
          </p:cNvSpPr>
          <p:nvPr>
            <p:ph type="title"/>
          </p:nvPr>
        </p:nvSpPr>
        <p:spPr>
          <a:xfrm>
            <a:off x="1141412" y="20216"/>
            <a:ext cx="9601200" cy="1143000"/>
          </a:xfrm>
        </p:spPr>
        <p:txBody>
          <a:bodyPr/>
          <a:lstStyle/>
          <a:p>
            <a:r>
              <a:rPr lang="en-US" dirty="0"/>
              <a:t>COMPONENTS:-</a:t>
            </a:r>
          </a:p>
        </p:txBody>
      </p:sp>
      <p:sp>
        <p:nvSpPr>
          <p:cNvPr id="3" name="Content Placeholder 2">
            <a:extLst>
              <a:ext uri="{FF2B5EF4-FFF2-40B4-BE49-F238E27FC236}">
                <a16:creationId xmlns:a16="http://schemas.microsoft.com/office/drawing/2014/main" id="{0E36FC55-8EA7-7E08-818D-88C44FF1351E}"/>
              </a:ext>
            </a:extLst>
          </p:cNvPr>
          <p:cNvSpPr>
            <a:spLocks noGrp="1"/>
          </p:cNvSpPr>
          <p:nvPr>
            <p:ph sz="half" idx="1"/>
          </p:nvPr>
        </p:nvSpPr>
        <p:spPr>
          <a:xfrm>
            <a:off x="1141412" y="1333500"/>
            <a:ext cx="4645152" cy="4191000"/>
          </a:xfrm>
        </p:spPr>
        <p:txBody>
          <a:bodyPr/>
          <a:lstStyle/>
          <a:p>
            <a:pPr marL="0" marR="0" indent="0">
              <a:buNone/>
            </a:pPr>
            <a:r>
              <a:rPr lang="en-US" b="1">
                <a:effectLst/>
                <a:latin typeface="Times New Roman" panose="02020603050405020304" pitchFamily="18" charset="0"/>
                <a:ea typeface="Times New Roman" panose="02020603050405020304" pitchFamily="18" charset="0"/>
              </a:rPr>
              <a:t> </a:t>
            </a:r>
            <a:r>
              <a:rPr lang="en-US" sz="2400" b="1">
                <a:latin typeface="Times New Roman" panose="02020603050405020304" pitchFamily="18" charset="0"/>
                <a:ea typeface="Times New Roman" panose="02020603050405020304" pitchFamily="18" charset="0"/>
              </a:rPr>
              <a:t>Software and </a:t>
            </a:r>
            <a:r>
              <a:rPr lang="en-US" sz="2400" b="1">
                <a:effectLst/>
                <a:latin typeface="Times New Roman" panose="02020603050405020304" pitchFamily="18" charset="0"/>
                <a:ea typeface="Times New Roman" panose="02020603050405020304" pitchFamily="18" charset="0"/>
              </a:rPr>
              <a:t>Hardware requirements</a:t>
            </a:r>
            <a:r>
              <a:rPr lang="en-US" b="1">
                <a:effectLst/>
                <a:latin typeface="Times New Roman" panose="02020603050405020304" pitchFamily="18" charset="0"/>
                <a:ea typeface="Times New Roman" panose="02020603050405020304" pitchFamily="18" charset="0"/>
              </a:rPr>
              <a:t>:</a:t>
            </a:r>
          </a:p>
          <a:p>
            <a:pPr marL="0" marR="0" lvl="0" indent="0">
              <a:spcBef>
                <a:spcPts val="25"/>
              </a:spcBef>
              <a:buNone/>
            </a:pPr>
            <a:endParaRPr lang="en-US" sz="1800">
              <a:latin typeface="Times New Roman" panose="02020603050405020304" pitchFamily="18" charset="0"/>
              <a:ea typeface="Times New Roman" panose="02020603050405020304" pitchFamily="18" charset="0"/>
            </a:endParaRPr>
          </a:p>
          <a:p>
            <a:pPr marL="342900" marR="0" lvl="0" indent="-342900">
              <a:lnSpc>
                <a:spcPct val="150000"/>
              </a:lnSpc>
              <a:spcBef>
                <a:spcPts val="25"/>
              </a:spcBef>
              <a:buFont typeface="+mj-lt"/>
              <a:buAutoNum type="arabicPeriod"/>
            </a:pPr>
            <a:r>
              <a:rPr lang="en-US" sz="1800">
                <a:effectLst/>
                <a:latin typeface="Times New Roman" panose="02020603050405020304" pitchFamily="18" charset="0"/>
                <a:ea typeface="Times New Roman" panose="02020603050405020304" pitchFamily="18" charset="0"/>
              </a:rPr>
              <a:t>Arduino board</a:t>
            </a:r>
          </a:p>
          <a:p>
            <a:pPr marL="342900" marR="0" lvl="0" indent="-342900">
              <a:lnSpc>
                <a:spcPct val="150000"/>
              </a:lnSpc>
              <a:spcBef>
                <a:spcPts val="25"/>
              </a:spcBef>
              <a:buFont typeface="+mj-lt"/>
              <a:buAutoNum type="arabicPeriod"/>
            </a:pPr>
            <a:r>
              <a:rPr lang="en-US" sz="1800">
                <a:effectLst/>
                <a:latin typeface="Times New Roman" panose="02020603050405020304" pitchFamily="18" charset="0"/>
                <a:ea typeface="Times New Roman" panose="02020603050405020304" pitchFamily="18" charset="0"/>
              </a:rPr>
              <a:t>Servo Motor</a:t>
            </a:r>
          </a:p>
          <a:p>
            <a:pPr marL="342900" marR="0" lvl="0" indent="-342900">
              <a:lnSpc>
                <a:spcPct val="150000"/>
              </a:lnSpc>
              <a:spcBef>
                <a:spcPts val="25"/>
              </a:spcBef>
              <a:buFont typeface="+mj-lt"/>
              <a:buAutoNum type="arabicPeriod"/>
            </a:pPr>
            <a:r>
              <a:rPr lang="en-US" sz="1800">
                <a:effectLst/>
                <a:latin typeface="Times New Roman" panose="02020603050405020304" pitchFamily="18" charset="0"/>
                <a:ea typeface="Times New Roman" panose="02020603050405020304" pitchFamily="18" charset="0"/>
              </a:rPr>
              <a:t>Rain drop sensor Module</a:t>
            </a:r>
          </a:p>
          <a:p>
            <a:pPr marL="342900" marR="0" lvl="0" indent="-342900">
              <a:lnSpc>
                <a:spcPct val="150000"/>
              </a:lnSpc>
              <a:spcBef>
                <a:spcPts val="25"/>
              </a:spcBef>
              <a:buFont typeface="+mj-lt"/>
              <a:buAutoNum type="arabicPeriod"/>
            </a:pPr>
            <a:r>
              <a:rPr lang="en-US" sz="1800">
                <a:effectLst/>
                <a:latin typeface="Times New Roman" panose="02020603050405020304" pitchFamily="18" charset="0"/>
                <a:ea typeface="Times New Roman" panose="02020603050405020304" pitchFamily="18" charset="0"/>
              </a:rPr>
              <a:t>Bread board </a:t>
            </a:r>
          </a:p>
          <a:p>
            <a:pPr marL="342900" marR="0" lvl="0" indent="-342900">
              <a:lnSpc>
                <a:spcPct val="150000"/>
              </a:lnSpc>
              <a:spcBef>
                <a:spcPts val="25"/>
              </a:spcBef>
              <a:buFont typeface="+mj-lt"/>
              <a:buAutoNum type="arabicPeriod"/>
            </a:pPr>
            <a:r>
              <a:rPr lang="en-US" sz="1800">
                <a:effectLst/>
                <a:latin typeface="Times New Roman" panose="02020603050405020304" pitchFamily="18" charset="0"/>
                <a:ea typeface="Times New Roman" panose="02020603050405020304" pitchFamily="18" charset="0"/>
              </a:rPr>
              <a:t>Connecting wires </a:t>
            </a:r>
          </a:p>
          <a:p>
            <a:pPr marL="342900" indent="-342900">
              <a:lnSpc>
                <a:spcPct val="150000"/>
              </a:lnSpc>
              <a:spcBef>
                <a:spcPts val="25"/>
              </a:spcBef>
              <a:buFont typeface="+mj-lt"/>
              <a:buAutoNum type="arabicPeriod"/>
            </a:pPr>
            <a:r>
              <a:rPr lang="en-US" sz="1800">
                <a:latin typeface="Times New Roman" panose="02020603050405020304" pitchFamily="18" charset="0"/>
                <a:ea typeface="Times New Roman" panose="02020603050405020304" pitchFamily="18" charset="0"/>
              </a:rPr>
              <a:t>Arduino IDE software</a:t>
            </a:r>
            <a:endParaRPr lang="en-US" sz="1800">
              <a:effectLst/>
              <a:latin typeface="Times New Roman" panose="02020603050405020304" pitchFamily="18" charset="0"/>
              <a:ea typeface="Times New Roman" panose="02020603050405020304" pitchFamily="18" charset="0"/>
            </a:endParaRPr>
          </a:p>
          <a:p>
            <a:pPr marL="342900" marR="0" lvl="0" indent="-342900">
              <a:spcBef>
                <a:spcPts val="25"/>
              </a:spcBef>
              <a:buAutoNum type="arabicPeriod" startAt="5"/>
            </a:pPr>
            <a:endParaRPr lang="en-US" sz="160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9840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335F-F9D0-FCC1-049A-6C3C341F5331}"/>
              </a:ext>
            </a:extLst>
          </p:cNvPr>
          <p:cNvSpPr>
            <a:spLocks noGrp="1"/>
          </p:cNvSpPr>
          <p:nvPr>
            <p:ph type="title"/>
          </p:nvPr>
        </p:nvSpPr>
        <p:spPr>
          <a:xfrm>
            <a:off x="608012" y="0"/>
            <a:ext cx="9601200" cy="1143000"/>
          </a:xfrm>
        </p:spPr>
        <p:txBody>
          <a:bodyPr/>
          <a:lstStyle/>
          <a:p>
            <a:r>
              <a:rPr lang="en-US"/>
              <a:t>OBJECTIVES</a:t>
            </a:r>
          </a:p>
        </p:txBody>
      </p:sp>
      <p:sp>
        <p:nvSpPr>
          <p:cNvPr id="3" name="Content Placeholder 2">
            <a:extLst>
              <a:ext uri="{FF2B5EF4-FFF2-40B4-BE49-F238E27FC236}">
                <a16:creationId xmlns:a16="http://schemas.microsoft.com/office/drawing/2014/main" id="{038EC2E1-9ACC-89FE-B0E7-147F29181507}"/>
              </a:ext>
            </a:extLst>
          </p:cNvPr>
          <p:cNvSpPr>
            <a:spLocks noGrp="1"/>
          </p:cNvSpPr>
          <p:nvPr>
            <p:ph idx="1"/>
          </p:nvPr>
        </p:nvSpPr>
        <p:spPr>
          <a:xfrm>
            <a:off x="608012" y="1219199"/>
            <a:ext cx="9601200" cy="4611329"/>
          </a:xfrm>
        </p:spPr>
        <p:txBody>
          <a:bodyPr>
            <a:noAutofit/>
          </a:bodyPr>
          <a:lstStyle/>
          <a:p>
            <a:pPr marL="0" indent="0">
              <a:buNone/>
            </a:pPr>
            <a:r>
              <a:rPr lang="en-US" sz="1400" dirty="0">
                <a:latin typeface="Sitka Small Semibold" pitchFamily="2" charset="0"/>
              </a:rPr>
              <a:t>1</a:t>
            </a:r>
            <a:r>
              <a:rPr lang="en-US" sz="1400" b="1" u="sng" dirty="0">
                <a:latin typeface="Sitka Small Semibold" pitchFamily="2" charset="0"/>
              </a:rPr>
              <a:t>.</a:t>
            </a:r>
            <a:r>
              <a:rPr lang="en-US" sz="1600" b="1" dirty="0">
                <a:latin typeface="Sitka Small Semibold" pitchFamily="2" charset="0"/>
              </a:rPr>
              <a:t>Enhance Driving Safety</a:t>
            </a:r>
            <a:r>
              <a:rPr lang="en-US" sz="1600" dirty="0">
                <a:latin typeface="Sitka Small Semibold" pitchFamily="2" charset="0"/>
              </a:rPr>
              <a:t>:</a:t>
            </a:r>
            <a:r>
              <a:rPr lang="en-US" sz="1400" dirty="0">
                <a:latin typeface="Sitka Small Semibold" pitchFamily="2" charset="0"/>
              </a:rPr>
              <a:t> Improve driver visibility during rain by automatically adjusting wiper</a:t>
            </a:r>
          </a:p>
          <a:p>
            <a:pPr marL="0" indent="0">
              <a:buNone/>
            </a:pPr>
            <a:r>
              <a:rPr lang="en-US" sz="1400" dirty="0">
                <a:latin typeface="Sitka Small Semibold" pitchFamily="2" charset="0"/>
              </a:rPr>
              <a:t>speed, minimizing distractions and reaction time delays.</a:t>
            </a:r>
          </a:p>
          <a:p>
            <a:pPr marL="0" indent="0">
              <a:buNone/>
            </a:pPr>
            <a:r>
              <a:rPr lang="en-US" sz="1400" dirty="0">
                <a:latin typeface="Sitka Small Semibold" pitchFamily="2" charset="0"/>
              </a:rPr>
              <a:t>2</a:t>
            </a:r>
            <a:r>
              <a:rPr lang="en-US" sz="1400" b="1" dirty="0">
                <a:latin typeface="Sitka Small Semibold" pitchFamily="2" charset="0"/>
              </a:rPr>
              <a:t>. </a:t>
            </a:r>
            <a:r>
              <a:rPr lang="en-US" sz="1600" b="1" dirty="0">
                <a:latin typeface="Sitka Small Semibold" pitchFamily="2" charset="0"/>
              </a:rPr>
              <a:t>Automate Wiper Control:</a:t>
            </a:r>
            <a:r>
              <a:rPr lang="en-US" sz="1400" dirty="0">
                <a:latin typeface="Sitka Small Semibold" pitchFamily="2" charset="0"/>
              </a:rPr>
              <a:t> Develop a system that detects rainfall intensity and activates the wipers</a:t>
            </a:r>
          </a:p>
          <a:p>
            <a:pPr marL="0" indent="0">
              <a:buNone/>
            </a:pPr>
            <a:r>
              <a:rPr lang="en-US" sz="1400" dirty="0">
                <a:latin typeface="Sitka Small Semibold" pitchFamily="2" charset="0"/>
              </a:rPr>
              <a:t>without manual intervention.</a:t>
            </a:r>
          </a:p>
          <a:p>
            <a:pPr marL="0" indent="0">
              <a:buNone/>
            </a:pPr>
            <a:r>
              <a:rPr lang="en-US" sz="1400" dirty="0">
                <a:latin typeface="Sitka Small Semibold" pitchFamily="2" charset="0"/>
              </a:rPr>
              <a:t>3</a:t>
            </a:r>
            <a:r>
              <a:rPr lang="en-US" sz="1600" dirty="0">
                <a:latin typeface="Sitka Small Semibold" pitchFamily="2" charset="0"/>
              </a:rPr>
              <a:t>. </a:t>
            </a:r>
            <a:r>
              <a:rPr lang="en-US" sz="1600" b="1" dirty="0">
                <a:latin typeface="Sitka Small Semibold" pitchFamily="2" charset="0"/>
              </a:rPr>
              <a:t>Increase Driver Convenience: </a:t>
            </a:r>
            <a:r>
              <a:rPr lang="en-US" sz="1400" dirty="0">
                <a:latin typeface="Sitka Small Semibold" pitchFamily="2" charset="0"/>
              </a:rPr>
              <a:t>Eliminate the need for manual adjustments to wiper settings,</a:t>
            </a:r>
          </a:p>
          <a:p>
            <a:pPr marL="0" indent="0">
              <a:buNone/>
            </a:pPr>
            <a:r>
              <a:rPr lang="en-US" sz="1400" dirty="0">
                <a:latin typeface="Sitka Small Semibold" pitchFamily="2" charset="0"/>
              </a:rPr>
              <a:t>allowing drivers to focus more on the road.</a:t>
            </a:r>
          </a:p>
          <a:p>
            <a:pPr marL="0" indent="0">
              <a:buNone/>
            </a:pPr>
            <a:r>
              <a:rPr lang="en-US" sz="1400" dirty="0">
                <a:latin typeface="Sitka Small Semibold" pitchFamily="2" charset="0"/>
              </a:rPr>
              <a:t>4</a:t>
            </a:r>
            <a:r>
              <a:rPr lang="en-US" sz="1400" b="1" u="sng" dirty="0">
                <a:latin typeface="Sitka Small Semibold" pitchFamily="2" charset="0"/>
              </a:rPr>
              <a:t>. </a:t>
            </a:r>
            <a:r>
              <a:rPr lang="en-US" sz="1600" b="1" dirty="0">
                <a:latin typeface="Sitka Small Semibold" pitchFamily="2" charset="0"/>
              </a:rPr>
              <a:t>Energy Efficiency</a:t>
            </a:r>
            <a:r>
              <a:rPr lang="en-US" sz="1400" dirty="0">
                <a:latin typeface="Sitka Small Semibold" pitchFamily="2" charset="0"/>
              </a:rPr>
              <a:t>: Design a system that operates the wipers only when necessary, conserving</a:t>
            </a:r>
          </a:p>
          <a:p>
            <a:pPr marL="0" indent="0">
              <a:buNone/>
            </a:pPr>
            <a:r>
              <a:rPr lang="en-US" sz="1400" dirty="0">
                <a:latin typeface="Sitka Small Semibold" pitchFamily="2" charset="0"/>
              </a:rPr>
              <a:t>battery power and reducing wear on the wiper motor.</a:t>
            </a:r>
          </a:p>
          <a:p>
            <a:pPr marL="0" indent="0">
              <a:buNone/>
            </a:pPr>
            <a:r>
              <a:rPr lang="en-US" sz="1400" dirty="0">
                <a:latin typeface="Sitka Small Semibold" pitchFamily="2" charset="0"/>
              </a:rPr>
              <a:t>5</a:t>
            </a:r>
            <a:r>
              <a:rPr lang="en-US" sz="1600" dirty="0">
                <a:latin typeface="Sitka Small Semibold" pitchFamily="2" charset="0"/>
              </a:rPr>
              <a:t>. </a:t>
            </a:r>
            <a:r>
              <a:rPr lang="en-US" sz="1600" b="1" dirty="0">
                <a:latin typeface="Sitka Small Semibold" pitchFamily="2" charset="0"/>
              </a:rPr>
              <a:t>Test and Validate</a:t>
            </a:r>
            <a:r>
              <a:rPr lang="en-US" sz="1600" dirty="0">
                <a:latin typeface="Sitka Small Semibold" pitchFamily="2" charset="0"/>
              </a:rPr>
              <a:t>: </a:t>
            </a:r>
            <a:r>
              <a:rPr lang="en-US" sz="1400" dirty="0">
                <a:latin typeface="Sitka Small Semibold" pitchFamily="2" charset="0"/>
              </a:rPr>
              <a:t>Ensure the system performs accurately across different rainfall conditions,</a:t>
            </a:r>
          </a:p>
          <a:p>
            <a:pPr marL="0" indent="0">
              <a:buNone/>
            </a:pPr>
            <a:r>
              <a:rPr lang="en-US" sz="1400" dirty="0">
                <a:latin typeface="Sitka Small Semibold" pitchFamily="2" charset="0"/>
              </a:rPr>
              <a:t>temperatures, and lighting environments.</a:t>
            </a:r>
          </a:p>
        </p:txBody>
      </p:sp>
    </p:spTree>
    <p:extLst>
      <p:ext uri="{BB962C8B-B14F-4D97-AF65-F5344CB8AC3E}">
        <p14:creationId xmlns:p14="http://schemas.microsoft.com/office/powerpoint/2010/main" val="34248264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BC3CE21-1726-5502-39A2-0736AA7EFF6A}"/>
              </a:ext>
            </a:extLst>
          </p:cNvPr>
          <p:cNvSpPr>
            <a:spLocks noGrp="1"/>
          </p:cNvSpPr>
          <p:nvPr>
            <p:ph idx="1"/>
          </p:nvPr>
        </p:nvSpPr>
        <p:spPr>
          <a:xfrm>
            <a:off x="379412" y="990600"/>
            <a:ext cx="6858000" cy="5105400"/>
          </a:xfrm>
        </p:spPr>
        <p:txBody>
          <a:bodyPr vert="horz" lIns="91440" tIns="45720" rIns="91440" bIns="45720" rtlCol="0" anchor="t">
            <a:normAutofit fontScale="77500" lnSpcReduction="20000"/>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900" b="1" i="0" u="none" strike="noStrike" cap="none" normalizeH="0" baseline="0">
                <a:ln>
                  <a:noFill/>
                </a:ln>
                <a:solidFill>
                  <a:schemeClr val="tx1"/>
                </a:solidFill>
                <a:effectLst/>
                <a:latin typeface="Sitka Subheading Semibold" pitchFamily="2" charset="0"/>
              </a:rPr>
              <a:t>RAIN SENSOR</a:t>
            </a:r>
            <a:r>
              <a:rPr kumimoji="0" lang="en-US" altLang="en-US" sz="1900" b="0" i="0" u="none" strike="noStrike" cap="none" normalizeH="0" baseline="0">
                <a:ln>
                  <a:noFill/>
                </a:ln>
                <a:solidFill>
                  <a:schemeClr val="tx1"/>
                </a:solidFill>
                <a:effectLst/>
                <a:latin typeface="Sitka Subheading Semibold" pitchFamily="2"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a:ln>
                  <a:noFill/>
                </a:ln>
                <a:solidFill>
                  <a:schemeClr val="tx1"/>
                </a:solidFill>
                <a:effectLst/>
                <a:latin typeface="Sitka Subheading Semibold" pitchFamily="2" charset="0"/>
              </a:rPr>
              <a:t>A </a:t>
            </a:r>
            <a:r>
              <a:rPr kumimoji="0" lang="en-US" altLang="en-US" sz="1900" b="1" i="0" u="none" strike="noStrike" cap="none" normalizeH="0" baseline="0">
                <a:ln>
                  <a:noFill/>
                </a:ln>
                <a:solidFill>
                  <a:schemeClr val="tx1"/>
                </a:solidFill>
                <a:effectLst/>
                <a:latin typeface="Sitka Subheading Semibold" pitchFamily="2" charset="0"/>
              </a:rPr>
              <a:t>rain sensor</a:t>
            </a:r>
            <a:r>
              <a:rPr kumimoji="0" lang="en-US" altLang="en-US" sz="1900" b="0" i="0" u="none" strike="noStrike" cap="none" normalizeH="0" baseline="0">
                <a:ln>
                  <a:noFill/>
                </a:ln>
                <a:solidFill>
                  <a:schemeClr val="tx1"/>
                </a:solidFill>
                <a:effectLst/>
                <a:latin typeface="Sitka Subheading Semibold" pitchFamily="2" charset="0"/>
              </a:rPr>
              <a:t> is a device used to detect the presence and intensity of rain or moisture.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900" b="0" i="0" u="none" strike="noStrike" cap="none" normalizeH="0" baseline="0">
                <a:ln>
                  <a:noFill/>
                </a:ln>
                <a:solidFill>
                  <a:schemeClr val="tx1"/>
                </a:solidFill>
                <a:effectLst/>
                <a:latin typeface="Sitka Subheading Semibold" pitchFamily="2" charset="0"/>
              </a:rPr>
              <a:t>In vehicles, it is used to automatically control the windshield wipers based on the rain conditions. </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900" b="0" i="0" u="none" strike="noStrike" cap="none" normalizeH="0" baseline="0">
              <a:ln>
                <a:noFill/>
              </a:ln>
              <a:solidFill>
                <a:schemeClr val="tx1"/>
              </a:solidFill>
              <a:effectLst/>
              <a:latin typeface="Sitka Subheading Semibold" pitchFamily="2" charset="0"/>
            </a:endParaRPr>
          </a:p>
          <a:p>
            <a:pPr marL="0" marR="0" lvl="0" indent="0" algn="just" defTabSz="914400" rtl="0" eaLnBrk="0" fontAlgn="base" latinLnBrk="0" hangingPunct="0">
              <a:lnSpc>
                <a:spcPct val="150000"/>
              </a:lnSpc>
              <a:spcBef>
                <a:spcPct val="0"/>
              </a:spcBef>
              <a:spcAft>
                <a:spcPct val="0"/>
              </a:spcAft>
              <a:buClrTx/>
              <a:buSzTx/>
              <a:buNone/>
              <a:tabLst/>
            </a:pPr>
            <a:r>
              <a:rPr lang="en-US" altLang="en-US" sz="1900" b="1">
                <a:latin typeface="Sitka Subheading Semibold" pitchFamily="2" charset="0"/>
              </a:rPr>
              <a:t>ARDUINO UNO: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900">
                <a:latin typeface="Sitka Subheading Semibold"/>
              </a:rPr>
              <a:t>The Arduino  reads the analog value from the rain sensor using the analog Read A0 function.</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900">
                <a:latin typeface="Sitka Subheading Semibold"/>
              </a:rPr>
              <a:t>Analog Read():Read the input value(0-</a:t>
            </a:r>
            <a:r>
              <a:rPr lang="en-US" altLang="en-US" sz="1900">
                <a:latin typeface="Century Schoolbook"/>
              </a:rPr>
              <a:t>650</a:t>
            </a:r>
            <a:r>
              <a:rPr lang="en-US" altLang="en-US" sz="1900">
                <a:latin typeface="Sitka Subheading Semibold"/>
              </a:rPr>
              <a:t> )from the sensor.</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900">
                <a:latin typeface="Sitka Subheading Semibold"/>
              </a:rPr>
              <a:t>The Arduino uses this data to determine how intense the rain is and then adjusts the wiper speed accordingly.</a:t>
            </a:r>
          </a:p>
          <a:p>
            <a:pPr marL="0" marR="0" lvl="0" indent="0" algn="just" defTabSz="914400" rtl="0" eaLnBrk="0" fontAlgn="base" latinLnBrk="0" hangingPunct="0">
              <a:lnSpc>
                <a:spcPct val="150000"/>
              </a:lnSpc>
              <a:spcBef>
                <a:spcPct val="0"/>
              </a:spcBef>
              <a:spcAft>
                <a:spcPct val="0"/>
              </a:spcAft>
              <a:buClrTx/>
              <a:buSzTx/>
              <a:buNone/>
              <a:tabLst/>
            </a:pPr>
            <a:r>
              <a:rPr lang="en-US" altLang="en-US" sz="1900" b="1">
                <a:latin typeface="Sitka Subheading Semibold"/>
              </a:rPr>
              <a:t>SERVO MOTOR:</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900">
                <a:latin typeface="Sitka Subheading Semibold"/>
              </a:rPr>
              <a:t>servo motors that can rotate to specific position In this system , two servos are  used to control the  windshield wipers movement.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altLang="en-US" sz="1900">
                <a:latin typeface="Sitka Subheading Semibold"/>
              </a:rPr>
              <a:t>The servos can move the wiper in a back and –forth motion to clear the windshield. </a:t>
            </a:r>
          </a:p>
          <a:p>
            <a:pPr marL="223520" indent="-223520"/>
            <a:endParaRPr lang="en-IN"/>
          </a:p>
        </p:txBody>
      </p:sp>
      <p:sp>
        <p:nvSpPr>
          <p:cNvPr id="7" name="Rectangle: Rounded Corners 6">
            <a:extLst>
              <a:ext uri="{FF2B5EF4-FFF2-40B4-BE49-F238E27FC236}">
                <a16:creationId xmlns:a16="http://schemas.microsoft.com/office/drawing/2014/main" id="{275D48EC-F5D8-110B-DBFD-BB63AF2C7631}"/>
              </a:ext>
            </a:extLst>
          </p:cNvPr>
          <p:cNvSpPr>
            <a:spLocks noChangeArrowheads="1"/>
          </p:cNvSpPr>
          <p:nvPr/>
        </p:nvSpPr>
        <p:spPr bwMode="auto">
          <a:xfrm>
            <a:off x="9294812" y="936042"/>
            <a:ext cx="1339850" cy="114935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RAIN SENSOR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D4C3C6C9-C78C-C36A-042D-92AC0B7231C6}"/>
              </a:ext>
            </a:extLst>
          </p:cNvPr>
          <p:cNvSpPr>
            <a:spLocks noChangeArrowheads="1"/>
          </p:cNvSpPr>
          <p:nvPr/>
        </p:nvSpPr>
        <p:spPr bwMode="auto">
          <a:xfrm>
            <a:off x="8993187" y="2771775"/>
            <a:ext cx="1943100" cy="1543050"/>
          </a:xfrm>
          <a:prstGeom prst="rect">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ARDUINO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1"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UNO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AutoShape 3">
            <a:extLst>
              <a:ext uri="{FF2B5EF4-FFF2-40B4-BE49-F238E27FC236}">
                <a16:creationId xmlns:a16="http://schemas.microsoft.com/office/drawing/2014/main" id="{ACC1ED65-0BA8-02BC-E2B2-CBB580781255}"/>
              </a:ext>
            </a:extLst>
          </p:cNvPr>
          <p:cNvSpPr>
            <a:spLocks noChangeArrowheads="1"/>
          </p:cNvSpPr>
          <p:nvPr/>
        </p:nvSpPr>
        <p:spPr bwMode="auto">
          <a:xfrm>
            <a:off x="9354520" y="4898287"/>
            <a:ext cx="1339850" cy="1181100"/>
          </a:xfrm>
          <a:prstGeom prst="roundRect">
            <a:avLst>
              <a:gd name="adj" fmla="val 16667"/>
            </a:avLst>
          </a:prstGeom>
          <a:solidFill>
            <a:srgbClr val="FFFFFF"/>
          </a:solidFill>
          <a:ln w="127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ptos" panose="020B0004020202020204" pitchFamily="34" charset="0"/>
                <a:ea typeface="Aptos" panose="020B0004020202020204" pitchFamily="34" charset="0"/>
                <a:cs typeface="Times New Roman" panose="02020603050405020304" pitchFamily="18" charset="0"/>
              </a:rPr>
              <a:t>SERVO MOTOR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13" name="Straight Arrow Connector 12">
            <a:extLst>
              <a:ext uri="{FF2B5EF4-FFF2-40B4-BE49-F238E27FC236}">
                <a16:creationId xmlns:a16="http://schemas.microsoft.com/office/drawing/2014/main" id="{3A4D910E-5BEA-3170-F72C-2612D295F8C2}"/>
              </a:ext>
            </a:extLst>
          </p:cNvPr>
          <p:cNvCxnSpPr>
            <a:cxnSpLocks/>
            <a:endCxn id="10" idx="0"/>
          </p:cNvCxnSpPr>
          <p:nvPr/>
        </p:nvCxnSpPr>
        <p:spPr>
          <a:xfrm>
            <a:off x="9936161" y="2083538"/>
            <a:ext cx="28576" cy="6882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0DB31E3-7176-4FC1-919F-DE839037F9CC}"/>
              </a:ext>
            </a:extLst>
          </p:cNvPr>
          <p:cNvCxnSpPr>
            <a:cxnSpLocks/>
          </p:cNvCxnSpPr>
          <p:nvPr/>
        </p:nvCxnSpPr>
        <p:spPr>
          <a:xfrm>
            <a:off x="10024445" y="4314825"/>
            <a:ext cx="0" cy="5834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C388FB72-FC06-E609-5C17-90A303AD303F}"/>
              </a:ext>
            </a:extLst>
          </p:cNvPr>
          <p:cNvSpPr txBox="1"/>
          <p:nvPr/>
        </p:nvSpPr>
        <p:spPr>
          <a:xfrm>
            <a:off x="354497" y="392668"/>
            <a:ext cx="3733800" cy="523220"/>
          </a:xfrm>
          <a:prstGeom prst="rect">
            <a:avLst/>
          </a:prstGeom>
          <a:noFill/>
        </p:spPr>
        <p:txBody>
          <a:bodyPr wrap="square" rtlCol="0">
            <a:spAutoFit/>
          </a:bodyPr>
          <a:lstStyle/>
          <a:p>
            <a:r>
              <a:rPr lang="en-IN" sz="2800" b="1"/>
              <a:t>METHODOLOGY</a:t>
            </a:r>
            <a:r>
              <a:rPr lang="en-IN" sz="2400" b="1"/>
              <a:t> :</a:t>
            </a:r>
          </a:p>
        </p:txBody>
      </p:sp>
    </p:spTree>
    <p:extLst>
      <p:ext uri="{BB962C8B-B14F-4D97-AF65-F5344CB8AC3E}">
        <p14:creationId xmlns:p14="http://schemas.microsoft.com/office/powerpoint/2010/main" val="2487151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EDDF368-A932-2CD3-A06C-F2801AF476FF}"/>
              </a:ext>
            </a:extLst>
          </p:cNvPr>
          <p:cNvSpPr>
            <a:spLocks noGrp="1"/>
          </p:cNvSpPr>
          <p:nvPr>
            <p:ph type="ctrTitle"/>
          </p:nvPr>
        </p:nvSpPr>
        <p:spPr>
          <a:xfrm>
            <a:off x="455612" y="228600"/>
            <a:ext cx="2209799" cy="533400"/>
          </a:xfrm>
        </p:spPr>
        <p:txBody>
          <a:bodyPr/>
          <a:lstStyle/>
          <a:p>
            <a:r>
              <a:rPr lang="en-IN" sz="2800" dirty="0"/>
              <a:t>Flowchart:-</a:t>
            </a:r>
          </a:p>
        </p:txBody>
      </p:sp>
      <p:pic>
        <p:nvPicPr>
          <p:cNvPr id="3" name="Picture 2">
            <a:extLst>
              <a:ext uri="{FF2B5EF4-FFF2-40B4-BE49-F238E27FC236}">
                <a16:creationId xmlns:a16="http://schemas.microsoft.com/office/drawing/2014/main" id="{823D767D-8F7F-D8E5-81AA-8DC446F2A3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9414" y="152400"/>
            <a:ext cx="5876797" cy="6553200"/>
          </a:xfrm>
          <a:prstGeom prst="rect">
            <a:avLst/>
          </a:prstGeom>
        </p:spPr>
      </p:pic>
    </p:spTree>
    <p:extLst>
      <p:ext uri="{BB962C8B-B14F-4D97-AF65-F5344CB8AC3E}">
        <p14:creationId xmlns:p14="http://schemas.microsoft.com/office/powerpoint/2010/main" val="9089657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19100"/>
            <a:ext cx="9601200" cy="1143000"/>
          </a:xfrm>
        </p:spPr>
        <p:txBody>
          <a:bodyPr/>
          <a:lstStyle/>
          <a:p>
            <a:r>
              <a:rPr lang="en-US" b="1" dirty="0"/>
              <a:t>OUTCOMES:-</a:t>
            </a:r>
          </a:p>
        </p:txBody>
      </p:sp>
      <p:sp>
        <p:nvSpPr>
          <p:cNvPr id="6" name="Content Placeholder 2"/>
          <p:cNvSpPr>
            <a:spLocks noGrp="1"/>
          </p:cNvSpPr>
          <p:nvPr>
            <p:ph sz="half" idx="1"/>
          </p:nvPr>
        </p:nvSpPr>
        <p:spPr>
          <a:xfrm>
            <a:off x="912812" y="1676400"/>
            <a:ext cx="9601199" cy="4191000"/>
          </a:xfrm>
        </p:spPr>
        <p:txBody>
          <a:bodyPr>
            <a:normAutofit/>
          </a:bodyPr>
          <a:lstStyle/>
          <a:p>
            <a:pPr marL="0" indent="0">
              <a:buNone/>
            </a:pPr>
            <a:r>
              <a:rPr lang="en-US"/>
              <a:t>The Rain Sensing Automatic Car Wiper system aims to make driving safer and</a:t>
            </a:r>
          </a:p>
          <a:p>
            <a:pPr marL="0" indent="0">
              <a:buNone/>
            </a:pPr>
            <a:r>
              <a:rPr lang="en-US"/>
              <a:t>more convenient by automatically turning on the wipers and adjusting their speed</a:t>
            </a:r>
          </a:p>
          <a:p>
            <a:pPr marL="0" indent="0">
              <a:buNone/>
            </a:pPr>
            <a:r>
              <a:rPr lang="en-US"/>
              <a:t>based on the rain level. This means drivers won’t need to worry about manually</a:t>
            </a:r>
          </a:p>
          <a:p>
            <a:pPr marL="0" indent="0">
              <a:buNone/>
            </a:pPr>
            <a:r>
              <a:rPr lang="en-US"/>
              <a:t>adjusting the wipers, helping them stay focused on the road. The system is also</a:t>
            </a:r>
          </a:p>
          <a:p>
            <a:pPr marL="0" indent="0">
              <a:buNone/>
            </a:pPr>
            <a:r>
              <a:rPr lang="en-US"/>
              <a:t>designed to save battery power by only using the wipers when needed, which can</a:t>
            </a:r>
          </a:p>
          <a:p>
            <a:pPr marL="0" indent="0">
              <a:buNone/>
            </a:pPr>
            <a:r>
              <a:rPr lang="en-US"/>
              <a:t>help the wiper motor last longer. The final goal is to create a reliable and affordable</a:t>
            </a:r>
          </a:p>
          <a:p>
            <a:pPr marL="0" indent="0">
              <a:buNone/>
            </a:pPr>
            <a:r>
              <a:rPr lang="en-US"/>
              <a:t>system that works well in different rainy conditions and could be easily added to</a:t>
            </a:r>
          </a:p>
          <a:p>
            <a:pPr marL="0" indent="0">
              <a:buNone/>
            </a:pPr>
            <a:r>
              <a:rPr lang="en-US"/>
              <a:t>many types of cars</a:t>
            </a:r>
          </a:p>
        </p:txBody>
      </p:sp>
    </p:spTree>
    <p:extLst>
      <p:ext uri="{BB962C8B-B14F-4D97-AF65-F5344CB8AC3E}">
        <p14:creationId xmlns:p14="http://schemas.microsoft.com/office/powerpoint/2010/main" val="33161693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0E8BFB3D-03E3-FFA3-CA7A-8426B4D4F8ED}"/>
              </a:ext>
            </a:extLst>
          </p:cNvPr>
          <p:cNvSpPr>
            <a:spLocks noGrp="1"/>
          </p:cNvSpPr>
          <p:nvPr>
            <p:ph type="title"/>
          </p:nvPr>
        </p:nvSpPr>
        <p:spPr>
          <a:xfrm>
            <a:off x="531812" y="1905000"/>
            <a:ext cx="3581401" cy="1524000"/>
          </a:xfrm>
        </p:spPr>
        <p:txBody>
          <a:bodyPr/>
          <a:lstStyle/>
          <a:p>
            <a:r>
              <a:rPr lang="en-US"/>
              <a:t>CONCLUSION</a:t>
            </a:r>
          </a:p>
        </p:txBody>
      </p:sp>
      <p:sp>
        <p:nvSpPr>
          <p:cNvPr id="3" name="Content Placeholder 2">
            <a:extLst>
              <a:ext uri="{FF2B5EF4-FFF2-40B4-BE49-F238E27FC236}">
                <a16:creationId xmlns:a16="http://schemas.microsoft.com/office/drawing/2014/main" id="{294D4A22-AD5B-478D-1F55-57F8D60F2CCC}"/>
              </a:ext>
            </a:extLst>
          </p:cNvPr>
          <p:cNvSpPr>
            <a:spLocks noGrp="1"/>
          </p:cNvSpPr>
          <p:nvPr>
            <p:ph idx="1"/>
          </p:nvPr>
        </p:nvSpPr>
        <p:spPr>
          <a:xfrm>
            <a:off x="5332412" y="838200"/>
            <a:ext cx="6172201" cy="5181600"/>
          </a:xfrm>
        </p:spPr>
        <p:txBody>
          <a:bodyPr/>
          <a:lstStyle/>
          <a:p>
            <a:pPr marL="0" indent="0">
              <a:lnSpc>
                <a:spcPct val="100000"/>
              </a:lnSpc>
              <a:buNone/>
            </a:pPr>
            <a:r>
              <a:rPr lang="en-US"/>
              <a:t>The rain-sensing automatic car wiper is a significant technological innovation that enhances both safety and convenience for drivers. By utilizing sensors to detect rain intensity and automatically adjusting the wiper speed, this system eliminates the need for manual operation, allowing drivers to focus on the road. Its benefits include improved visibility during adverse weather conditions, reduced driver distraction, and optimized performance by adapting to varying rain levels. As automotive technology continues to advance, integrating such intelligent systems further enhances the driving experience while promoting safer road environments.</a:t>
            </a:r>
            <a:endParaRPr lang="en-IN"/>
          </a:p>
        </p:txBody>
      </p:sp>
    </p:spTree>
    <p:extLst>
      <p:ext uri="{BB962C8B-B14F-4D97-AF65-F5344CB8AC3E}">
        <p14:creationId xmlns:p14="http://schemas.microsoft.com/office/powerpoint/2010/main" val="30643536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atercolor_16x9">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2700"/>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F00001016.potx" id="{8AD53B0B-FC02-4342-9C97-FCB4E3E31C20}" vid="{17FAF719-7E74-4133-9EF7-340AA294087B}"/>
    </a:ext>
  </a:extLst>
</a:theme>
</file>

<file path=ppt/theme/theme2.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Watercolor_16x9">
      <a:dk1>
        <a:sysClr val="windowText" lastClr="000000"/>
      </a:dk1>
      <a:lt1>
        <a:sysClr val="window" lastClr="FFFFFF"/>
      </a:lt1>
      <a:dk2>
        <a:srgbClr val="09AFA7"/>
      </a:dk2>
      <a:lt2>
        <a:srgbClr val="AEF1EA"/>
      </a:lt2>
      <a:accent1>
        <a:srgbClr val="08CAC1"/>
      </a:accent1>
      <a:accent2>
        <a:srgbClr val="76C714"/>
      </a:accent2>
      <a:accent3>
        <a:srgbClr val="0E70C2"/>
      </a:accent3>
      <a:accent4>
        <a:srgbClr val="259F39"/>
      </a:accent4>
      <a:accent5>
        <a:srgbClr val="C8C015"/>
      </a:accent5>
      <a:accent6>
        <a:srgbClr val="444FDC"/>
      </a:accent6>
      <a:hlink>
        <a:srgbClr val="76C714"/>
      </a:hlink>
      <a:folHlink>
        <a:srgbClr val="7F7F7F"/>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755</Words>
  <Application>Microsoft Office PowerPoint</Application>
  <PresentationFormat>Custom</PresentationFormat>
  <Paragraphs>77</Paragraphs>
  <Slides>10</Slides>
  <Notes>5</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Watercolor_16x9</vt:lpstr>
      <vt:lpstr>   “RAIN SENSING AUTOMATIC CAR WIPER”</vt:lpstr>
      <vt:lpstr>PROBLEM STATEMENT  </vt:lpstr>
      <vt:lpstr>SOLUTION</vt:lpstr>
      <vt:lpstr>COMPONENTS:-</vt:lpstr>
      <vt:lpstr>OBJECTIVES</vt:lpstr>
      <vt:lpstr>PowerPoint Presentation</vt:lpstr>
      <vt:lpstr>Flowchart:-</vt:lpstr>
      <vt:lpstr>OUTCOMES:-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“RAIN SENSING AUTOMATIC CAR WIPER”</dc:title>
  <dc:creator>spoorthi bendre</dc:creator>
  <cp:lastModifiedBy>Manoj B</cp:lastModifiedBy>
  <cp:revision>3</cp:revision>
  <dcterms:created xsi:type="dcterms:W3CDTF">2024-12-06T14:21:18Z</dcterms:created>
  <dcterms:modified xsi:type="dcterms:W3CDTF">2025-01-09T03:53:01Z</dcterms:modified>
</cp:coreProperties>
</file>