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ourgette"/>
      <p:regular r:id="rId27"/>
    </p:embeddedFont>
    <p:embeddedFont>
      <p:font typeface="EB Garamon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51A1F3-AFD8-42A0-BBEA-CA05165373DC}">
  <a:tblStyle styleId="{2651A1F3-AFD8-42A0-BBEA-CA05165373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EBGaramond-regular.fntdata"/><Relationship Id="rId27" Type="http://schemas.openxmlformats.org/officeDocument/2006/relationships/font" Target="fonts/Courgett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BGaramond-boldItalic.fntdata"/><Relationship Id="rId30" Type="http://schemas.openxmlformats.org/officeDocument/2006/relationships/font" Target="fonts/EBGaramon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fd62efb9a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fd62efb9a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d62efb9a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d62efb9a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d62efb9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d62efb9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fd62efb9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fd62efb9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fd62efb9a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fd62efb9a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afe834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8afe834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fd62efb9a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fd62efb9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4625" y="327250"/>
            <a:ext cx="50175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Authentication using Mouse Dynamics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96700" y="3033150"/>
            <a:ext cx="33675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Bandaru Sai Manoj(17EC35007)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 Rajesh(17EC35037)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Daiveek</a:t>
            </a:r>
            <a:r>
              <a:rPr lang="en" sz="1700"/>
              <a:t> Sai P(17EC10011)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 Vamsi Krishna(17EC10029)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 Sudheer Kumar(17EC35038)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1335125" y="550225"/>
            <a:ext cx="6332700" cy="4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Gaussian Mixture Models are a powerful clustering algorithm working on the principle of unsupervised learning.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The idea behind clustering is grouping data points together such that each individual cluster holds the most similar points.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Gaussian Mixture Models assume that there are a certain number of gaussian distributions, and each of these distributions represents a cluster. Hence, a Gaussian mixture model tends to group the data points of a single distribution together.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This algorithm is different from k-means clustering in a way that this takes into account the mean as well as the variance of the data.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1435400" y="669850"/>
            <a:ext cx="2487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E599"/>
                </a:solidFill>
                <a:latin typeface="EB Garamond"/>
                <a:ea typeface="EB Garamond"/>
                <a:cs typeface="EB Garamond"/>
                <a:sym typeface="EB Garamond"/>
              </a:rPr>
              <a:t>Results</a:t>
            </a:r>
            <a:endParaRPr sz="2800">
              <a:solidFill>
                <a:srgbClr val="FFE59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1435400" y="14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{2651A1F3-AFD8-42A0-BBEA-CA05165373DC}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K th -Fold </a:t>
                      </a:r>
                      <a:endParaRPr b="1">
                        <a:solidFill>
                          <a:srgbClr val="00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Training Accuracy(%)</a:t>
                      </a:r>
                      <a:endParaRPr b="1">
                        <a:solidFill>
                          <a:srgbClr val="00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Testing Accuracy(%)</a:t>
                      </a:r>
                      <a:endParaRPr b="1">
                        <a:solidFill>
                          <a:srgbClr val="00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1st Fold</a:t>
                      </a:r>
                      <a:endParaRPr>
                        <a:solidFill>
                          <a:srgbClr val="FF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96.63016802107306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93.62322442801779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2nd Fold</a:t>
                      </a:r>
                      <a:endParaRPr>
                        <a:solidFill>
                          <a:srgbClr val="FF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95.1273505842548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97.23906717821176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3rd Fold</a:t>
                      </a:r>
                      <a:endParaRPr>
                        <a:solidFill>
                          <a:srgbClr val="FF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95.25622583977102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96.20463681564797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4th Fold</a:t>
                      </a:r>
                      <a:endParaRPr>
                        <a:solidFill>
                          <a:srgbClr val="FF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95.69929020874315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95.0859320304987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5th Fold</a:t>
                      </a:r>
                      <a:endParaRPr>
                        <a:solidFill>
                          <a:srgbClr val="FF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97.45703716656706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94.07101048526768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Overall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Courgette"/>
                          <a:ea typeface="Courgette"/>
                          <a:cs typeface="Courgette"/>
                          <a:sym typeface="Courgette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Courgette"/>
                        <a:ea typeface="Courgette"/>
                        <a:cs typeface="Courgette"/>
                        <a:sym typeface="Courgett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96.0340143640818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95.24477418752878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720975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Courgette"/>
                <a:ea typeface="Courgette"/>
                <a:cs typeface="Courgette"/>
                <a:sym typeface="Courgette"/>
              </a:rPr>
              <a:t>Thank you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 and Motivation:</a:t>
            </a:r>
            <a:endParaRPr sz="2800">
              <a:solidFill>
                <a:srgbClr val="00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82400"/>
            <a:ext cx="70389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In today’s world  security  is  the main concern ,so  Personal recognition systems gained high interest.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We have some security systems but we need more reliable systems so that it is immune to theft or loss.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Biometrics are the personal physiological and behavioral characteristics which are mostly used for personal recognition.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Today</a:t>
            </a: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 Biometric based security systems are used </a:t>
            </a: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everywhere</a:t>
            </a: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 especially in high security areas.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In this we present a new system i.e Mouse dynamics technique  which is based on the human computer interaction</a:t>
            </a:r>
            <a:r>
              <a:rPr lang="en" sz="1600">
                <a:latin typeface="Courgette"/>
                <a:ea typeface="Courgette"/>
                <a:cs typeface="Courgette"/>
                <a:sym typeface="Courgette"/>
              </a:rPr>
              <a:t>.</a:t>
            </a:r>
            <a:endParaRPr sz="1600"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65925" y="333950"/>
            <a:ext cx="70389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Problem Statement</a:t>
            </a:r>
            <a:r>
              <a:rPr lang="en" sz="3000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r>
              <a:rPr lang="en" sz="28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>
                <a:solidFill>
                  <a:srgbClr val="FFE599"/>
                </a:solidFill>
                <a:latin typeface="Courgette"/>
                <a:ea typeface="Courgette"/>
                <a:cs typeface="Courgette"/>
                <a:sym typeface="Courgette"/>
              </a:rPr>
              <a:t>To authenticate the user by training and testing the Gaussian Mixture Model by the Mouse Dynamics data.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21400" y="1938375"/>
            <a:ext cx="70389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FFF2CC"/>
                </a:solidFill>
              </a:rPr>
              <a:t>Acquire Continuous Mouse Dynamics data: </a:t>
            </a:r>
            <a:r>
              <a:rPr b="1" lang="en" sz="1700">
                <a:solidFill>
                  <a:srgbClr val="D9EAD3"/>
                </a:solidFill>
                <a:latin typeface="Courgette"/>
                <a:ea typeface="Courgette"/>
                <a:cs typeface="Courgette"/>
                <a:sym typeface="Courgette"/>
              </a:rPr>
              <a:t>The data collection process involves running a jar file which collects the continuous data of mouse dynamics and store it in a text file.</a:t>
            </a:r>
            <a:endParaRPr b="1" sz="1700">
              <a:solidFill>
                <a:srgbClr val="D9EAD3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D9EAD3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FFF2CC"/>
                </a:solidFill>
              </a:rPr>
              <a:t>Recognise the user using the data:</a:t>
            </a:r>
            <a:r>
              <a:rPr b="1" lang="en" sz="1700">
                <a:solidFill>
                  <a:srgbClr val="D9EAD3"/>
                </a:solidFill>
              </a:rPr>
              <a:t> </a:t>
            </a:r>
            <a:r>
              <a:rPr b="1" lang="en" sz="1700">
                <a:solidFill>
                  <a:srgbClr val="D9EAD3"/>
                </a:solidFill>
                <a:latin typeface="Courgette"/>
                <a:ea typeface="Courgette"/>
                <a:cs typeface="Courgette"/>
                <a:sym typeface="Courgette"/>
              </a:rPr>
              <a:t>Gaussian Mixture is implemented to differentiate between and authenticate the user.</a:t>
            </a:r>
            <a:endParaRPr b="1" sz="1700">
              <a:solidFill>
                <a:srgbClr val="D9EAD3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D9EAD3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700"/>
              <a:buFont typeface="Courgette"/>
              <a:buChar char="●"/>
            </a:pPr>
            <a:r>
              <a:rPr b="1" lang="en" sz="1700">
                <a:solidFill>
                  <a:srgbClr val="FFF2CC"/>
                </a:solidFill>
              </a:rPr>
              <a:t>Apply Five Fold Validation to report results:</a:t>
            </a:r>
            <a:r>
              <a:rPr b="1" lang="en" sz="17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 </a:t>
            </a:r>
            <a:r>
              <a:rPr b="1" lang="en" sz="1700">
                <a:solidFill>
                  <a:srgbClr val="D9EAD3"/>
                </a:solidFill>
                <a:latin typeface="Courgette"/>
                <a:ea typeface="Courgette"/>
                <a:cs typeface="Courgette"/>
                <a:sym typeface="Courgette"/>
              </a:rPr>
              <a:t>The accuracy of  correct authentication of the user is reported.</a:t>
            </a:r>
            <a:endParaRPr b="1" sz="1700">
              <a:solidFill>
                <a:srgbClr val="D9EAD3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42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Architecture:</a:t>
            </a:r>
            <a:endParaRPr sz="3500">
              <a:solidFill>
                <a:srgbClr val="00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50" y="1895875"/>
            <a:ext cx="7590400" cy="19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37989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EB Garamond"/>
                <a:ea typeface="EB Garamond"/>
                <a:cs typeface="EB Garamond"/>
                <a:sym typeface="EB Garamond"/>
              </a:rPr>
              <a:t>Ra</a:t>
            </a:r>
            <a:r>
              <a:rPr lang="en" sz="2800">
                <a:solidFill>
                  <a:srgbClr val="00FF00"/>
                </a:solidFill>
                <a:latin typeface="EB Garamond"/>
                <a:ea typeface="EB Garamond"/>
                <a:cs typeface="EB Garamond"/>
                <a:sym typeface="EB Garamond"/>
              </a:rPr>
              <a:t>w Data</a:t>
            </a:r>
            <a:endParaRPr sz="2800">
              <a:solidFill>
                <a:srgbClr val="00FF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483225" y="1124550"/>
            <a:ext cx="7105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Mouse strokes are analysed for detecting patterns in authentication systems.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Mouse stroke is a set of points between two clicks.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The data contains 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○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Mouse Move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○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Mouse Drag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○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Mouse Pressed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○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Mouse Released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○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Mouse Clicked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The processing of the above data  is analysed to create features which are input to the classifier.</a:t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37989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EB Garamond"/>
                <a:ea typeface="EB Garamond"/>
                <a:cs typeface="EB Garamond"/>
                <a:sym typeface="EB Garamond"/>
              </a:rPr>
              <a:t>Raw Data</a:t>
            </a:r>
            <a:endParaRPr sz="2800">
              <a:solidFill>
                <a:srgbClr val="00FF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76900"/>
            <a:ext cx="2813375" cy="37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275" y="1276900"/>
            <a:ext cx="4728325" cy="37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1339700" y="538275"/>
            <a:ext cx="2835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Features </a:t>
            </a:r>
            <a:endParaRPr sz="2800">
              <a:solidFill>
                <a:srgbClr val="00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404550" y="1387550"/>
            <a:ext cx="72369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●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The frequent-behaviour patterns cannot be used directly by a detector or a classifier.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●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To construct the feature vectors determining user mouse behaviour and validating  user identity, we first characterized mouse operations based on two basic physical properties :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○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Space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○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Time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●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The features extracted are: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○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Statistical features: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■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Mean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■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Standard Deviation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■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Maximum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2" marL="13716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■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Range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○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Critical point count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Courgette"/>
              <a:buChar char="○"/>
            </a:pPr>
            <a:r>
              <a:rPr lang="en" sz="15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Pause time,  Pauses count, Pause time ratio</a:t>
            </a:r>
            <a:endParaRPr sz="15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1267925" y="466500"/>
            <a:ext cx="36723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Feature Selection</a:t>
            </a:r>
            <a:endParaRPr sz="2800">
              <a:solidFill>
                <a:srgbClr val="00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380500" y="1351675"/>
            <a:ext cx="6806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Sequential Feature Selection technique is used for selecting features from a candidate data set.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This Sequential Feature Selector adds (forward selection) or removes (backward selection) features to form a feature subset in a greedy fashion.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At each stage, this estimator chooses the best feature to add or remove based on the cross validation score of an estimator.</a:t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gette"/>
              <a:buChar char="●"/>
            </a:pP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Here, we used knn as estimator and reduced to 5 </a:t>
            </a: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features</a:t>
            </a:r>
            <a:r>
              <a:rPr lang="en" sz="1600">
                <a:solidFill>
                  <a:srgbClr val="FFF2CC"/>
                </a:solidFill>
                <a:latin typeface="Courgette"/>
                <a:ea typeface="Courgette"/>
                <a:cs typeface="Courgette"/>
                <a:sym typeface="Courgette"/>
              </a:rPr>
              <a:t> with scoring as accuracy.</a:t>
            </a:r>
            <a:r>
              <a:rPr lang="en" sz="1500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 </a:t>
            </a:r>
            <a:r>
              <a:rPr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 </a:t>
            </a:r>
            <a:endParaRPr>
              <a:solidFill>
                <a:srgbClr val="FFFFFF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1291850" y="526300"/>
            <a:ext cx="2727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EAD3"/>
                </a:solidFill>
                <a:latin typeface="EB Garamond"/>
                <a:ea typeface="EB Garamond"/>
                <a:cs typeface="EB Garamond"/>
                <a:sym typeface="EB Garamond"/>
              </a:rPr>
              <a:t>Classifier</a:t>
            </a:r>
            <a:endParaRPr sz="2800">
              <a:solidFill>
                <a:srgbClr val="D9EAD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291850" y="1351675"/>
            <a:ext cx="75957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CE5CD"/>
                </a:solidFill>
                <a:latin typeface="Courgette"/>
                <a:ea typeface="Courgette"/>
                <a:cs typeface="Courgette"/>
                <a:sym typeface="Courgette"/>
              </a:rPr>
              <a:t>Classifier used is Gaussian Mixture Model.</a:t>
            </a:r>
            <a:endParaRPr sz="1600">
              <a:solidFill>
                <a:srgbClr val="FCE5CD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CE5CD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E5CD"/>
                </a:solidFill>
                <a:latin typeface="Courgette"/>
                <a:ea typeface="Courgette"/>
                <a:cs typeface="Courgette"/>
                <a:sym typeface="Courgette"/>
              </a:rPr>
              <a:t>		p</a:t>
            </a:r>
            <a:r>
              <a:rPr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(X; </a:t>
            </a:r>
            <a:r>
              <a:rPr lang="en" sz="1600">
                <a:solidFill>
                  <a:srgbClr val="FCE5CD"/>
                </a:solidFill>
                <a:latin typeface="Courgette"/>
                <a:ea typeface="Courgette"/>
                <a:cs typeface="Courgette"/>
                <a:sym typeface="Courgette"/>
              </a:rPr>
              <a:t>μ, ∑</a:t>
            </a:r>
            <a:r>
              <a:rPr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) = (1/((2π)</a:t>
            </a:r>
            <a:r>
              <a:rPr baseline="30000"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n/2 </a:t>
            </a:r>
            <a:r>
              <a:rPr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 x (|Σ|</a:t>
            </a:r>
            <a:r>
              <a:rPr baseline="30000"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1/2</a:t>
            </a:r>
            <a:r>
              <a:rPr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)))x[exp{-½ (x-μ)</a:t>
            </a:r>
            <a:r>
              <a:rPr baseline="30000"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T  </a:t>
            </a:r>
            <a:r>
              <a:rPr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Σ</a:t>
            </a:r>
            <a:r>
              <a:rPr baseline="30000"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-1 </a:t>
            </a:r>
            <a:r>
              <a:rPr lang="en" sz="16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 (x-μ)}]</a:t>
            </a:r>
            <a:endParaRPr sz="1600"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625" y="2571750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1387550" y="4157900"/>
            <a:ext cx="6774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Courgette"/>
              <a:buChar char="●"/>
            </a:pPr>
            <a:r>
              <a:rPr lang="en" sz="1600">
                <a:solidFill>
                  <a:srgbClr val="FCE5CD"/>
                </a:solidFill>
                <a:latin typeface="Courgette"/>
                <a:ea typeface="Courgette"/>
                <a:cs typeface="Courgette"/>
                <a:sym typeface="Courgette"/>
              </a:rPr>
              <a:t>Maximum likelihood estimation method </a:t>
            </a:r>
            <a:endParaRPr sz="1600">
              <a:solidFill>
                <a:srgbClr val="FCE5CD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