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7"/>
  </p:notesMasterIdLst>
  <p:sldIdLst>
    <p:sldId id="256" r:id="rId2"/>
    <p:sldId id="257" r:id="rId3"/>
    <p:sldId id="273" r:id="rId4"/>
    <p:sldId id="291" r:id="rId5"/>
    <p:sldId id="292" r:id="rId6"/>
    <p:sldId id="295" r:id="rId7"/>
    <p:sldId id="294" r:id="rId8"/>
    <p:sldId id="296" r:id="rId9"/>
    <p:sldId id="284" r:id="rId10"/>
    <p:sldId id="297" r:id="rId11"/>
    <p:sldId id="286" r:id="rId12"/>
    <p:sldId id="287" r:id="rId13"/>
    <p:sldId id="288" r:id="rId14"/>
    <p:sldId id="298" r:id="rId15"/>
    <p:sldId id="299" r:id="rId16"/>
    <p:sldId id="300" r:id="rId17"/>
    <p:sldId id="301" r:id="rId18"/>
    <p:sldId id="276" r:id="rId19"/>
    <p:sldId id="302" r:id="rId20"/>
    <p:sldId id="303" r:id="rId21"/>
    <p:sldId id="305" r:id="rId22"/>
    <p:sldId id="306" r:id="rId23"/>
    <p:sldId id="304" r:id="rId24"/>
    <p:sldId id="307" r:id="rId25"/>
    <p:sldId id="266" r:id="rId26"/>
    <p:sldId id="261" r:id="rId27"/>
    <p:sldId id="290" r:id="rId28"/>
    <p:sldId id="308" r:id="rId29"/>
    <p:sldId id="309" r:id="rId30"/>
    <p:sldId id="310" r:id="rId31"/>
    <p:sldId id="270" r:id="rId32"/>
    <p:sldId id="271" r:id="rId33"/>
    <p:sldId id="275" r:id="rId34"/>
    <p:sldId id="312" r:id="rId35"/>
    <p:sldId id="278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404E037-5FFE-45C5-86BE-C7DD471A66EC}">
          <p14:sldIdLst>
            <p14:sldId id="256"/>
            <p14:sldId id="257"/>
            <p14:sldId id="273"/>
            <p14:sldId id="291"/>
            <p14:sldId id="292"/>
            <p14:sldId id="295"/>
            <p14:sldId id="294"/>
            <p14:sldId id="296"/>
            <p14:sldId id="284"/>
            <p14:sldId id="297"/>
            <p14:sldId id="286"/>
            <p14:sldId id="287"/>
            <p14:sldId id="288"/>
            <p14:sldId id="298"/>
            <p14:sldId id="299"/>
            <p14:sldId id="300"/>
            <p14:sldId id="301"/>
            <p14:sldId id="276"/>
            <p14:sldId id="302"/>
            <p14:sldId id="303"/>
            <p14:sldId id="305"/>
            <p14:sldId id="306"/>
            <p14:sldId id="304"/>
            <p14:sldId id="307"/>
            <p14:sldId id="266"/>
            <p14:sldId id="261"/>
            <p14:sldId id="290"/>
            <p14:sldId id="308"/>
            <p14:sldId id="309"/>
            <p14:sldId id="310"/>
            <p14:sldId id="270"/>
            <p14:sldId id="271"/>
            <p14:sldId id="275"/>
            <p14:sldId id="31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57c6bf4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057c6bf4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05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38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5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057c6bf47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057c6bf47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92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56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38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13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27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057c6bf47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f057c6bf47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9.04646" TargetMode="External"/><Relationship Id="rId2" Type="http://schemas.openxmlformats.org/officeDocument/2006/relationships/hyperlink" Target="https://doi.org/10.1016/0004-3702(77)90018-2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068" y="78565"/>
            <a:ext cx="4779261" cy="161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581150" y="1992968"/>
            <a:ext cx="5981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Major Project Final </a:t>
            </a:r>
            <a:r>
              <a:rPr lang="en-GB" sz="21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Defense</a:t>
            </a:r>
            <a:r>
              <a:rPr lang="en-GB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Presentation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22192" y="3673916"/>
            <a:ext cx="3695017" cy="114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sng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 Members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Aakash Kumar Thakur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(PUR077BCT003)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Kshitiz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Gajurel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(PUR077BCT042)</a:t>
            </a:r>
            <a:endParaRPr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Manish </a:t>
            </a: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Kathet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(PUR077BCT044)</a:t>
            </a:r>
            <a:endParaRPr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Manoj Kumar Baniya (PUR077BCT046)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47416" y="2498546"/>
            <a:ext cx="8490564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Study on Development of a Roman Nepali Chatbot for E-commerce Customer Care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064522" y="4374107"/>
            <a:ext cx="2996655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Supervisor: </a:t>
            </a:r>
            <a:r>
              <a:rPr lang="en-GB" sz="17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Er</a:t>
            </a: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GB" sz="17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Pukar</a:t>
            </a: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Karki</a:t>
            </a:r>
            <a:endParaRPr sz="1700" i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E2E8F-7354-407F-9225-66BBC03A5772}"/>
              </a:ext>
            </a:extLst>
          </p:cNvPr>
          <p:cNvSpPr txBox="1"/>
          <p:nvPr/>
        </p:nvSpPr>
        <p:spPr>
          <a:xfrm>
            <a:off x="106057" y="914613"/>
            <a:ext cx="8931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We aimed for only 4 different e-commerce intents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(product-inquiry, order-   tracking, order-product, payment-method).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Prepared dataset on each intents.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dataset was used for training entity recognition model.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CE7B0-1744-4B9A-B4D8-934F28CD2478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and Entity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75E2A2-9BF8-4605-A8A1-764A1C845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87539"/>
              </p:ext>
            </p:extLst>
          </p:nvPr>
        </p:nvGraphicFramePr>
        <p:xfrm>
          <a:off x="1295400" y="2629445"/>
          <a:ext cx="6096000" cy="180212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816939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945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 saman order garna chahanxu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ORDER_PRODUCT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49721"/>
                  </a:ext>
                </a:extLst>
              </a:tr>
              <a:tr h="542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laptop ko price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kati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PRODUCT_INQUIRY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mero order ko status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jankari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dinu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ORDER_TRACKING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7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2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F688-E343-4C84-8B03-6FE4DBD0C99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Classification: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B42D5-BAA5-4A2A-897F-EDBAE9324631}"/>
              </a:ext>
            </a:extLst>
          </p:cNvPr>
          <p:cNvSpPr/>
          <p:nvPr/>
        </p:nvSpPr>
        <p:spPr>
          <a:xfrm>
            <a:off x="201386" y="1926398"/>
            <a:ext cx="4669972" cy="2691571"/>
          </a:xfrm>
          <a:prstGeom prst="rect">
            <a:avLst/>
          </a:prstGeom>
          <a:ln w="19050">
            <a:solidFill>
              <a:schemeClr val="tx1">
                <a:alpha val="4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i="1" dirty="0" err="1">
                <a:solidFill>
                  <a:schemeClr val="tx1"/>
                </a:solidFill>
              </a:rPr>
              <a:t>chha</a:t>
            </a:r>
            <a:r>
              <a:rPr lang="en-US" i="1" dirty="0">
                <a:solidFill>
                  <a:schemeClr val="tx1"/>
                </a:solidFill>
              </a:rPr>
              <a:t>:{</a:t>
            </a:r>
            <a:r>
              <a:rPr lang="en-US" i="1" dirty="0" err="1"/>
              <a:t>cha,chhaa,xa,xha,xaa,x</a:t>
            </a:r>
            <a:r>
              <a:rPr lang="en-US" i="1" dirty="0"/>
              <a:t>}</a:t>
            </a:r>
          </a:p>
          <a:p>
            <a:pPr>
              <a:lnSpc>
                <a:spcPct val="250000"/>
              </a:lnSpc>
            </a:pPr>
            <a:r>
              <a:rPr lang="en-US" i="1" dirty="0" err="1"/>
              <a:t>malaai</a:t>
            </a:r>
            <a:r>
              <a:rPr lang="en-US" i="1" dirty="0"/>
              <a:t>:{</a:t>
            </a:r>
            <a:r>
              <a:rPr lang="en-US" i="1" dirty="0" err="1"/>
              <a:t>malai,malaai,malae,molai,maalai,maalaai</a:t>
            </a:r>
            <a:r>
              <a:rPr lang="en-US" i="1" dirty="0"/>
              <a:t>} </a:t>
            </a:r>
          </a:p>
          <a:p>
            <a:pPr>
              <a:lnSpc>
                <a:spcPct val="250000"/>
              </a:lnSpc>
            </a:pPr>
            <a:r>
              <a:rPr lang="en-US" i="1" dirty="0" err="1"/>
              <a:t>maile</a:t>
            </a:r>
            <a:r>
              <a:rPr lang="en-US" i="1" dirty="0"/>
              <a:t>:{</a:t>
            </a:r>
            <a:r>
              <a:rPr lang="en-US" i="1" dirty="0" err="1"/>
              <a:t>mailee,mailey,mailei,maileey</a:t>
            </a:r>
            <a:r>
              <a:rPr lang="en-US" i="1" dirty="0"/>
              <a:t>}</a:t>
            </a:r>
          </a:p>
          <a:p>
            <a:pPr>
              <a:lnSpc>
                <a:spcPct val="250000"/>
              </a:lnSpc>
            </a:pPr>
            <a:r>
              <a:rPr lang="en-US" i="1" dirty="0"/>
              <a:t> k:{ke}</a:t>
            </a:r>
          </a:p>
          <a:p>
            <a:pPr>
              <a:lnSpc>
                <a:spcPct val="250000"/>
              </a:lnSpc>
            </a:pPr>
            <a:r>
              <a:rPr lang="en-US" i="1" dirty="0"/>
              <a:t> </a:t>
            </a:r>
            <a:r>
              <a:rPr lang="en-US" i="1" dirty="0" err="1"/>
              <a:t>paryo</a:t>
            </a:r>
            <a:r>
              <a:rPr lang="en-US" i="1" dirty="0"/>
              <a:t>:{</a:t>
            </a:r>
            <a:r>
              <a:rPr lang="en-US" i="1" dirty="0" err="1"/>
              <a:t>paro,pariyo,pario,parryo,parryoo</a:t>
            </a:r>
            <a:r>
              <a:rPr lang="en-US" i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53D65-52D3-402D-AA85-33D6AAEADC96}"/>
              </a:ext>
            </a:extLst>
          </p:cNvPr>
          <p:cNvSpPr txBox="1"/>
          <p:nvPr/>
        </p:nvSpPr>
        <p:spPr>
          <a:xfrm>
            <a:off x="108856" y="1328661"/>
            <a:ext cx="664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REPLACEMENT</a:t>
            </a:r>
          </a:p>
        </p:txBody>
      </p:sp>
    </p:spTree>
    <p:extLst>
      <p:ext uri="{BB962C8B-B14F-4D97-AF65-F5344CB8AC3E}">
        <p14:creationId xmlns:p14="http://schemas.microsoft.com/office/powerpoint/2010/main" val="205268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281C2-37A8-48E3-87B9-F31DBB91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40" y="1865540"/>
            <a:ext cx="7247973" cy="2620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3EB5A-A39A-4ADA-A60C-F154A8C95B55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Recognition: Data Labeling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03135-8351-40DA-9962-63733BBC1FA4}"/>
              </a:ext>
            </a:extLst>
          </p:cNvPr>
          <p:cNvSpPr txBox="1"/>
          <p:nvPr/>
        </p:nvSpPr>
        <p:spPr>
          <a:xfrm>
            <a:off x="1569761" y="1289955"/>
            <a:ext cx="684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Entity using Custom Labeling App</a:t>
            </a:r>
          </a:p>
        </p:txBody>
      </p:sp>
    </p:spTree>
    <p:extLst>
      <p:ext uri="{BB962C8B-B14F-4D97-AF65-F5344CB8AC3E}">
        <p14:creationId xmlns:p14="http://schemas.microsoft.com/office/powerpoint/2010/main" val="96402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B82014-1768-460E-A1EE-6A078F94EB1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Fine Tuning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9E116-83B0-48E9-BC0F-DE3CC911DCA8}"/>
              </a:ext>
            </a:extLst>
          </p:cNvPr>
          <p:cNvSpPr txBox="1"/>
          <p:nvPr/>
        </p:nvSpPr>
        <p:spPr>
          <a:xfrm>
            <a:off x="1453241" y="1116137"/>
            <a:ext cx="5584371" cy="1021883"/>
          </a:xfrm>
          <a:prstGeom prst="rect">
            <a:avLst/>
          </a:prstGeom>
          <a:noFill/>
          <a:ln w="15875">
            <a:solidFill>
              <a:schemeClr val="tx1">
                <a:alpha val="12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{SYSTEM_PROMPT}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{USER_QUESTION} {CONTEXT}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{MODEL_RESPONSE}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0E60E-7C53-48B1-9D81-3E72B013C03E}"/>
              </a:ext>
            </a:extLst>
          </p:cNvPr>
          <p:cNvSpPr txBox="1"/>
          <p:nvPr/>
        </p:nvSpPr>
        <p:spPr>
          <a:xfrm>
            <a:off x="2014965" y="746805"/>
            <a:ext cx="484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Template for Fine Tuning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A3F17-4949-4A87-A65A-10E0F7EC8C13}"/>
              </a:ext>
            </a:extLst>
          </p:cNvPr>
          <p:cNvSpPr txBox="1"/>
          <p:nvPr/>
        </p:nvSpPr>
        <p:spPr>
          <a:xfrm>
            <a:off x="868134" y="3002208"/>
            <a:ext cx="7407731" cy="1668214"/>
          </a:xfrm>
          <a:prstGeom prst="rect">
            <a:avLst/>
          </a:prstGeom>
          <a:noFill/>
          <a:ln w="15875">
            <a:solidFill>
              <a:schemeClr val="tx1">
                <a:alpha val="12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ko AI Assistant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le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gareko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question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context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herera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ramro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Galaxy ko price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ho? </a:t>
            </a:r>
          </a:p>
          <a:p>
            <a:pPr algn="just"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Samsung Galaxy, price: 1,10,000, RAM: 16GB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Hajur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Samsung Galaxy ko price Rs. 1,10,000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parxa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B9DFC-082E-40B4-BDFE-DE2EACC36026}"/>
              </a:ext>
            </a:extLst>
          </p:cNvPr>
          <p:cNvSpPr txBox="1"/>
          <p:nvPr/>
        </p:nvSpPr>
        <p:spPr>
          <a:xfrm>
            <a:off x="1655737" y="2632876"/>
            <a:ext cx="565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Training Dataset using Prompt Template</a:t>
            </a:r>
          </a:p>
        </p:txBody>
      </p:sp>
    </p:spTree>
    <p:extLst>
      <p:ext uri="{BB962C8B-B14F-4D97-AF65-F5344CB8AC3E}">
        <p14:creationId xmlns:p14="http://schemas.microsoft.com/office/powerpoint/2010/main" val="256991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15D16-498D-4244-863C-4C921EEAC93C}"/>
              </a:ext>
            </a:extLst>
          </p:cNvPr>
          <p:cNvSpPr txBox="1"/>
          <p:nvPr/>
        </p:nvSpPr>
        <p:spPr>
          <a:xfrm>
            <a:off x="156835" y="1311727"/>
            <a:ext cx="577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Chatbot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58700-3738-489D-A7CE-C646E9BB2D04}"/>
              </a:ext>
            </a:extLst>
          </p:cNvPr>
          <p:cNvSpPr txBox="1"/>
          <p:nvPr/>
        </p:nvSpPr>
        <p:spPr>
          <a:xfrm>
            <a:off x="107850" y="1850903"/>
            <a:ext cx="782783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(Menu Chatbot)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Chatbot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(Dialogue System)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(RAG Chatbot)</a:t>
            </a:r>
          </a:p>
        </p:txBody>
      </p:sp>
    </p:spTree>
    <p:extLst>
      <p:ext uri="{BB962C8B-B14F-4D97-AF65-F5344CB8AC3E}">
        <p14:creationId xmlns:p14="http://schemas.microsoft.com/office/powerpoint/2010/main" val="408710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</p:spTree>
    <p:extLst>
      <p:ext uri="{BB962C8B-B14F-4D97-AF65-F5344CB8AC3E}">
        <p14:creationId xmlns:p14="http://schemas.microsoft.com/office/powerpoint/2010/main" val="35391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E901-F9EC-4F82-9788-B2C962DB55AF}"/>
              </a:ext>
            </a:extLst>
          </p:cNvPr>
          <p:cNvSpPr txBox="1"/>
          <p:nvPr/>
        </p:nvSpPr>
        <p:spPr>
          <a:xfrm>
            <a:off x="253092" y="1387927"/>
            <a:ext cx="8558894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operates using predefined rules and structured menu-driven interactions to ensure accurate and efficient responses.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processes user queries based on structured dialogue states and retrieves relevant data using predefined logic and generates appropriate responses for user interactions.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349C53-2D7C-479B-87F2-458697AEE04A}"/>
              </a:ext>
            </a:extLst>
          </p:cNvPr>
          <p:cNvSpPr/>
          <p:nvPr/>
        </p:nvSpPr>
        <p:spPr>
          <a:xfrm>
            <a:off x="843643" y="3396296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INQUIRY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58B3C3-86C7-4BCB-B639-BECDD0B9272E}"/>
              </a:ext>
            </a:extLst>
          </p:cNvPr>
          <p:cNvSpPr/>
          <p:nvPr/>
        </p:nvSpPr>
        <p:spPr>
          <a:xfrm>
            <a:off x="3619500" y="3396295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D4172-6C93-483D-8C37-1035FFE3FDEB}"/>
              </a:ext>
            </a:extLst>
          </p:cNvPr>
          <p:cNvSpPr/>
          <p:nvPr/>
        </p:nvSpPr>
        <p:spPr>
          <a:xfrm>
            <a:off x="6460672" y="3396294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</a:t>
            </a:r>
          </a:p>
        </p:txBody>
      </p:sp>
    </p:spTree>
    <p:extLst>
      <p:ext uri="{BB962C8B-B14F-4D97-AF65-F5344CB8AC3E}">
        <p14:creationId xmlns:p14="http://schemas.microsoft.com/office/powerpoint/2010/main" val="155078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349C53-2D7C-479B-87F2-458697AEE04A}"/>
              </a:ext>
            </a:extLst>
          </p:cNvPr>
          <p:cNvSpPr/>
          <p:nvPr/>
        </p:nvSpPr>
        <p:spPr>
          <a:xfrm>
            <a:off x="304801" y="1757996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INQUIRY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58B3C3-86C7-4BCB-B639-BECDD0B9272E}"/>
              </a:ext>
            </a:extLst>
          </p:cNvPr>
          <p:cNvSpPr/>
          <p:nvPr/>
        </p:nvSpPr>
        <p:spPr>
          <a:xfrm>
            <a:off x="304801" y="2743199"/>
            <a:ext cx="2111828" cy="54972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D4172-6C93-483D-8C37-1035FFE3FDEB}"/>
              </a:ext>
            </a:extLst>
          </p:cNvPr>
          <p:cNvSpPr/>
          <p:nvPr/>
        </p:nvSpPr>
        <p:spPr>
          <a:xfrm>
            <a:off x="261258" y="3728402"/>
            <a:ext cx="2111828" cy="54972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EAB84-CACD-4047-9355-BDEF9747E3AC}"/>
              </a:ext>
            </a:extLst>
          </p:cNvPr>
          <p:cNvCxnSpPr>
            <a:cxnSpLocks/>
          </p:cNvCxnSpPr>
          <p:nvPr/>
        </p:nvCxnSpPr>
        <p:spPr>
          <a:xfrm>
            <a:off x="2558143" y="3069771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B7206E3-7ED8-4615-B1DE-57C72043F1D9}"/>
              </a:ext>
            </a:extLst>
          </p:cNvPr>
          <p:cNvSpPr/>
          <p:nvPr/>
        </p:nvSpPr>
        <p:spPr>
          <a:xfrm>
            <a:off x="2846616" y="1747133"/>
            <a:ext cx="2111828" cy="264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F66208-3DDD-4162-8203-A7EDE658C996}"/>
              </a:ext>
            </a:extLst>
          </p:cNvPr>
          <p:cNvSpPr/>
          <p:nvPr/>
        </p:nvSpPr>
        <p:spPr>
          <a:xfrm>
            <a:off x="3271158" y="4441393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Entities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1C8A3-7194-4CE8-9314-DC3F6A775C2C}"/>
              </a:ext>
            </a:extLst>
          </p:cNvPr>
          <p:cNvSpPr txBox="1"/>
          <p:nvPr/>
        </p:nvSpPr>
        <p:spPr>
          <a:xfrm>
            <a:off x="2890159" y="1844238"/>
            <a:ext cx="20305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entities like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order_number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(12345) using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Techniques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8C757-F3CF-4533-83E7-836B4EB8059C}"/>
              </a:ext>
            </a:extLst>
          </p:cNvPr>
          <p:cNvSpPr txBox="1"/>
          <p:nvPr/>
        </p:nvSpPr>
        <p:spPr>
          <a:xfrm>
            <a:off x="3013984" y="3210934"/>
            <a:ext cx="1777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Mero order number </a:t>
            </a:r>
            <a:r>
              <a:rPr lang="en-US" b="1" dirty="0">
                <a:solidFill>
                  <a:srgbClr val="00B0F0"/>
                </a:solidFill>
              </a:rPr>
              <a:t>12345</a:t>
            </a:r>
            <a:r>
              <a:rPr lang="en-US" dirty="0"/>
              <a:t> ko status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?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227E70F8-2683-4B4A-965C-EFD58DEAF942}"/>
              </a:ext>
            </a:extLst>
          </p:cNvPr>
          <p:cNvSpPr/>
          <p:nvPr/>
        </p:nvSpPr>
        <p:spPr>
          <a:xfrm>
            <a:off x="5753100" y="1509633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AA5FB-365C-4DC6-90F5-42AE82A2E0B2}"/>
              </a:ext>
            </a:extLst>
          </p:cNvPr>
          <p:cNvSpPr/>
          <p:nvPr/>
        </p:nvSpPr>
        <p:spPr>
          <a:xfrm>
            <a:off x="5295900" y="2759574"/>
            <a:ext cx="1777091" cy="155121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6876F-529A-4F9B-82D1-B5F35A9945F7}"/>
              </a:ext>
            </a:extLst>
          </p:cNvPr>
          <p:cNvCxnSpPr>
            <a:cxnSpLocks/>
          </p:cNvCxnSpPr>
          <p:nvPr/>
        </p:nvCxnSpPr>
        <p:spPr>
          <a:xfrm>
            <a:off x="5007428" y="3483428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883883-F8F5-4462-A121-F4AFC4FFF638}"/>
              </a:ext>
            </a:extLst>
          </p:cNvPr>
          <p:cNvSpPr/>
          <p:nvPr/>
        </p:nvSpPr>
        <p:spPr>
          <a:xfrm>
            <a:off x="5187042" y="862113"/>
            <a:ext cx="1736271" cy="34490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Knowledge 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8CD50-C1AA-4DB5-AE69-0D41D8665C70}"/>
              </a:ext>
            </a:extLst>
          </p:cNvPr>
          <p:cNvCxnSpPr>
            <a:cxnSpLocks/>
          </p:cNvCxnSpPr>
          <p:nvPr/>
        </p:nvCxnSpPr>
        <p:spPr>
          <a:xfrm flipV="1">
            <a:off x="5919106" y="1207018"/>
            <a:ext cx="0" cy="30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9C42E7-28BA-4983-B407-A922198B86A6}"/>
              </a:ext>
            </a:extLst>
          </p:cNvPr>
          <p:cNvCxnSpPr>
            <a:cxnSpLocks/>
          </p:cNvCxnSpPr>
          <p:nvPr/>
        </p:nvCxnSpPr>
        <p:spPr>
          <a:xfrm>
            <a:off x="6184445" y="1207018"/>
            <a:ext cx="0" cy="3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BBA72B-88A8-4417-B502-1C3E3D54F7A9}"/>
              </a:ext>
            </a:extLst>
          </p:cNvPr>
          <p:cNvCxnSpPr>
            <a:cxnSpLocks/>
          </p:cNvCxnSpPr>
          <p:nvPr/>
        </p:nvCxnSpPr>
        <p:spPr>
          <a:xfrm flipV="1">
            <a:off x="5919106" y="2350018"/>
            <a:ext cx="0" cy="30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5C3508-6AA3-4B60-89AE-8518343B2400}"/>
              </a:ext>
            </a:extLst>
          </p:cNvPr>
          <p:cNvCxnSpPr>
            <a:cxnSpLocks/>
          </p:cNvCxnSpPr>
          <p:nvPr/>
        </p:nvCxnSpPr>
        <p:spPr>
          <a:xfrm>
            <a:off x="6184445" y="2350018"/>
            <a:ext cx="0" cy="3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7D4605-8B0D-4425-B9F9-0535F9C5E2E8}"/>
              </a:ext>
            </a:extLst>
          </p:cNvPr>
          <p:cNvSpPr/>
          <p:nvPr/>
        </p:nvSpPr>
        <p:spPr>
          <a:xfrm>
            <a:off x="5498645" y="4388727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764219-EAAC-4AAD-974C-B34D747229B4}"/>
              </a:ext>
            </a:extLst>
          </p:cNvPr>
          <p:cNvSpPr txBox="1"/>
          <p:nvPr/>
        </p:nvSpPr>
        <p:spPr>
          <a:xfrm>
            <a:off x="5263242" y="2912733"/>
            <a:ext cx="186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Hajur</a:t>
            </a:r>
            <a:r>
              <a:rPr lang="en-US" sz="1000" dirty="0"/>
              <a:t> ko order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order_status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en-US" sz="1000" dirty="0" err="1"/>
              <a:t>hudei</a:t>
            </a:r>
            <a:r>
              <a:rPr lang="en-US" sz="1000" dirty="0"/>
              <a:t> </a:t>
            </a:r>
            <a:r>
              <a:rPr lang="en-US" sz="1000" dirty="0" err="1"/>
              <a:t>xa</a:t>
            </a:r>
            <a:r>
              <a:rPr lang="en-US" sz="10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DFC29-A917-406B-A42E-0B5D58183E63}"/>
              </a:ext>
            </a:extLst>
          </p:cNvPr>
          <p:cNvSpPr txBox="1"/>
          <p:nvPr/>
        </p:nvSpPr>
        <p:spPr>
          <a:xfrm>
            <a:off x="5295900" y="3534815"/>
            <a:ext cx="1861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Maaf</a:t>
            </a:r>
            <a:r>
              <a:rPr lang="en-US" sz="1000" dirty="0"/>
              <a:t> </a:t>
            </a:r>
            <a:r>
              <a:rPr lang="en-US" sz="1000" dirty="0" err="1"/>
              <a:t>garnu</a:t>
            </a:r>
            <a:r>
              <a:rPr lang="en-US" sz="1000" dirty="0"/>
              <a:t> </a:t>
            </a:r>
            <a:r>
              <a:rPr lang="en-US" sz="1000" dirty="0" err="1"/>
              <a:t>hola</a:t>
            </a:r>
            <a:r>
              <a:rPr lang="en-US" sz="1000" dirty="0"/>
              <a:t> </a:t>
            </a:r>
            <a:r>
              <a:rPr lang="en-US" sz="1000" dirty="0" err="1"/>
              <a:t>hajurko</a:t>
            </a:r>
            <a:r>
              <a:rPr lang="en-US" sz="1000" dirty="0"/>
              <a:t> order number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order_number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en-US" sz="1000" dirty="0" err="1"/>
              <a:t>milena</a:t>
            </a:r>
            <a:r>
              <a:rPr lang="en-US" sz="1000" dirty="0"/>
              <a:t>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9EE5E-2D62-40C1-B920-D19EB8E9FFF4}"/>
              </a:ext>
            </a:extLst>
          </p:cNvPr>
          <p:cNvCxnSpPr>
            <a:cxnSpLocks/>
          </p:cNvCxnSpPr>
          <p:nvPr/>
        </p:nvCxnSpPr>
        <p:spPr>
          <a:xfrm>
            <a:off x="7157357" y="3428999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D16C442-842D-43A5-A225-E776BAA90B83}"/>
              </a:ext>
            </a:extLst>
          </p:cNvPr>
          <p:cNvSpPr/>
          <p:nvPr/>
        </p:nvSpPr>
        <p:spPr>
          <a:xfrm>
            <a:off x="7410447" y="3122540"/>
            <a:ext cx="1553934" cy="553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A8680-3AD5-4A31-BCF5-1E92C97E5E99}"/>
              </a:ext>
            </a:extLst>
          </p:cNvPr>
          <p:cNvSpPr txBox="1"/>
          <p:nvPr/>
        </p:nvSpPr>
        <p:spPr>
          <a:xfrm>
            <a:off x="3013984" y="2985830"/>
            <a:ext cx="102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4141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78B8B9-F538-40F0-ACE3-8CBC22B4AB2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Diagram: (Rule Based Chatbot)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B45C1-0466-4194-8ADF-7F67BAFE59D9}"/>
              </a:ext>
            </a:extLst>
          </p:cNvPr>
          <p:cNvSpPr/>
          <p:nvPr/>
        </p:nvSpPr>
        <p:spPr>
          <a:xfrm>
            <a:off x="6101444" y="1607354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6676E-0F09-4707-8EBC-615488E75C81}"/>
              </a:ext>
            </a:extLst>
          </p:cNvPr>
          <p:cNvCxnSpPr>
            <a:cxnSpLocks/>
          </p:cNvCxnSpPr>
          <p:nvPr/>
        </p:nvCxnSpPr>
        <p:spPr>
          <a:xfrm>
            <a:off x="4615543" y="977827"/>
            <a:ext cx="0" cy="49257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EC6C08-8B84-488C-B5BB-B91DA8DF5911}"/>
              </a:ext>
            </a:extLst>
          </p:cNvPr>
          <p:cNvSpPr txBox="1"/>
          <p:nvPr/>
        </p:nvSpPr>
        <p:spPr>
          <a:xfrm>
            <a:off x="3815444" y="670050"/>
            <a:ext cx="16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C92D8B-1CF3-47BE-8833-8CD7522489F6}"/>
              </a:ext>
            </a:extLst>
          </p:cNvPr>
          <p:cNvSpPr/>
          <p:nvPr/>
        </p:nvSpPr>
        <p:spPr>
          <a:xfrm>
            <a:off x="1823357" y="160735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2B339-625B-4A43-9B33-80BC10538B01}"/>
              </a:ext>
            </a:extLst>
          </p:cNvPr>
          <p:cNvSpPr/>
          <p:nvPr/>
        </p:nvSpPr>
        <p:spPr>
          <a:xfrm>
            <a:off x="3962399" y="1607355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885325-66EC-4F14-B86A-28A86E5DDEAD}"/>
              </a:ext>
            </a:extLst>
          </p:cNvPr>
          <p:cNvSpPr/>
          <p:nvPr/>
        </p:nvSpPr>
        <p:spPr>
          <a:xfrm>
            <a:off x="1823357" y="251152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5E02-5123-4016-BB78-3B2AF61FCE04}"/>
              </a:ext>
            </a:extLst>
          </p:cNvPr>
          <p:cNvSpPr/>
          <p:nvPr/>
        </p:nvSpPr>
        <p:spPr>
          <a:xfrm>
            <a:off x="3962399" y="2511525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5AEBEC-AA55-4ABF-A298-2F77A3E35434}"/>
              </a:ext>
            </a:extLst>
          </p:cNvPr>
          <p:cNvSpPr/>
          <p:nvPr/>
        </p:nvSpPr>
        <p:spPr>
          <a:xfrm>
            <a:off x="6101444" y="254556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45A8D5-19E0-45D5-87F8-58AC3CE5657E}"/>
              </a:ext>
            </a:extLst>
          </p:cNvPr>
          <p:cNvSpPr/>
          <p:nvPr/>
        </p:nvSpPr>
        <p:spPr>
          <a:xfrm>
            <a:off x="2813956" y="4027949"/>
            <a:ext cx="3516086" cy="38341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4FDBA6-1874-4E90-965E-C8B94BB825DE}"/>
              </a:ext>
            </a:extLst>
          </p:cNvPr>
          <p:cNvSpPr txBox="1"/>
          <p:nvPr/>
        </p:nvSpPr>
        <p:spPr>
          <a:xfrm>
            <a:off x="3771899" y="4594208"/>
            <a:ext cx="16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A6857-BDD5-456C-975D-25E92CCB3DA8}"/>
              </a:ext>
            </a:extLst>
          </p:cNvPr>
          <p:cNvCxnSpPr>
            <a:cxnSpLocks/>
          </p:cNvCxnSpPr>
          <p:nvPr/>
        </p:nvCxnSpPr>
        <p:spPr>
          <a:xfrm>
            <a:off x="2378526" y="1224115"/>
            <a:ext cx="43270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522832-4D1A-4C7B-A61C-E365883604E9}"/>
              </a:ext>
            </a:extLst>
          </p:cNvPr>
          <p:cNvCxnSpPr>
            <a:cxnSpLocks/>
          </p:cNvCxnSpPr>
          <p:nvPr/>
        </p:nvCxnSpPr>
        <p:spPr>
          <a:xfrm>
            <a:off x="6705600" y="1224115"/>
            <a:ext cx="0" cy="38323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F0532E-A441-41C2-B84F-D4F76AF051CE}"/>
              </a:ext>
            </a:extLst>
          </p:cNvPr>
          <p:cNvCxnSpPr>
            <a:cxnSpLocks/>
          </p:cNvCxnSpPr>
          <p:nvPr/>
        </p:nvCxnSpPr>
        <p:spPr>
          <a:xfrm>
            <a:off x="2378526" y="1224115"/>
            <a:ext cx="0" cy="38323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DA464-5711-4525-8604-96D5F6013CE6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2432957" y="2290435"/>
            <a:ext cx="0" cy="2210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CD53AC-71E1-4AA6-A9A8-39A635217CFA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6711044" y="2290433"/>
            <a:ext cx="0" cy="25513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D485E8-1E9B-473E-9616-969A8E44C51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571999" y="2290434"/>
            <a:ext cx="0" cy="2210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6D3EAD-1964-4BA7-9CA4-87E2FD37DB66}"/>
              </a:ext>
            </a:extLst>
          </p:cNvPr>
          <p:cNvCxnSpPr>
            <a:cxnSpLocks/>
          </p:cNvCxnSpPr>
          <p:nvPr/>
        </p:nvCxnSpPr>
        <p:spPr>
          <a:xfrm>
            <a:off x="2408461" y="3537330"/>
            <a:ext cx="43270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8F7883-376F-425B-9C8E-EE65E8D96C1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432957" y="3194605"/>
            <a:ext cx="0" cy="34272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2652D-19CE-4772-BD36-2CCADED7338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705600" y="3228645"/>
            <a:ext cx="5444" cy="30868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FE63703-4A10-4AC7-9747-2776D0DD0F9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571999" y="3503289"/>
            <a:ext cx="0" cy="52466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AB2260-1987-4261-9170-1C7BAEA8200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71999" y="4411367"/>
            <a:ext cx="0" cy="26233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526269-D4DD-4437-855D-A93927B2E556}"/>
              </a:ext>
            </a:extLst>
          </p:cNvPr>
          <p:cNvSpPr txBox="1"/>
          <p:nvPr/>
        </p:nvSpPr>
        <p:spPr>
          <a:xfrm>
            <a:off x="1951261" y="16769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Inquiry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8608D-8009-4445-9B70-EA5867727357}"/>
              </a:ext>
            </a:extLst>
          </p:cNvPr>
          <p:cNvSpPr txBox="1"/>
          <p:nvPr/>
        </p:nvSpPr>
        <p:spPr>
          <a:xfrm>
            <a:off x="4158343" y="168943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Tracking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CB027E-F1AA-453F-B67C-B66CBF585335}"/>
              </a:ext>
            </a:extLst>
          </p:cNvPr>
          <p:cNvSpPr txBox="1"/>
          <p:nvPr/>
        </p:nvSpPr>
        <p:spPr>
          <a:xfrm>
            <a:off x="6248400" y="166340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Product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36CA93-61C3-459D-A62D-37E4A75E71B9}"/>
              </a:ext>
            </a:extLst>
          </p:cNvPr>
          <p:cNvSpPr txBox="1"/>
          <p:nvPr/>
        </p:nvSpPr>
        <p:spPr>
          <a:xfrm>
            <a:off x="1798866" y="2525488"/>
            <a:ext cx="12191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1100" i="1" dirty="0"/>
              <a:t>(</a:t>
            </a:r>
            <a:r>
              <a:rPr lang="en-US" sz="1100" i="1" dirty="0" err="1"/>
              <a:t>product_name</a:t>
            </a:r>
            <a:r>
              <a:rPr lang="en-US" sz="1100" i="1" dirty="0"/>
              <a:t>, category,..)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A677E7-5BAC-465F-AA82-C83DC1FFB52A}"/>
              </a:ext>
            </a:extLst>
          </p:cNvPr>
          <p:cNvSpPr txBox="1"/>
          <p:nvPr/>
        </p:nvSpPr>
        <p:spPr>
          <a:xfrm>
            <a:off x="3962401" y="2625531"/>
            <a:ext cx="12191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1100" i="1" dirty="0"/>
              <a:t>(</a:t>
            </a:r>
            <a:r>
              <a:rPr lang="en-US" sz="1100" i="1" dirty="0" err="1"/>
              <a:t>order_number</a:t>
            </a:r>
            <a:r>
              <a:rPr lang="en-US" sz="1100" i="1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9F9783-D290-4B50-BD45-ECDE03EB0CC7}"/>
              </a:ext>
            </a:extLst>
          </p:cNvPr>
          <p:cNvSpPr txBox="1"/>
          <p:nvPr/>
        </p:nvSpPr>
        <p:spPr>
          <a:xfrm>
            <a:off x="6076942" y="2625495"/>
            <a:ext cx="121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800" i="1" dirty="0"/>
              <a:t>(product, quantity, </a:t>
            </a:r>
            <a:r>
              <a:rPr lang="en-US" sz="800" i="1" dirty="0" err="1"/>
              <a:t>delivery_information</a:t>
            </a:r>
            <a:r>
              <a:rPr lang="en-US" sz="800" i="1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F55E4C-8E59-43C7-A5B5-F7B1FD22293C}"/>
              </a:ext>
            </a:extLst>
          </p:cNvPr>
          <p:cNvSpPr txBox="1"/>
          <p:nvPr/>
        </p:nvSpPr>
        <p:spPr>
          <a:xfrm>
            <a:off x="2710543" y="4070397"/>
            <a:ext cx="380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predefined response from template</a:t>
            </a:r>
          </a:p>
        </p:txBody>
      </p:sp>
    </p:spTree>
    <p:extLst>
      <p:ext uri="{BB962C8B-B14F-4D97-AF65-F5344CB8AC3E}">
        <p14:creationId xmlns:p14="http://schemas.microsoft.com/office/powerpoint/2010/main" val="382207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</a:t>
            </a:r>
          </a:p>
        </p:txBody>
      </p:sp>
    </p:spTree>
    <p:extLst>
      <p:ext uri="{BB962C8B-B14F-4D97-AF65-F5344CB8AC3E}">
        <p14:creationId xmlns:p14="http://schemas.microsoft.com/office/powerpoint/2010/main" val="27622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58612" y="1080292"/>
            <a:ext cx="5486009" cy="27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2F549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Roman Nepali Chatbot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chatbot designed to understand and respond to user queries in the Roman Nepali language.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Ecommerce Chatbot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e-commerce customer bot is an automated tool designed to interact with customers on an e-commerce platform to simulate human-like conversations and assist users with various tasks.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F549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FCF39B-6ABA-4256-9F20-242DA4C826CB}"/>
              </a:ext>
            </a:extLst>
          </p:cNvPr>
          <p:cNvGrpSpPr/>
          <p:nvPr/>
        </p:nvGrpSpPr>
        <p:grpSpPr>
          <a:xfrm>
            <a:off x="6147286" y="776662"/>
            <a:ext cx="2647669" cy="3615630"/>
            <a:chOff x="6147286" y="776662"/>
            <a:chExt cx="2647669" cy="36156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37204A-A2F8-468A-8C2C-2551610A98F4}"/>
                </a:ext>
              </a:extLst>
            </p:cNvPr>
            <p:cNvSpPr/>
            <p:nvPr/>
          </p:nvSpPr>
          <p:spPr>
            <a:xfrm>
              <a:off x="6147286" y="776662"/>
              <a:ext cx="2647669" cy="3615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0DF27A9-B2AD-4972-A5A4-FE01290FB241}"/>
                </a:ext>
              </a:extLst>
            </p:cNvPr>
            <p:cNvSpPr/>
            <p:nvPr/>
          </p:nvSpPr>
          <p:spPr>
            <a:xfrm>
              <a:off x="7515168" y="870140"/>
              <a:ext cx="1186605" cy="3594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0B32788-5E2A-4175-BD37-9A5BFDBFED56}"/>
                </a:ext>
              </a:extLst>
            </p:cNvPr>
            <p:cNvSpPr/>
            <p:nvPr/>
          </p:nvSpPr>
          <p:spPr>
            <a:xfrm>
              <a:off x="6284515" y="1379973"/>
              <a:ext cx="1186605" cy="32197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C29C8-783C-40B9-A619-B310ED3D5521}"/>
                </a:ext>
              </a:extLst>
            </p:cNvPr>
            <p:cNvSpPr/>
            <p:nvPr/>
          </p:nvSpPr>
          <p:spPr>
            <a:xfrm>
              <a:off x="7515167" y="1878193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8C355A-1AAE-4716-B39A-7D3222B70180}"/>
                </a:ext>
              </a:extLst>
            </p:cNvPr>
            <p:cNvSpPr/>
            <p:nvPr/>
          </p:nvSpPr>
          <p:spPr>
            <a:xfrm>
              <a:off x="7515167" y="2297339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8A0A3F1-BDB9-4B24-839C-342BF87E2814}"/>
                </a:ext>
              </a:extLst>
            </p:cNvPr>
            <p:cNvSpPr/>
            <p:nvPr/>
          </p:nvSpPr>
          <p:spPr>
            <a:xfrm>
              <a:off x="6328562" y="2722512"/>
              <a:ext cx="1186605" cy="258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42CA6A-1E4F-4E45-8BE6-383D4BDF4A4D}"/>
                </a:ext>
              </a:extLst>
            </p:cNvPr>
            <p:cNvSpPr/>
            <p:nvPr/>
          </p:nvSpPr>
          <p:spPr>
            <a:xfrm>
              <a:off x="7515167" y="3529877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AB50741-9333-46F1-BE56-B0D5EFDF4BAB}"/>
                </a:ext>
              </a:extLst>
            </p:cNvPr>
            <p:cNvSpPr/>
            <p:nvPr/>
          </p:nvSpPr>
          <p:spPr>
            <a:xfrm>
              <a:off x="6328562" y="3097979"/>
              <a:ext cx="1186605" cy="258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E85182-D09B-4324-B41F-7875D76B14BB}"/>
                </a:ext>
              </a:extLst>
            </p:cNvPr>
            <p:cNvSpPr/>
            <p:nvPr/>
          </p:nvSpPr>
          <p:spPr>
            <a:xfrm>
              <a:off x="7515167" y="3905344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1AFFBE-535C-446E-8354-78EEC046DA24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E901-F9EC-4F82-9788-B2C962DB55AF}"/>
              </a:ext>
            </a:extLst>
          </p:cNvPr>
          <p:cNvSpPr txBox="1"/>
          <p:nvPr/>
        </p:nvSpPr>
        <p:spPr>
          <a:xfrm>
            <a:off x="253092" y="1387927"/>
            <a:ext cx="8558894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chatbot is developed using a </a:t>
            </a:r>
            <a:r>
              <a:rPr lang="en-US" b="1" dirty="0">
                <a:solidFill>
                  <a:srgbClr val="FFC000"/>
                </a:solidFill>
              </a:rPr>
              <a:t>machine learning-based approach </a:t>
            </a:r>
            <a:r>
              <a:rPr lang="en-US" dirty="0"/>
              <a:t>that integrates multiple natural language processing (NLP) techniques to ensure accurate intent classification, entity recognition, and dialogue management through slot filling.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C2F257-A5C9-4FF5-A656-E341A467737E}"/>
              </a:ext>
            </a:extLst>
          </p:cNvPr>
          <p:cNvSpPr/>
          <p:nvPr/>
        </p:nvSpPr>
        <p:spPr>
          <a:xfrm>
            <a:off x="881741" y="3396296"/>
            <a:ext cx="2699657" cy="549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0B06C1-C790-4514-BBFB-724FA645A94E}"/>
              </a:ext>
            </a:extLst>
          </p:cNvPr>
          <p:cNvSpPr/>
          <p:nvPr/>
        </p:nvSpPr>
        <p:spPr>
          <a:xfrm>
            <a:off x="5285014" y="3396296"/>
            <a:ext cx="2699657" cy="549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135672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Intent Classification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0A32B9-8478-404F-A308-ADC0A3DF3976}"/>
              </a:ext>
            </a:extLst>
          </p:cNvPr>
          <p:cNvSpPr/>
          <p:nvPr/>
        </p:nvSpPr>
        <p:spPr>
          <a:xfrm>
            <a:off x="4572000" y="171449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544E8D-4D80-4FF1-A576-E7BAC031B468}"/>
              </a:ext>
            </a:extLst>
          </p:cNvPr>
          <p:cNvSpPr/>
          <p:nvPr/>
        </p:nvSpPr>
        <p:spPr>
          <a:xfrm>
            <a:off x="4572000" y="2228850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714B52-14EC-4341-B586-4479A4C1A028}"/>
              </a:ext>
            </a:extLst>
          </p:cNvPr>
          <p:cNvSpPr/>
          <p:nvPr/>
        </p:nvSpPr>
        <p:spPr>
          <a:xfrm>
            <a:off x="4572000" y="271870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E7C82F-F37A-4D90-BBD0-8F355719A74A}"/>
              </a:ext>
            </a:extLst>
          </p:cNvPr>
          <p:cNvSpPr/>
          <p:nvPr/>
        </p:nvSpPr>
        <p:spPr>
          <a:xfrm>
            <a:off x="4572000" y="3796395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2072E-C5AF-47DC-B1F4-558B21E0F1DA}"/>
              </a:ext>
            </a:extLst>
          </p:cNvPr>
          <p:cNvSpPr/>
          <p:nvPr/>
        </p:nvSpPr>
        <p:spPr>
          <a:xfrm>
            <a:off x="4710792" y="32684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F03ED-795C-4D52-972A-DD69C367BE3D}"/>
              </a:ext>
            </a:extLst>
          </p:cNvPr>
          <p:cNvSpPr/>
          <p:nvPr/>
        </p:nvSpPr>
        <p:spPr>
          <a:xfrm>
            <a:off x="4710792" y="344260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9F58E3-6234-41B2-94F9-891BB6F8C9F5}"/>
              </a:ext>
            </a:extLst>
          </p:cNvPr>
          <p:cNvSpPr/>
          <p:nvPr/>
        </p:nvSpPr>
        <p:spPr>
          <a:xfrm>
            <a:off x="4716234" y="361678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31CC27-79C1-440D-866D-34B12100759A}"/>
              </a:ext>
            </a:extLst>
          </p:cNvPr>
          <p:cNvSpPr/>
          <p:nvPr/>
        </p:nvSpPr>
        <p:spPr>
          <a:xfrm>
            <a:off x="5864673" y="109572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DB4C28-D169-4E3D-B6D5-534A72511D4E}"/>
              </a:ext>
            </a:extLst>
          </p:cNvPr>
          <p:cNvSpPr/>
          <p:nvPr/>
        </p:nvSpPr>
        <p:spPr>
          <a:xfrm>
            <a:off x="5864673" y="172695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8DF1F6-AEE8-46EE-B389-09ED9A5085D9}"/>
              </a:ext>
            </a:extLst>
          </p:cNvPr>
          <p:cNvSpPr/>
          <p:nvPr/>
        </p:nvSpPr>
        <p:spPr>
          <a:xfrm>
            <a:off x="5864673" y="235818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32342E-E7DE-45FC-9AA0-49330D22FAC0}"/>
              </a:ext>
            </a:extLst>
          </p:cNvPr>
          <p:cNvSpPr/>
          <p:nvPr/>
        </p:nvSpPr>
        <p:spPr>
          <a:xfrm>
            <a:off x="5864673" y="298941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366BB4-3639-43B3-AFCC-128D8AE235FF}"/>
              </a:ext>
            </a:extLst>
          </p:cNvPr>
          <p:cNvSpPr/>
          <p:nvPr/>
        </p:nvSpPr>
        <p:spPr>
          <a:xfrm>
            <a:off x="5864673" y="362064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6990E4-32DA-44AD-ADA5-E750AD74EBF0}"/>
              </a:ext>
            </a:extLst>
          </p:cNvPr>
          <p:cNvSpPr/>
          <p:nvPr/>
        </p:nvSpPr>
        <p:spPr>
          <a:xfrm>
            <a:off x="5864673" y="4251878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6D05A0-9302-4EBF-BED2-A4C82FE23020}"/>
              </a:ext>
            </a:extLst>
          </p:cNvPr>
          <p:cNvSpPr/>
          <p:nvPr/>
        </p:nvSpPr>
        <p:spPr>
          <a:xfrm>
            <a:off x="6980453" y="171449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782673-E84C-4E10-9F4F-E5D3176EC842}"/>
              </a:ext>
            </a:extLst>
          </p:cNvPr>
          <p:cNvSpPr/>
          <p:nvPr/>
        </p:nvSpPr>
        <p:spPr>
          <a:xfrm>
            <a:off x="6980453" y="234572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2E0C47-EF0C-4BBD-82D9-A2298EAF2A14}"/>
              </a:ext>
            </a:extLst>
          </p:cNvPr>
          <p:cNvSpPr/>
          <p:nvPr/>
        </p:nvSpPr>
        <p:spPr>
          <a:xfrm>
            <a:off x="6980453" y="297695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606236-4BEC-4FA4-AE40-A81F8731D194}"/>
              </a:ext>
            </a:extLst>
          </p:cNvPr>
          <p:cNvSpPr/>
          <p:nvPr/>
        </p:nvSpPr>
        <p:spPr>
          <a:xfrm>
            <a:off x="6980453" y="360818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3E1BC5-EAC2-418A-B95F-27A3FA6CC326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 flipV="1">
            <a:off x="4925785" y="1272622"/>
            <a:ext cx="938888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0CCF83-5035-4E56-AE2A-EF094E3E80C7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4925785" y="1891392"/>
            <a:ext cx="938888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3F4BB6-771D-4167-94B7-ED810CFE6B3F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4925785" y="1891392"/>
            <a:ext cx="938888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183DEB-8042-4755-9004-D61A2B4F0168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4925785" y="1891392"/>
            <a:ext cx="938888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6E675F-89BB-4884-8734-312A835BAA23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4925785" y="1891392"/>
            <a:ext cx="938888" cy="190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B3C4A1-E2C2-4C81-B7DD-98C2D6D2876A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4925785" y="1891392"/>
            <a:ext cx="938888" cy="2537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140413-7C95-4D0A-987E-E80A403E3E5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925785" y="1272622"/>
            <a:ext cx="938888" cy="1133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957DE4-F922-4937-934E-A80290A49551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4925785" y="1903852"/>
            <a:ext cx="938888" cy="50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195AC1-0AEF-4075-9783-104D2BE15E39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4925785" y="2405743"/>
            <a:ext cx="938888" cy="12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6F2EC8-3F89-4561-9E63-E68F7D03679E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925785" y="2405743"/>
            <a:ext cx="938888" cy="76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484AE2-1305-4D1F-8D2D-DB23A97ACD9A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4925785" y="2405743"/>
            <a:ext cx="938888" cy="1391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A637F4-3736-42E6-AA97-702DD3AD90D2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4925785" y="2405743"/>
            <a:ext cx="938888" cy="202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04A6A6-9A1B-4A4E-921B-7B220CB84982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925785" y="1272622"/>
            <a:ext cx="938888" cy="162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A32EC9-5365-4F8B-8B1B-57CAC6CE648A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4925785" y="1903852"/>
            <a:ext cx="938888" cy="9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1D2EC6-6535-4012-9AC8-4D192D4C2A6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4925785" y="2535082"/>
            <a:ext cx="938888" cy="360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3C342A-3F81-485F-8BBA-3879730887FD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4925785" y="2895602"/>
            <a:ext cx="938888" cy="270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9FC1C2-41C1-4340-8345-F8539AD103B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925785" y="2895602"/>
            <a:ext cx="938888" cy="901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E61A569-9EB4-4D57-BF60-B3DE88D243B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25785" y="2895602"/>
            <a:ext cx="938888" cy="155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A241A7-8CF7-4037-B084-94248F110C1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4925785" y="1272622"/>
            <a:ext cx="938888" cy="270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74E0639-EDEA-4783-BD7A-BE8A2544BF9D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925785" y="1903852"/>
            <a:ext cx="938888" cy="20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B3D09B0-761D-4C95-AEBC-74D8B0851AE0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925785" y="2535082"/>
            <a:ext cx="938888" cy="143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AF36A8F-79ED-4545-8C42-8608AAD09C21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925785" y="3166312"/>
            <a:ext cx="938888" cy="806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693513-6117-4AE6-A2F8-6E7D2F09FC3A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4925785" y="3797542"/>
            <a:ext cx="938888" cy="175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09B5853-DD40-4B4E-84EE-9CE8088EB541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925785" y="3973288"/>
            <a:ext cx="938888" cy="455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C86DA5-E0F2-4807-97DC-105F1E63E6DA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6218458" y="127262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E2F3814-52E4-4FC4-BE4A-127BB14ACB5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6218458" y="1272622"/>
            <a:ext cx="761995" cy="12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95A544E-F246-483A-933C-203F48A93C01}"/>
              </a:ext>
            </a:extLst>
          </p:cNvPr>
          <p:cNvCxnSpPr>
            <a:cxnSpLocks/>
            <a:stCxn id="14" idx="6"/>
            <a:endCxn id="22" idx="3"/>
          </p:cNvCxnSpPr>
          <p:nvPr/>
        </p:nvCxnSpPr>
        <p:spPr>
          <a:xfrm>
            <a:off x="6218458" y="1272622"/>
            <a:ext cx="813806" cy="200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A4A21DB-2C01-4632-BE0A-780F3575680C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6218458" y="1272622"/>
            <a:ext cx="761995" cy="25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B4544D-A2C9-4014-8BA8-874D41EB6B3C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6218458" y="189139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213BCB7-29B8-40A8-9DE8-1F0401E2485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6218458" y="189139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8BE0AC1-B134-40FA-B1B5-25E65259B584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6218458" y="1891392"/>
            <a:ext cx="761995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F17CC31-6C7F-4B41-B1C3-6361FE578A71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6218458" y="1891392"/>
            <a:ext cx="761995" cy="190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420842C-3B97-430D-A547-E1E9210E2E4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6218458" y="1891392"/>
            <a:ext cx="761995" cy="2537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DEFB94-4360-42EA-B8A0-935275AC3656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6218458" y="190385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05EF8D-1306-4CC0-820D-10CEFA1D476E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6218458" y="1903852"/>
            <a:ext cx="761995" cy="12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7AD3967-91D2-4F77-852F-ABEEDAEC944F}"/>
              </a:ext>
            </a:extLst>
          </p:cNvPr>
          <p:cNvCxnSpPr>
            <a:cxnSpLocks/>
            <a:stCxn id="15" idx="6"/>
            <a:endCxn id="23" idx="3"/>
          </p:cNvCxnSpPr>
          <p:nvPr/>
        </p:nvCxnSpPr>
        <p:spPr>
          <a:xfrm>
            <a:off x="6218458" y="1903852"/>
            <a:ext cx="813806" cy="200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34DC644-9209-4CD0-A396-3470EC6FBC84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6218458" y="252262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6E7E6E8-AC06-4637-BCEE-821A1BF2DB9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6218458" y="253508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CE49D42-78C8-4BCD-92EE-133980DDDD8F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>
            <a:off x="6218458" y="2535082"/>
            <a:ext cx="813806" cy="137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1B5DF73-A299-45F8-88A2-04DE65B2B0C3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6218458" y="252262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4629133-16D5-47EC-B2BE-80A68657170E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6218458" y="315385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60C60F6-138E-457C-B6BE-9D0779EEE77F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6218458" y="316631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D0DCDFE-2C64-4952-A96F-3712B542C50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6218458" y="378508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9BCEC44-4F07-4223-811D-8606712A8D69}"/>
              </a:ext>
            </a:extLst>
          </p:cNvPr>
          <p:cNvCxnSpPr>
            <a:cxnSpLocks/>
          </p:cNvCxnSpPr>
          <p:nvPr/>
        </p:nvCxnSpPr>
        <p:spPr>
          <a:xfrm flipV="1">
            <a:off x="6218458" y="2522622"/>
            <a:ext cx="761995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59B0E6D-BC26-4286-B13A-42E40DEC0CD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6218458" y="315385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0F36F66-AEA1-49CE-969D-9A56DED1C2C0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6218458" y="2522622"/>
            <a:ext cx="761995" cy="19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7B34C39-3FEB-496B-98E5-8C57B3B9D27F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 flipV="1">
            <a:off x="6218458" y="3028770"/>
            <a:ext cx="813806" cy="140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7A01FC0-7222-4D34-9312-B0ADAAB1AACF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6218458" y="3785082"/>
            <a:ext cx="761995" cy="64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73BD01D-0607-4064-A756-CAAF16800634}"/>
              </a:ext>
            </a:extLst>
          </p:cNvPr>
          <p:cNvSpPr/>
          <p:nvPr/>
        </p:nvSpPr>
        <p:spPr>
          <a:xfrm>
            <a:off x="7410433" y="1781386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Product_Inquiry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CFCF0E0E-19B5-41FF-BAA5-1F876E40737A}"/>
              </a:ext>
            </a:extLst>
          </p:cNvPr>
          <p:cNvSpPr/>
          <p:nvPr/>
        </p:nvSpPr>
        <p:spPr>
          <a:xfrm>
            <a:off x="7410433" y="2412616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9E51D3FE-BCC5-4DFF-829C-315C62CE1265}"/>
              </a:ext>
            </a:extLst>
          </p:cNvPr>
          <p:cNvSpPr/>
          <p:nvPr/>
        </p:nvSpPr>
        <p:spPr>
          <a:xfrm>
            <a:off x="7386049" y="3054448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1E936A-7105-4668-8230-5E7AE8CA7B16}"/>
              </a:ext>
            </a:extLst>
          </p:cNvPr>
          <p:cNvSpPr/>
          <p:nvPr/>
        </p:nvSpPr>
        <p:spPr>
          <a:xfrm>
            <a:off x="7386049" y="3699641"/>
            <a:ext cx="1532182" cy="27364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3" name="Table 212">
            <a:extLst>
              <a:ext uri="{FF2B5EF4-FFF2-40B4-BE49-F238E27FC236}">
                <a16:creationId xmlns:a16="http://schemas.microsoft.com/office/drawing/2014/main" id="{9310DEE7-996F-4EE4-906F-D87C165E2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58402"/>
              </p:ext>
            </p:extLst>
          </p:nvPr>
        </p:nvGraphicFramePr>
        <p:xfrm>
          <a:off x="107485" y="2249850"/>
          <a:ext cx="2129530" cy="12915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4765">
                  <a:extLst>
                    <a:ext uri="{9D8B030D-6E8A-4147-A177-3AD203B41FA5}">
                      <a16:colId xmlns:a16="http://schemas.microsoft.com/office/drawing/2014/main" val="3681693982"/>
                    </a:ext>
                  </a:extLst>
                </a:gridCol>
                <a:gridCol w="1064765">
                  <a:extLst>
                    <a:ext uri="{9D8B030D-6E8A-4147-A177-3AD203B41FA5}">
                      <a16:colId xmlns:a16="http://schemas.microsoft.com/office/drawing/2014/main" val="3909453431"/>
                    </a:ext>
                  </a:extLst>
                </a:gridCol>
              </a:tblGrid>
              <a:tr h="19020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Intent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57302"/>
                  </a:ext>
                </a:extLst>
              </a:tr>
              <a:tr h="2988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saman</a:t>
                      </a: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order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garna</a:t>
                      </a: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chahanxu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ORDER_PRODUCT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49721"/>
                  </a:ext>
                </a:extLst>
              </a:tr>
              <a:tr h="298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 ko price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kati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PRODUCT_INQUIRY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24618"/>
                  </a:ext>
                </a:extLst>
              </a:tr>
              <a:tr h="4075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mero order ko status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jankari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dinu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78780"/>
                  </a:ext>
                </a:extLst>
              </a:tr>
            </a:tbl>
          </a:graphicData>
        </a:graphic>
      </p:graphicFrame>
      <p:sp>
        <p:nvSpPr>
          <p:cNvPr id="214" name="Rectangle 213">
            <a:extLst>
              <a:ext uri="{FF2B5EF4-FFF2-40B4-BE49-F238E27FC236}">
                <a16:creationId xmlns:a16="http://schemas.microsoft.com/office/drawing/2014/main" id="{C1A81949-63FA-4A33-B2E8-D7A5D3F3AF6E}"/>
              </a:ext>
            </a:extLst>
          </p:cNvPr>
          <p:cNvSpPr/>
          <p:nvPr/>
        </p:nvSpPr>
        <p:spPr>
          <a:xfrm>
            <a:off x="2755444" y="1903850"/>
            <a:ext cx="1262743" cy="19905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5F2F3DD-D1A3-4B84-B70D-7E0A37B6ABF0}"/>
              </a:ext>
            </a:extLst>
          </p:cNvPr>
          <p:cNvSpPr txBox="1"/>
          <p:nvPr/>
        </p:nvSpPr>
        <p:spPr>
          <a:xfrm>
            <a:off x="2779594" y="2180491"/>
            <a:ext cx="11981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 of Word</a:t>
            </a:r>
          </a:p>
          <a:p>
            <a:r>
              <a:rPr lang="en-US" sz="1100" dirty="0"/>
              <a:t>(Feature Vector)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B5876D9-6BEF-42BB-8C3B-970CD6CB60CD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>
            <a:off x="2237015" y="2895601"/>
            <a:ext cx="518429" cy="35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4ABA53-2B0A-4B9E-99B9-84BA9B977416}"/>
              </a:ext>
            </a:extLst>
          </p:cNvPr>
          <p:cNvCxnSpPr>
            <a:cxnSpLocks/>
            <a:stCxn id="214" idx="3"/>
          </p:cNvCxnSpPr>
          <p:nvPr/>
        </p:nvCxnSpPr>
        <p:spPr>
          <a:xfrm>
            <a:off x="4018187" y="2899107"/>
            <a:ext cx="412299" cy="7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CC0D16A-EE5D-45E8-99BD-A0FCBCC9FD38}"/>
              </a:ext>
            </a:extLst>
          </p:cNvPr>
          <p:cNvSpPr txBox="1"/>
          <p:nvPr/>
        </p:nvSpPr>
        <p:spPr>
          <a:xfrm>
            <a:off x="2779593" y="3044383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 2 1 0 0 0 .. 0]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386F30D-1910-49A8-AFCA-F3FA09F8BFE4}"/>
              </a:ext>
            </a:extLst>
          </p:cNvPr>
          <p:cNvSpPr txBox="1"/>
          <p:nvPr/>
        </p:nvSpPr>
        <p:spPr>
          <a:xfrm>
            <a:off x="2779593" y="3235781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 0 1 0 0 0 .. 0]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AB53166-8EAF-428B-A71A-BCB7796B9077}"/>
              </a:ext>
            </a:extLst>
          </p:cNvPr>
          <p:cNvSpPr txBox="1"/>
          <p:nvPr/>
        </p:nvSpPr>
        <p:spPr>
          <a:xfrm>
            <a:off x="2787757" y="3417902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[0 0 1 0 0 0 .. 0]</a:t>
            </a:r>
          </a:p>
        </p:txBody>
      </p:sp>
    </p:spTree>
    <p:extLst>
      <p:ext uri="{BB962C8B-B14F-4D97-AF65-F5344CB8AC3E}">
        <p14:creationId xmlns:p14="http://schemas.microsoft.com/office/powerpoint/2010/main" val="274201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Entity Recognition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6E64E-AB8D-4270-88E3-6325F44B7AAB}"/>
              </a:ext>
            </a:extLst>
          </p:cNvPr>
          <p:cNvSpPr txBox="1"/>
          <p:nvPr/>
        </p:nvSpPr>
        <p:spPr>
          <a:xfrm>
            <a:off x="1317171" y="1828800"/>
            <a:ext cx="404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crf</a:t>
            </a:r>
            <a:r>
              <a:rPr lang="en-US" dirty="0"/>
              <a:t> ko technique </a:t>
            </a:r>
            <a:r>
              <a:rPr lang="en-US" dirty="0" err="1"/>
              <a:t>haru</a:t>
            </a:r>
            <a:r>
              <a:rPr lang="en-US" dirty="0"/>
              <a:t> </a:t>
            </a:r>
            <a:r>
              <a:rPr lang="en-US" dirty="0" err="1"/>
              <a:t>lekhne</a:t>
            </a:r>
            <a:r>
              <a:rPr lang="en-US" dirty="0"/>
              <a:t> </a:t>
            </a:r>
            <a:r>
              <a:rPr lang="en-US" dirty="0" err="1"/>
              <a:t>yaha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143CE-61F0-425F-8F66-66B95E523FED}"/>
              </a:ext>
            </a:extLst>
          </p:cNvPr>
          <p:cNvSpPr txBox="1"/>
          <p:nvPr/>
        </p:nvSpPr>
        <p:spPr>
          <a:xfrm>
            <a:off x="97974" y="2484657"/>
            <a:ext cx="1072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E3057-E586-41FC-9A74-900BEE37B2B6}"/>
              </a:ext>
            </a:extLst>
          </p:cNvPr>
          <p:cNvSpPr/>
          <p:nvPr/>
        </p:nvSpPr>
        <p:spPr>
          <a:xfrm>
            <a:off x="1170216" y="931694"/>
            <a:ext cx="3886201" cy="886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502A2C-5D93-4899-9887-8D21EECAFDA1}"/>
              </a:ext>
            </a:extLst>
          </p:cNvPr>
          <p:cNvSpPr/>
          <p:nvPr/>
        </p:nvSpPr>
        <p:spPr>
          <a:xfrm>
            <a:off x="1268186" y="1089184"/>
            <a:ext cx="1763488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756007-C7DF-4A00-88BD-85FC4026655D}"/>
              </a:ext>
            </a:extLst>
          </p:cNvPr>
          <p:cNvSpPr/>
          <p:nvPr/>
        </p:nvSpPr>
        <p:spPr>
          <a:xfrm>
            <a:off x="3162301" y="1106171"/>
            <a:ext cx="1763488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DF1AD-D477-4368-B282-185AC2BDAA3F}"/>
              </a:ext>
            </a:extLst>
          </p:cNvPr>
          <p:cNvSpPr txBox="1"/>
          <p:nvPr/>
        </p:nvSpPr>
        <p:spPr>
          <a:xfrm>
            <a:off x="1817916" y="1874439"/>
            <a:ext cx="283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Natural Language Understanding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D0E6E3-81CF-4C4C-B57F-EEADCE311446}"/>
              </a:ext>
            </a:extLst>
          </p:cNvPr>
          <p:cNvSpPr/>
          <p:nvPr/>
        </p:nvSpPr>
        <p:spPr>
          <a:xfrm>
            <a:off x="1219200" y="3325281"/>
            <a:ext cx="3886201" cy="886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F16D4-8BC2-43A6-B9DF-CD682FB472DE}"/>
              </a:ext>
            </a:extLst>
          </p:cNvPr>
          <p:cNvSpPr/>
          <p:nvPr/>
        </p:nvSpPr>
        <p:spPr>
          <a:xfrm>
            <a:off x="1624695" y="3482770"/>
            <a:ext cx="3222172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Filling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8D6F-14BC-4522-924B-D532A4E29E50}"/>
              </a:ext>
            </a:extLst>
          </p:cNvPr>
          <p:cNvSpPr txBox="1"/>
          <p:nvPr/>
        </p:nvSpPr>
        <p:spPr>
          <a:xfrm>
            <a:off x="1817916" y="4230796"/>
            <a:ext cx="283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Natural Language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226AA-F089-4E0F-BE49-17FB9444D24B}"/>
              </a:ext>
            </a:extLst>
          </p:cNvPr>
          <p:cNvSpPr/>
          <p:nvPr/>
        </p:nvSpPr>
        <p:spPr>
          <a:xfrm>
            <a:off x="5501373" y="931694"/>
            <a:ext cx="2190750" cy="321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74083E4-F04E-4AA2-9CA2-F717F93BD16D}"/>
              </a:ext>
            </a:extLst>
          </p:cNvPr>
          <p:cNvSpPr/>
          <p:nvPr/>
        </p:nvSpPr>
        <p:spPr>
          <a:xfrm>
            <a:off x="8237771" y="2235719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046CBA-A429-41A3-AEF0-5216F526D1C0}"/>
              </a:ext>
            </a:extLst>
          </p:cNvPr>
          <p:cNvSpPr/>
          <p:nvPr/>
        </p:nvSpPr>
        <p:spPr>
          <a:xfrm>
            <a:off x="7948616" y="1754796"/>
            <a:ext cx="1148436" cy="40359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Knowledge 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FC06B-716F-4AEA-9EB8-EBE612B679A9}"/>
              </a:ext>
            </a:extLst>
          </p:cNvPr>
          <p:cNvCxnSpPr>
            <a:cxnSpLocks/>
          </p:cNvCxnSpPr>
          <p:nvPr/>
        </p:nvCxnSpPr>
        <p:spPr>
          <a:xfrm flipV="1">
            <a:off x="7689400" y="2484657"/>
            <a:ext cx="589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F78286-50C9-4C8D-B94C-1147D1D58F49}"/>
              </a:ext>
            </a:extLst>
          </p:cNvPr>
          <p:cNvCxnSpPr>
            <a:cxnSpLocks/>
          </p:cNvCxnSpPr>
          <p:nvPr/>
        </p:nvCxnSpPr>
        <p:spPr>
          <a:xfrm flipH="1">
            <a:off x="7689400" y="2761656"/>
            <a:ext cx="54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F4EC9F-CA82-40C2-BD53-9D4CA4F79DDF}"/>
              </a:ext>
            </a:extLst>
          </p:cNvPr>
          <p:cNvSpPr txBox="1"/>
          <p:nvPr/>
        </p:nvSpPr>
        <p:spPr>
          <a:xfrm>
            <a:off x="5734058" y="1477797"/>
            <a:ext cx="1628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Dialogue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6082F-896C-4000-BCBA-542B47C5CDC4}"/>
              </a:ext>
            </a:extLst>
          </p:cNvPr>
          <p:cNvSpPr txBox="1"/>
          <p:nvPr/>
        </p:nvSpPr>
        <p:spPr>
          <a:xfrm>
            <a:off x="5570772" y="1679720"/>
            <a:ext cx="1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(Dialogue State Tracking)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61879D-4F23-48E1-AAA3-B9EA94112E42}"/>
              </a:ext>
            </a:extLst>
          </p:cNvPr>
          <p:cNvCxnSpPr>
            <a:stCxn id="6" idx="0"/>
            <a:endCxn id="3" idx="1"/>
          </p:cNvCxnSpPr>
          <p:nvPr/>
        </p:nvCxnSpPr>
        <p:spPr>
          <a:xfrm flipV="1">
            <a:off x="634095" y="1374957"/>
            <a:ext cx="536121" cy="110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AD3D84-D982-474D-8D13-B45A040F202A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634095" y="2761656"/>
            <a:ext cx="585105" cy="10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4C98F-EA4F-4B9A-8EE0-BDF8000A8BA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56417" y="1374957"/>
            <a:ext cx="444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CBDE58-E527-4E12-829A-0E0A8C20E11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05401" y="3768544"/>
            <a:ext cx="395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8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</a:t>
            </a:r>
          </a:p>
        </p:txBody>
      </p:sp>
    </p:spTree>
    <p:extLst>
      <p:ext uri="{BB962C8B-B14F-4D97-AF65-F5344CB8AC3E}">
        <p14:creationId xmlns:p14="http://schemas.microsoft.com/office/powerpoint/2010/main" val="276223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2C1A6-2F94-4487-BBB5-402651C4F647}"/>
              </a:ext>
            </a:extLst>
          </p:cNvPr>
          <p:cNvSpPr txBox="1"/>
          <p:nvPr/>
        </p:nvSpPr>
        <p:spPr>
          <a:xfrm>
            <a:off x="278523" y="787688"/>
            <a:ext cx="8586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responses from scratch so generative.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and Dialogue System Chatbot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select responses from a predefined set based on user input, generative chatbots generate new responses dynamically, tailoring them to the specific context and content of the conversation.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large amount on text data.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more complex than rule based and retrieval based approach.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C5B37-567B-4555-AD03-C04EC827AE1E}"/>
              </a:ext>
            </a:extLst>
          </p:cNvPr>
          <p:cNvSpPr txBox="1"/>
          <p:nvPr/>
        </p:nvSpPr>
        <p:spPr>
          <a:xfrm>
            <a:off x="546331" y="3360480"/>
            <a:ext cx="3526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based</a:t>
            </a:r>
          </a:p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Short Term Memory)</a:t>
            </a:r>
          </a:p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(Gated Recurrent Unit)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D4F47-C754-444D-A03A-1A0F2FA82923}"/>
              </a:ext>
            </a:extLst>
          </p:cNvPr>
          <p:cNvSpPr txBox="1"/>
          <p:nvPr/>
        </p:nvSpPr>
        <p:spPr>
          <a:xfrm>
            <a:off x="4683277" y="3360480"/>
            <a:ext cx="399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based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AI)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(Meta AI)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 Research)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80332-983F-4596-949C-F98EA91CE2E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Chatbot: Introduction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Gemma2 (9 Billion Parameter Model)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10C939-5357-4567-AADB-060850574D01}"/>
              </a:ext>
            </a:extLst>
          </p:cNvPr>
          <p:cNvSpPr txBox="1"/>
          <p:nvPr/>
        </p:nvSpPr>
        <p:spPr>
          <a:xfrm>
            <a:off x="652864" y="802035"/>
            <a:ext cx="78382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Gemma 2 9B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‾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9-billion parameter decoder-only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model.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4" indent="-342900">
              <a:buFont typeface="Times New Roman" panose="02020603050405020304" pitchFamily="18" charset="0"/>
              <a:buChar char="‾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attention mechanisms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rotary positional     embeddings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efficiency</a:t>
            </a:r>
          </a:p>
          <a:p>
            <a:pPr lvl="4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buFont typeface="Times New Roman" panose="02020603050405020304" pitchFamily="18" charset="0"/>
              <a:buChar char="‾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inference, efficient fine tuning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        adaptation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6E54C-F114-423C-9F31-9163EB6F83B3}"/>
              </a:ext>
            </a:extLst>
          </p:cNvPr>
          <p:cNvSpPr txBox="1"/>
          <p:nvPr/>
        </p:nvSpPr>
        <p:spPr>
          <a:xfrm>
            <a:off x="652864" y="3081398"/>
            <a:ext cx="7838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Gemma 2 9B?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‾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Romanized Nepali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tokenization easier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288E0-EA17-4B42-83E6-00D16F6E1FC8}"/>
              </a:ext>
            </a:extLst>
          </p:cNvPr>
          <p:cNvSpPr txBox="1"/>
          <p:nvPr/>
        </p:nvSpPr>
        <p:spPr>
          <a:xfrm>
            <a:off x="410705" y="643180"/>
            <a:ext cx="4161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of Gemma 2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727FE-DCD7-432B-9A6C-7E50F0F39A79}"/>
              </a:ext>
            </a:extLst>
          </p:cNvPr>
          <p:cNvSpPr txBox="1"/>
          <p:nvPr/>
        </p:nvSpPr>
        <p:spPr>
          <a:xfrm>
            <a:off x="410705" y="1294109"/>
            <a:ext cx="75399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b="1" dirty="0"/>
              <a:t>17886 </a:t>
            </a:r>
            <a:r>
              <a:rPr lang="en-US" dirty="0"/>
              <a:t>Instructional datasets used.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dirty="0"/>
              <a:t>Fine-tuned on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</a:t>
            </a:r>
            <a:r>
              <a:rPr lang="en-US" dirty="0"/>
              <a:t>which a free </a:t>
            </a:r>
            <a:r>
              <a:rPr lang="en-US" b="1" dirty="0"/>
              <a:t>Tesla T4 GPU</a:t>
            </a:r>
            <a:r>
              <a:rPr lang="en-US" dirty="0"/>
              <a:t> (16GB VRAM).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b="1" dirty="0"/>
              <a:t>Model Storage</a:t>
            </a:r>
            <a:r>
              <a:rPr lang="en-US" dirty="0"/>
              <a:t> on </a:t>
            </a:r>
            <a:r>
              <a:rPr lang="en-US" b="1" dirty="0"/>
              <a:t>Hugging Face </a:t>
            </a:r>
            <a:r>
              <a:rPr lang="en-US" dirty="0"/>
              <a:t>for easy access.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dirty="0"/>
              <a:t>Deployed using Google </a:t>
            </a:r>
            <a:r>
              <a:rPr lang="en-US" dirty="0" err="1"/>
              <a:t>Colab</a:t>
            </a:r>
            <a:r>
              <a:rPr lang="en-US" dirty="0"/>
              <a:t> with </a:t>
            </a:r>
            <a:r>
              <a:rPr lang="en-US" b="1" dirty="0"/>
              <a:t>API tunneling.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b="1" dirty="0"/>
              <a:t>Pinecone vector store</a:t>
            </a:r>
            <a:r>
              <a:rPr lang="en-US" dirty="0"/>
              <a:t> utilize for dynamic data retrieval.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20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-19050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Computation Required for Fine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DF921-2CA2-49BE-B8B3-ED5BEB3A9E4B}"/>
              </a:ext>
            </a:extLst>
          </p:cNvPr>
          <p:cNvSpPr txBox="1"/>
          <p:nvPr/>
        </p:nvSpPr>
        <p:spPr>
          <a:xfrm>
            <a:off x="309321" y="1515144"/>
            <a:ext cx="392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14C284-7F18-408E-A756-2F2CB25A0E52}"/>
              </a:ext>
            </a:extLst>
          </p:cNvPr>
          <p:cNvGrpSpPr/>
          <p:nvPr/>
        </p:nvGrpSpPr>
        <p:grpSpPr>
          <a:xfrm>
            <a:off x="4966918" y="870103"/>
            <a:ext cx="4042165" cy="3200785"/>
            <a:chOff x="5036660" y="1776754"/>
            <a:chExt cx="4042165" cy="32007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031904-8712-4417-B2F6-740410C06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6660" y="1776754"/>
              <a:ext cx="3867727" cy="267765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1C6B2F-D94F-4F9F-9DE0-C0DF8CEE7EEF}"/>
                </a:ext>
              </a:extLst>
            </p:cNvPr>
            <p:cNvSpPr txBox="1"/>
            <p:nvPr/>
          </p:nvSpPr>
          <p:spPr>
            <a:xfrm>
              <a:off x="5323668" y="4454319"/>
              <a:ext cx="1363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Gemma 2 9b</a:t>
              </a:r>
            </a:p>
            <a:p>
              <a:pPr algn="ctr"/>
              <a:r>
                <a:rPr lang="en-US" b="1" dirty="0"/>
                <a:t>Model Size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AB2E49-7CE5-40D0-93E0-BB06053E95A5}"/>
                </a:ext>
              </a:extLst>
            </p:cNvPr>
            <p:cNvSpPr txBox="1"/>
            <p:nvPr/>
          </p:nvSpPr>
          <p:spPr>
            <a:xfrm>
              <a:off x="7682289" y="3859078"/>
              <a:ext cx="1396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Google </a:t>
              </a:r>
              <a:r>
                <a:rPr lang="en-US" b="1" dirty="0" err="1"/>
                <a:t>Colab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/>
                <a:t>Size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D8303E43-75B2-40D7-A045-DD7663E33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21" y="772118"/>
            <a:ext cx="443316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Weights Storage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pre-trained parameters.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Storage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weight updates during 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 States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Maintains momentum and scaling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Activations Memory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Holds intermediate outputs for backpropagation.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Requirement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Exceeds standard GPU limits, making full fine-tuning infeasible.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8FAFF-C6AA-4503-9113-1B7065B33C8D}"/>
              </a:ext>
            </a:extLst>
          </p:cNvPr>
          <p:cNvSpPr txBox="1"/>
          <p:nvPr/>
        </p:nvSpPr>
        <p:spPr>
          <a:xfrm>
            <a:off x="309321" y="3876618"/>
            <a:ext cx="4315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TION: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PEFT techniques for memory-efficient fine-tuning.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2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-19050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PEFT Technique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597F2-7BBE-4741-A5B6-3A828FCF8EDE}"/>
              </a:ext>
            </a:extLst>
          </p:cNvPr>
          <p:cNvSpPr txBox="1"/>
          <p:nvPr/>
        </p:nvSpPr>
        <p:spPr>
          <a:xfrm>
            <a:off x="329500" y="575979"/>
            <a:ext cx="62154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Quantization</a:t>
            </a:r>
          </a:p>
          <a:p>
            <a:pPr marL="285750" indent="-285750" algn="just">
              <a:buFont typeface="Arial" panose="020B0604020202020204" pitchFamily="34" charset="0"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model weight precision from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64-bit/32-bit to 4-bit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lowering memory use.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QLoRA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Freezes most model weights, trains only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adapter layers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efficiency.</a:t>
            </a:r>
          </a:p>
          <a:p>
            <a:pPr marL="285750" indent="-285750" algn="just">
              <a:buFont typeface="Arial" panose="020B0604020202020204" pitchFamily="34" charset="0"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quantization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further reducing memory needs.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243E-7290-48EA-9FBC-A9C0E723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276" y="332720"/>
            <a:ext cx="1644735" cy="373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2866E-B0F3-4521-A2A0-148B3368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735" y="3381012"/>
            <a:ext cx="3143412" cy="15431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96468-ECC5-4BAA-ACDD-627E253700F5}"/>
              </a:ext>
            </a:extLst>
          </p:cNvPr>
          <p:cNvCxnSpPr>
            <a:cxnSpLocks/>
          </p:cNvCxnSpPr>
          <p:nvPr/>
        </p:nvCxnSpPr>
        <p:spPr>
          <a:xfrm flipH="1">
            <a:off x="4850971" y="3921071"/>
            <a:ext cx="19915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A39-5311-4730-AA66-0103096A584E}"/>
              </a:ext>
            </a:extLst>
          </p:cNvPr>
          <p:cNvSpPr txBox="1"/>
          <p:nvPr/>
        </p:nvSpPr>
        <p:spPr>
          <a:xfrm flipH="1">
            <a:off x="4992115" y="3580691"/>
            <a:ext cx="210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7920C-7217-4599-A373-7B430C26DF0D}"/>
              </a:ext>
            </a:extLst>
          </p:cNvPr>
          <p:cNvSpPr txBox="1"/>
          <p:nvPr/>
        </p:nvSpPr>
        <p:spPr>
          <a:xfrm flipH="1">
            <a:off x="7779228" y="2022529"/>
            <a:ext cx="1202040" cy="31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</a:p>
        </p:txBody>
      </p:sp>
    </p:spTree>
    <p:extLst>
      <p:ext uri="{BB962C8B-B14F-4D97-AF65-F5344CB8AC3E}">
        <p14:creationId xmlns:p14="http://schemas.microsoft.com/office/powerpoint/2010/main" val="181037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5C9C62-BB30-4866-8370-67826080CF4C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3768-87DE-4B4A-9634-8349D5BC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667" y="1012758"/>
            <a:ext cx="7886700" cy="3263504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Manual Customer Support</a:t>
            </a:r>
          </a:p>
          <a:p>
            <a:pPr marL="13970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Slow Response Time</a:t>
            </a:r>
          </a:p>
          <a:p>
            <a:pPr marL="13970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Limited Language Support </a:t>
            </a:r>
          </a:p>
          <a:p>
            <a:pPr marL="139700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(English/Nepali)</a:t>
            </a:r>
          </a:p>
          <a:p>
            <a:pPr marL="13970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1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-19050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 (RAG Chatbot)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AC411-BB78-4A7D-AC6D-40F5707009C8}"/>
              </a:ext>
            </a:extLst>
          </p:cNvPr>
          <p:cNvSpPr txBox="1"/>
          <p:nvPr/>
        </p:nvSpPr>
        <p:spPr>
          <a:xfrm>
            <a:off x="1283020" y="1145758"/>
            <a:ext cx="137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Related Data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1D1D941-587A-495B-9B91-3BC9F45E1411}"/>
              </a:ext>
            </a:extLst>
          </p:cNvPr>
          <p:cNvSpPr/>
          <p:nvPr/>
        </p:nvSpPr>
        <p:spPr>
          <a:xfrm>
            <a:off x="6297423" y="1253480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F6EB3F-D1F8-432D-A0DE-89566DD54ADB}"/>
              </a:ext>
            </a:extLst>
          </p:cNvPr>
          <p:cNvSpPr/>
          <p:nvPr/>
        </p:nvSpPr>
        <p:spPr>
          <a:xfrm>
            <a:off x="6041627" y="976159"/>
            <a:ext cx="1115746" cy="22433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CE065B-669E-4F77-ACBD-249B0380B22F}"/>
              </a:ext>
            </a:extLst>
          </p:cNvPr>
          <p:cNvGrpSpPr/>
          <p:nvPr/>
        </p:nvGrpSpPr>
        <p:grpSpPr>
          <a:xfrm>
            <a:off x="3481555" y="996890"/>
            <a:ext cx="1353573" cy="881743"/>
            <a:chOff x="2596242" y="940197"/>
            <a:chExt cx="1353573" cy="88174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6BB708-5180-45F7-8877-6C7C3099A096}"/>
                </a:ext>
              </a:extLst>
            </p:cNvPr>
            <p:cNvSpPr/>
            <p:nvPr/>
          </p:nvSpPr>
          <p:spPr>
            <a:xfrm>
              <a:off x="2596242" y="940197"/>
              <a:ext cx="1338943" cy="8817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D1A4D9-05B4-4308-BA2A-2D35DCAFE5F3}"/>
                </a:ext>
              </a:extLst>
            </p:cNvPr>
            <p:cNvSpPr txBox="1"/>
            <p:nvPr/>
          </p:nvSpPr>
          <p:spPr>
            <a:xfrm>
              <a:off x="2610873" y="1196787"/>
              <a:ext cx="1338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231C5E-E5DF-4968-B2FC-FCD70D4BFA9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662874" y="1407368"/>
            <a:ext cx="8333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08CF59-DE68-4A6A-B302-10BDF00D680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35128" y="1407368"/>
            <a:ext cx="10594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B81ED1-7EE0-4F87-AA1E-0FD7815F26D3}"/>
              </a:ext>
            </a:extLst>
          </p:cNvPr>
          <p:cNvSpPr txBox="1"/>
          <p:nvPr/>
        </p:nvSpPr>
        <p:spPr>
          <a:xfrm>
            <a:off x="1136063" y="2571750"/>
            <a:ext cx="137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Query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F03CAE-11CB-4EA3-8D2C-52A2F14D0229}"/>
              </a:ext>
            </a:extLst>
          </p:cNvPr>
          <p:cNvCxnSpPr>
            <a:cxnSpLocks/>
          </p:cNvCxnSpPr>
          <p:nvPr/>
        </p:nvCxnSpPr>
        <p:spPr>
          <a:xfrm flipV="1">
            <a:off x="2477817" y="2725637"/>
            <a:ext cx="131585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A95AB3-787E-449B-81EF-A0E7A3443A1E}"/>
              </a:ext>
            </a:extLst>
          </p:cNvPr>
          <p:cNvCxnSpPr>
            <a:cxnSpLocks/>
          </p:cNvCxnSpPr>
          <p:nvPr/>
        </p:nvCxnSpPr>
        <p:spPr>
          <a:xfrm flipH="1" flipV="1">
            <a:off x="3793671" y="1878633"/>
            <a:ext cx="1" cy="84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7F0E7-CC2A-4ED5-AB71-AACD3E2D2A0A}"/>
              </a:ext>
            </a:extLst>
          </p:cNvPr>
          <p:cNvCxnSpPr/>
          <p:nvPr/>
        </p:nvCxnSpPr>
        <p:spPr>
          <a:xfrm>
            <a:off x="4484914" y="1878633"/>
            <a:ext cx="0" cy="847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51EA98-F75E-4712-ACD2-14B076B7A68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484913" y="2725637"/>
            <a:ext cx="1277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2E3DA6-9A24-4F5F-BA3F-06C37EF1CB9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99501" y="2028354"/>
            <a:ext cx="0" cy="38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A2FF03-40C1-46F8-A4A2-7A1F278A672B}"/>
              </a:ext>
            </a:extLst>
          </p:cNvPr>
          <p:cNvSpPr/>
          <p:nvPr/>
        </p:nvSpPr>
        <p:spPr>
          <a:xfrm>
            <a:off x="5762667" y="2523839"/>
            <a:ext cx="1673667" cy="4035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Useful Context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2F5688-5F65-4843-B922-1D3B6C8E93D9}"/>
              </a:ext>
            </a:extLst>
          </p:cNvPr>
          <p:cNvCxnSpPr>
            <a:stCxn id="34" idx="2"/>
          </p:cNvCxnSpPr>
          <p:nvPr/>
        </p:nvCxnSpPr>
        <p:spPr>
          <a:xfrm>
            <a:off x="6599501" y="2927434"/>
            <a:ext cx="2685" cy="795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CD1C2B-A873-4996-8D01-7E6EFB43A6B5}"/>
              </a:ext>
            </a:extLst>
          </p:cNvPr>
          <p:cNvSpPr/>
          <p:nvPr/>
        </p:nvSpPr>
        <p:spPr>
          <a:xfrm>
            <a:off x="5833424" y="3765550"/>
            <a:ext cx="1673667" cy="403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Prompt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prompt_template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F8E274-103B-48FD-8C9F-63FB99BD04B8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4920343" y="3967347"/>
            <a:ext cx="91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D9705C-E687-43B6-9AEF-72F8DDE45181}"/>
              </a:ext>
            </a:extLst>
          </p:cNvPr>
          <p:cNvGrpSpPr/>
          <p:nvPr/>
        </p:nvGrpSpPr>
        <p:grpSpPr>
          <a:xfrm>
            <a:off x="3581400" y="3526475"/>
            <a:ext cx="1358840" cy="881743"/>
            <a:chOff x="2792994" y="894031"/>
            <a:chExt cx="1358840" cy="881743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F3C7B9F-1FE4-42FF-A1DE-9B8494ADE059}"/>
                </a:ext>
              </a:extLst>
            </p:cNvPr>
            <p:cNvSpPr/>
            <p:nvPr/>
          </p:nvSpPr>
          <p:spPr>
            <a:xfrm>
              <a:off x="2792994" y="894031"/>
              <a:ext cx="1338943" cy="8817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0FF5EB-A138-4C9D-B15A-E36FECAE14FD}"/>
                </a:ext>
              </a:extLst>
            </p:cNvPr>
            <p:cNvSpPr txBox="1"/>
            <p:nvPr/>
          </p:nvSpPr>
          <p:spPr>
            <a:xfrm>
              <a:off x="2812892" y="1090470"/>
              <a:ext cx="1338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Fine Tuned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GEMMA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C25814-3098-4C10-918E-25CD6CC2F0F8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15917" y="3984524"/>
            <a:ext cx="1085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17707E4-11F3-42DB-995B-F4AC8969EB9A}"/>
              </a:ext>
            </a:extLst>
          </p:cNvPr>
          <p:cNvSpPr txBox="1"/>
          <p:nvPr/>
        </p:nvSpPr>
        <p:spPr>
          <a:xfrm>
            <a:off x="1149634" y="3722914"/>
            <a:ext cx="137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Response</a:t>
            </a:r>
          </a:p>
        </p:txBody>
      </p:sp>
    </p:spTree>
    <p:extLst>
      <p:ext uri="{BB962C8B-B14F-4D97-AF65-F5344CB8AC3E}">
        <p14:creationId xmlns:p14="http://schemas.microsoft.com/office/powerpoint/2010/main" val="3476106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25BA8DA1-D221-42C1-AB1D-30199264D258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Result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13158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p29">
            <a:extLst>
              <a:ext uri="{FF2B5EF4-FFF2-40B4-BE49-F238E27FC236}">
                <a16:creationId xmlns:a16="http://schemas.microsoft.com/office/drawing/2014/main" id="{A28906D4-FD00-41EF-8476-ED55D523DA2A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7619F-A900-455D-9F0D-25A7CC1CDA0E}"/>
              </a:ext>
            </a:extLst>
          </p:cNvPr>
          <p:cNvSpPr txBox="1"/>
          <p:nvPr/>
        </p:nvSpPr>
        <p:spPr>
          <a:xfrm>
            <a:off x="429414" y="1035646"/>
            <a:ext cx="8285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Lack of Roman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Nepali Dataset </a:t>
            </a:r>
            <a:r>
              <a:rPr lang="en-US" sz="2000" dirty="0"/>
              <a:t>publicly available to experiment.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Fine-tuning large language models for Romanized Nepali remains challenging due 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limited pre-trained resources.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Hardware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resource constraint </a:t>
            </a:r>
            <a:r>
              <a:rPr lang="en-US" sz="2000" dirty="0"/>
              <a:t>to train/fine tune large language model.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Hallucinations</a:t>
            </a:r>
            <a:r>
              <a:rPr lang="en-US" sz="2000" dirty="0"/>
              <a:t> of LLM (for ecommerce customer care we need accurate responses).</a:t>
            </a:r>
          </a:p>
        </p:txBody>
      </p:sp>
    </p:spTree>
    <p:extLst>
      <p:ext uri="{BB962C8B-B14F-4D97-AF65-F5344CB8AC3E}">
        <p14:creationId xmlns:p14="http://schemas.microsoft.com/office/powerpoint/2010/main" val="2781288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551A7580-799D-46A0-B1E6-41F224EE4324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1EA19-EC5C-4F80-A615-552032BCEF52}"/>
              </a:ext>
            </a:extLst>
          </p:cNvPr>
          <p:cNvSpPr txBox="1"/>
          <p:nvPr/>
        </p:nvSpPr>
        <p:spPr>
          <a:xfrm>
            <a:off x="85883" y="1052391"/>
            <a:ext cx="88105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- We explored chatbot techniques for e-commerce in Roman Nepali language focusing on rule-based, retrieval-based and generation-based approach.</a:t>
            </a:r>
          </a:p>
          <a:p>
            <a:endParaRPr lang="en-US" sz="2100" dirty="0"/>
          </a:p>
          <a:p>
            <a:r>
              <a:rPr lang="en-US" sz="2100" dirty="0"/>
              <a:t>- We Collected and prepared a diverse dataset to train machine learning model.</a:t>
            </a:r>
          </a:p>
          <a:p>
            <a:endParaRPr lang="en-US" sz="2100" dirty="0"/>
          </a:p>
          <a:p>
            <a:r>
              <a:rPr lang="en-US" sz="2100" dirty="0"/>
              <a:t>- Fine tuned small model [</a:t>
            </a:r>
            <a:r>
              <a:rPr lang="en-US" sz="2100" b="1" dirty="0"/>
              <a:t>gemma2 9B</a:t>
            </a:r>
            <a:r>
              <a:rPr lang="en-US" sz="2100" dirty="0"/>
              <a:t>] to learn the techniques for efficiently fine tuning on low resource.</a:t>
            </a:r>
          </a:p>
        </p:txBody>
      </p:sp>
    </p:spTree>
    <p:extLst>
      <p:ext uri="{BB962C8B-B14F-4D97-AF65-F5344CB8AC3E}">
        <p14:creationId xmlns:p14="http://schemas.microsoft.com/office/powerpoint/2010/main" val="618615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551A7580-799D-46A0-B1E6-41F224EE4324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126EE-B78E-4E3C-A01C-E82C3EED7835}"/>
              </a:ext>
            </a:extLst>
          </p:cNvPr>
          <p:cNvSpPr txBox="1"/>
          <p:nvPr/>
        </p:nvSpPr>
        <p:spPr>
          <a:xfrm>
            <a:off x="503163" y="1470590"/>
            <a:ext cx="8137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D. G. </a:t>
            </a:r>
            <a:r>
              <a:rPr lang="en-US" dirty="0" err="1"/>
              <a:t>Bobrow</a:t>
            </a:r>
            <a:r>
              <a:rPr lang="en-US" dirty="0"/>
              <a:t>, R. M. Kaplan, M. Kay, D. A. Norman, H. Thompson, and T. Winograd, “Gus, a frame-driven dialog system,” </a:t>
            </a:r>
            <a:r>
              <a:rPr lang="en-US" i="1" dirty="0"/>
              <a:t>Artificial Intelligence</a:t>
            </a:r>
            <a:r>
              <a:rPr lang="en-US" dirty="0"/>
              <a:t>, vol. 8, no. 2, pp. 155–173, Apr. 1977. [Online]. Available: </a:t>
            </a:r>
            <a:r>
              <a:rPr lang="en-US" dirty="0">
                <a:hlinkClick r:id="rId2"/>
              </a:rPr>
              <a:t>https://doi.org/10.1016/0004-3702(77)90018-2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[2] V.-T. Doan, Q.-T. Truong, D.-V. Nguyen, V.-T. Nguyen, and T.-N. N. </a:t>
            </a:r>
            <a:r>
              <a:rPr lang="en-US" dirty="0" err="1"/>
              <a:t>Luu</a:t>
            </a:r>
            <a:r>
              <a:rPr lang="en-US" dirty="0"/>
              <a:t>, “Efficient finetuning large language models for Vietnamese chatbot,” </a:t>
            </a:r>
            <a:r>
              <a:rPr lang="en-US" i="1" dirty="0" err="1"/>
              <a:t>arXiv</a:t>
            </a:r>
            <a:r>
              <a:rPr lang="en-US" i="1" dirty="0"/>
              <a:t> preprint arXiv:2309.04646</a:t>
            </a:r>
            <a:r>
              <a:rPr lang="en-US" dirty="0"/>
              <a:t>, 2023. [Online]. Available: </a:t>
            </a:r>
            <a:r>
              <a:rPr lang="en-US" dirty="0">
                <a:hlinkClick r:id="rId3"/>
              </a:rPr>
              <a:t>https://arxiv.org/abs/2309.04646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5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84E03-7CE3-4C7C-9649-FBCD6B8C0E0F}"/>
              </a:ext>
            </a:extLst>
          </p:cNvPr>
          <p:cNvSpPr txBox="1"/>
          <p:nvPr/>
        </p:nvSpPr>
        <p:spPr>
          <a:xfrm>
            <a:off x="1785858" y="1667139"/>
            <a:ext cx="5572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254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6208C-F747-4351-859E-AD199E4301C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0CEAD2-7FE3-46B6-8290-3D73AE319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79528" y="1336681"/>
            <a:ext cx="73849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Romanized Nepali E-commerce Chatbot Development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Architecture Analysis &amp; Optimization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Enhanced Response Quality with Dynamic Retrieval </a:t>
            </a:r>
          </a:p>
        </p:txBody>
      </p:sp>
    </p:spTree>
    <p:extLst>
      <p:ext uri="{BB962C8B-B14F-4D97-AF65-F5344CB8AC3E}">
        <p14:creationId xmlns:p14="http://schemas.microsoft.com/office/powerpoint/2010/main" val="199793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8D098-59C5-4537-AD89-A7CC469B93E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D0DF5-E1EB-4D96-AA3F-2ED4C881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545" y="854756"/>
            <a:ext cx="7694909" cy="3910971"/>
          </a:xfrm>
        </p:spPr>
        <p:txBody>
          <a:bodyPr>
            <a:no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 (Genial Understander System) [1]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frame-driven dialogue system (1977)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templates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conversations. It enabled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goal-directed interactions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influenced modern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recognition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Our chatbot applies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ML-based intent classification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Romanized Nepali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 in e-commerce.</a:t>
            </a:r>
          </a:p>
          <a:p>
            <a:pPr marL="139700" indent="0" algn="just">
              <a:buClr>
                <a:schemeClr val="accent5">
                  <a:lumMod val="75000"/>
                </a:schemeClr>
              </a:buClr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Unsloth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Fine-Tuning [2]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low-resource languages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Enhances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accuracy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despite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data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apply this to improve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Romanized Nepali chatbot performance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ensuring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responses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e-commerce customer care.</a:t>
            </a:r>
          </a:p>
          <a:p>
            <a:pPr marL="1397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4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9275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4;p31">
            <a:extLst>
              <a:ext uri="{FF2B5EF4-FFF2-40B4-BE49-F238E27FC236}">
                <a16:creationId xmlns:a16="http://schemas.microsoft.com/office/drawing/2014/main" id="{960A6258-DFB1-49D0-8A9C-5F76C34B9314}"/>
              </a:ext>
            </a:extLst>
          </p:cNvPr>
          <p:cNvSpPr txBox="1"/>
          <p:nvPr/>
        </p:nvSpPr>
        <p:spPr>
          <a:xfrm>
            <a:off x="4013422" y="1056804"/>
            <a:ext cx="1141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9E34F-16DE-4F70-A2C7-D7CD217341FF}"/>
              </a:ext>
            </a:extLst>
          </p:cNvPr>
          <p:cNvSpPr/>
          <p:nvPr/>
        </p:nvSpPr>
        <p:spPr>
          <a:xfrm>
            <a:off x="3747903" y="919545"/>
            <a:ext cx="1588958" cy="7974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11200" dist="50800" dir="5400000" sx="75000" sy="75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C34FD-D28C-4F7A-883A-B3F368904FB7}"/>
              </a:ext>
            </a:extLst>
          </p:cNvPr>
          <p:cNvSpPr/>
          <p:nvPr/>
        </p:nvSpPr>
        <p:spPr>
          <a:xfrm>
            <a:off x="979893" y="2673394"/>
            <a:ext cx="1873598" cy="7974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0F1DA-22D9-46F3-A6D7-4AE8948FDCAC}"/>
              </a:ext>
            </a:extLst>
          </p:cNvPr>
          <p:cNvSpPr/>
          <p:nvPr/>
        </p:nvSpPr>
        <p:spPr>
          <a:xfrm>
            <a:off x="3359933" y="2673394"/>
            <a:ext cx="2424133" cy="7974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CHATBOT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C940B-F25A-444D-A6E9-4B67CEB7B06B}"/>
              </a:ext>
            </a:extLst>
          </p:cNvPr>
          <p:cNvSpPr/>
          <p:nvPr/>
        </p:nvSpPr>
        <p:spPr>
          <a:xfrm>
            <a:off x="6365117" y="2673393"/>
            <a:ext cx="2141286" cy="7974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4F9E81-3E95-4C24-A063-082B0B924C7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16692" y="1716962"/>
            <a:ext cx="2625690" cy="95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D8EB7B-4674-4B69-A90C-0AF22A49DB3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42382" y="1716962"/>
            <a:ext cx="29618" cy="95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E6008B-7719-49B0-AACE-7E58D9E430C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542382" y="1716962"/>
            <a:ext cx="2893378" cy="956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4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15D16-498D-4244-863C-4C921EEAC93C}"/>
              </a:ext>
            </a:extLst>
          </p:cNvPr>
          <p:cNvSpPr txBox="1"/>
          <p:nvPr/>
        </p:nvSpPr>
        <p:spPr>
          <a:xfrm>
            <a:off x="156835" y="1311727"/>
            <a:ext cx="577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ON PREPARING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58700-3738-489D-A7CE-C646E9BB2D04}"/>
              </a:ext>
            </a:extLst>
          </p:cNvPr>
          <p:cNvSpPr txBox="1"/>
          <p:nvPr/>
        </p:nvSpPr>
        <p:spPr>
          <a:xfrm>
            <a:off x="156835" y="1724406"/>
            <a:ext cx="782783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 Generation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Ecommerce Q/A pair dataset (Roman Nepali)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Filtering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Intent and Entity Dataset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and Adding Prompt Template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E2E8F-7354-407F-9225-66BBC03A5772}"/>
              </a:ext>
            </a:extLst>
          </p:cNvPr>
          <p:cNvSpPr txBox="1"/>
          <p:nvPr/>
        </p:nvSpPr>
        <p:spPr>
          <a:xfrm>
            <a:off x="240224" y="1017215"/>
            <a:ext cx="8663552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GPT-4o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Romanized Nepali dialogues through diverse prompts, ensuring natural chatbot conversations with a balanced mix of: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user intents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(browsing, ordering, tracking)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suitable responses.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tones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(formal, informal, friendly, professional).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topics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(greetings, inquiries).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diversity and quality of the dataset, we used various prompt engineering techniques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(Zero Shot, Few Shot and Dynamic Scenario Prompt)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further validate and filter our dataset final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(17886)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CE7B0-1744-4B9A-B4D8-934F28CD2478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 Dataset: 17886 (Q/A pairs)</a:t>
            </a:r>
          </a:p>
        </p:txBody>
      </p:sp>
    </p:spTree>
    <p:extLst>
      <p:ext uri="{BB962C8B-B14F-4D97-AF65-F5344CB8AC3E}">
        <p14:creationId xmlns:p14="http://schemas.microsoft.com/office/powerpoint/2010/main" val="226039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1686</Words>
  <Application>Microsoft Office PowerPoint</Application>
  <PresentationFormat>On-screen Show (16:9)</PresentationFormat>
  <Paragraphs>252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Kshitiz gajurel</cp:lastModifiedBy>
  <cp:revision>183</cp:revision>
  <dcterms:modified xsi:type="dcterms:W3CDTF">2025-03-04T09:10:31Z</dcterms:modified>
</cp:coreProperties>
</file>