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2592435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67398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2021563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0D0C9A-2177-4ED6-8D90-4AA93B26993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774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17994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3233830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1564806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2588484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169609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419142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239772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404275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2182668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36984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324484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179361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F058A-9316-4F09-9224-DE0D0A4F4BC6}" type="datetimeFigureOut">
              <a:rPr lang="en-US" smtClean="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0D0C9A-2177-4ED6-8D90-4AA93B269935}" type="slidenum">
              <a:rPr lang="en-US" smtClean="0"/>
              <a:t>‹#›</a:t>
            </a:fld>
            <a:endParaRPr lang="en-US" dirty="0"/>
          </a:p>
        </p:txBody>
      </p:sp>
    </p:spTree>
    <p:extLst>
      <p:ext uri="{BB962C8B-B14F-4D97-AF65-F5344CB8AC3E}">
        <p14:creationId xmlns:p14="http://schemas.microsoft.com/office/powerpoint/2010/main" val="331414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9F058A-9316-4F09-9224-DE0D0A4F4BC6}" type="datetimeFigureOut">
              <a:rPr lang="en-US" smtClean="0"/>
              <a:t>2/19/2024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30D0C9A-2177-4ED6-8D90-4AA93B269935}" type="slidenum">
              <a:rPr lang="en-US" smtClean="0"/>
              <a:t>‹#›</a:t>
            </a:fld>
            <a:endParaRPr lang="en-US" dirty="0"/>
          </a:p>
        </p:txBody>
      </p:sp>
    </p:spTree>
    <p:extLst>
      <p:ext uri="{BB962C8B-B14F-4D97-AF65-F5344CB8AC3E}">
        <p14:creationId xmlns:p14="http://schemas.microsoft.com/office/powerpoint/2010/main" val="5540381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3267-D04A-125F-32B0-C8B721C19A24}"/>
              </a:ext>
            </a:extLst>
          </p:cNvPr>
          <p:cNvSpPr>
            <a:spLocks noGrp="1"/>
          </p:cNvSpPr>
          <p:nvPr>
            <p:ph type="ctrTitle"/>
          </p:nvPr>
        </p:nvSpPr>
        <p:spPr>
          <a:xfrm>
            <a:off x="1280161" y="1593669"/>
            <a:ext cx="6853645" cy="2203268"/>
          </a:xfrm>
        </p:spPr>
        <p:txBody>
          <a:bodyPr anchor="ctr" anchorCtr="0"/>
          <a:lstStyle/>
          <a:p>
            <a:pPr algn="l"/>
            <a:r>
              <a:rPr lang="en-IN" sz="3000" dirty="0"/>
              <a:t>enhancing business with 	effective insights</a:t>
            </a:r>
            <a:endParaRPr lang="en-US" sz="3000" dirty="0"/>
          </a:p>
        </p:txBody>
      </p:sp>
      <p:sp>
        <p:nvSpPr>
          <p:cNvPr id="3" name="Subtitle 2">
            <a:extLst>
              <a:ext uri="{FF2B5EF4-FFF2-40B4-BE49-F238E27FC236}">
                <a16:creationId xmlns:a16="http://schemas.microsoft.com/office/drawing/2014/main" id="{C5B39B77-B1D2-AA07-2C2E-E9D807C7F9E0}"/>
              </a:ext>
            </a:extLst>
          </p:cNvPr>
          <p:cNvSpPr>
            <a:spLocks noGrp="1"/>
          </p:cNvSpPr>
          <p:nvPr>
            <p:ph type="subTitle" idx="1"/>
          </p:nvPr>
        </p:nvSpPr>
        <p:spPr>
          <a:xfrm>
            <a:off x="3232329" y="4246875"/>
            <a:ext cx="8602620" cy="595092"/>
          </a:xfrm>
        </p:spPr>
        <p:txBody>
          <a:bodyPr>
            <a:normAutofit/>
          </a:bodyPr>
          <a:lstStyle/>
          <a:p>
            <a:r>
              <a:rPr lang="en-IN" sz="2100" b="1" dirty="0"/>
              <a:t>			</a:t>
            </a:r>
            <a:r>
              <a:rPr lang="en-IN" dirty="0">
                <a:effectLst/>
                <a:latin typeface="Calibri" panose="020F0502020204030204" pitchFamily="34" charset="0"/>
                <a:ea typeface="Calibri" panose="020F0502020204030204" pitchFamily="34" charset="0"/>
                <a:cs typeface="Arial" panose="020B0604020202020204" pitchFamily="34" charset="0"/>
              </a:rPr>
              <a:t> –</a:t>
            </a:r>
            <a:r>
              <a:rPr lang="en-IN" sz="2100" b="1" dirty="0"/>
              <a:t> Tata Insights and Quants (“Tata iQ”)</a:t>
            </a:r>
            <a:endParaRPr lang="en-US" sz="2100" b="1" dirty="0"/>
          </a:p>
        </p:txBody>
      </p:sp>
      <p:pic>
        <p:nvPicPr>
          <p:cNvPr id="5" name="Picture 4">
            <a:extLst>
              <a:ext uri="{FF2B5EF4-FFF2-40B4-BE49-F238E27FC236}">
                <a16:creationId xmlns:a16="http://schemas.microsoft.com/office/drawing/2014/main" id="{7A08141D-86D5-509E-9F2B-B93C60A19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0249" y="1078997"/>
            <a:ext cx="3079908" cy="2717940"/>
          </a:xfrm>
          <a:prstGeom prst="rect">
            <a:avLst/>
          </a:prstGeom>
        </p:spPr>
      </p:pic>
    </p:spTree>
    <p:extLst>
      <p:ext uri="{BB962C8B-B14F-4D97-AF65-F5344CB8AC3E}">
        <p14:creationId xmlns:p14="http://schemas.microsoft.com/office/powerpoint/2010/main" val="33264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p:cTn id="3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97FA-5D0C-C6F1-F386-3D558640B5A1}"/>
              </a:ext>
            </a:extLst>
          </p:cNvPr>
          <p:cNvSpPr>
            <a:spLocks noGrp="1"/>
          </p:cNvSpPr>
          <p:nvPr>
            <p:ph type="title"/>
          </p:nvPr>
        </p:nvSpPr>
        <p:spPr>
          <a:xfrm>
            <a:off x="1158240" y="984068"/>
            <a:ext cx="3509554" cy="1170195"/>
          </a:xfrm>
        </p:spPr>
        <p:txBody>
          <a:bodyPr>
            <a:normAutofit/>
          </a:bodyPr>
          <a:lstStyle/>
          <a:p>
            <a:r>
              <a:rPr lang="en-IN" sz="2400" b="1" dirty="0">
                <a:effectLst/>
                <a:latin typeface="Candara Light" panose="020E0502030303020204" pitchFamily="34" charset="0"/>
                <a:ea typeface="Calibri" panose="020F0502020204030204" pitchFamily="34" charset="0"/>
                <a:cs typeface="Arial" panose="020B0604020202020204" pitchFamily="34" charset="0"/>
              </a:rPr>
              <a:t>Descriptive Analytics</a:t>
            </a:r>
            <a:endParaRPr lang="en-US" sz="2400" dirty="0">
              <a:latin typeface="Candara Light" panose="020E0502030303020204" pitchFamily="34" charset="0"/>
            </a:endParaRPr>
          </a:p>
        </p:txBody>
      </p:sp>
      <p:sp>
        <p:nvSpPr>
          <p:cNvPr id="3" name="Content Placeholder 2">
            <a:extLst>
              <a:ext uri="{FF2B5EF4-FFF2-40B4-BE49-F238E27FC236}">
                <a16:creationId xmlns:a16="http://schemas.microsoft.com/office/drawing/2014/main" id="{E6A4DF1B-B49E-C6FC-1913-44BE9F05A934}"/>
              </a:ext>
            </a:extLst>
          </p:cNvPr>
          <p:cNvSpPr>
            <a:spLocks noGrp="1"/>
          </p:cNvSpPr>
          <p:nvPr>
            <p:ph idx="1"/>
          </p:nvPr>
        </p:nvSpPr>
        <p:spPr>
          <a:xfrm>
            <a:off x="919119" y="2404774"/>
            <a:ext cx="10353762" cy="3212254"/>
          </a:xfrm>
        </p:spPr>
        <p:txBody>
          <a:bodyPr>
            <a:noAutofit/>
          </a:bodyPr>
          <a:lstStyle/>
          <a:p>
            <a:pPr lvl="1" algn="just">
              <a:buBlip>
                <a:blip r:embed="rId2"/>
              </a:buBlip>
            </a:pPr>
            <a:r>
              <a:rPr lang="en-US" dirty="0"/>
              <a:t> From March, the consistency over the trendline shows that there was a gradual growth in revenue, which reached its maximum of 1.51 million in November from 1.15 million in October.</a:t>
            </a:r>
          </a:p>
          <a:p>
            <a:pPr marL="457200" lvl="1" indent="0" algn="just">
              <a:buNone/>
            </a:pPr>
            <a:endParaRPr lang="en-US" dirty="0"/>
          </a:p>
          <a:p>
            <a:pPr lvl="1" algn="just">
              <a:buBlip>
                <a:blip r:embed="rId2"/>
              </a:buBlip>
            </a:pPr>
            <a:r>
              <a:rPr lang="en-US" dirty="0"/>
              <a:t> Business experienced a sudden downfall in December to 0.64 million.</a:t>
            </a:r>
          </a:p>
          <a:p>
            <a:pPr marL="457200" lvl="1" indent="0" algn="just">
              <a:buNone/>
            </a:pPr>
            <a:endParaRPr lang="en-US" dirty="0"/>
          </a:p>
          <a:p>
            <a:pPr lvl="1" algn="just">
              <a:buBlip>
                <a:blip r:embed="rId2"/>
              </a:buBlip>
            </a:pPr>
            <a:r>
              <a:rPr lang="en-US" dirty="0"/>
              <a:t> Netherlands was the topmost country, which made 285,000 of revenue with the quantity of products sold around 200,000 units.</a:t>
            </a:r>
          </a:p>
        </p:txBody>
      </p:sp>
      <p:sp>
        <p:nvSpPr>
          <p:cNvPr id="5" name="TextBox 4">
            <a:extLst>
              <a:ext uri="{FF2B5EF4-FFF2-40B4-BE49-F238E27FC236}">
                <a16:creationId xmlns:a16="http://schemas.microsoft.com/office/drawing/2014/main" id="{780A1AF3-FB0F-1223-1887-C9D3CF509984}"/>
              </a:ext>
            </a:extLst>
          </p:cNvPr>
          <p:cNvSpPr txBox="1"/>
          <p:nvPr/>
        </p:nvSpPr>
        <p:spPr>
          <a:xfrm>
            <a:off x="4600303" y="1342327"/>
            <a:ext cx="3691290" cy="415498"/>
          </a:xfrm>
          <a:prstGeom prst="rect">
            <a:avLst/>
          </a:prstGeom>
          <a:noFill/>
        </p:spPr>
        <p:txBody>
          <a:bodyPr wrap="square">
            <a:spAutoFit/>
          </a:bodyPr>
          <a:lstStyle/>
          <a:p>
            <a:r>
              <a:rPr lang="en-US" dirty="0">
                <a:sym typeface="Wingdings" panose="05000000000000000000" pitchFamily="2" charset="2"/>
              </a:rPr>
              <a:t>   </a:t>
            </a:r>
            <a:r>
              <a:rPr lang="en-US" sz="2100" i="1" dirty="0"/>
              <a:t>“What happened?”</a:t>
            </a:r>
          </a:p>
        </p:txBody>
      </p:sp>
      <p:pic>
        <p:nvPicPr>
          <p:cNvPr id="11" name="Picture 10">
            <a:extLst>
              <a:ext uri="{FF2B5EF4-FFF2-40B4-BE49-F238E27FC236}">
                <a16:creationId xmlns:a16="http://schemas.microsoft.com/office/drawing/2014/main" id="{0A3D3E70-8645-F26C-0D17-1FAC62157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0527" y="771061"/>
            <a:ext cx="1542354" cy="1508457"/>
          </a:xfrm>
          <a:prstGeom prst="rect">
            <a:avLst/>
          </a:prstGeom>
        </p:spPr>
      </p:pic>
    </p:spTree>
    <p:extLst>
      <p:ext uri="{BB962C8B-B14F-4D97-AF65-F5344CB8AC3E}">
        <p14:creationId xmlns:p14="http://schemas.microsoft.com/office/powerpoint/2010/main" val="428888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80">
                                          <p:stCondLst>
                                            <p:cond delay="0"/>
                                          </p:stCondLst>
                                        </p:cTn>
                                        <p:tgtEl>
                                          <p:spTgt spid="11"/>
                                        </p:tgtEl>
                                      </p:cBhvr>
                                    </p:animEffect>
                                    <p:anim calcmode="lin" valueType="num">
                                      <p:cBhvr>
                                        <p:cTn id="1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4" dur="26">
                                          <p:stCondLst>
                                            <p:cond delay="650"/>
                                          </p:stCondLst>
                                        </p:cTn>
                                        <p:tgtEl>
                                          <p:spTgt spid="11"/>
                                        </p:tgtEl>
                                      </p:cBhvr>
                                      <p:to x="100000" y="60000"/>
                                    </p:animScale>
                                    <p:animScale>
                                      <p:cBhvr>
                                        <p:cTn id="25" dur="166" decel="50000">
                                          <p:stCondLst>
                                            <p:cond delay="676"/>
                                          </p:stCondLst>
                                        </p:cTn>
                                        <p:tgtEl>
                                          <p:spTgt spid="11"/>
                                        </p:tgtEl>
                                      </p:cBhvr>
                                      <p:to x="100000" y="100000"/>
                                    </p:animScale>
                                    <p:animScale>
                                      <p:cBhvr>
                                        <p:cTn id="26" dur="26">
                                          <p:stCondLst>
                                            <p:cond delay="1312"/>
                                          </p:stCondLst>
                                        </p:cTn>
                                        <p:tgtEl>
                                          <p:spTgt spid="11"/>
                                        </p:tgtEl>
                                      </p:cBhvr>
                                      <p:to x="100000" y="80000"/>
                                    </p:animScale>
                                    <p:animScale>
                                      <p:cBhvr>
                                        <p:cTn id="27" dur="166" decel="50000">
                                          <p:stCondLst>
                                            <p:cond delay="1338"/>
                                          </p:stCondLst>
                                        </p:cTn>
                                        <p:tgtEl>
                                          <p:spTgt spid="11"/>
                                        </p:tgtEl>
                                      </p:cBhvr>
                                      <p:to x="100000" y="100000"/>
                                    </p:animScale>
                                    <p:animScale>
                                      <p:cBhvr>
                                        <p:cTn id="28" dur="26">
                                          <p:stCondLst>
                                            <p:cond delay="1642"/>
                                          </p:stCondLst>
                                        </p:cTn>
                                        <p:tgtEl>
                                          <p:spTgt spid="11"/>
                                        </p:tgtEl>
                                      </p:cBhvr>
                                      <p:to x="100000" y="90000"/>
                                    </p:animScale>
                                    <p:animScale>
                                      <p:cBhvr>
                                        <p:cTn id="29" dur="166" decel="50000">
                                          <p:stCondLst>
                                            <p:cond delay="1668"/>
                                          </p:stCondLst>
                                        </p:cTn>
                                        <p:tgtEl>
                                          <p:spTgt spid="11"/>
                                        </p:tgtEl>
                                      </p:cBhvr>
                                      <p:to x="100000" y="100000"/>
                                    </p:animScale>
                                    <p:animScale>
                                      <p:cBhvr>
                                        <p:cTn id="30" dur="26">
                                          <p:stCondLst>
                                            <p:cond delay="1808"/>
                                          </p:stCondLst>
                                        </p:cTn>
                                        <p:tgtEl>
                                          <p:spTgt spid="11"/>
                                        </p:tgtEl>
                                      </p:cBhvr>
                                      <p:to x="100000" y="95000"/>
                                    </p:animScale>
                                    <p:animScale>
                                      <p:cBhvr>
                                        <p:cTn id="31" dur="166" decel="50000">
                                          <p:stCondLst>
                                            <p:cond delay="1834"/>
                                          </p:stCondLst>
                                        </p:cTn>
                                        <p:tgtEl>
                                          <p:spTgt spid="11"/>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1000"/>
                                        <p:tgtEl>
                                          <p:spTgt spid="3">
                                            <p:txEl>
                                              <p:pRg st="0" end="0"/>
                                            </p:txEl>
                                          </p:spTgt>
                                        </p:tgtEl>
                                      </p:cBhvr>
                                    </p:animEffect>
                                    <p:anim calcmode="lin" valueType="num">
                                      <p:cBhvr>
                                        <p:cTn id="3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1000"/>
                                        <p:tgtEl>
                                          <p:spTgt spid="3">
                                            <p:txEl>
                                              <p:pRg st="2" end="2"/>
                                            </p:txEl>
                                          </p:spTgt>
                                        </p:tgtEl>
                                      </p:cBhvr>
                                    </p:animEffect>
                                    <p:anim calcmode="lin" valueType="num">
                                      <p:cBhvr>
                                        <p:cTn id="4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FFBC3A-BEA7-251A-A7CE-33CEB1CFC673}"/>
              </a:ext>
            </a:extLst>
          </p:cNvPr>
          <p:cNvSpPr>
            <a:spLocks noGrp="1"/>
          </p:cNvSpPr>
          <p:nvPr>
            <p:ph type="title"/>
          </p:nvPr>
        </p:nvSpPr>
        <p:spPr>
          <a:xfrm>
            <a:off x="1158240" y="984069"/>
            <a:ext cx="3509554" cy="1062446"/>
          </a:xfrm>
        </p:spPr>
        <p:txBody>
          <a:bodyPr>
            <a:normAutofit/>
          </a:bodyPr>
          <a:lstStyle/>
          <a:p>
            <a:r>
              <a:rPr lang="en-IN" sz="2400" b="1" dirty="0">
                <a:effectLst/>
                <a:latin typeface="Candara Light" panose="020E0502030303020204" pitchFamily="34" charset="0"/>
                <a:ea typeface="Calibri" panose="020F0502020204030204" pitchFamily="34" charset="0"/>
                <a:cs typeface="Arial" panose="020B0604020202020204" pitchFamily="34" charset="0"/>
              </a:rPr>
              <a:t>Diagnostic Analytics</a:t>
            </a:r>
            <a:endParaRPr lang="en-US" sz="2400" dirty="0">
              <a:latin typeface="Candara Light" panose="020E0502030303020204" pitchFamily="34" charset="0"/>
            </a:endParaRPr>
          </a:p>
        </p:txBody>
      </p:sp>
      <p:sp>
        <p:nvSpPr>
          <p:cNvPr id="8" name="Content Placeholder 2">
            <a:extLst>
              <a:ext uri="{FF2B5EF4-FFF2-40B4-BE49-F238E27FC236}">
                <a16:creationId xmlns:a16="http://schemas.microsoft.com/office/drawing/2014/main" id="{4F7EB34B-99E8-4423-9BDB-040A5EF9FD3C}"/>
              </a:ext>
            </a:extLst>
          </p:cNvPr>
          <p:cNvSpPr>
            <a:spLocks noGrp="1"/>
          </p:cNvSpPr>
          <p:nvPr>
            <p:ph idx="1"/>
          </p:nvPr>
        </p:nvSpPr>
        <p:spPr>
          <a:xfrm>
            <a:off x="919119" y="2333897"/>
            <a:ext cx="10353762" cy="4058194"/>
          </a:xfrm>
        </p:spPr>
        <p:txBody>
          <a:bodyPr>
            <a:normAutofit/>
          </a:bodyPr>
          <a:lstStyle/>
          <a:p>
            <a:pPr lvl="1" algn="just">
              <a:buBlip>
                <a:blip r:embed="rId2"/>
              </a:buBlip>
            </a:pPr>
            <a:r>
              <a:rPr lang="en-US" sz="1500" dirty="0"/>
              <a:t> Least 10 countries, which failed to perform well are United Arab Emirates, Malta, Czech Republic, Lithuania, European Community, Lebanon, Brazil, South Africa, Bahrain, Saudi Arabia. These countries might not have concentrated on retaining customers and advertising about the various benefits of the products, and availing more offers during seasonal period could have missed.</a:t>
            </a:r>
          </a:p>
          <a:p>
            <a:pPr lvl="1" algn="just">
              <a:buBlip>
                <a:blip r:embed="rId2"/>
              </a:buBlip>
            </a:pPr>
            <a:endParaRPr lang="en-US" sz="1500" dirty="0"/>
          </a:p>
          <a:p>
            <a:pPr lvl="1" algn="just">
              <a:buBlip>
                <a:blip r:embed="rId2"/>
              </a:buBlip>
            </a:pPr>
            <a:r>
              <a:rPr lang="en-US" sz="1500" dirty="0"/>
              <a:t>In 2011, January, February, April and December months didn’t perform well. Evidently, making the customers purchases different products during this time with offers and discounts would have helped deliver better results.</a:t>
            </a:r>
          </a:p>
          <a:p>
            <a:pPr marL="457200" lvl="1" indent="0" algn="just">
              <a:buNone/>
            </a:pPr>
            <a:endParaRPr lang="en-US" sz="1500" dirty="0"/>
          </a:p>
          <a:p>
            <a:pPr lvl="1" algn="just">
              <a:buBlip>
                <a:blip r:embed="rId2"/>
              </a:buBlip>
            </a:pPr>
            <a:r>
              <a:rPr lang="en-US" sz="1500" dirty="0"/>
              <a:t>With respect to the customers, the least contributed ones could have been given with more offers and gifts to make the customers contribute better for the positive results.</a:t>
            </a:r>
          </a:p>
        </p:txBody>
      </p:sp>
      <p:sp>
        <p:nvSpPr>
          <p:cNvPr id="9" name="TextBox 8">
            <a:extLst>
              <a:ext uri="{FF2B5EF4-FFF2-40B4-BE49-F238E27FC236}">
                <a16:creationId xmlns:a16="http://schemas.microsoft.com/office/drawing/2014/main" id="{B08CE4EA-25E7-0A29-01F1-3480CFFC473F}"/>
              </a:ext>
            </a:extLst>
          </p:cNvPr>
          <p:cNvSpPr txBox="1"/>
          <p:nvPr/>
        </p:nvSpPr>
        <p:spPr>
          <a:xfrm>
            <a:off x="4667793" y="1263929"/>
            <a:ext cx="3957013" cy="415498"/>
          </a:xfrm>
          <a:prstGeom prst="rect">
            <a:avLst/>
          </a:prstGeom>
          <a:noFill/>
        </p:spPr>
        <p:txBody>
          <a:bodyPr wrap="square">
            <a:spAutoFit/>
          </a:bodyPr>
          <a:lstStyle/>
          <a:p>
            <a:r>
              <a:rPr lang="en-US" dirty="0">
                <a:sym typeface="Wingdings" panose="05000000000000000000" pitchFamily="2" charset="2"/>
              </a:rPr>
              <a:t>  </a:t>
            </a:r>
            <a:r>
              <a:rPr lang="en-US" sz="2100" dirty="0">
                <a:sym typeface="Wingdings" panose="05000000000000000000" pitchFamily="2" charset="2"/>
              </a:rPr>
              <a:t> </a:t>
            </a:r>
            <a:r>
              <a:rPr lang="en-US" sz="2100" i="1" dirty="0"/>
              <a:t>“Why did this happen?”</a:t>
            </a:r>
          </a:p>
        </p:txBody>
      </p:sp>
      <p:pic>
        <p:nvPicPr>
          <p:cNvPr id="11" name="Picture 10">
            <a:extLst>
              <a:ext uri="{FF2B5EF4-FFF2-40B4-BE49-F238E27FC236}">
                <a16:creationId xmlns:a16="http://schemas.microsoft.com/office/drawing/2014/main" id="{B9EF142D-8E1A-B933-9C9E-1BAC83209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550" y="748319"/>
            <a:ext cx="1454331" cy="1441887"/>
          </a:xfrm>
          <a:prstGeom prst="rect">
            <a:avLst/>
          </a:prstGeom>
        </p:spPr>
      </p:pic>
    </p:spTree>
    <p:extLst>
      <p:ext uri="{BB962C8B-B14F-4D97-AF65-F5344CB8AC3E}">
        <p14:creationId xmlns:p14="http://schemas.microsoft.com/office/powerpoint/2010/main" val="242061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80">
                                          <p:stCondLst>
                                            <p:cond delay="0"/>
                                          </p:stCondLst>
                                        </p:cTn>
                                        <p:tgtEl>
                                          <p:spTgt spid="11"/>
                                        </p:tgtEl>
                                      </p:cBhvr>
                                    </p:animEffect>
                                    <p:anim calcmode="lin" valueType="num">
                                      <p:cBhvr>
                                        <p:cTn id="1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4" dur="26">
                                          <p:stCondLst>
                                            <p:cond delay="650"/>
                                          </p:stCondLst>
                                        </p:cTn>
                                        <p:tgtEl>
                                          <p:spTgt spid="11"/>
                                        </p:tgtEl>
                                      </p:cBhvr>
                                      <p:to x="100000" y="60000"/>
                                    </p:animScale>
                                    <p:animScale>
                                      <p:cBhvr>
                                        <p:cTn id="25" dur="166" decel="50000">
                                          <p:stCondLst>
                                            <p:cond delay="676"/>
                                          </p:stCondLst>
                                        </p:cTn>
                                        <p:tgtEl>
                                          <p:spTgt spid="11"/>
                                        </p:tgtEl>
                                      </p:cBhvr>
                                      <p:to x="100000" y="100000"/>
                                    </p:animScale>
                                    <p:animScale>
                                      <p:cBhvr>
                                        <p:cTn id="26" dur="26">
                                          <p:stCondLst>
                                            <p:cond delay="1312"/>
                                          </p:stCondLst>
                                        </p:cTn>
                                        <p:tgtEl>
                                          <p:spTgt spid="11"/>
                                        </p:tgtEl>
                                      </p:cBhvr>
                                      <p:to x="100000" y="80000"/>
                                    </p:animScale>
                                    <p:animScale>
                                      <p:cBhvr>
                                        <p:cTn id="27" dur="166" decel="50000">
                                          <p:stCondLst>
                                            <p:cond delay="1338"/>
                                          </p:stCondLst>
                                        </p:cTn>
                                        <p:tgtEl>
                                          <p:spTgt spid="11"/>
                                        </p:tgtEl>
                                      </p:cBhvr>
                                      <p:to x="100000" y="100000"/>
                                    </p:animScale>
                                    <p:animScale>
                                      <p:cBhvr>
                                        <p:cTn id="28" dur="26">
                                          <p:stCondLst>
                                            <p:cond delay="1642"/>
                                          </p:stCondLst>
                                        </p:cTn>
                                        <p:tgtEl>
                                          <p:spTgt spid="11"/>
                                        </p:tgtEl>
                                      </p:cBhvr>
                                      <p:to x="100000" y="90000"/>
                                    </p:animScale>
                                    <p:animScale>
                                      <p:cBhvr>
                                        <p:cTn id="29" dur="166" decel="50000">
                                          <p:stCondLst>
                                            <p:cond delay="1668"/>
                                          </p:stCondLst>
                                        </p:cTn>
                                        <p:tgtEl>
                                          <p:spTgt spid="11"/>
                                        </p:tgtEl>
                                      </p:cBhvr>
                                      <p:to x="100000" y="100000"/>
                                    </p:animScale>
                                    <p:animScale>
                                      <p:cBhvr>
                                        <p:cTn id="30" dur="26">
                                          <p:stCondLst>
                                            <p:cond delay="1808"/>
                                          </p:stCondLst>
                                        </p:cTn>
                                        <p:tgtEl>
                                          <p:spTgt spid="11"/>
                                        </p:tgtEl>
                                      </p:cBhvr>
                                      <p:to x="100000" y="95000"/>
                                    </p:animScale>
                                    <p:animScale>
                                      <p:cBhvr>
                                        <p:cTn id="31" dur="166" decel="50000">
                                          <p:stCondLst>
                                            <p:cond delay="1834"/>
                                          </p:stCondLst>
                                        </p:cTn>
                                        <p:tgtEl>
                                          <p:spTgt spid="11"/>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fade">
                                      <p:cBhvr>
                                        <p:cTn id="41" dur="1000"/>
                                        <p:tgtEl>
                                          <p:spTgt spid="8">
                                            <p:txEl>
                                              <p:pRg st="2" end="2"/>
                                            </p:txEl>
                                          </p:spTgt>
                                        </p:tgtEl>
                                      </p:cBhvr>
                                    </p:animEffect>
                                    <p:anim calcmode="lin" valueType="num">
                                      <p:cBhvr>
                                        <p:cTn id="4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1000"/>
                                        <p:tgtEl>
                                          <p:spTgt spid="8">
                                            <p:txEl>
                                              <p:pRg st="4" end="4"/>
                                            </p:txEl>
                                          </p:spTgt>
                                        </p:tgtEl>
                                      </p:cBhvr>
                                    </p:animEffect>
                                    <p:anim calcmode="lin" valueType="num">
                                      <p:cBhvr>
                                        <p:cTn id="4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F3B28F-12B8-3513-B7D8-456448EF698F}"/>
              </a:ext>
            </a:extLst>
          </p:cNvPr>
          <p:cNvSpPr txBox="1">
            <a:spLocks/>
          </p:cNvSpPr>
          <p:nvPr/>
        </p:nvSpPr>
        <p:spPr>
          <a:xfrm>
            <a:off x="1158240" y="984068"/>
            <a:ext cx="3509554" cy="116205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2400" b="1" dirty="0">
                <a:effectLst/>
                <a:latin typeface="Candara Light" panose="020E0502030303020204" pitchFamily="34" charset="0"/>
                <a:ea typeface="Calibri" panose="020F0502020204030204" pitchFamily="34" charset="0"/>
                <a:cs typeface="Arial" panose="020B0604020202020204" pitchFamily="34" charset="0"/>
              </a:rPr>
              <a:t>Predictive Analytics</a:t>
            </a:r>
            <a:endParaRPr lang="en-US" sz="2400" dirty="0">
              <a:latin typeface="Candara Light" panose="020E0502030303020204" pitchFamily="34" charset="0"/>
            </a:endParaRPr>
          </a:p>
        </p:txBody>
      </p:sp>
      <p:sp>
        <p:nvSpPr>
          <p:cNvPr id="5" name="Content Placeholder 2">
            <a:extLst>
              <a:ext uri="{FF2B5EF4-FFF2-40B4-BE49-F238E27FC236}">
                <a16:creationId xmlns:a16="http://schemas.microsoft.com/office/drawing/2014/main" id="{8EAA08B3-5D99-E3B0-E936-F3ECCF0C7570}"/>
              </a:ext>
            </a:extLst>
          </p:cNvPr>
          <p:cNvSpPr txBox="1">
            <a:spLocks/>
          </p:cNvSpPr>
          <p:nvPr/>
        </p:nvSpPr>
        <p:spPr>
          <a:xfrm>
            <a:off x="919118" y="2404775"/>
            <a:ext cx="10384607" cy="364731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lvl="1" algn="just">
              <a:buFont typeface="Arial" panose="020B0604020202020204" pitchFamily="34" charset="0"/>
              <a:buBlip>
                <a:blip r:embed="rId2"/>
              </a:buBlip>
            </a:pPr>
            <a:r>
              <a:rPr lang="en-US" sz="1650" dirty="0"/>
              <a:t>Focusing on recognizing and offering the customers, who contributed more for the business is predicted to grow the business in a lot more dimensions.</a:t>
            </a:r>
          </a:p>
          <a:p>
            <a:pPr marL="457200" lvl="1" indent="0" algn="just">
              <a:buNone/>
            </a:pPr>
            <a:endParaRPr lang="en-US" sz="1650" dirty="0"/>
          </a:p>
          <a:p>
            <a:pPr lvl="1" algn="just">
              <a:buFont typeface="Arial" panose="020B0604020202020204" pitchFamily="34" charset="0"/>
              <a:buBlip>
                <a:blip r:embed="rId2"/>
              </a:buBlip>
            </a:pPr>
            <a:r>
              <a:rPr lang="en-US" sz="1650" dirty="0"/>
              <a:t>Retaining the customers like giving more offers and gifts is forecasted to bring more new customers from their satisfied feedbacks, which has a possibility of getting leads indirectly.</a:t>
            </a:r>
          </a:p>
          <a:p>
            <a:pPr marL="457200" lvl="1" indent="0" algn="just">
              <a:buNone/>
            </a:pPr>
            <a:endParaRPr lang="en-US" sz="1650" dirty="0"/>
          </a:p>
          <a:p>
            <a:pPr lvl="1" algn="just">
              <a:buFont typeface="Arial" panose="020B0604020202020204" pitchFamily="34" charset="0"/>
              <a:buBlip>
                <a:blip r:embed="rId2"/>
              </a:buBlip>
            </a:pPr>
            <a:r>
              <a:rPr lang="en-US" sz="1650" dirty="0"/>
              <a:t>Making sure the topmost contributing customers are satisfied with their products and providing our valuable services to them is anticipated to help our business grow a lot.</a:t>
            </a:r>
          </a:p>
        </p:txBody>
      </p:sp>
      <p:sp>
        <p:nvSpPr>
          <p:cNvPr id="6" name="TextBox 5">
            <a:extLst>
              <a:ext uri="{FF2B5EF4-FFF2-40B4-BE49-F238E27FC236}">
                <a16:creationId xmlns:a16="http://schemas.microsoft.com/office/drawing/2014/main" id="{931181B1-7F99-AF82-7E89-9BED6F21F392}"/>
              </a:ext>
            </a:extLst>
          </p:cNvPr>
          <p:cNvSpPr txBox="1"/>
          <p:nvPr/>
        </p:nvSpPr>
        <p:spPr>
          <a:xfrm>
            <a:off x="4545874" y="1342329"/>
            <a:ext cx="4934617" cy="415498"/>
          </a:xfrm>
          <a:prstGeom prst="rect">
            <a:avLst/>
          </a:prstGeom>
          <a:noFill/>
        </p:spPr>
        <p:txBody>
          <a:bodyPr wrap="square">
            <a:spAutoFit/>
          </a:bodyPr>
          <a:lstStyle/>
          <a:p>
            <a:r>
              <a:rPr lang="en-US" dirty="0">
                <a:sym typeface="Wingdings" panose="05000000000000000000" pitchFamily="2" charset="2"/>
              </a:rPr>
              <a:t>   </a:t>
            </a:r>
            <a:r>
              <a:rPr lang="en-US" sz="2100" i="1" dirty="0"/>
              <a:t>“What might happen in the future?”</a:t>
            </a:r>
          </a:p>
        </p:txBody>
      </p:sp>
      <p:pic>
        <p:nvPicPr>
          <p:cNvPr id="8" name="Picture 7">
            <a:extLst>
              <a:ext uri="{FF2B5EF4-FFF2-40B4-BE49-F238E27FC236}">
                <a16:creationId xmlns:a16="http://schemas.microsoft.com/office/drawing/2014/main" id="{FF3A5A64-6317-E7D3-FB20-8D09E3107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4957" y="667859"/>
            <a:ext cx="1448768" cy="1607590"/>
          </a:xfrm>
          <a:prstGeom prst="rect">
            <a:avLst/>
          </a:prstGeom>
        </p:spPr>
      </p:pic>
    </p:spTree>
    <p:extLst>
      <p:ext uri="{BB962C8B-B14F-4D97-AF65-F5344CB8AC3E}">
        <p14:creationId xmlns:p14="http://schemas.microsoft.com/office/powerpoint/2010/main" val="97683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80">
                                          <p:stCondLst>
                                            <p:cond delay="0"/>
                                          </p:stCondLst>
                                        </p:cTn>
                                        <p:tgtEl>
                                          <p:spTgt spid="8"/>
                                        </p:tgtEl>
                                      </p:cBhvr>
                                    </p:animEffect>
                                    <p:anim calcmode="lin" valueType="num">
                                      <p:cBhvr>
                                        <p:cTn id="2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5" dur="26">
                                          <p:stCondLst>
                                            <p:cond delay="650"/>
                                          </p:stCondLst>
                                        </p:cTn>
                                        <p:tgtEl>
                                          <p:spTgt spid="8"/>
                                        </p:tgtEl>
                                      </p:cBhvr>
                                      <p:to x="100000" y="60000"/>
                                    </p:animScale>
                                    <p:animScale>
                                      <p:cBhvr>
                                        <p:cTn id="26" dur="166" decel="50000">
                                          <p:stCondLst>
                                            <p:cond delay="676"/>
                                          </p:stCondLst>
                                        </p:cTn>
                                        <p:tgtEl>
                                          <p:spTgt spid="8"/>
                                        </p:tgtEl>
                                      </p:cBhvr>
                                      <p:to x="100000" y="100000"/>
                                    </p:animScale>
                                    <p:animScale>
                                      <p:cBhvr>
                                        <p:cTn id="27" dur="26">
                                          <p:stCondLst>
                                            <p:cond delay="1312"/>
                                          </p:stCondLst>
                                        </p:cTn>
                                        <p:tgtEl>
                                          <p:spTgt spid="8"/>
                                        </p:tgtEl>
                                      </p:cBhvr>
                                      <p:to x="100000" y="80000"/>
                                    </p:animScale>
                                    <p:animScale>
                                      <p:cBhvr>
                                        <p:cTn id="28" dur="166" decel="50000">
                                          <p:stCondLst>
                                            <p:cond delay="1338"/>
                                          </p:stCondLst>
                                        </p:cTn>
                                        <p:tgtEl>
                                          <p:spTgt spid="8"/>
                                        </p:tgtEl>
                                      </p:cBhvr>
                                      <p:to x="100000" y="100000"/>
                                    </p:animScale>
                                    <p:animScale>
                                      <p:cBhvr>
                                        <p:cTn id="29" dur="26">
                                          <p:stCondLst>
                                            <p:cond delay="1642"/>
                                          </p:stCondLst>
                                        </p:cTn>
                                        <p:tgtEl>
                                          <p:spTgt spid="8"/>
                                        </p:tgtEl>
                                      </p:cBhvr>
                                      <p:to x="100000" y="90000"/>
                                    </p:animScale>
                                    <p:animScale>
                                      <p:cBhvr>
                                        <p:cTn id="30" dur="166" decel="50000">
                                          <p:stCondLst>
                                            <p:cond delay="1668"/>
                                          </p:stCondLst>
                                        </p:cTn>
                                        <p:tgtEl>
                                          <p:spTgt spid="8"/>
                                        </p:tgtEl>
                                      </p:cBhvr>
                                      <p:to x="100000" y="100000"/>
                                    </p:animScale>
                                    <p:animScale>
                                      <p:cBhvr>
                                        <p:cTn id="31" dur="26">
                                          <p:stCondLst>
                                            <p:cond delay="1808"/>
                                          </p:stCondLst>
                                        </p:cTn>
                                        <p:tgtEl>
                                          <p:spTgt spid="8"/>
                                        </p:tgtEl>
                                      </p:cBhvr>
                                      <p:to x="100000" y="95000"/>
                                    </p:animScale>
                                    <p:animScale>
                                      <p:cBhvr>
                                        <p:cTn id="32" dur="166" decel="50000">
                                          <p:stCondLst>
                                            <p:cond delay="1834"/>
                                          </p:stCondLst>
                                        </p:cTn>
                                        <p:tgtEl>
                                          <p:spTgt spid="8"/>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fade">
                                      <p:cBhvr>
                                        <p:cTn id="37" dur="1000"/>
                                        <p:tgtEl>
                                          <p:spTgt spid="5">
                                            <p:txEl>
                                              <p:pRg st="0" end="0"/>
                                            </p:txEl>
                                          </p:spTgt>
                                        </p:tgtEl>
                                      </p:cBhvr>
                                    </p:animEffect>
                                    <p:anim calcmode="lin" valueType="num">
                                      <p:cBhvr>
                                        <p:cTn id="3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1000"/>
                                        <p:tgtEl>
                                          <p:spTgt spid="5">
                                            <p:txEl>
                                              <p:pRg st="2" end="2"/>
                                            </p:txEl>
                                          </p:spTgt>
                                        </p:tgtEl>
                                      </p:cBhvr>
                                    </p:animEffect>
                                    <p:anim calcmode="lin" valueType="num">
                                      <p:cBhvr>
                                        <p:cTn id="4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1000"/>
                                        <p:tgtEl>
                                          <p:spTgt spid="5">
                                            <p:txEl>
                                              <p:pRg st="4" end="4"/>
                                            </p:txEl>
                                          </p:spTgt>
                                        </p:tgtEl>
                                      </p:cBhvr>
                                    </p:animEffect>
                                    <p:anim calcmode="lin" valueType="num">
                                      <p:cBhvr>
                                        <p:cTn id="4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E982F2-B491-87B3-8660-416583758A65}"/>
              </a:ext>
            </a:extLst>
          </p:cNvPr>
          <p:cNvSpPr>
            <a:spLocks noGrp="1"/>
          </p:cNvSpPr>
          <p:nvPr>
            <p:ph type="title"/>
          </p:nvPr>
        </p:nvSpPr>
        <p:spPr>
          <a:xfrm>
            <a:off x="1158240" y="984069"/>
            <a:ext cx="3509554" cy="1062446"/>
          </a:xfrm>
        </p:spPr>
        <p:txBody>
          <a:bodyPr>
            <a:normAutofit/>
          </a:bodyPr>
          <a:lstStyle/>
          <a:p>
            <a:r>
              <a:rPr lang="en-IN" sz="2400" b="1" dirty="0">
                <a:effectLst/>
                <a:latin typeface="Candara Light" panose="020E0502030303020204" pitchFamily="34" charset="0"/>
                <a:ea typeface="Calibri" panose="020F0502020204030204" pitchFamily="34" charset="0"/>
                <a:cs typeface="Arial" panose="020B0604020202020204" pitchFamily="34" charset="0"/>
              </a:rPr>
              <a:t>Prescriptive Analytics</a:t>
            </a:r>
            <a:endParaRPr lang="en-US" sz="2400" dirty="0">
              <a:latin typeface="Candara Light" panose="020E0502030303020204" pitchFamily="34" charset="0"/>
            </a:endParaRPr>
          </a:p>
        </p:txBody>
      </p:sp>
      <p:sp>
        <p:nvSpPr>
          <p:cNvPr id="5" name="Content Placeholder 2">
            <a:extLst>
              <a:ext uri="{FF2B5EF4-FFF2-40B4-BE49-F238E27FC236}">
                <a16:creationId xmlns:a16="http://schemas.microsoft.com/office/drawing/2014/main" id="{6C5803B7-D4DD-2F24-02CC-C7483759BAB5}"/>
              </a:ext>
            </a:extLst>
          </p:cNvPr>
          <p:cNvSpPr>
            <a:spLocks noGrp="1"/>
          </p:cNvSpPr>
          <p:nvPr>
            <p:ph idx="1"/>
          </p:nvPr>
        </p:nvSpPr>
        <p:spPr>
          <a:xfrm>
            <a:off x="919118" y="2229395"/>
            <a:ext cx="10445567" cy="4023359"/>
          </a:xfrm>
        </p:spPr>
        <p:txBody>
          <a:bodyPr>
            <a:normAutofit lnSpcReduction="10000"/>
          </a:bodyPr>
          <a:lstStyle/>
          <a:p>
            <a:pPr lvl="1" algn="just">
              <a:buBlip>
                <a:blip r:embed="rId2"/>
              </a:buBlip>
            </a:pPr>
            <a:r>
              <a:rPr lang="en-US" sz="1600" dirty="0"/>
              <a:t>Strategizing on the expansion of the business in November with products, which contributed more for revenue growth and analyzing if there is a seasonality in that particular month will help us provide the supply and demand of the products in the same month for next year.</a:t>
            </a:r>
          </a:p>
          <a:p>
            <a:pPr marL="457200" lvl="1" indent="0" algn="just">
              <a:buNone/>
            </a:pPr>
            <a:endParaRPr lang="en-US" sz="1600" dirty="0"/>
          </a:p>
          <a:p>
            <a:pPr lvl="1" algn="just">
              <a:buBlip>
                <a:blip r:embed="rId2"/>
              </a:buBlip>
            </a:pPr>
            <a:r>
              <a:rPr lang="en-US" sz="1600" dirty="0"/>
              <a:t>Keenly focusing on the reason why there was a decline in December and fixing the problems will help grow the business a lot in the forthcoming years.</a:t>
            </a:r>
          </a:p>
          <a:p>
            <a:pPr marL="457200" lvl="1" indent="0" algn="just">
              <a:buNone/>
            </a:pPr>
            <a:endParaRPr lang="en-US" sz="1600" dirty="0"/>
          </a:p>
          <a:p>
            <a:pPr lvl="1" algn="just">
              <a:buBlip>
                <a:blip r:embed="rId2"/>
              </a:buBlip>
            </a:pPr>
            <a:r>
              <a:rPr lang="en-US" sz="1600" dirty="0"/>
              <a:t>With Netherlands being the topmost country, which has made around 285,000 of revenue with the quantity of products sold around 200,000 units, applying expansion strategies in the sales of the country effectively will help our business grow more in the near future.</a:t>
            </a:r>
          </a:p>
          <a:p>
            <a:pPr marL="457200" lvl="1" indent="0" algn="just">
              <a:buNone/>
            </a:pPr>
            <a:endParaRPr lang="en-US" sz="1600" dirty="0"/>
          </a:p>
          <a:p>
            <a:pPr lvl="1" algn="just">
              <a:buBlip>
                <a:blip r:embed="rId2"/>
              </a:buBlip>
            </a:pPr>
            <a:r>
              <a:rPr lang="en-US" sz="1600" dirty="0"/>
              <a:t>Business and product supplies in EIRE, Germany, France and Australia regions can be expanded to grow the business in the forthcoming years.</a:t>
            </a:r>
            <a:endParaRPr lang="en-US" dirty="0"/>
          </a:p>
        </p:txBody>
      </p:sp>
      <p:sp>
        <p:nvSpPr>
          <p:cNvPr id="6" name="TextBox 5">
            <a:extLst>
              <a:ext uri="{FF2B5EF4-FFF2-40B4-BE49-F238E27FC236}">
                <a16:creationId xmlns:a16="http://schemas.microsoft.com/office/drawing/2014/main" id="{C416D9DC-A920-AE8E-A443-0D78E3CBAB02}"/>
              </a:ext>
            </a:extLst>
          </p:cNvPr>
          <p:cNvSpPr txBox="1"/>
          <p:nvPr/>
        </p:nvSpPr>
        <p:spPr>
          <a:xfrm>
            <a:off x="4600302" y="1342329"/>
            <a:ext cx="4143104" cy="415498"/>
          </a:xfrm>
          <a:prstGeom prst="rect">
            <a:avLst/>
          </a:prstGeom>
          <a:noFill/>
        </p:spPr>
        <p:txBody>
          <a:bodyPr wrap="square">
            <a:spAutoFit/>
          </a:bodyPr>
          <a:lstStyle/>
          <a:p>
            <a:r>
              <a:rPr lang="en-US" sz="2100" dirty="0">
                <a:sym typeface="Wingdings" panose="05000000000000000000" pitchFamily="2" charset="2"/>
              </a:rPr>
              <a:t>   </a:t>
            </a:r>
            <a:r>
              <a:rPr lang="en-US" sz="2100" i="1" dirty="0">
                <a:sym typeface="Wingdings" panose="05000000000000000000" pitchFamily="2" charset="2"/>
              </a:rPr>
              <a:t>“What should we do next?”</a:t>
            </a:r>
            <a:endParaRPr lang="en-US" sz="2100" i="1" dirty="0"/>
          </a:p>
        </p:txBody>
      </p:sp>
      <p:pic>
        <p:nvPicPr>
          <p:cNvPr id="8" name="Picture 7">
            <a:extLst>
              <a:ext uri="{FF2B5EF4-FFF2-40B4-BE49-F238E27FC236}">
                <a16:creationId xmlns:a16="http://schemas.microsoft.com/office/drawing/2014/main" id="{6E10DFBA-8262-8E47-BACF-E9414A4C6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223" y="403929"/>
            <a:ext cx="1704462" cy="1734026"/>
          </a:xfrm>
          <a:prstGeom prst="rect">
            <a:avLst/>
          </a:prstGeom>
        </p:spPr>
      </p:pic>
    </p:spTree>
    <p:extLst>
      <p:ext uri="{BB962C8B-B14F-4D97-AF65-F5344CB8AC3E}">
        <p14:creationId xmlns:p14="http://schemas.microsoft.com/office/powerpoint/2010/main" val="161773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1000"/>
                                        <p:tgtEl>
                                          <p:spTgt spid="5">
                                            <p:txEl>
                                              <p:pRg st="0" end="0"/>
                                            </p:txEl>
                                          </p:spTgt>
                                        </p:tgtEl>
                                      </p:cBhvr>
                                    </p:animEffect>
                                    <p:anim calcmode="lin" valueType="num">
                                      <p:cBhvr>
                                        <p:cTn id="3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fade">
                                      <p:cBhvr>
                                        <p:cTn id="41" dur="1000"/>
                                        <p:tgtEl>
                                          <p:spTgt spid="5">
                                            <p:txEl>
                                              <p:pRg st="2" end="2"/>
                                            </p:txEl>
                                          </p:spTgt>
                                        </p:tgtEl>
                                      </p:cBhvr>
                                    </p:animEffect>
                                    <p:anim calcmode="lin" valueType="num">
                                      <p:cBhvr>
                                        <p:cTn id="4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fade">
                                      <p:cBhvr>
                                        <p:cTn id="46" dur="1000"/>
                                        <p:tgtEl>
                                          <p:spTgt spid="5">
                                            <p:txEl>
                                              <p:pRg st="4" end="4"/>
                                            </p:txEl>
                                          </p:spTgt>
                                        </p:tgtEl>
                                      </p:cBhvr>
                                    </p:animEffect>
                                    <p:anim calcmode="lin" valueType="num">
                                      <p:cBhvr>
                                        <p:cTn id="4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1000"/>
                                        <p:tgtEl>
                                          <p:spTgt spid="5">
                                            <p:txEl>
                                              <p:pRg st="6" end="6"/>
                                            </p:txEl>
                                          </p:spTgt>
                                        </p:tgtEl>
                                      </p:cBhvr>
                                    </p:animEffect>
                                    <p:anim calcmode="lin" valueType="num">
                                      <p:cBhvr>
                                        <p:cTn id="5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704C-7D37-6B17-95BF-05EF5ACE1C43}"/>
              </a:ext>
            </a:extLst>
          </p:cNvPr>
          <p:cNvSpPr>
            <a:spLocks noGrp="1"/>
          </p:cNvSpPr>
          <p:nvPr>
            <p:ph type="title"/>
          </p:nvPr>
        </p:nvSpPr>
        <p:spPr>
          <a:xfrm>
            <a:off x="913795" y="2211977"/>
            <a:ext cx="10442182" cy="1985554"/>
          </a:xfrm>
        </p:spPr>
        <p:txBody>
          <a:bodyPr/>
          <a:lstStyle/>
          <a:p>
            <a:r>
              <a:rPr lang="en-IN" dirty="0">
                <a:latin typeface="Bradley Hand ITC" panose="03070402050302030203" pitchFamily="66" charset="0"/>
              </a:rPr>
              <a:t>Thank You so much!</a:t>
            </a:r>
            <a:endParaRPr lang="en-US" dirty="0">
              <a:latin typeface="Bradley Hand ITC" panose="03070402050302030203" pitchFamily="66" charset="0"/>
            </a:endParaRPr>
          </a:p>
        </p:txBody>
      </p:sp>
      <p:sp>
        <p:nvSpPr>
          <p:cNvPr id="3" name="TextBox 2">
            <a:extLst>
              <a:ext uri="{FF2B5EF4-FFF2-40B4-BE49-F238E27FC236}">
                <a16:creationId xmlns:a16="http://schemas.microsoft.com/office/drawing/2014/main" id="{0CD5E277-B30F-69FE-0ABA-BED29AB828B4}"/>
              </a:ext>
            </a:extLst>
          </p:cNvPr>
          <p:cNvSpPr txBox="1"/>
          <p:nvPr/>
        </p:nvSpPr>
        <p:spPr>
          <a:xfrm>
            <a:off x="7725905" y="4254284"/>
            <a:ext cx="3378631" cy="415498"/>
          </a:xfrm>
          <a:prstGeom prst="rect">
            <a:avLst/>
          </a:prstGeom>
          <a:noFill/>
        </p:spPr>
        <p:txBody>
          <a:bodyPr wrap="square" rtlCol="0">
            <a:spAutoFit/>
          </a:bodyPr>
          <a:lstStyle/>
          <a:p>
            <a:pPr algn="r"/>
            <a:r>
              <a:rPr lang="en-IN" sz="1800" dirty="0">
                <a:effectLst/>
                <a:latin typeface="+mj-lt"/>
                <a:ea typeface="Calibri" panose="020F0502020204030204" pitchFamily="34" charset="0"/>
                <a:cs typeface="Arial" panose="020B0604020202020204" pitchFamily="34" charset="0"/>
              </a:rPr>
              <a:t>– </a:t>
            </a:r>
            <a:r>
              <a:rPr lang="en-IN" sz="2100" dirty="0">
                <a:latin typeface="+mj-lt"/>
              </a:rPr>
              <a:t>Manoj Bharath J</a:t>
            </a:r>
            <a:endParaRPr lang="en-US" sz="2100" dirty="0">
              <a:latin typeface="+mj-lt"/>
            </a:endParaRPr>
          </a:p>
        </p:txBody>
      </p:sp>
    </p:spTree>
    <p:extLst>
      <p:ext uri="{BB962C8B-B14F-4D97-AF65-F5344CB8AC3E}">
        <p14:creationId xmlns:p14="http://schemas.microsoft.com/office/powerpoint/2010/main" val="313472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69</TotalTime>
  <Words>497</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Bookman Old Style</vt:lpstr>
      <vt:lpstr>Bradley Hand ITC</vt:lpstr>
      <vt:lpstr>Calibri</vt:lpstr>
      <vt:lpstr>Candara Light</vt:lpstr>
      <vt:lpstr>Rockwell</vt:lpstr>
      <vt:lpstr>Wingdings</vt:lpstr>
      <vt:lpstr>Damask</vt:lpstr>
      <vt:lpstr>enhancing business with  effective insights</vt:lpstr>
      <vt:lpstr>Descriptive Analytics</vt:lpstr>
      <vt:lpstr>Diagnostic Analytics</vt:lpstr>
      <vt:lpstr>PowerPoint Presentation</vt:lpstr>
      <vt:lpstr>Prescriptive Analytics</vt:lpstr>
      <vt:lpstr>Thank You so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business with  effective insights</dc:title>
  <dc:creator>User</dc:creator>
  <cp:lastModifiedBy>User</cp:lastModifiedBy>
  <cp:revision>7</cp:revision>
  <dcterms:created xsi:type="dcterms:W3CDTF">2024-02-19T05:16:54Z</dcterms:created>
  <dcterms:modified xsi:type="dcterms:W3CDTF">2024-02-19T06:32:07Z</dcterms:modified>
</cp:coreProperties>
</file>