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57" r:id="rId4"/>
    <p:sldId id="258" r:id="rId5"/>
    <p:sldId id="260" r:id="rId6"/>
    <p:sldId id="261" r:id="rId7"/>
    <p:sldId id="268" r:id="rId8"/>
    <p:sldId id="262" r:id="rId9"/>
    <p:sldId id="267" r:id="rId10"/>
    <p:sldId id="263" r:id="rId11"/>
    <p:sldId id="266" r:id="rId12"/>
    <p:sldId id="264"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D8D4A-9A51-44D8-8D16-753225C8465C}"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D4E30-48C1-419D-B78C-D8D19107E69C}" type="slidenum">
              <a:rPr lang="en-IN" smtClean="0"/>
              <a:t>‹#›</a:t>
            </a:fld>
            <a:endParaRPr lang="en-IN"/>
          </a:p>
        </p:txBody>
      </p:sp>
    </p:spTree>
    <p:extLst>
      <p:ext uri="{BB962C8B-B14F-4D97-AF65-F5344CB8AC3E}">
        <p14:creationId xmlns:p14="http://schemas.microsoft.com/office/powerpoint/2010/main" val="301553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3BA65E-A99D-4AEF-9EF7-F8457D8EB43B}" type="datetime1">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F1E3F-B478-4083-9BB6-D40226912432}" type="datetime1">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A686F-7A09-4C0A-BF81-53B97BAEDB47}" type="datetime1">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3221D-68B9-4237-A5C4-63B4C811AF18}" type="datetime1">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C4EB7-34B5-40B5-BAB9-0A58F424AD7F}" type="datetime1">
              <a:rPr lang="en-US" smtClean="0"/>
              <a:t>8/24/2024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BD0699-6296-4BC4-8CE3-0ECD2A4B0B5D}" type="datetime1">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96595-B2C9-4E53-B65E-1015CBC57EBB}" type="datetime1">
              <a:rPr lang="en-US" smtClean="0"/>
              <a:t>8/24/2024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66D56-66E6-439B-9696-C3A5F253D9EB}" type="datetime1">
              <a:rPr lang="en-US" smtClean="0"/>
              <a:t>8/24/2024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F89C9F-6428-4546-B277-AF5C2DA7555A}" type="datetime1">
              <a:rPr lang="en-US" smtClean="0"/>
              <a:t>8/24/2024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704AE3-5D22-4352-B627-71B260A70DFD}" type="datetime1">
              <a:rPr lang="en-US" smtClean="0"/>
              <a:t>8/24/2024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85C19-1AF5-4108-A828-D0E242CC8D92}" type="datetime1">
              <a:rPr lang="en-US" smtClean="0"/>
              <a:t>8/24/2024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9F6F96-5D14-43AE-B53C-C066E84FACE4}" type="datetime1">
              <a:rPr lang="en-US" smtClean="0"/>
              <a:t>8/24/2024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533609-5BE1-AB8B-2DA4-9851EE7AC7AD}"/>
              </a:ext>
            </a:extLst>
          </p:cNvPr>
          <p:cNvSpPr txBox="1"/>
          <p:nvPr/>
        </p:nvSpPr>
        <p:spPr>
          <a:xfrm>
            <a:off x="1027522" y="1333049"/>
            <a:ext cx="10322349" cy="584775"/>
          </a:xfrm>
          <a:prstGeom prst="rect">
            <a:avLst/>
          </a:prstGeom>
          <a:noFill/>
        </p:spPr>
        <p:txBody>
          <a:bodyPr wrap="square">
            <a:spAutoFit/>
          </a:bodyPr>
          <a:lstStyle/>
          <a:p>
            <a:pPr algn="ctr"/>
            <a:r>
              <a:rPr lang="en-US" sz="3200" b="1" dirty="0"/>
              <a:t>Data Cleaning and EDA for House Sales Dataset</a:t>
            </a:r>
            <a:endParaRPr lang="en-IN" sz="3200" b="1" dirty="0"/>
          </a:p>
        </p:txBody>
      </p:sp>
      <p:sp>
        <p:nvSpPr>
          <p:cNvPr id="6" name="TextBox 5">
            <a:extLst>
              <a:ext uri="{FF2B5EF4-FFF2-40B4-BE49-F238E27FC236}">
                <a16:creationId xmlns:a16="http://schemas.microsoft.com/office/drawing/2014/main" id="{7322CD60-5C7D-1E1C-257D-D3BE76BDBAB7}"/>
              </a:ext>
            </a:extLst>
          </p:cNvPr>
          <p:cNvSpPr txBox="1"/>
          <p:nvPr/>
        </p:nvSpPr>
        <p:spPr>
          <a:xfrm>
            <a:off x="2707457" y="3521639"/>
            <a:ext cx="6777086" cy="461665"/>
          </a:xfrm>
          <a:prstGeom prst="rect">
            <a:avLst/>
          </a:prstGeom>
          <a:noFill/>
        </p:spPr>
        <p:txBody>
          <a:bodyPr wrap="square">
            <a:spAutoFit/>
          </a:bodyPr>
          <a:lstStyle/>
          <a:p>
            <a:pPr algn="ctr"/>
            <a:r>
              <a:rPr lang="en-IN" sz="2400" dirty="0"/>
              <a:t>Prepared by Manoj</a:t>
            </a:r>
            <a:endParaRPr lang="en-IN" sz="2400" b="1" dirty="0"/>
          </a:p>
        </p:txBody>
      </p:sp>
      <p:sp>
        <p:nvSpPr>
          <p:cNvPr id="7" name="TextBox 6">
            <a:extLst>
              <a:ext uri="{FF2B5EF4-FFF2-40B4-BE49-F238E27FC236}">
                <a16:creationId xmlns:a16="http://schemas.microsoft.com/office/drawing/2014/main" id="{3A4483C7-395D-AA23-7160-036B23D89AAD}"/>
              </a:ext>
            </a:extLst>
          </p:cNvPr>
          <p:cNvSpPr txBox="1"/>
          <p:nvPr/>
        </p:nvSpPr>
        <p:spPr>
          <a:xfrm>
            <a:off x="639059" y="5663094"/>
            <a:ext cx="2826036" cy="461665"/>
          </a:xfrm>
          <a:prstGeom prst="rect">
            <a:avLst/>
          </a:prstGeom>
          <a:noFill/>
        </p:spPr>
        <p:txBody>
          <a:bodyPr wrap="square">
            <a:spAutoFit/>
          </a:bodyPr>
          <a:lstStyle/>
          <a:p>
            <a:pPr algn="ctr"/>
            <a:r>
              <a:rPr lang="en-IN" sz="2400" dirty="0"/>
              <a:t>Date – 27-08-2024</a:t>
            </a:r>
            <a:endParaRPr lang="en-IN" sz="2400" b="1" dirty="0"/>
          </a:p>
        </p:txBody>
      </p:sp>
      <p:sp>
        <p:nvSpPr>
          <p:cNvPr id="8" name="Slide Number Placeholder 7">
            <a:extLst>
              <a:ext uri="{FF2B5EF4-FFF2-40B4-BE49-F238E27FC236}">
                <a16:creationId xmlns:a16="http://schemas.microsoft.com/office/drawing/2014/main" id="{5CED72D9-F72C-CE35-F230-846915B49D4C}"/>
              </a:ext>
            </a:extLst>
          </p:cNvPr>
          <p:cNvSpPr>
            <a:spLocks noGrp="1"/>
          </p:cNvSpPr>
          <p:nvPr>
            <p:ph type="sldNum" sz="quarter" idx="12"/>
          </p:nvPr>
        </p:nvSpPr>
        <p:spPr>
          <a:xfrm>
            <a:off x="10693858" y="212989"/>
            <a:ext cx="1312025" cy="584775"/>
          </a:xfrm>
        </p:spPr>
        <p:txBody>
          <a:bodyPr/>
          <a:lstStyle/>
          <a:p>
            <a:r>
              <a:rPr lang="en-US" sz="1200" dirty="0"/>
              <a:t>1</a:t>
            </a:r>
            <a:r>
              <a:rPr lang="en-US" sz="1200" dirty="0">
                <a:solidFill>
                  <a:schemeClr val="tx1"/>
                </a:solidFill>
              </a:rPr>
              <a:t>1</a:t>
            </a:r>
            <a:endParaRPr lang="en-US" sz="1200" dirty="0"/>
          </a:p>
        </p:txBody>
      </p:sp>
    </p:spTree>
    <p:extLst>
      <p:ext uri="{BB962C8B-B14F-4D97-AF65-F5344CB8AC3E}">
        <p14:creationId xmlns:p14="http://schemas.microsoft.com/office/powerpoint/2010/main" val="2301550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37EF28-0EE9-23B8-D0D9-39E9D3897C81}"/>
              </a:ext>
            </a:extLst>
          </p:cNvPr>
          <p:cNvSpPr>
            <a:spLocks noGrp="1"/>
          </p:cNvSpPr>
          <p:nvPr>
            <p:ph type="sldNum" sz="quarter" idx="12"/>
          </p:nvPr>
        </p:nvSpPr>
        <p:spPr>
          <a:xfrm>
            <a:off x="10319246" y="186221"/>
            <a:ext cx="1312025" cy="365125"/>
          </a:xfrm>
        </p:spPr>
        <p:txBody>
          <a:bodyPr/>
          <a:lstStyle/>
          <a:p>
            <a:fld id="{4FAB73BC-B049-4115-A692-8D63A059BFB8}" type="slidenum">
              <a:rPr lang="en-US" smtClean="0">
                <a:solidFill>
                  <a:schemeClr val="tx1"/>
                </a:solidFill>
              </a:rPr>
              <a:pPr/>
              <a:t>10</a:t>
            </a:fld>
            <a:endParaRPr lang="en-US" dirty="0">
              <a:solidFill>
                <a:schemeClr val="tx1"/>
              </a:solidFill>
            </a:endParaRPr>
          </a:p>
        </p:txBody>
      </p:sp>
      <p:pic>
        <p:nvPicPr>
          <p:cNvPr id="3075" name="Picture 3">
            <a:extLst>
              <a:ext uri="{FF2B5EF4-FFF2-40B4-BE49-F238E27FC236}">
                <a16:creationId xmlns:a16="http://schemas.microsoft.com/office/drawing/2014/main" id="{CBB55D85-A5BE-FC8A-72A4-B7554D45651E}"/>
              </a:ext>
            </a:extLst>
          </p:cNvPr>
          <p:cNvPicPr>
            <a:picLocks noChangeAspect="1" noChangeArrowheads="1"/>
          </p:cNvPicPr>
          <p:nvPr/>
        </p:nvPicPr>
        <p:blipFill>
          <a:blip r:embed="rId2"/>
          <a:srcRect/>
          <a:stretch/>
        </p:blipFill>
        <p:spPr bwMode="auto">
          <a:xfrm>
            <a:off x="389513" y="1116335"/>
            <a:ext cx="7014535" cy="4832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09FB5-C583-CF99-ACC5-06F148CBC48D}"/>
              </a:ext>
            </a:extLst>
          </p:cNvPr>
          <p:cNvSpPr txBox="1"/>
          <p:nvPr/>
        </p:nvSpPr>
        <p:spPr>
          <a:xfrm>
            <a:off x="560729" y="509477"/>
            <a:ext cx="1511376" cy="400110"/>
          </a:xfrm>
          <a:prstGeom prst="rect">
            <a:avLst/>
          </a:prstGeom>
          <a:noFill/>
        </p:spPr>
        <p:txBody>
          <a:bodyPr wrap="none" rtlCol="0">
            <a:spAutoFit/>
          </a:bodyPr>
          <a:lstStyle/>
          <a:p>
            <a:r>
              <a:rPr lang="en-US" sz="2000" b="1" dirty="0"/>
              <a:t>Key Visuals -</a:t>
            </a:r>
            <a:endParaRPr lang="en-IN" sz="2000" b="1" dirty="0"/>
          </a:p>
        </p:txBody>
      </p:sp>
      <p:sp>
        <p:nvSpPr>
          <p:cNvPr id="6" name="TextBox 5">
            <a:extLst>
              <a:ext uri="{FF2B5EF4-FFF2-40B4-BE49-F238E27FC236}">
                <a16:creationId xmlns:a16="http://schemas.microsoft.com/office/drawing/2014/main" id="{D1287B8C-C512-81D4-0C17-D8E7DC6ED502}"/>
              </a:ext>
            </a:extLst>
          </p:cNvPr>
          <p:cNvSpPr txBox="1"/>
          <p:nvPr/>
        </p:nvSpPr>
        <p:spPr>
          <a:xfrm>
            <a:off x="6454222" y="2234217"/>
            <a:ext cx="5737778" cy="2031325"/>
          </a:xfrm>
          <a:prstGeom prst="rect">
            <a:avLst/>
          </a:prstGeom>
          <a:noFill/>
        </p:spPr>
        <p:txBody>
          <a:bodyPr wrap="square">
            <a:spAutoFit/>
          </a:bodyPr>
          <a:lstStyle/>
          <a:p>
            <a:pPr algn="ctr"/>
            <a:r>
              <a:rPr lang="en-US" sz="1600" b="1">
                <a:latin typeface="Times New Roman" panose="02020603050405020304" pitchFamily="18" charset="0"/>
                <a:cs typeface="Times New Roman" panose="02020603050405020304" pitchFamily="18" charset="0"/>
              </a:rPr>
              <a:t>Insight:</a:t>
            </a:r>
            <a:r>
              <a:rPr lang="en-US" sz="1600">
                <a:latin typeface="Times New Roman" panose="02020603050405020304" pitchFamily="18" charset="0"/>
                <a:cs typeface="Times New Roman" panose="02020603050405020304" pitchFamily="18" charset="0"/>
              </a:rPr>
              <a:t> </a:t>
            </a:r>
            <a:r>
              <a:rPr lang="en-GB" sz="1600">
                <a:effectLst/>
                <a:latin typeface="Times New Roman" panose="02020603050405020304" pitchFamily="18" charset="0"/>
                <a:ea typeface="Aptos" panose="020B0004020202020204" pitchFamily="34" charset="0"/>
                <a:cs typeface="Times New Roman" panose="02020603050405020304" pitchFamily="18" charset="0"/>
              </a:rPr>
              <a:t>The pair plot is useful for visually assessing the relationships between the key features. </a:t>
            </a:r>
          </a:p>
          <a:p>
            <a:pPr algn="ctr"/>
            <a:r>
              <a:rPr lang="en-GB" sz="1600">
                <a:effectLst/>
                <a:latin typeface="Times New Roman" panose="02020603050405020304" pitchFamily="18" charset="0"/>
                <a:ea typeface="Aptos" panose="020B0004020202020204" pitchFamily="34" charset="0"/>
                <a:cs typeface="Times New Roman" panose="02020603050405020304" pitchFamily="18" charset="0"/>
              </a:rPr>
              <a:t>The most notable relationships in this plot involve sold_price, which positively correlates with features like square footage, the number of bathrooms, and the number of bedrooms. </a:t>
            </a:r>
          </a:p>
          <a:p>
            <a:pPr algn="ctr"/>
            <a:r>
              <a:rPr lang="en-GB" sz="1600">
                <a:effectLst/>
                <a:latin typeface="Times New Roman" panose="02020603050405020304" pitchFamily="18" charset="0"/>
                <a:ea typeface="Aptos" panose="020B0004020202020204" pitchFamily="34" charset="0"/>
                <a:cs typeface="Times New Roman" panose="02020603050405020304" pitchFamily="18" charset="0"/>
              </a:rPr>
              <a:t>Outliers and skewness are also visible, highlighting the need for careful interpretation when analyzing these relationships.</a:t>
            </a:r>
          </a:p>
          <a:p>
            <a:pPr algn="ctr"/>
            <a:endParaRPr lang="en-IN" sz="1400" dirty="0"/>
          </a:p>
        </p:txBody>
      </p:sp>
      <p:sp>
        <p:nvSpPr>
          <p:cNvPr id="8" name="TextBox 7">
            <a:extLst>
              <a:ext uri="{FF2B5EF4-FFF2-40B4-BE49-F238E27FC236}">
                <a16:creationId xmlns:a16="http://schemas.microsoft.com/office/drawing/2014/main" id="{ADB9111E-208B-7DDE-45AF-D13138712EC8}"/>
              </a:ext>
            </a:extLst>
          </p:cNvPr>
          <p:cNvSpPr txBox="1"/>
          <p:nvPr/>
        </p:nvSpPr>
        <p:spPr>
          <a:xfrm>
            <a:off x="560729" y="860223"/>
            <a:ext cx="4409778" cy="338554"/>
          </a:xfrm>
          <a:prstGeom prst="rect">
            <a:avLst/>
          </a:prstGeom>
          <a:noFill/>
        </p:spPr>
        <p:txBody>
          <a:bodyPr wrap="square">
            <a:spAutoFit/>
          </a:bodyPr>
          <a:lstStyle/>
          <a:p>
            <a:pPr algn="ctr"/>
            <a:r>
              <a:rPr lang="en-US" sz="1600" b="1" dirty="0"/>
              <a:t>5.  Pair Plot: Relationships Between Key Features</a:t>
            </a:r>
            <a:endParaRPr lang="en-IN" sz="1600" b="1" dirty="0"/>
          </a:p>
        </p:txBody>
      </p:sp>
    </p:spTree>
    <p:extLst>
      <p:ext uri="{BB962C8B-B14F-4D97-AF65-F5344CB8AC3E}">
        <p14:creationId xmlns:p14="http://schemas.microsoft.com/office/powerpoint/2010/main" val="26903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A64128-3FBF-55A9-53B5-376E547F5635}"/>
              </a:ext>
            </a:extLst>
          </p:cNvPr>
          <p:cNvSpPr>
            <a:spLocks noGrp="1"/>
          </p:cNvSpPr>
          <p:nvPr>
            <p:ph type="sldNum" sz="quarter" idx="12"/>
          </p:nvPr>
        </p:nvSpPr>
        <p:spPr>
          <a:xfrm>
            <a:off x="10237343" y="243975"/>
            <a:ext cx="1312025" cy="365125"/>
          </a:xfrm>
        </p:spPr>
        <p:txBody>
          <a:bodyPr/>
          <a:lstStyle/>
          <a:p>
            <a:fld id="{4FAB73BC-B049-4115-A692-8D63A059BFB8}" type="slidenum">
              <a:rPr lang="en-US" smtClean="0">
                <a:solidFill>
                  <a:schemeClr val="tx1"/>
                </a:solidFill>
              </a:rPr>
              <a:pPr/>
              <a:t>11</a:t>
            </a:fld>
            <a:endParaRPr lang="en-US" dirty="0">
              <a:solidFill>
                <a:schemeClr val="tx1"/>
              </a:solidFill>
            </a:endParaRPr>
          </a:p>
        </p:txBody>
      </p:sp>
      <p:sp>
        <p:nvSpPr>
          <p:cNvPr id="6" name="TextBox 5">
            <a:extLst>
              <a:ext uri="{FF2B5EF4-FFF2-40B4-BE49-F238E27FC236}">
                <a16:creationId xmlns:a16="http://schemas.microsoft.com/office/drawing/2014/main" id="{BD401D3B-E2EB-DB13-3559-9AA3B48C8D8F}"/>
              </a:ext>
            </a:extLst>
          </p:cNvPr>
          <p:cNvSpPr txBox="1"/>
          <p:nvPr/>
        </p:nvSpPr>
        <p:spPr>
          <a:xfrm>
            <a:off x="-368167" y="927052"/>
            <a:ext cx="6097604" cy="369332"/>
          </a:xfrm>
          <a:prstGeom prst="rect">
            <a:avLst/>
          </a:prstGeom>
          <a:noFill/>
        </p:spPr>
        <p:txBody>
          <a:bodyPr wrap="square">
            <a:spAutoFit/>
          </a:bodyPr>
          <a:lstStyle/>
          <a:p>
            <a:pPr algn="ctr"/>
            <a:r>
              <a:rPr lang="en-IN" sz="1800" b="1" dirty="0"/>
              <a:t>6. </a:t>
            </a:r>
            <a:r>
              <a:rPr lang="en-US" sz="1800" b="1" dirty="0"/>
              <a:t>Scatter Plot: Square Footage vs. Sold Price</a:t>
            </a:r>
            <a:endParaRPr lang="en-IN" sz="1800" b="1" dirty="0"/>
          </a:p>
        </p:txBody>
      </p:sp>
      <p:pic>
        <p:nvPicPr>
          <p:cNvPr id="7" name="Picture 5">
            <a:extLst>
              <a:ext uri="{FF2B5EF4-FFF2-40B4-BE49-F238E27FC236}">
                <a16:creationId xmlns:a16="http://schemas.microsoft.com/office/drawing/2014/main" id="{F8215413-9146-44AB-78CE-B9B3E566C2E9}"/>
              </a:ext>
            </a:extLst>
          </p:cNvPr>
          <p:cNvPicPr>
            <a:picLocks noChangeAspect="1" noChangeArrowheads="1"/>
          </p:cNvPicPr>
          <p:nvPr/>
        </p:nvPicPr>
        <p:blipFill>
          <a:blip r:embed="rId2"/>
          <a:srcRect/>
          <a:stretch/>
        </p:blipFill>
        <p:spPr bwMode="auto">
          <a:xfrm>
            <a:off x="19822" y="1433899"/>
            <a:ext cx="6442436" cy="38220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94F36DC-6152-F658-0DBF-A2F1B2115E07}"/>
              </a:ext>
            </a:extLst>
          </p:cNvPr>
          <p:cNvSpPr txBox="1"/>
          <p:nvPr/>
        </p:nvSpPr>
        <p:spPr>
          <a:xfrm>
            <a:off x="6535554" y="1915962"/>
            <a:ext cx="5293894" cy="2585323"/>
          </a:xfrm>
          <a:prstGeom prst="rect">
            <a:avLst/>
          </a:prstGeom>
          <a:noFill/>
        </p:spPr>
        <p:txBody>
          <a:bodyPr wrap="square">
            <a:spAutoFit/>
          </a:bodyPr>
          <a:lstStyle/>
          <a:p>
            <a:pPr algn="ctr"/>
            <a:r>
              <a:rPr lang="en-US" sz="1800" b="1" dirty="0"/>
              <a:t>Insight:</a:t>
            </a:r>
            <a:r>
              <a:rPr lang="en-GB" sz="1800" dirty="0">
                <a:effectLst/>
                <a:latin typeface="Aptos" panose="020B0004020202020204" pitchFamily="34" charset="0"/>
                <a:ea typeface="Aptos" panose="020B0004020202020204" pitchFamily="34" charset="0"/>
                <a:cs typeface="Times New Roman" panose="02020603050405020304" pitchFamily="18" charset="0"/>
              </a:rPr>
              <a:t>The scatter plot suggests a positive correlation between square footage and sold price, but with a significant amount of variation that could be due to additional factors not depicted in the graph. </a:t>
            </a:r>
          </a:p>
          <a:p>
            <a:pPr algn="ctr"/>
            <a:r>
              <a:rPr lang="en-GB" sz="1800" dirty="0">
                <a:effectLst/>
                <a:latin typeface="Aptos" panose="020B0004020202020204" pitchFamily="34" charset="0"/>
                <a:ea typeface="Aptos" panose="020B0004020202020204" pitchFamily="34" charset="0"/>
                <a:cs typeface="Times New Roman" panose="02020603050405020304" pitchFamily="18" charset="0"/>
              </a:rPr>
              <a:t>The outliers indicate that very large or expensive properties do not necessarily follow the same pricing patterns as more typical properties.</a:t>
            </a:r>
          </a:p>
          <a:p>
            <a:pPr algn="ctr"/>
            <a:endParaRPr lang="en-IN" sz="1800" dirty="0"/>
          </a:p>
        </p:txBody>
      </p:sp>
      <p:sp>
        <p:nvSpPr>
          <p:cNvPr id="11" name="TextBox 10">
            <a:extLst>
              <a:ext uri="{FF2B5EF4-FFF2-40B4-BE49-F238E27FC236}">
                <a16:creationId xmlns:a16="http://schemas.microsoft.com/office/drawing/2014/main" id="{A7E3586F-DA6A-011A-610A-8C55443F0B91}"/>
              </a:ext>
            </a:extLst>
          </p:cNvPr>
          <p:cNvSpPr txBox="1"/>
          <p:nvPr/>
        </p:nvSpPr>
        <p:spPr>
          <a:xfrm>
            <a:off x="406725" y="389427"/>
            <a:ext cx="1511376" cy="400110"/>
          </a:xfrm>
          <a:prstGeom prst="rect">
            <a:avLst/>
          </a:prstGeom>
          <a:noFill/>
        </p:spPr>
        <p:txBody>
          <a:bodyPr wrap="none" rtlCol="0">
            <a:spAutoFit/>
          </a:bodyPr>
          <a:lstStyle/>
          <a:p>
            <a:r>
              <a:rPr lang="en-US" sz="2000" b="1" dirty="0"/>
              <a:t>Key Visuals -</a:t>
            </a:r>
            <a:endParaRPr lang="en-IN" sz="2000" b="1" dirty="0"/>
          </a:p>
        </p:txBody>
      </p:sp>
    </p:spTree>
    <p:extLst>
      <p:ext uri="{BB962C8B-B14F-4D97-AF65-F5344CB8AC3E}">
        <p14:creationId xmlns:p14="http://schemas.microsoft.com/office/powerpoint/2010/main" val="2913078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C1B4B3-19AA-4110-CE04-8E0806C5D101}"/>
              </a:ext>
            </a:extLst>
          </p:cNvPr>
          <p:cNvSpPr>
            <a:spLocks noGrp="1"/>
          </p:cNvSpPr>
          <p:nvPr>
            <p:ph type="sldNum" sz="quarter" idx="12"/>
          </p:nvPr>
        </p:nvSpPr>
        <p:spPr>
          <a:xfrm>
            <a:off x="10631978" y="0"/>
            <a:ext cx="1312025" cy="365125"/>
          </a:xfrm>
        </p:spPr>
        <p:txBody>
          <a:bodyPr/>
          <a:lstStyle/>
          <a:p>
            <a:fld id="{4FAB73BC-B049-4115-A692-8D63A059BFB8}" type="slidenum">
              <a:rPr lang="en-US" smtClean="0">
                <a:solidFill>
                  <a:schemeClr val="tx1"/>
                </a:solidFill>
              </a:rPr>
              <a:pPr/>
              <a:t>12</a:t>
            </a:fld>
            <a:endParaRPr lang="en-US" dirty="0">
              <a:solidFill>
                <a:schemeClr val="tx1"/>
              </a:solidFill>
            </a:endParaRPr>
          </a:p>
        </p:txBody>
      </p:sp>
      <p:sp>
        <p:nvSpPr>
          <p:cNvPr id="4" name="TextBox 3">
            <a:extLst>
              <a:ext uri="{FF2B5EF4-FFF2-40B4-BE49-F238E27FC236}">
                <a16:creationId xmlns:a16="http://schemas.microsoft.com/office/drawing/2014/main" id="{8869F313-A09F-0FAA-CFBE-EA536D2200BE}"/>
              </a:ext>
            </a:extLst>
          </p:cNvPr>
          <p:cNvSpPr txBox="1"/>
          <p:nvPr/>
        </p:nvSpPr>
        <p:spPr>
          <a:xfrm>
            <a:off x="398283" y="670296"/>
            <a:ext cx="6094428" cy="400110"/>
          </a:xfrm>
          <a:prstGeom prst="rect">
            <a:avLst/>
          </a:prstGeom>
          <a:noFill/>
        </p:spPr>
        <p:txBody>
          <a:bodyPr wrap="square">
            <a:spAutoFit/>
          </a:bodyPr>
          <a:lstStyle/>
          <a:p>
            <a:r>
              <a:rPr lang="en-IN" sz="2000" b="1" dirty="0"/>
              <a:t>EDA Summary:</a:t>
            </a:r>
          </a:p>
        </p:txBody>
      </p:sp>
      <p:sp>
        <p:nvSpPr>
          <p:cNvPr id="7" name="TextBox 6">
            <a:extLst>
              <a:ext uri="{FF2B5EF4-FFF2-40B4-BE49-F238E27FC236}">
                <a16:creationId xmlns:a16="http://schemas.microsoft.com/office/drawing/2014/main" id="{C04606DC-BD46-7242-AD7F-EC451C72FCA4}"/>
              </a:ext>
            </a:extLst>
          </p:cNvPr>
          <p:cNvSpPr txBox="1"/>
          <p:nvPr/>
        </p:nvSpPr>
        <p:spPr>
          <a:xfrm>
            <a:off x="614313" y="1163221"/>
            <a:ext cx="10963374" cy="4247317"/>
          </a:xfrm>
          <a:prstGeom prst="rect">
            <a:avLst/>
          </a:prstGeom>
          <a:noFill/>
        </p:spPr>
        <p:txBody>
          <a:bodyPr wrap="square">
            <a:spAutoFit/>
          </a:bodyPr>
          <a:lstStyle/>
          <a:p>
            <a:pPr>
              <a:buFont typeface="+mj-lt"/>
              <a:buAutoNum type="arabicPeriod"/>
            </a:pPr>
            <a:r>
              <a:rPr lang="en-US" b="1" dirty="0"/>
              <a:t>Sold Price Distribution</a:t>
            </a:r>
            <a:r>
              <a:rPr lang="en-US" dirty="0"/>
              <a:t>: </a:t>
            </a:r>
          </a:p>
          <a:p>
            <a:pPr marL="742950" lvl="1" indent="-285750">
              <a:buFont typeface="Arial" panose="020B0604020202020204" pitchFamily="34" charset="0"/>
              <a:buChar char="•"/>
            </a:pPr>
            <a:r>
              <a:rPr lang="en-US" dirty="0"/>
              <a:t>The </a:t>
            </a:r>
            <a:r>
              <a:rPr lang="en-US" dirty="0" err="1"/>
              <a:t>sold_price</a:t>
            </a:r>
            <a:r>
              <a:rPr lang="en-US" dirty="0"/>
              <a:t> distribution is right-change, indicating a few high-priced properties driving up the average.</a:t>
            </a:r>
          </a:p>
          <a:p>
            <a:pPr>
              <a:buFont typeface="+mj-lt"/>
              <a:buAutoNum type="arabicPeriod"/>
            </a:pPr>
            <a:r>
              <a:rPr lang="en-US" b="1" dirty="0"/>
              <a:t>Lot Acres Distribution</a:t>
            </a:r>
            <a:r>
              <a:rPr lang="en-US" dirty="0"/>
              <a:t>: </a:t>
            </a:r>
          </a:p>
          <a:p>
            <a:pPr marL="742950" lvl="1" indent="-285750">
              <a:buFont typeface="Arial" panose="020B0604020202020204" pitchFamily="34" charset="0"/>
              <a:buChar char="•"/>
            </a:pPr>
            <a:r>
              <a:rPr lang="en-US" dirty="0"/>
              <a:t>The </a:t>
            </a:r>
            <a:r>
              <a:rPr lang="en-US" dirty="0" err="1"/>
              <a:t>lot_acers</a:t>
            </a:r>
            <a:r>
              <a:rPr lang="en-US" dirty="0"/>
              <a:t> distribution is highly change with a few large outliers. Most properties have small lot sizes.</a:t>
            </a:r>
          </a:p>
          <a:p>
            <a:pPr>
              <a:buFont typeface="+mj-lt"/>
              <a:buAutoNum type="arabicPeriod"/>
            </a:pPr>
            <a:r>
              <a:rPr lang="en-US" b="1" dirty="0"/>
              <a:t>Bedroom Count</a:t>
            </a:r>
            <a:r>
              <a:rPr lang="en-US" dirty="0"/>
              <a:t>: </a:t>
            </a:r>
          </a:p>
          <a:p>
            <a:pPr marL="742950" lvl="1" indent="-285750">
              <a:buFont typeface="Arial" panose="020B0604020202020204" pitchFamily="34" charset="0"/>
              <a:buChar char="•"/>
            </a:pPr>
            <a:r>
              <a:rPr lang="en-US" dirty="0"/>
              <a:t>The majority of homes have 3-4 bedrooms, which aligns with typical residential properties.</a:t>
            </a:r>
          </a:p>
          <a:p>
            <a:pPr>
              <a:buFont typeface="+mj-lt"/>
              <a:buAutoNum type="arabicPeriod"/>
            </a:pPr>
            <a:r>
              <a:rPr lang="en-US" b="1" dirty="0"/>
              <a:t>Square Footage vs. Sold Price</a:t>
            </a:r>
            <a:r>
              <a:rPr lang="en-US" dirty="0"/>
              <a:t>: </a:t>
            </a:r>
          </a:p>
          <a:p>
            <a:pPr marL="742950" lvl="1" indent="-285750">
              <a:buFont typeface="Arial" panose="020B0604020202020204" pitchFamily="34" charset="0"/>
              <a:buChar char="•"/>
            </a:pPr>
            <a:r>
              <a:rPr lang="en-US" dirty="0"/>
              <a:t>There is a positive correlation between </a:t>
            </a:r>
            <a:r>
              <a:rPr lang="en-US" dirty="0" err="1"/>
              <a:t>sqrt_ft</a:t>
            </a:r>
            <a:r>
              <a:rPr lang="en-US" dirty="0"/>
              <a:t> (square footage) and </a:t>
            </a:r>
            <a:r>
              <a:rPr lang="en-US" dirty="0" err="1"/>
              <a:t>sold_price</a:t>
            </a:r>
            <a:r>
              <a:rPr lang="en-US" dirty="0"/>
              <a:t>, as expected. Larger homes generally have higher selling prices.</a:t>
            </a:r>
          </a:p>
          <a:p>
            <a:pPr>
              <a:buFont typeface="+mj-lt"/>
              <a:buAutoNum type="arabicPeriod"/>
            </a:pPr>
            <a:r>
              <a:rPr lang="en-US" b="1" dirty="0"/>
              <a:t>Lot Acres vs. Sold Price</a:t>
            </a:r>
            <a:r>
              <a:rPr lang="en-US" dirty="0"/>
              <a:t>: </a:t>
            </a:r>
          </a:p>
          <a:p>
            <a:pPr marL="742950" lvl="1" indent="-285750">
              <a:buFont typeface="Arial" panose="020B0604020202020204" pitchFamily="34" charset="0"/>
              <a:buChar char="•"/>
            </a:pPr>
            <a:r>
              <a:rPr lang="en-US" dirty="0"/>
              <a:t>Most properties with larger lot sizes tend to have higher prices, although the relationship is not as strong as square footage.</a:t>
            </a:r>
          </a:p>
          <a:p>
            <a:pPr>
              <a:buFont typeface="+mj-lt"/>
              <a:buAutoNum type="arabicPeriod"/>
            </a:pPr>
            <a:r>
              <a:rPr lang="en-US" b="1" dirty="0"/>
              <a:t>Bathrooms vs. Sold Price</a:t>
            </a:r>
            <a:r>
              <a:rPr lang="en-US" dirty="0"/>
              <a:t>: </a:t>
            </a:r>
          </a:p>
          <a:p>
            <a:pPr marL="742950" lvl="1" indent="-285750">
              <a:buFont typeface="Arial" panose="020B0604020202020204" pitchFamily="34" charset="0"/>
              <a:buChar char="•"/>
            </a:pPr>
            <a:r>
              <a:rPr lang="en-US" dirty="0"/>
              <a:t>Homes with more bathrooms generally have higher selling prices, but there are some variations, possibly due to other factors like location or home age.</a:t>
            </a:r>
          </a:p>
        </p:txBody>
      </p:sp>
    </p:spTree>
    <p:extLst>
      <p:ext uri="{BB962C8B-B14F-4D97-AF65-F5344CB8AC3E}">
        <p14:creationId xmlns:p14="http://schemas.microsoft.com/office/powerpoint/2010/main" val="980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08E4BB-53D9-E409-36C1-EEE950825479}"/>
              </a:ext>
            </a:extLst>
          </p:cNvPr>
          <p:cNvSpPr>
            <a:spLocks noGrp="1"/>
          </p:cNvSpPr>
          <p:nvPr>
            <p:ph type="sldNum" sz="quarter" idx="12"/>
          </p:nvPr>
        </p:nvSpPr>
        <p:spPr>
          <a:xfrm>
            <a:off x="10622352" y="107111"/>
            <a:ext cx="1312025" cy="365125"/>
          </a:xfrm>
        </p:spPr>
        <p:txBody>
          <a:bodyPr/>
          <a:lstStyle/>
          <a:p>
            <a:fld id="{4FAB73BC-B049-4115-A692-8D63A059BFB8}" type="slidenum">
              <a:rPr lang="en-US" smtClean="0">
                <a:solidFill>
                  <a:schemeClr val="tx1"/>
                </a:solidFill>
              </a:rPr>
              <a:pPr/>
              <a:t>13</a:t>
            </a:fld>
            <a:endParaRPr lang="en-US" dirty="0">
              <a:solidFill>
                <a:schemeClr val="tx1"/>
              </a:solidFill>
            </a:endParaRPr>
          </a:p>
        </p:txBody>
      </p:sp>
      <p:sp>
        <p:nvSpPr>
          <p:cNvPr id="3" name="TextBox 2">
            <a:extLst>
              <a:ext uri="{FF2B5EF4-FFF2-40B4-BE49-F238E27FC236}">
                <a16:creationId xmlns:a16="http://schemas.microsoft.com/office/drawing/2014/main" id="{95BB7030-1872-55BB-4A62-4FC0EDB78FF7}"/>
              </a:ext>
            </a:extLst>
          </p:cNvPr>
          <p:cNvSpPr txBox="1"/>
          <p:nvPr/>
        </p:nvSpPr>
        <p:spPr>
          <a:xfrm>
            <a:off x="257623" y="472236"/>
            <a:ext cx="1345240" cy="400110"/>
          </a:xfrm>
          <a:prstGeom prst="rect">
            <a:avLst/>
          </a:prstGeom>
          <a:noFill/>
        </p:spPr>
        <p:txBody>
          <a:bodyPr wrap="none" rtlCol="0">
            <a:spAutoFit/>
          </a:bodyPr>
          <a:lstStyle/>
          <a:p>
            <a:r>
              <a:rPr lang="en-US" sz="2000" b="1" dirty="0"/>
              <a:t>Conclusion</a:t>
            </a:r>
            <a:endParaRPr lang="en-IN" sz="2000" b="1" dirty="0"/>
          </a:p>
        </p:txBody>
      </p:sp>
      <p:sp>
        <p:nvSpPr>
          <p:cNvPr id="5" name="TextBox 4">
            <a:extLst>
              <a:ext uri="{FF2B5EF4-FFF2-40B4-BE49-F238E27FC236}">
                <a16:creationId xmlns:a16="http://schemas.microsoft.com/office/drawing/2014/main" id="{60FB8828-8687-4EFF-7928-27E0B992A287}"/>
              </a:ext>
            </a:extLst>
          </p:cNvPr>
          <p:cNvSpPr txBox="1"/>
          <p:nvPr/>
        </p:nvSpPr>
        <p:spPr>
          <a:xfrm>
            <a:off x="1155032" y="1397675"/>
            <a:ext cx="9384631" cy="498598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The task has done are Data Cleaning and EDA.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Missing values in critical features like </a:t>
            </a:r>
            <a:r>
              <a:rPr lang="en-US" dirty="0" err="1">
                <a:latin typeface="Times New Roman" panose="02020603050405020304" pitchFamily="18" charset="0"/>
                <a:cs typeface="Times New Roman" panose="02020603050405020304" pitchFamily="18" charset="0"/>
              </a:rPr>
              <a:t>lot_acres</a:t>
            </a:r>
            <a:r>
              <a:rPr lang="en-US" dirty="0">
                <a:latin typeface="Times New Roman" panose="02020603050405020304" pitchFamily="18" charset="0"/>
                <a:cs typeface="Times New Roman" panose="02020603050405020304" pitchFamily="18" charset="0"/>
              </a:rPr>
              <a:t> , bathrooms , and square footage were identified and filled</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Converted non-numeric data (e.g., garage , HOA ) to numeric formats.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Outliers in features like either transformed or capped.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Standardized units of measurement (e.g., converting square footage consistently) and ensured consistency across categorical features.</a:t>
            </a:r>
          </a:p>
          <a:p>
            <a:pPr marL="285750" indent="-285750">
              <a:buFont typeface="Arial" panose="020B0604020202020204" pitchFamily="34" charset="0"/>
              <a:buChar char="•"/>
            </a:pPr>
            <a:endParaRPr lang="en-US"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Aptos" panose="020B0004020202020204" pitchFamily="34" charset="0"/>
                <a:cs typeface="Times New Roman" panose="02020603050405020304" pitchFamily="18" charset="0"/>
              </a:rPr>
              <a:t>The Visualization effectively convey the most important aspects of the data, enabling a deeper understanding of the relationships, distributions, and potential issues that could impact the modelling process.</a:t>
            </a:r>
          </a:p>
          <a:p>
            <a:pPr marL="285750" indent="-285750">
              <a:buFont typeface="Arial" panose="020B0604020202020204" pitchFamily="34" charset="0"/>
              <a:buChar char="•"/>
            </a:pPr>
            <a:endParaRPr lang="en-GB"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Aptos" panose="020B0004020202020204" pitchFamily="34" charset="0"/>
                <a:cs typeface="Times New Roman" panose="02020603050405020304" pitchFamily="18" charset="0"/>
              </a:rPr>
              <a:t>Now the Data </a:t>
            </a:r>
            <a:r>
              <a:rPr lang="en-GB" dirty="0">
                <a:latin typeface="Times New Roman" panose="02020603050405020304" pitchFamily="18" charset="0"/>
                <a:ea typeface="Aptos" panose="020B0004020202020204" pitchFamily="34" charset="0"/>
                <a:cs typeface="Times New Roman" panose="02020603050405020304" pitchFamily="18" charset="0"/>
              </a:rPr>
              <a:t>is ready for the modelling phase</a:t>
            </a:r>
            <a:endParaRPr lang="en-GB" sz="18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gn="ctr"/>
            <a:r>
              <a:rPr lang="en-GB" sz="1600" dirty="0">
                <a:effectLst/>
                <a:latin typeface="Times New Roman" panose="02020603050405020304" pitchFamily="18" charset="0"/>
                <a:ea typeface="Aptos" panose="020B0004020202020204" pitchFamily="34" charset="0"/>
                <a:cs typeface="Times New Roman" panose="02020603050405020304" pitchFamily="18" charset="0"/>
              </a:rPr>
              <a:t>.</a:t>
            </a:r>
          </a:p>
          <a:p>
            <a:pPr algn="ctr"/>
            <a:endParaRPr lang="en-IN" sz="1400" dirty="0"/>
          </a:p>
        </p:txBody>
      </p:sp>
    </p:spTree>
    <p:extLst>
      <p:ext uri="{BB962C8B-B14F-4D97-AF65-F5344CB8AC3E}">
        <p14:creationId xmlns:p14="http://schemas.microsoft.com/office/powerpoint/2010/main" val="82968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FF0EFA-F13D-496B-BFF4-F5A9450EFBF1}"/>
              </a:ext>
            </a:extLst>
          </p:cNvPr>
          <p:cNvSpPr txBox="1"/>
          <p:nvPr/>
        </p:nvSpPr>
        <p:spPr>
          <a:xfrm rot="20601643">
            <a:off x="2769670" y="2707726"/>
            <a:ext cx="6097604" cy="769441"/>
          </a:xfrm>
          <a:prstGeom prst="rect">
            <a:avLst/>
          </a:prstGeom>
          <a:noFill/>
        </p:spPr>
        <p:txBody>
          <a:bodyPr wrap="square">
            <a:spAutoFit/>
          </a:bodyPr>
          <a:lstStyle/>
          <a:p>
            <a:pPr algn="ctr"/>
            <a:r>
              <a:rPr lang="en-US" sz="4400" dirty="0">
                <a:solidFill>
                  <a:schemeClr val="accent2"/>
                </a:solidFill>
                <a:latin typeface="ADLaM Display" panose="020F0502020204030204" pitchFamily="2" charset="0"/>
                <a:ea typeface="ADLaM Display" panose="020F0502020204030204" pitchFamily="2" charset="0"/>
                <a:cs typeface="ADLaM Display" panose="020F0502020204030204" pitchFamily="2" charset="0"/>
              </a:rPr>
              <a:t>Thank you </a:t>
            </a:r>
          </a:p>
        </p:txBody>
      </p:sp>
      <p:sp>
        <p:nvSpPr>
          <p:cNvPr id="5" name="Slide Number Placeholder 1">
            <a:extLst>
              <a:ext uri="{FF2B5EF4-FFF2-40B4-BE49-F238E27FC236}">
                <a16:creationId xmlns:a16="http://schemas.microsoft.com/office/drawing/2014/main" id="{0FDF9F62-E34B-1D29-7C43-11948BD03D96}"/>
              </a:ext>
            </a:extLst>
          </p:cNvPr>
          <p:cNvSpPr>
            <a:spLocks noGrp="1"/>
          </p:cNvSpPr>
          <p:nvPr>
            <p:ph type="sldNum" sz="quarter" idx="12"/>
          </p:nvPr>
        </p:nvSpPr>
        <p:spPr>
          <a:xfrm>
            <a:off x="10449098" y="338118"/>
            <a:ext cx="1312025" cy="365125"/>
          </a:xfrm>
        </p:spPr>
        <p:txBody>
          <a:bodyPr/>
          <a:lstStyle/>
          <a:p>
            <a:r>
              <a:rPr lang="en-US" dirty="0">
                <a:solidFill>
                  <a:schemeClr val="tx1"/>
                </a:solidFill>
              </a:rPr>
              <a:t>14</a:t>
            </a:r>
          </a:p>
        </p:txBody>
      </p:sp>
    </p:spTree>
    <p:extLst>
      <p:ext uri="{BB962C8B-B14F-4D97-AF65-F5344CB8AC3E}">
        <p14:creationId xmlns:p14="http://schemas.microsoft.com/office/powerpoint/2010/main" val="154050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13DBF8-035B-EACA-855A-A29CA45F8EE0}"/>
              </a:ext>
            </a:extLst>
          </p:cNvPr>
          <p:cNvSpPr txBox="1"/>
          <p:nvPr/>
        </p:nvSpPr>
        <p:spPr>
          <a:xfrm>
            <a:off x="652807" y="852308"/>
            <a:ext cx="1505931" cy="400110"/>
          </a:xfrm>
          <a:prstGeom prst="rect">
            <a:avLst/>
          </a:prstGeom>
          <a:noFill/>
        </p:spPr>
        <p:txBody>
          <a:bodyPr wrap="square">
            <a:spAutoFit/>
          </a:bodyPr>
          <a:lstStyle/>
          <a:p>
            <a:r>
              <a:rPr lang="en-US" sz="2000" b="1" dirty="0"/>
              <a:t>Index - </a:t>
            </a:r>
            <a:endParaRPr lang="en-US" sz="2000" dirty="0"/>
          </a:p>
        </p:txBody>
      </p:sp>
      <p:sp>
        <p:nvSpPr>
          <p:cNvPr id="4" name="Slide Number Placeholder 3">
            <a:extLst>
              <a:ext uri="{FF2B5EF4-FFF2-40B4-BE49-F238E27FC236}">
                <a16:creationId xmlns:a16="http://schemas.microsoft.com/office/drawing/2014/main" id="{95E03A26-85A1-760C-194D-409D80662B47}"/>
              </a:ext>
            </a:extLst>
          </p:cNvPr>
          <p:cNvSpPr>
            <a:spLocks noGrp="1"/>
          </p:cNvSpPr>
          <p:nvPr>
            <p:ph type="sldNum" sz="quarter" idx="12"/>
          </p:nvPr>
        </p:nvSpPr>
        <p:spPr>
          <a:xfrm>
            <a:off x="10073713" y="299617"/>
            <a:ext cx="1312025" cy="365125"/>
          </a:xfrm>
        </p:spPr>
        <p:txBody>
          <a:bodyPr/>
          <a:lstStyle/>
          <a:p>
            <a:fld id="{4FAB73BC-B049-4115-A692-8D63A059BFB8}" type="slidenum">
              <a:rPr lang="en-US" smtClean="0">
                <a:solidFill>
                  <a:schemeClr val="tx1"/>
                </a:solidFill>
              </a:rPr>
              <a:pPr/>
              <a:t>2</a:t>
            </a:fld>
            <a:endParaRPr lang="en-US" dirty="0">
              <a:solidFill>
                <a:schemeClr val="tx1"/>
              </a:solidFill>
            </a:endParaRPr>
          </a:p>
        </p:txBody>
      </p:sp>
      <p:sp>
        <p:nvSpPr>
          <p:cNvPr id="2" name="TextBox 1">
            <a:extLst>
              <a:ext uri="{FF2B5EF4-FFF2-40B4-BE49-F238E27FC236}">
                <a16:creationId xmlns:a16="http://schemas.microsoft.com/office/drawing/2014/main" id="{930DFA47-EF90-5220-10E1-48F98B06660E}"/>
              </a:ext>
            </a:extLst>
          </p:cNvPr>
          <p:cNvSpPr txBox="1"/>
          <p:nvPr/>
        </p:nvSpPr>
        <p:spPr>
          <a:xfrm>
            <a:off x="1219987" y="1447768"/>
            <a:ext cx="3059782" cy="4093428"/>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sz="2000" b="1" dirty="0"/>
              <a:t>Overview</a:t>
            </a:r>
          </a:p>
          <a:p>
            <a:pPr marL="342900" indent="-342900">
              <a:lnSpc>
                <a:spcPct val="200000"/>
              </a:lnSpc>
              <a:buFont typeface="Arial" panose="020B0604020202020204" pitchFamily="34" charset="0"/>
              <a:buChar char="•"/>
            </a:pPr>
            <a:r>
              <a:rPr lang="en-US" sz="2000" b="1" dirty="0"/>
              <a:t>Objective</a:t>
            </a:r>
          </a:p>
          <a:p>
            <a:pPr marL="342900" indent="-342900">
              <a:lnSpc>
                <a:spcPct val="200000"/>
              </a:lnSpc>
              <a:buFont typeface="Arial" panose="020B0604020202020204" pitchFamily="34" charset="0"/>
              <a:buChar char="•"/>
            </a:pPr>
            <a:r>
              <a:rPr lang="en-US" sz="2000" b="1" dirty="0"/>
              <a:t>Dataset Summary</a:t>
            </a:r>
          </a:p>
          <a:p>
            <a:pPr marL="342900" indent="-342900">
              <a:lnSpc>
                <a:spcPct val="200000"/>
              </a:lnSpc>
              <a:buFont typeface="Arial" panose="020B0604020202020204" pitchFamily="34" charset="0"/>
              <a:buChar char="•"/>
            </a:pPr>
            <a:r>
              <a:rPr lang="en-US" sz="2000" b="1" dirty="0"/>
              <a:t>Key Visuals</a:t>
            </a:r>
          </a:p>
          <a:p>
            <a:pPr marL="342900" indent="-342900">
              <a:lnSpc>
                <a:spcPct val="200000"/>
              </a:lnSpc>
              <a:buFont typeface="Arial" panose="020B0604020202020204" pitchFamily="34" charset="0"/>
              <a:buChar char="•"/>
            </a:pPr>
            <a:r>
              <a:rPr lang="en-US" sz="2000" b="1" dirty="0"/>
              <a:t>EDA Summary</a:t>
            </a:r>
          </a:p>
          <a:p>
            <a:pPr marL="342900" indent="-342900">
              <a:lnSpc>
                <a:spcPct val="200000"/>
              </a:lnSpc>
              <a:buFont typeface="Arial" panose="020B0604020202020204" pitchFamily="34" charset="0"/>
              <a:buChar char="•"/>
            </a:pPr>
            <a:r>
              <a:rPr lang="en-US" sz="2000" b="1" dirty="0"/>
              <a:t>Conclusion</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60199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342AEDD-2249-BD5B-A1A0-C6E6987086C7}"/>
              </a:ext>
            </a:extLst>
          </p:cNvPr>
          <p:cNvGrpSpPr/>
          <p:nvPr/>
        </p:nvGrpSpPr>
        <p:grpSpPr>
          <a:xfrm>
            <a:off x="803636" y="788821"/>
            <a:ext cx="10420545" cy="3962801"/>
            <a:chOff x="794209" y="581431"/>
            <a:chExt cx="10420545" cy="3962801"/>
          </a:xfrm>
        </p:grpSpPr>
        <p:sp>
          <p:nvSpPr>
            <p:cNvPr id="4" name="TextBox 3">
              <a:extLst>
                <a:ext uri="{FF2B5EF4-FFF2-40B4-BE49-F238E27FC236}">
                  <a16:creationId xmlns:a16="http://schemas.microsoft.com/office/drawing/2014/main" id="{2A198413-7F5C-8E9C-6E1F-2ED59FF6E406}"/>
                </a:ext>
              </a:extLst>
            </p:cNvPr>
            <p:cNvSpPr txBox="1"/>
            <p:nvPr/>
          </p:nvSpPr>
          <p:spPr>
            <a:xfrm>
              <a:off x="794209" y="581431"/>
              <a:ext cx="2128101" cy="400110"/>
            </a:xfrm>
            <a:prstGeom prst="rect">
              <a:avLst/>
            </a:prstGeom>
            <a:noFill/>
          </p:spPr>
          <p:txBody>
            <a:bodyPr wrap="square">
              <a:spAutoFit/>
            </a:bodyPr>
            <a:lstStyle/>
            <a:p>
              <a:r>
                <a:rPr lang="en-IN" sz="2000" b="1" dirty="0"/>
                <a:t>Overview -</a:t>
              </a:r>
            </a:p>
          </p:txBody>
        </p:sp>
        <p:sp>
          <p:nvSpPr>
            <p:cNvPr id="5" name="TextBox 4">
              <a:extLst>
                <a:ext uri="{FF2B5EF4-FFF2-40B4-BE49-F238E27FC236}">
                  <a16:creationId xmlns:a16="http://schemas.microsoft.com/office/drawing/2014/main" id="{3A304860-886D-29AE-0142-EFE5E83B7A9B}"/>
                </a:ext>
              </a:extLst>
            </p:cNvPr>
            <p:cNvSpPr txBox="1"/>
            <p:nvPr/>
          </p:nvSpPr>
          <p:spPr>
            <a:xfrm>
              <a:off x="794209" y="1390205"/>
              <a:ext cx="3172906" cy="369332"/>
            </a:xfrm>
            <a:prstGeom prst="rect">
              <a:avLst/>
            </a:prstGeom>
            <a:noFill/>
          </p:spPr>
          <p:txBody>
            <a:bodyPr wrap="square">
              <a:spAutoFit/>
            </a:bodyPr>
            <a:lstStyle/>
            <a:p>
              <a:r>
                <a:rPr lang="en-IN" b="1" dirty="0"/>
                <a:t>Project Background - </a:t>
              </a:r>
            </a:p>
          </p:txBody>
        </p:sp>
        <p:sp>
          <p:nvSpPr>
            <p:cNvPr id="9" name="TextBox 8">
              <a:extLst>
                <a:ext uri="{FF2B5EF4-FFF2-40B4-BE49-F238E27FC236}">
                  <a16:creationId xmlns:a16="http://schemas.microsoft.com/office/drawing/2014/main" id="{C26D6964-C1F4-8723-8231-F58AF85291DF}"/>
                </a:ext>
              </a:extLst>
            </p:cNvPr>
            <p:cNvSpPr txBox="1"/>
            <p:nvPr/>
          </p:nvSpPr>
          <p:spPr>
            <a:xfrm>
              <a:off x="794209" y="1824847"/>
              <a:ext cx="10420545" cy="369332"/>
            </a:xfrm>
            <a:prstGeom prst="rect">
              <a:avLst/>
            </a:prstGeom>
            <a:noFill/>
          </p:spPr>
          <p:txBody>
            <a:bodyPr wrap="square">
              <a:spAutoFit/>
            </a:bodyPr>
            <a:lstStyle/>
            <a:p>
              <a:pPr marL="285750" indent="-285750">
                <a:buFont typeface="Arial" panose="020B0604020202020204" pitchFamily="34" charset="0"/>
                <a:buChar char="•"/>
              </a:pPr>
              <a:r>
                <a:rPr lang="en-US" dirty="0"/>
                <a:t>Analyzing a real estate dataset with 5,000 entries to understand the factors that influence house prices.</a:t>
              </a:r>
              <a:endParaRPr lang="en-IN" dirty="0"/>
            </a:p>
          </p:txBody>
        </p:sp>
        <p:sp>
          <p:nvSpPr>
            <p:cNvPr id="10" name="TextBox 9">
              <a:extLst>
                <a:ext uri="{FF2B5EF4-FFF2-40B4-BE49-F238E27FC236}">
                  <a16:creationId xmlns:a16="http://schemas.microsoft.com/office/drawing/2014/main" id="{F6A0A542-47E0-0EA9-60A8-74B8C7E6B6C3}"/>
                </a:ext>
              </a:extLst>
            </p:cNvPr>
            <p:cNvSpPr txBox="1"/>
            <p:nvPr/>
          </p:nvSpPr>
          <p:spPr>
            <a:xfrm>
              <a:off x="841343" y="2426732"/>
              <a:ext cx="3172906" cy="369332"/>
            </a:xfrm>
            <a:prstGeom prst="rect">
              <a:avLst/>
            </a:prstGeom>
            <a:noFill/>
          </p:spPr>
          <p:txBody>
            <a:bodyPr wrap="square">
              <a:spAutoFit/>
            </a:bodyPr>
            <a:lstStyle/>
            <a:p>
              <a:r>
                <a:rPr lang="en-IN" b="1" dirty="0"/>
                <a:t>Dataset - </a:t>
              </a:r>
            </a:p>
          </p:txBody>
        </p:sp>
        <p:sp>
          <p:nvSpPr>
            <p:cNvPr id="14" name="TextBox 13">
              <a:extLst>
                <a:ext uri="{FF2B5EF4-FFF2-40B4-BE49-F238E27FC236}">
                  <a16:creationId xmlns:a16="http://schemas.microsoft.com/office/drawing/2014/main" id="{2EA9F675-A0DA-19B1-0799-7A142CAC9E94}"/>
                </a:ext>
              </a:extLst>
            </p:cNvPr>
            <p:cNvSpPr txBox="1"/>
            <p:nvPr/>
          </p:nvSpPr>
          <p:spPr>
            <a:xfrm>
              <a:off x="794209" y="2861374"/>
              <a:ext cx="10062327" cy="369332"/>
            </a:xfrm>
            <a:prstGeom prst="rect">
              <a:avLst/>
            </a:prstGeom>
            <a:noFill/>
          </p:spPr>
          <p:txBody>
            <a:bodyPr wrap="square">
              <a:spAutoFit/>
            </a:bodyPr>
            <a:lstStyle/>
            <a:p>
              <a:pPr marL="285750" indent="-285750">
                <a:buFont typeface="Arial" panose="020B0604020202020204" pitchFamily="34" charset="0"/>
                <a:buChar char="•"/>
              </a:pPr>
              <a:r>
                <a:rPr lang="en-US" dirty="0"/>
                <a:t>Contains key features like `</a:t>
              </a:r>
              <a:r>
                <a:rPr lang="en-US" dirty="0" err="1"/>
                <a:t>sold_price</a:t>
              </a:r>
              <a:r>
                <a:rPr lang="en-US" dirty="0"/>
                <a:t>’ , `bedrooms’ , `bathrooms’ , `</a:t>
              </a:r>
              <a:r>
                <a:rPr lang="en-US" dirty="0" err="1"/>
                <a:t>square_footage</a:t>
              </a:r>
              <a:r>
                <a:rPr lang="en-US" dirty="0"/>
                <a:t>’ &amp; `</a:t>
              </a:r>
              <a:r>
                <a:rPr lang="en-US" dirty="0" err="1"/>
                <a:t>lot_size</a:t>
              </a:r>
              <a:endParaRPr lang="en-IN" dirty="0"/>
            </a:p>
          </p:txBody>
        </p:sp>
        <p:sp>
          <p:nvSpPr>
            <p:cNvPr id="15" name="TextBox 14">
              <a:extLst>
                <a:ext uri="{FF2B5EF4-FFF2-40B4-BE49-F238E27FC236}">
                  <a16:creationId xmlns:a16="http://schemas.microsoft.com/office/drawing/2014/main" id="{725FE564-66DF-2D23-ED59-046707786272}"/>
                </a:ext>
              </a:extLst>
            </p:cNvPr>
            <p:cNvSpPr txBox="1"/>
            <p:nvPr/>
          </p:nvSpPr>
          <p:spPr>
            <a:xfrm>
              <a:off x="794209" y="3463259"/>
              <a:ext cx="3172906" cy="369332"/>
            </a:xfrm>
            <a:prstGeom prst="rect">
              <a:avLst/>
            </a:prstGeom>
            <a:noFill/>
          </p:spPr>
          <p:txBody>
            <a:bodyPr wrap="square">
              <a:spAutoFit/>
            </a:bodyPr>
            <a:lstStyle/>
            <a:p>
              <a:r>
                <a:rPr lang="en-IN" b="1" dirty="0"/>
                <a:t>Importance - </a:t>
              </a:r>
            </a:p>
          </p:txBody>
        </p:sp>
        <p:sp>
          <p:nvSpPr>
            <p:cNvPr id="16" name="TextBox 15">
              <a:extLst>
                <a:ext uri="{FF2B5EF4-FFF2-40B4-BE49-F238E27FC236}">
                  <a16:creationId xmlns:a16="http://schemas.microsoft.com/office/drawing/2014/main" id="{5F2C8AA8-0059-D0B9-A8AD-9E56D886622D}"/>
                </a:ext>
              </a:extLst>
            </p:cNvPr>
            <p:cNvSpPr txBox="1"/>
            <p:nvPr/>
          </p:nvSpPr>
          <p:spPr>
            <a:xfrm>
              <a:off x="794209" y="3897901"/>
              <a:ext cx="10420545" cy="646331"/>
            </a:xfrm>
            <a:prstGeom prst="rect">
              <a:avLst/>
            </a:prstGeom>
            <a:noFill/>
          </p:spPr>
          <p:txBody>
            <a:bodyPr wrap="square">
              <a:spAutoFit/>
            </a:bodyPr>
            <a:lstStyle/>
            <a:p>
              <a:pPr marL="285750" indent="-285750">
                <a:buFont typeface="Arial" panose="020B0604020202020204" pitchFamily="34" charset="0"/>
                <a:buChar char="•"/>
              </a:pPr>
              <a:r>
                <a:rPr lang="en-US" dirty="0"/>
                <a:t>Insights from this analysis will support accurate property pricing and informed decision-making in the real estate market.</a:t>
              </a:r>
              <a:endParaRPr lang="en-IN" dirty="0"/>
            </a:p>
          </p:txBody>
        </p:sp>
      </p:grpSp>
      <p:sp>
        <p:nvSpPr>
          <p:cNvPr id="18" name="Slide Number Placeholder 17">
            <a:extLst>
              <a:ext uri="{FF2B5EF4-FFF2-40B4-BE49-F238E27FC236}">
                <a16:creationId xmlns:a16="http://schemas.microsoft.com/office/drawing/2014/main" id="{8C041C5C-BD2A-B2B9-54FF-9CF09E8A872D}"/>
              </a:ext>
            </a:extLst>
          </p:cNvPr>
          <p:cNvSpPr>
            <a:spLocks noGrp="1"/>
          </p:cNvSpPr>
          <p:nvPr>
            <p:ph type="sldNum" sz="quarter" idx="12"/>
          </p:nvPr>
        </p:nvSpPr>
        <p:spPr>
          <a:xfrm>
            <a:off x="10568168" y="145952"/>
            <a:ext cx="1312025" cy="365125"/>
          </a:xfrm>
        </p:spPr>
        <p:txBody>
          <a:bodyPr/>
          <a:lstStyle/>
          <a:p>
            <a:fld id="{4FAB73BC-B049-4115-A692-8D63A059BFB8}"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237118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C1A865-4D36-5F59-F1B4-0A6EC1949762}"/>
              </a:ext>
            </a:extLst>
          </p:cNvPr>
          <p:cNvSpPr txBox="1"/>
          <p:nvPr/>
        </p:nvSpPr>
        <p:spPr>
          <a:xfrm>
            <a:off x="747860" y="744718"/>
            <a:ext cx="11444140" cy="3970318"/>
          </a:xfrm>
          <a:prstGeom prst="rect">
            <a:avLst/>
          </a:prstGeom>
          <a:noFill/>
        </p:spPr>
        <p:txBody>
          <a:bodyPr wrap="square">
            <a:spAutoFit/>
          </a:bodyPr>
          <a:lstStyle/>
          <a:p>
            <a:r>
              <a:rPr lang="en-US" sz="2000" b="1" dirty="0"/>
              <a:t>Objective:</a:t>
            </a:r>
          </a:p>
          <a:p>
            <a:endParaRPr lang="en-US" b="1" dirty="0"/>
          </a:p>
          <a:p>
            <a:endParaRPr lang="en-US" b="1" dirty="0"/>
          </a:p>
          <a:p>
            <a:r>
              <a:rPr lang="en-US" b="1" dirty="0"/>
              <a:t>Primary Goal:</a:t>
            </a:r>
            <a:endParaRPr lang="en-US" dirty="0"/>
          </a:p>
          <a:p>
            <a:pPr marL="742950" lvl="1" indent="-285750">
              <a:buFont typeface="Arial" panose="020B0604020202020204" pitchFamily="34" charset="0"/>
              <a:buChar char="•"/>
            </a:pPr>
            <a:r>
              <a:rPr lang="en-US" dirty="0"/>
              <a:t>Prepare a clean, structured dataset ready for predictive modeling by addressing missing values, converting data types, and managing outliers.</a:t>
            </a:r>
          </a:p>
          <a:p>
            <a:pPr lvl="1"/>
            <a:endParaRPr lang="en-US" dirty="0"/>
          </a:p>
          <a:p>
            <a:r>
              <a:rPr lang="en-US" b="1" dirty="0"/>
              <a:t>Specific Tasks:</a:t>
            </a:r>
            <a:endParaRPr lang="en-US" dirty="0"/>
          </a:p>
          <a:p>
            <a:pPr marL="742950" lvl="1" indent="-285750">
              <a:buFont typeface="Arial" panose="020B0604020202020204" pitchFamily="34" charset="0"/>
              <a:buChar char="•"/>
            </a:pPr>
            <a:r>
              <a:rPr lang="en-US" b="1" dirty="0"/>
              <a:t>Data Cleaning:</a:t>
            </a:r>
            <a:r>
              <a:rPr lang="en-US" dirty="0"/>
              <a:t> Ensure completeness and accuracy by handling missing values and converting data types.</a:t>
            </a:r>
          </a:p>
          <a:p>
            <a:pPr marL="742950" lvl="1" indent="-285750">
              <a:buFont typeface="Arial" panose="020B0604020202020204" pitchFamily="34" charset="0"/>
              <a:buChar char="•"/>
            </a:pPr>
            <a:r>
              <a:rPr lang="en-US" b="1" dirty="0"/>
              <a:t>EDA:</a:t>
            </a:r>
            <a:r>
              <a:rPr lang="en-US" dirty="0"/>
              <a:t> Uncover patterns and relationships through visualizations to inform the modeling process.</a:t>
            </a:r>
          </a:p>
          <a:p>
            <a:pPr lvl="1"/>
            <a:endParaRPr lang="en-US" dirty="0"/>
          </a:p>
          <a:p>
            <a:r>
              <a:rPr lang="en-US" b="1" dirty="0"/>
              <a:t>Outcome:</a:t>
            </a:r>
            <a:endParaRPr lang="en-US" dirty="0"/>
          </a:p>
          <a:p>
            <a:pPr marL="742950" lvl="1" indent="-285750">
              <a:buFont typeface="Arial" panose="020B0604020202020204" pitchFamily="34" charset="0"/>
              <a:buChar char="•"/>
            </a:pPr>
            <a:r>
              <a:rPr lang="en-US" dirty="0"/>
              <a:t>Deliver a cleaned dataset and documented insights, setting the foundation for the next phase of model development.</a:t>
            </a:r>
          </a:p>
        </p:txBody>
      </p:sp>
      <p:sp>
        <p:nvSpPr>
          <p:cNvPr id="4" name="Slide Number Placeholder 3">
            <a:extLst>
              <a:ext uri="{FF2B5EF4-FFF2-40B4-BE49-F238E27FC236}">
                <a16:creationId xmlns:a16="http://schemas.microsoft.com/office/drawing/2014/main" id="{90E355CC-73FC-7604-AE73-534B416059C5}"/>
              </a:ext>
            </a:extLst>
          </p:cNvPr>
          <p:cNvSpPr>
            <a:spLocks noGrp="1"/>
          </p:cNvSpPr>
          <p:nvPr>
            <p:ph type="sldNum" sz="quarter" idx="12"/>
          </p:nvPr>
        </p:nvSpPr>
        <p:spPr>
          <a:xfrm>
            <a:off x="10304719" y="164863"/>
            <a:ext cx="1312025" cy="365125"/>
          </a:xfrm>
        </p:spPr>
        <p:txBody>
          <a:bodyPr/>
          <a:lstStyle/>
          <a:p>
            <a:fld id="{4FAB73BC-B049-4115-A692-8D63A059BFB8}"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8290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6BE5BD-D20A-EED3-CCC8-0356B6D90AE0}"/>
              </a:ext>
            </a:extLst>
          </p:cNvPr>
          <p:cNvSpPr txBox="1"/>
          <p:nvPr/>
        </p:nvSpPr>
        <p:spPr>
          <a:xfrm>
            <a:off x="605672" y="633400"/>
            <a:ext cx="6094428" cy="400110"/>
          </a:xfrm>
          <a:prstGeom prst="rect">
            <a:avLst/>
          </a:prstGeom>
          <a:noFill/>
        </p:spPr>
        <p:txBody>
          <a:bodyPr wrap="square">
            <a:spAutoFit/>
          </a:bodyPr>
          <a:lstStyle/>
          <a:p>
            <a:r>
              <a:rPr lang="en-US" sz="2000" b="1" dirty="0"/>
              <a:t>Dataset Overview - </a:t>
            </a:r>
            <a:endParaRPr lang="en-US" sz="2000" dirty="0"/>
          </a:p>
        </p:txBody>
      </p:sp>
      <p:sp>
        <p:nvSpPr>
          <p:cNvPr id="8" name="TextBox 7">
            <a:extLst>
              <a:ext uri="{FF2B5EF4-FFF2-40B4-BE49-F238E27FC236}">
                <a16:creationId xmlns:a16="http://schemas.microsoft.com/office/drawing/2014/main" id="{DD46F5E4-DFD7-EF7A-C2B4-7EE9EB603CC5}"/>
              </a:ext>
            </a:extLst>
          </p:cNvPr>
          <p:cNvSpPr txBox="1"/>
          <p:nvPr/>
        </p:nvSpPr>
        <p:spPr>
          <a:xfrm>
            <a:off x="1016131" y="1133537"/>
            <a:ext cx="10159738" cy="2031325"/>
          </a:xfrm>
          <a:prstGeom prst="rect">
            <a:avLst/>
          </a:prstGeom>
          <a:noFill/>
        </p:spPr>
        <p:txBody>
          <a:bodyPr wrap="square">
            <a:spAutoFit/>
          </a:bodyPr>
          <a:lstStyle/>
          <a:p>
            <a:pPr marL="285750" indent="-285750">
              <a:buFont typeface="Arial" panose="020B0604020202020204" pitchFamily="34" charset="0"/>
              <a:buChar char="•"/>
            </a:pPr>
            <a:r>
              <a:rPr lang="en-US" b="1" dirty="0">
                <a:effectLst/>
              </a:rPr>
              <a:t>Size:</a:t>
            </a:r>
            <a:r>
              <a:rPr lang="en-US" dirty="0"/>
              <a:t> 5,000 entries with 16 features, including </a:t>
            </a:r>
            <a:r>
              <a:rPr lang="en-US" dirty="0" err="1">
                <a:effectLst/>
                <a:latin typeface="SFMono-Regular"/>
              </a:rPr>
              <a:t>sold_price</a:t>
            </a:r>
            <a:r>
              <a:rPr lang="en-US" dirty="0"/>
              <a:t>, </a:t>
            </a:r>
            <a:r>
              <a:rPr lang="en-US" dirty="0">
                <a:effectLst/>
                <a:latin typeface="SFMono-Regular"/>
              </a:rPr>
              <a:t>bedrooms</a:t>
            </a:r>
            <a:r>
              <a:rPr lang="en-US" dirty="0"/>
              <a:t>, </a:t>
            </a:r>
            <a:r>
              <a:rPr lang="en-US" dirty="0">
                <a:effectLst/>
                <a:latin typeface="SFMono-Regular"/>
              </a:rPr>
              <a:t>bathrooms</a:t>
            </a:r>
            <a:r>
              <a:rPr lang="en-US" dirty="0"/>
              <a:t>, and </a:t>
            </a:r>
            <a:r>
              <a:rPr lang="en-US" dirty="0">
                <a:effectLst/>
                <a:latin typeface="SFMono-Regular"/>
              </a:rPr>
              <a:t>square footage</a:t>
            </a:r>
            <a:r>
              <a:rPr lang="en-US" dirty="0"/>
              <a:t>.</a:t>
            </a:r>
          </a:p>
          <a:p>
            <a:endParaRPr lang="en-US" dirty="0"/>
          </a:p>
          <a:p>
            <a:pPr>
              <a:buFont typeface="Arial" panose="020B0604020202020204" pitchFamily="34" charset="0"/>
              <a:buChar char="•"/>
            </a:pPr>
            <a:r>
              <a:rPr lang="en-US" b="1" dirty="0"/>
              <a:t>    Key Attributes:</a:t>
            </a:r>
            <a:r>
              <a:rPr lang="en-US" dirty="0"/>
              <a:t> </a:t>
            </a:r>
          </a:p>
          <a:p>
            <a:pPr marL="742950" lvl="1" indent="-285750">
              <a:buFont typeface="Arial" panose="020B0604020202020204" pitchFamily="34" charset="0"/>
              <a:buChar char="•"/>
            </a:pPr>
            <a:r>
              <a:rPr lang="en-US" b="1" dirty="0"/>
              <a:t>Sold Price:</a:t>
            </a:r>
            <a:r>
              <a:rPr lang="en-US" dirty="0"/>
              <a:t> Target variable for predicting property values.</a:t>
            </a:r>
          </a:p>
          <a:p>
            <a:pPr marL="742950" lvl="1" indent="-285750">
              <a:buFont typeface="Arial" panose="020B0604020202020204" pitchFamily="34" charset="0"/>
              <a:buChar char="•"/>
            </a:pPr>
            <a:r>
              <a:rPr lang="en-US" b="1" dirty="0"/>
              <a:t>Lot Size, Square Footage:</a:t>
            </a:r>
            <a:r>
              <a:rPr lang="en-US" dirty="0"/>
              <a:t> Indicators of property size.</a:t>
            </a:r>
          </a:p>
          <a:p>
            <a:pPr marL="742950" lvl="1" indent="-285750">
              <a:buFont typeface="Arial" panose="020B0604020202020204" pitchFamily="34" charset="0"/>
              <a:buChar char="•"/>
            </a:pPr>
            <a:r>
              <a:rPr lang="en-US" b="1" dirty="0"/>
              <a:t>Garage, HOA Fees:</a:t>
            </a:r>
            <a:r>
              <a:rPr lang="en-US" dirty="0"/>
              <a:t> Features affecting market value</a:t>
            </a:r>
          </a:p>
          <a:p>
            <a:endParaRPr lang="en-IN" dirty="0"/>
          </a:p>
        </p:txBody>
      </p:sp>
      <p:sp>
        <p:nvSpPr>
          <p:cNvPr id="11" name="TextBox 10">
            <a:extLst>
              <a:ext uri="{FF2B5EF4-FFF2-40B4-BE49-F238E27FC236}">
                <a16:creationId xmlns:a16="http://schemas.microsoft.com/office/drawing/2014/main" id="{6483B2E6-2091-89EC-8B68-DB92ABCCFB06}"/>
              </a:ext>
            </a:extLst>
          </p:cNvPr>
          <p:cNvSpPr txBox="1"/>
          <p:nvPr/>
        </p:nvSpPr>
        <p:spPr>
          <a:xfrm>
            <a:off x="605672" y="3264889"/>
            <a:ext cx="6094428" cy="400110"/>
          </a:xfrm>
          <a:prstGeom prst="rect">
            <a:avLst/>
          </a:prstGeom>
          <a:noFill/>
        </p:spPr>
        <p:txBody>
          <a:bodyPr wrap="square">
            <a:spAutoFit/>
          </a:bodyPr>
          <a:lstStyle/>
          <a:p>
            <a:r>
              <a:rPr lang="en-US" sz="2000" b="1" dirty="0"/>
              <a:t>Data Cleaning Steps -</a:t>
            </a:r>
            <a:endParaRPr lang="en-US" sz="2000" dirty="0"/>
          </a:p>
        </p:txBody>
      </p:sp>
      <p:sp>
        <p:nvSpPr>
          <p:cNvPr id="14" name="TextBox 13">
            <a:extLst>
              <a:ext uri="{FF2B5EF4-FFF2-40B4-BE49-F238E27FC236}">
                <a16:creationId xmlns:a16="http://schemas.microsoft.com/office/drawing/2014/main" id="{8ED419A5-B9EA-8849-2FE8-5D6FDF54EBE6}"/>
              </a:ext>
            </a:extLst>
          </p:cNvPr>
          <p:cNvSpPr txBox="1"/>
          <p:nvPr/>
        </p:nvSpPr>
        <p:spPr>
          <a:xfrm>
            <a:off x="530257" y="3765026"/>
            <a:ext cx="10645611" cy="923330"/>
          </a:xfrm>
          <a:prstGeom prst="rect">
            <a:avLst/>
          </a:prstGeom>
          <a:noFill/>
        </p:spPr>
        <p:txBody>
          <a:bodyPr wrap="square">
            <a:spAutoFit/>
          </a:bodyPr>
          <a:lstStyle/>
          <a:p>
            <a:pPr marL="742950" lvl="1" indent="-285750">
              <a:buFont typeface="Arial" panose="020B0604020202020204" pitchFamily="34" charset="0"/>
              <a:buChar char="•"/>
            </a:pPr>
            <a:r>
              <a:rPr lang="en-US" b="1" dirty="0"/>
              <a:t>Missing Values :</a:t>
            </a:r>
            <a:r>
              <a:rPr lang="en-US" dirty="0"/>
              <a:t> Filled gaps in </a:t>
            </a:r>
            <a:r>
              <a:rPr lang="en-US" dirty="0" err="1">
                <a:effectLst/>
                <a:latin typeface="SFMono-Regular"/>
              </a:rPr>
              <a:t>lot_acres</a:t>
            </a:r>
            <a:r>
              <a:rPr lang="en-US" dirty="0"/>
              <a:t>, </a:t>
            </a:r>
            <a:r>
              <a:rPr lang="en-US" dirty="0">
                <a:effectLst/>
                <a:latin typeface="SFMono-Regular"/>
              </a:rPr>
              <a:t>bathrooms</a:t>
            </a:r>
            <a:r>
              <a:rPr lang="en-US" dirty="0"/>
              <a:t>, and </a:t>
            </a:r>
            <a:r>
              <a:rPr lang="en-US" dirty="0">
                <a:effectLst/>
                <a:latin typeface="SFMono-Regular"/>
              </a:rPr>
              <a:t>square footage</a:t>
            </a:r>
            <a:r>
              <a:rPr lang="en-US" dirty="0"/>
              <a:t> using median values.</a:t>
            </a:r>
          </a:p>
          <a:p>
            <a:pPr marL="742950" lvl="1" indent="-285750">
              <a:buFont typeface="Arial" panose="020B0604020202020204" pitchFamily="34" charset="0"/>
              <a:buChar char="•"/>
            </a:pPr>
            <a:r>
              <a:rPr lang="en-US" b="1" dirty="0">
                <a:effectLst/>
              </a:rPr>
              <a:t>Data Types:</a:t>
            </a:r>
            <a:r>
              <a:rPr lang="en-US" dirty="0"/>
              <a:t> Converted columns like </a:t>
            </a:r>
            <a:r>
              <a:rPr lang="en-US" dirty="0">
                <a:effectLst/>
                <a:latin typeface="SFMono-Regular"/>
              </a:rPr>
              <a:t>bathrooms</a:t>
            </a:r>
            <a:r>
              <a:rPr lang="en-US" dirty="0"/>
              <a:t>, </a:t>
            </a:r>
            <a:r>
              <a:rPr lang="en-US" dirty="0">
                <a:effectLst/>
                <a:latin typeface="SFMono-Regular"/>
              </a:rPr>
              <a:t>garage</a:t>
            </a:r>
            <a:r>
              <a:rPr lang="en-US" dirty="0"/>
              <a:t>, and </a:t>
            </a:r>
            <a:r>
              <a:rPr lang="en-US" dirty="0">
                <a:effectLst/>
                <a:latin typeface="SFMono-Regular"/>
              </a:rPr>
              <a:t>HOA</a:t>
            </a:r>
            <a:r>
              <a:rPr lang="en-US" dirty="0"/>
              <a:t> to numeric formats for consistency.</a:t>
            </a:r>
          </a:p>
          <a:p>
            <a:pPr marL="742950" lvl="1" indent="-285750">
              <a:buFont typeface="Arial" panose="020B0604020202020204" pitchFamily="34" charset="0"/>
              <a:buChar char="•"/>
            </a:pPr>
            <a:r>
              <a:rPr lang="en-US" b="1" dirty="0">
                <a:effectLst/>
              </a:rPr>
              <a:t>Outliers:</a:t>
            </a:r>
            <a:r>
              <a:rPr lang="en-US" dirty="0"/>
              <a:t> Identified and managed extreme values in key features like </a:t>
            </a:r>
            <a:r>
              <a:rPr lang="en-US" dirty="0" err="1">
                <a:effectLst/>
                <a:latin typeface="SFMono-Regular"/>
              </a:rPr>
              <a:t>sold_price</a:t>
            </a:r>
            <a:r>
              <a:rPr lang="en-US" dirty="0"/>
              <a:t> to avoid skewed results.</a:t>
            </a:r>
          </a:p>
        </p:txBody>
      </p:sp>
      <p:sp>
        <p:nvSpPr>
          <p:cNvPr id="15" name="Slide Number Placeholder 14">
            <a:extLst>
              <a:ext uri="{FF2B5EF4-FFF2-40B4-BE49-F238E27FC236}">
                <a16:creationId xmlns:a16="http://schemas.microsoft.com/office/drawing/2014/main" id="{AB9B5799-CE14-2A9E-06CF-0AAFF7774E62}"/>
              </a:ext>
            </a:extLst>
          </p:cNvPr>
          <p:cNvSpPr>
            <a:spLocks noGrp="1"/>
          </p:cNvSpPr>
          <p:nvPr>
            <p:ph type="sldNum" sz="quarter" idx="12"/>
          </p:nvPr>
        </p:nvSpPr>
        <p:spPr>
          <a:xfrm>
            <a:off x="10519855" y="285768"/>
            <a:ext cx="1312025" cy="365125"/>
          </a:xfrm>
        </p:spPr>
        <p:txBody>
          <a:bodyPr/>
          <a:lstStyle/>
          <a:p>
            <a:fld id="{4FAB73BC-B049-4115-A692-8D63A059BFB8}"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333708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37EF28-0EE9-23B8-D0D9-39E9D3897C81}"/>
              </a:ext>
            </a:extLst>
          </p:cNvPr>
          <p:cNvSpPr>
            <a:spLocks noGrp="1"/>
          </p:cNvSpPr>
          <p:nvPr>
            <p:ph type="sldNum" sz="quarter" idx="12"/>
          </p:nvPr>
        </p:nvSpPr>
        <p:spPr>
          <a:xfrm>
            <a:off x="10627452" y="148106"/>
            <a:ext cx="1312025" cy="365125"/>
          </a:xfrm>
        </p:spPr>
        <p:txBody>
          <a:bodyPr/>
          <a:lstStyle/>
          <a:p>
            <a:fld id="{4FAB73BC-B049-4115-A692-8D63A059BFB8}" type="slidenum">
              <a:rPr lang="en-US" smtClean="0">
                <a:solidFill>
                  <a:schemeClr val="tx1"/>
                </a:solidFill>
              </a:rPr>
              <a:pPr/>
              <a:t>6</a:t>
            </a:fld>
            <a:endParaRPr lang="en-US" dirty="0">
              <a:solidFill>
                <a:schemeClr val="tx1"/>
              </a:solidFill>
            </a:endParaRPr>
          </a:p>
        </p:txBody>
      </p:sp>
      <p:pic>
        <p:nvPicPr>
          <p:cNvPr id="3075" name="Picture 3">
            <a:extLst>
              <a:ext uri="{FF2B5EF4-FFF2-40B4-BE49-F238E27FC236}">
                <a16:creationId xmlns:a16="http://schemas.microsoft.com/office/drawing/2014/main" id="{CBB55D85-A5BE-FC8A-72A4-B7554D456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94" y="1635580"/>
            <a:ext cx="4805916" cy="3863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09FB5-C583-CF99-ACC5-06F148CBC48D}"/>
              </a:ext>
            </a:extLst>
          </p:cNvPr>
          <p:cNvSpPr txBox="1"/>
          <p:nvPr/>
        </p:nvSpPr>
        <p:spPr>
          <a:xfrm>
            <a:off x="281596" y="113121"/>
            <a:ext cx="1511376" cy="400110"/>
          </a:xfrm>
          <a:prstGeom prst="rect">
            <a:avLst/>
          </a:prstGeom>
          <a:noFill/>
        </p:spPr>
        <p:txBody>
          <a:bodyPr wrap="none" rtlCol="0">
            <a:spAutoFit/>
          </a:bodyPr>
          <a:lstStyle/>
          <a:p>
            <a:r>
              <a:rPr lang="en-US" sz="2000" b="1" dirty="0"/>
              <a:t>Key Visuals -</a:t>
            </a:r>
            <a:endParaRPr lang="en-IN" sz="2000" b="1" dirty="0"/>
          </a:p>
        </p:txBody>
      </p:sp>
      <p:sp>
        <p:nvSpPr>
          <p:cNvPr id="8" name="TextBox 7">
            <a:extLst>
              <a:ext uri="{FF2B5EF4-FFF2-40B4-BE49-F238E27FC236}">
                <a16:creationId xmlns:a16="http://schemas.microsoft.com/office/drawing/2014/main" id="{ADB9111E-208B-7DDE-45AF-D13138712EC8}"/>
              </a:ext>
            </a:extLst>
          </p:cNvPr>
          <p:cNvSpPr txBox="1"/>
          <p:nvPr/>
        </p:nvSpPr>
        <p:spPr>
          <a:xfrm>
            <a:off x="757681" y="1001453"/>
            <a:ext cx="3862632" cy="338554"/>
          </a:xfrm>
          <a:prstGeom prst="rect">
            <a:avLst/>
          </a:prstGeom>
          <a:noFill/>
        </p:spPr>
        <p:txBody>
          <a:bodyPr wrap="square">
            <a:spAutoFit/>
          </a:bodyPr>
          <a:lstStyle/>
          <a:p>
            <a:pPr algn="ctr"/>
            <a:r>
              <a:rPr lang="en-US" sz="1600" b="1" dirty="0"/>
              <a:t>1.  Box Plot: Bathrooms vs. Sold Price</a:t>
            </a:r>
            <a:endParaRPr lang="en-IN" sz="1600" b="1" dirty="0"/>
          </a:p>
        </p:txBody>
      </p:sp>
      <p:sp>
        <p:nvSpPr>
          <p:cNvPr id="5" name="TextBox 4">
            <a:extLst>
              <a:ext uri="{FF2B5EF4-FFF2-40B4-BE49-F238E27FC236}">
                <a16:creationId xmlns:a16="http://schemas.microsoft.com/office/drawing/2014/main" id="{0713815A-7143-8ADD-FA52-18BEDECAF989}"/>
              </a:ext>
            </a:extLst>
          </p:cNvPr>
          <p:cNvSpPr txBox="1"/>
          <p:nvPr/>
        </p:nvSpPr>
        <p:spPr>
          <a:xfrm>
            <a:off x="5841873" y="1988946"/>
            <a:ext cx="6097604" cy="2585323"/>
          </a:xfrm>
          <a:prstGeom prst="rect">
            <a:avLst/>
          </a:prstGeom>
          <a:noFill/>
        </p:spPr>
        <p:txBody>
          <a:bodyPr wrap="square">
            <a:spAutoFit/>
          </a:bodyPr>
          <a:lstStyle/>
          <a:p>
            <a:pPr marL="285750" indent="-285750">
              <a:buFont typeface="Arial" panose="020B0604020202020204" pitchFamily="34" charset="0"/>
              <a:buChar char="•"/>
            </a:pPr>
            <a:r>
              <a:rPr lang="en-US" dirty="0"/>
              <a:t>The box plot suggests that the number of bathrooms is positively correlated with the sold price, especially as the number of bathrooms increases from 5 to 9.</a:t>
            </a:r>
          </a:p>
          <a:p>
            <a:pPr marL="285750" indent="-285750">
              <a:buFont typeface="Arial" panose="020B0604020202020204" pitchFamily="34" charset="0"/>
              <a:buChar char="•"/>
            </a:pPr>
            <a:r>
              <a:rPr lang="en-US" dirty="0"/>
              <a:t> However, there are significant outliers in almost every category, indicating that other factors besides the number of bathrooms also play a substantial role in determining the sold price. </a:t>
            </a:r>
          </a:p>
          <a:p>
            <a:pPr marL="285750" indent="-285750">
              <a:buFont typeface="Arial" panose="020B0604020202020204" pitchFamily="34" charset="0"/>
              <a:buChar char="•"/>
            </a:pPr>
            <a:r>
              <a:rPr lang="en-US" dirty="0"/>
              <a:t>Properties with very high numbers of bathrooms (15, 18, 36) seem to be rare and may fall into niche markets</a:t>
            </a:r>
            <a:endParaRPr lang="en-GB" dirty="0"/>
          </a:p>
        </p:txBody>
      </p:sp>
      <p:sp>
        <p:nvSpPr>
          <p:cNvPr id="7" name="TextBox 6">
            <a:extLst>
              <a:ext uri="{FF2B5EF4-FFF2-40B4-BE49-F238E27FC236}">
                <a16:creationId xmlns:a16="http://schemas.microsoft.com/office/drawing/2014/main" id="{982C8133-A75E-57FE-D06F-BF9791C8E933}"/>
              </a:ext>
            </a:extLst>
          </p:cNvPr>
          <p:cNvSpPr txBox="1"/>
          <p:nvPr/>
        </p:nvSpPr>
        <p:spPr>
          <a:xfrm>
            <a:off x="5841314" y="1282214"/>
            <a:ext cx="4956924" cy="706732"/>
          </a:xfrm>
          <a:prstGeom prst="rect">
            <a:avLst/>
          </a:prstGeom>
          <a:noFill/>
        </p:spPr>
        <p:txBody>
          <a:bodyPr wrap="square">
            <a:spAutoFit/>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Times New Roman" panose="02020603050405020304" pitchFamily="18" charset="0"/>
              </a:rPr>
              <a:t> Insights:</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sz="1400" dirty="0"/>
          </a:p>
        </p:txBody>
      </p:sp>
    </p:spTree>
    <p:extLst>
      <p:ext uri="{BB962C8B-B14F-4D97-AF65-F5344CB8AC3E}">
        <p14:creationId xmlns:p14="http://schemas.microsoft.com/office/powerpoint/2010/main" val="94949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E8F6F7-DB2C-CE2D-6EB3-3C0A140A6C0D}"/>
              </a:ext>
            </a:extLst>
          </p:cNvPr>
          <p:cNvSpPr>
            <a:spLocks noGrp="1"/>
          </p:cNvSpPr>
          <p:nvPr>
            <p:ph type="sldNum" sz="quarter" idx="12"/>
          </p:nvPr>
        </p:nvSpPr>
        <p:spPr>
          <a:xfrm>
            <a:off x="10526100" y="198307"/>
            <a:ext cx="1312025" cy="365125"/>
          </a:xfrm>
        </p:spPr>
        <p:txBody>
          <a:bodyPr/>
          <a:lstStyle/>
          <a:p>
            <a:fld id="{4FAB73BC-B049-4115-A692-8D63A059BFB8}" type="slidenum">
              <a:rPr lang="en-US" smtClean="0">
                <a:solidFill>
                  <a:schemeClr val="tx1"/>
                </a:solidFill>
              </a:rPr>
              <a:pPr/>
              <a:t>7</a:t>
            </a:fld>
            <a:endParaRPr lang="en-US" dirty="0">
              <a:solidFill>
                <a:schemeClr val="tx1"/>
              </a:solidFill>
            </a:endParaRPr>
          </a:p>
        </p:txBody>
      </p:sp>
      <p:pic>
        <p:nvPicPr>
          <p:cNvPr id="3077" name="Picture 5">
            <a:extLst>
              <a:ext uri="{FF2B5EF4-FFF2-40B4-BE49-F238E27FC236}">
                <a16:creationId xmlns:a16="http://schemas.microsoft.com/office/drawing/2014/main" id="{B3B2B6C3-AEB1-AF08-5821-C6C7C91F8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07" y="1644671"/>
            <a:ext cx="4805916" cy="381830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66FF4E8-FF2C-C6BA-9F17-1CFEB961276C}"/>
              </a:ext>
            </a:extLst>
          </p:cNvPr>
          <p:cNvSpPr txBox="1"/>
          <p:nvPr/>
        </p:nvSpPr>
        <p:spPr>
          <a:xfrm>
            <a:off x="718238" y="1102637"/>
            <a:ext cx="4094591" cy="584775"/>
          </a:xfrm>
          <a:prstGeom prst="rect">
            <a:avLst/>
          </a:prstGeom>
          <a:noFill/>
        </p:spPr>
        <p:txBody>
          <a:bodyPr wrap="square">
            <a:spAutoFit/>
          </a:bodyPr>
          <a:lstStyle/>
          <a:p>
            <a:pPr algn="ctr"/>
            <a:r>
              <a:rPr lang="en-US" sz="1600" b="1" dirty="0"/>
              <a:t>2.  Bar Graph: Average Sold Price by Number of Bedrooms</a:t>
            </a:r>
            <a:endParaRPr lang="en-IN" sz="1600" b="1" dirty="0"/>
          </a:p>
        </p:txBody>
      </p:sp>
      <p:sp>
        <p:nvSpPr>
          <p:cNvPr id="3" name="TextBox 2">
            <a:extLst>
              <a:ext uri="{FF2B5EF4-FFF2-40B4-BE49-F238E27FC236}">
                <a16:creationId xmlns:a16="http://schemas.microsoft.com/office/drawing/2014/main" id="{32A14858-8979-9D99-E1C0-1311FB3C6786}"/>
              </a:ext>
            </a:extLst>
          </p:cNvPr>
          <p:cNvSpPr txBox="1"/>
          <p:nvPr/>
        </p:nvSpPr>
        <p:spPr>
          <a:xfrm>
            <a:off x="6717213" y="1149724"/>
            <a:ext cx="4956924" cy="706732"/>
          </a:xfrm>
          <a:prstGeom prst="rect">
            <a:avLst/>
          </a:prstGeom>
          <a:noFill/>
        </p:spPr>
        <p:txBody>
          <a:bodyPr wrap="square">
            <a:spAutoFit/>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Times New Roman" panose="02020603050405020304" pitchFamily="18" charset="0"/>
              </a:rPr>
              <a:t> Insights:</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sz="1400" dirty="0"/>
          </a:p>
        </p:txBody>
      </p:sp>
      <p:sp>
        <p:nvSpPr>
          <p:cNvPr id="4" name="TextBox 3">
            <a:extLst>
              <a:ext uri="{FF2B5EF4-FFF2-40B4-BE49-F238E27FC236}">
                <a16:creationId xmlns:a16="http://schemas.microsoft.com/office/drawing/2014/main" id="{03AFA420-2BCD-6B3C-F57C-B0991A82CCC8}"/>
              </a:ext>
            </a:extLst>
          </p:cNvPr>
          <p:cNvSpPr txBox="1"/>
          <p:nvPr/>
        </p:nvSpPr>
        <p:spPr>
          <a:xfrm>
            <a:off x="6731469" y="1395024"/>
            <a:ext cx="4956924" cy="3579185"/>
          </a:xfrm>
          <a:prstGeom prst="rect">
            <a:avLst/>
          </a:prstGeom>
          <a:noFill/>
        </p:spPr>
        <p:txBody>
          <a:bodyPr wrap="square">
            <a:spAutoFit/>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07000"/>
              </a:lnSpc>
              <a:spcAft>
                <a:spcPts val="800"/>
              </a:spcAft>
            </a:pPr>
            <a:r>
              <a:rPr lang="en-US" dirty="0"/>
              <a:t>The graph indicates that while most properties with typical bedroom counts (2-7) tend to have similar average sold prices, properties with a very high number of bedrooms (especially 13) command significantly higher prices, suggesting they fall into a different category of luxury or specialized real estate. </a:t>
            </a:r>
          </a:p>
          <a:p>
            <a:pPr>
              <a:lnSpc>
                <a:spcPct val="107000"/>
              </a:lnSpc>
              <a:spcAft>
                <a:spcPts val="800"/>
              </a:spcAft>
            </a:pPr>
            <a:r>
              <a:rPr lang="en-US" dirty="0"/>
              <a:t>The spike at 13 bedrooms could be an outlier or due to a small number of high-value transactions.</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sz="1400" dirty="0"/>
          </a:p>
        </p:txBody>
      </p:sp>
      <p:sp>
        <p:nvSpPr>
          <p:cNvPr id="5" name="TextBox 4">
            <a:extLst>
              <a:ext uri="{FF2B5EF4-FFF2-40B4-BE49-F238E27FC236}">
                <a16:creationId xmlns:a16="http://schemas.microsoft.com/office/drawing/2014/main" id="{E7999309-8C7A-1ED2-42F2-60611E5C7A42}"/>
              </a:ext>
            </a:extLst>
          </p:cNvPr>
          <p:cNvSpPr txBox="1"/>
          <p:nvPr/>
        </p:nvSpPr>
        <p:spPr>
          <a:xfrm>
            <a:off x="830236" y="353752"/>
            <a:ext cx="1511376" cy="400110"/>
          </a:xfrm>
          <a:prstGeom prst="rect">
            <a:avLst/>
          </a:prstGeom>
          <a:noFill/>
        </p:spPr>
        <p:txBody>
          <a:bodyPr wrap="none" rtlCol="0">
            <a:spAutoFit/>
          </a:bodyPr>
          <a:lstStyle/>
          <a:p>
            <a:r>
              <a:rPr lang="en-US" sz="2000" b="1" dirty="0"/>
              <a:t>Key Visuals -</a:t>
            </a:r>
            <a:endParaRPr lang="en-IN" sz="2000" b="1" dirty="0"/>
          </a:p>
        </p:txBody>
      </p:sp>
    </p:spTree>
    <p:extLst>
      <p:ext uri="{BB962C8B-B14F-4D97-AF65-F5344CB8AC3E}">
        <p14:creationId xmlns:p14="http://schemas.microsoft.com/office/powerpoint/2010/main" val="58475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37EF28-0EE9-23B8-D0D9-39E9D3897C81}"/>
              </a:ext>
            </a:extLst>
          </p:cNvPr>
          <p:cNvSpPr>
            <a:spLocks noGrp="1"/>
          </p:cNvSpPr>
          <p:nvPr>
            <p:ph type="sldNum" sz="quarter" idx="12"/>
          </p:nvPr>
        </p:nvSpPr>
        <p:spPr>
          <a:xfrm>
            <a:off x="10162207" y="130613"/>
            <a:ext cx="1312025" cy="365125"/>
          </a:xfrm>
        </p:spPr>
        <p:txBody>
          <a:bodyPr/>
          <a:lstStyle/>
          <a:p>
            <a:fld id="{4FAB73BC-B049-4115-A692-8D63A059BFB8}" type="slidenum">
              <a:rPr lang="en-US" smtClean="0">
                <a:solidFill>
                  <a:schemeClr val="tx1"/>
                </a:solidFill>
              </a:rPr>
              <a:pPr/>
              <a:t>8</a:t>
            </a:fld>
            <a:endParaRPr lang="en-US" dirty="0">
              <a:solidFill>
                <a:schemeClr val="tx1"/>
              </a:solidFill>
            </a:endParaRPr>
          </a:p>
        </p:txBody>
      </p:sp>
      <p:pic>
        <p:nvPicPr>
          <p:cNvPr id="3075" name="Picture 3">
            <a:extLst>
              <a:ext uri="{FF2B5EF4-FFF2-40B4-BE49-F238E27FC236}">
                <a16:creationId xmlns:a16="http://schemas.microsoft.com/office/drawing/2014/main" id="{CBB55D85-A5BE-FC8A-72A4-B7554D45651E}"/>
              </a:ext>
            </a:extLst>
          </p:cNvPr>
          <p:cNvPicPr>
            <a:picLocks noChangeAspect="1" noChangeArrowheads="1"/>
          </p:cNvPicPr>
          <p:nvPr/>
        </p:nvPicPr>
        <p:blipFill>
          <a:blip r:embed="rId2"/>
          <a:srcRect/>
          <a:stretch/>
        </p:blipFill>
        <p:spPr bwMode="auto">
          <a:xfrm>
            <a:off x="361543" y="1703739"/>
            <a:ext cx="4805916" cy="3720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09FB5-C583-CF99-ACC5-06F148CBC48D}"/>
              </a:ext>
            </a:extLst>
          </p:cNvPr>
          <p:cNvSpPr txBox="1"/>
          <p:nvPr/>
        </p:nvSpPr>
        <p:spPr>
          <a:xfrm>
            <a:off x="859112" y="366786"/>
            <a:ext cx="1511376" cy="400110"/>
          </a:xfrm>
          <a:prstGeom prst="rect">
            <a:avLst/>
          </a:prstGeom>
          <a:noFill/>
        </p:spPr>
        <p:txBody>
          <a:bodyPr wrap="none" rtlCol="0">
            <a:spAutoFit/>
          </a:bodyPr>
          <a:lstStyle/>
          <a:p>
            <a:r>
              <a:rPr lang="en-US" sz="2000" b="1" dirty="0"/>
              <a:t>Key Visuals -</a:t>
            </a:r>
            <a:endParaRPr lang="en-IN" sz="2000" b="1" dirty="0"/>
          </a:p>
        </p:txBody>
      </p:sp>
      <p:sp>
        <p:nvSpPr>
          <p:cNvPr id="6" name="TextBox 5">
            <a:extLst>
              <a:ext uri="{FF2B5EF4-FFF2-40B4-BE49-F238E27FC236}">
                <a16:creationId xmlns:a16="http://schemas.microsoft.com/office/drawing/2014/main" id="{D1287B8C-C512-81D4-0C17-D8E7DC6ED502}"/>
              </a:ext>
            </a:extLst>
          </p:cNvPr>
          <p:cNvSpPr txBox="1"/>
          <p:nvPr/>
        </p:nvSpPr>
        <p:spPr>
          <a:xfrm>
            <a:off x="6717213" y="1149724"/>
            <a:ext cx="4956924" cy="4274503"/>
          </a:xfrm>
          <a:prstGeom prst="rect">
            <a:avLst/>
          </a:prstGeom>
          <a:noFill/>
        </p:spPr>
        <p:txBody>
          <a:bodyPr wrap="square">
            <a:spAutoFit/>
          </a:bodyPr>
          <a:lstStyle/>
          <a:p>
            <a:pPr>
              <a:lnSpc>
                <a:spcPct val="107000"/>
              </a:lnSpc>
              <a:spcAft>
                <a:spcPts val="800"/>
              </a:spcAft>
            </a:pPr>
            <a:r>
              <a:rPr lang="en-GB" sz="1800" b="1" dirty="0">
                <a:effectLst/>
                <a:latin typeface="Aptos" panose="020B0004020202020204" pitchFamily="34" charset="0"/>
                <a:ea typeface="Aptos" panose="020B0004020202020204" pitchFamily="34" charset="0"/>
                <a:cs typeface="Times New Roman" panose="02020603050405020304" pitchFamily="18" charset="0"/>
              </a:rPr>
              <a:t> Insights:</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Times New Roman" panose="02020603050405020304" pitchFamily="18" charset="0"/>
              </a:rPr>
              <a:t>The distribution is </a:t>
            </a:r>
            <a:r>
              <a:rPr lang="en-GB" sz="1800" b="1" dirty="0">
                <a:effectLst/>
                <a:latin typeface="Aptos" panose="020B0004020202020204" pitchFamily="34" charset="0"/>
                <a:ea typeface="Aptos" panose="020B0004020202020204" pitchFamily="34" charset="0"/>
                <a:cs typeface="Times New Roman" panose="02020603050405020304" pitchFamily="18" charset="0"/>
              </a:rPr>
              <a:t>right-skewed</a:t>
            </a:r>
            <a:r>
              <a:rPr lang="en-GB" sz="1800" dirty="0">
                <a:effectLst/>
                <a:latin typeface="Aptos" panose="020B0004020202020204" pitchFamily="34" charset="0"/>
                <a:ea typeface="Aptos" panose="020B0004020202020204" pitchFamily="34" charset="0"/>
                <a:cs typeface="Times New Roman" panose="02020603050405020304" pitchFamily="18" charset="0"/>
              </a:rPr>
              <a:t>: Most sales are clustered at lower price ranges, with a long tail extending to the right, indicating that there are some sales at much higher prices, but these are less frequent.</a:t>
            </a:r>
          </a:p>
          <a:p>
            <a:pPr marL="342900" lvl="0" indent="-342900">
              <a:lnSpc>
                <a:spcPct val="107000"/>
              </a:lnSpc>
              <a:spcAft>
                <a:spcPts val="800"/>
              </a:spcAft>
              <a:buSzPts val="1000"/>
              <a:buFont typeface="Symbol" panose="05050102010706020507" pitchFamily="18" charset="2"/>
              <a:buChar char=""/>
              <a:tabLst>
                <a:tab pos="457200" algn="l"/>
              </a:tabLst>
            </a:pPr>
            <a:r>
              <a:rPr lang="en-GB" sz="1800" dirty="0">
                <a:effectLst/>
                <a:latin typeface="Aptos" panose="020B0004020202020204" pitchFamily="34" charset="0"/>
                <a:ea typeface="Aptos" panose="020B0004020202020204" pitchFamily="34" charset="0"/>
                <a:cs typeface="Times New Roman" panose="02020603050405020304" pitchFamily="18" charset="0"/>
              </a:rPr>
              <a:t>The peak (mode) is at a lower price range, with the frequency rapidly decreasing as prices increase.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This kind of distribution is typical in datasets where most items are sold at a lower price, but a few outliers exist at much higher prices.</a:t>
            </a:r>
          </a:p>
          <a:p>
            <a:pPr algn="ctr"/>
            <a:endParaRPr lang="en-IN" sz="1400" dirty="0"/>
          </a:p>
        </p:txBody>
      </p:sp>
      <p:sp>
        <p:nvSpPr>
          <p:cNvPr id="8" name="TextBox 7">
            <a:extLst>
              <a:ext uri="{FF2B5EF4-FFF2-40B4-BE49-F238E27FC236}">
                <a16:creationId xmlns:a16="http://schemas.microsoft.com/office/drawing/2014/main" id="{ADB9111E-208B-7DDE-45AF-D13138712EC8}"/>
              </a:ext>
            </a:extLst>
          </p:cNvPr>
          <p:cNvSpPr txBox="1"/>
          <p:nvPr/>
        </p:nvSpPr>
        <p:spPr>
          <a:xfrm>
            <a:off x="757681" y="1001453"/>
            <a:ext cx="3862632" cy="338554"/>
          </a:xfrm>
          <a:prstGeom prst="rect">
            <a:avLst/>
          </a:prstGeom>
          <a:noFill/>
        </p:spPr>
        <p:txBody>
          <a:bodyPr wrap="square">
            <a:spAutoFit/>
          </a:bodyPr>
          <a:lstStyle/>
          <a:p>
            <a:pPr algn="ctr"/>
            <a:r>
              <a:rPr lang="en-US" sz="1600" b="1" dirty="0"/>
              <a:t>3.  Histogram: Distribution of Sold Prices</a:t>
            </a:r>
            <a:endParaRPr lang="en-IN" sz="1600" b="1" dirty="0"/>
          </a:p>
        </p:txBody>
      </p:sp>
    </p:spTree>
    <p:extLst>
      <p:ext uri="{BB962C8B-B14F-4D97-AF65-F5344CB8AC3E}">
        <p14:creationId xmlns:p14="http://schemas.microsoft.com/office/powerpoint/2010/main" val="308880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E9537B-C968-6DB3-8AAF-5DD1751C7F1C}"/>
              </a:ext>
            </a:extLst>
          </p:cNvPr>
          <p:cNvSpPr>
            <a:spLocks noGrp="1"/>
          </p:cNvSpPr>
          <p:nvPr>
            <p:ph sz="half" idx="2"/>
          </p:nvPr>
        </p:nvSpPr>
        <p:spPr>
          <a:xfrm>
            <a:off x="6326207" y="1519335"/>
            <a:ext cx="4937760" cy="4483057"/>
          </a:xfrm>
        </p:spPr>
        <p:txBody>
          <a:bodyPr>
            <a:normAutofit fontScale="77500" lnSpcReduction="20000"/>
          </a:bodyPr>
          <a:lstStyle/>
          <a:p>
            <a:r>
              <a:rPr lang="en-US" sz="2000" b="1" dirty="0">
                <a:latin typeface="Times New Roman" panose="02020603050405020304" pitchFamily="18" charset="0"/>
                <a:cs typeface="Times New Roman" panose="02020603050405020304" pitchFamily="18" charset="0"/>
              </a:rPr>
              <a:t>Insight:</a:t>
            </a:r>
          </a:p>
          <a:p>
            <a:pPr marL="0" indent="0">
              <a:buNone/>
            </a:pPr>
            <a:r>
              <a:rPr lang="en-US" sz="1600" b="1" dirty="0">
                <a:effectLst/>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ea typeface="Aptos" panose="020B0004020202020204" pitchFamily="34" charset="0"/>
                <a:cs typeface="Times New Roman" panose="02020603050405020304" pitchFamily="18" charset="0"/>
              </a:rPr>
              <a:t>The heatmap provides a clear visual representation of how variables in this dataset relate to each other. It can help identify key factors that influence the sold price, such as square footage, lot size, and the number of bathrooms.</a:t>
            </a:r>
          </a:p>
          <a:p>
            <a:pPr marL="0" indent="0">
              <a:buNone/>
            </a:pPr>
            <a:r>
              <a:rPr lang="en-GB" sz="1600" b="1" dirty="0">
                <a:latin typeface="Times New Roman" panose="02020603050405020304" pitchFamily="18" charset="0"/>
                <a:cs typeface="Times New Roman" panose="02020603050405020304" pitchFamily="18" charset="0"/>
              </a:rPr>
              <a:t>Negative Correlation</a:t>
            </a:r>
          </a:p>
          <a:p>
            <a:pPr marL="742950" lvl="1" indent="-285750">
              <a:lnSpc>
                <a:spcPct val="107000"/>
              </a:lnSpc>
              <a:spcAft>
                <a:spcPts val="800"/>
              </a:spcAft>
              <a:buSzPts val="1000"/>
              <a:buFont typeface="Wingdings" panose="05000000000000000000" pitchFamily="2" charset="2"/>
              <a:buChar char="§"/>
              <a:tabLst>
                <a:tab pos="914400" algn="l"/>
              </a:tabLst>
            </a:pPr>
            <a:r>
              <a:rPr lang="en-GB" sz="16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MLS, longitude, and latitude have little to no correlation with most other variables.</a:t>
            </a:r>
          </a:p>
          <a:p>
            <a:pPr marL="742950" lvl="1" indent="-285750">
              <a:lnSpc>
                <a:spcPct val="107000"/>
              </a:lnSpc>
              <a:spcAft>
                <a:spcPts val="800"/>
              </a:spcAft>
              <a:buSzPts val="1000"/>
              <a:buFont typeface="Wingdings" panose="05000000000000000000" pitchFamily="2" charset="2"/>
              <a:buChar char="§"/>
              <a:tabLst>
                <a:tab pos="914400" algn="l"/>
              </a:tabLst>
            </a:pPr>
            <a:r>
              <a:rPr lang="en-GB" sz="16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Negative correlations, though weak, include latitude with </a:t>
            </a:r>
            <a:r>
              <a:rPr lang="en-GB" sz="1600" dirty="0" err="1">
                <a:solidFill>
                  <a:schemeClr val="tx1"/>
                </a:solidFill>
                <a:latin typeface="Times New Roman" panose="02020603050405020304" pitchFamily="18" charset="0"/>
                <a:ea typeface="Aptos" panose="020B0004020202020204" pitchFamily="34" charset="0"/>
                <a:cs typeface="Times New Roman" panose="02020603050405020304" pitchFamily="18" charset="0"/>
              </a:rPr>
              <a:t>lot_acres</a:t>
            </a:r>
            <a:r>
              <a:rPr lang="en-GB" sz="16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 and longitude with </a:t>
            </a:r>
            <a:r>
              <a:rPr lang="en-GB" sz="1600" dirty="0" err="1">
                <a:solidFill>
                  <a:schemeClr val="tx1"/>
                </a:solidFill>
                <a:latin typeface="Times New Roman" panose="02020603050405020304" pitchFamily="18" charset="0"/>
                <a:ea typeface="Aptos" panose="020B0004020202020204" pitchFamily="34" charset="0"/>
                <a:cs typeface="Times New Roman" panose="02020603050405020304" pitchFamily="18" charset="0"/>
              </a:rPr>
              <a:t>sqft_ft</a:t>
            </a:r>
            <a:r>
              <a:rPr lang="en-GB" sz="16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a:t>
            </a:r>
          </a:p>
          <a:p>
            <a:pPr marL="457200" lvl="1" indent="0">
              <a:lnSpc>
                <a:spcPct val="107000"/>
              </a:lnSpc>
              <a:spcAft>
                <a:spcPts val="800"/>
              </a:spcAft>
              <a:buSzPts val="1000"/>
              <a:buNone/>
              <a:tabLst>
                <a:tab pos="914400" algn="l"/>
              </a:tabLst>
            </a:pPr>
            <a:r>
              <a:rPr lang="en-GB" sz="1600" b="1" dirty="0">
                <a:latin typeface="Times New Roman" panose="02020603050405020304" pitchFamily="18" charset="0"/>
                <a:ea typeface="Aptos" panose="020B0004020202020204" pitchFamily="34" charset="0"/>
                <a:cs typeface="Times New Roman" panose="02020603050405020304" pitchFamily="18" charset="0"/>
              </a:rPr>
              <a:t>Positive Correlation</a:t>
            </a:r>
          </a:p>
          <a:p>
            <a:pPr marL="800100" lvl="1" indent="-342900">
              <a:lnSpc>
                <a:spcPct val="107000"/>
              </a:lnSpc>
              <a:spcAft>
                <a:spcPts val="800"/>
              </a:spcAft>
              <a:buSzPts val="1000"/>
              <a:buFont typeface="Wingdings" panose="05000000000000000000" pitchFamily="2" charset="2"/>
              <a:buChar char="§"/>
              <a:tabLst>
                <a:tab pos="914400" algn="l"/>
              </a:tabLst>
            </a:pPr>
            <a:r>
              <a:rPr lang="en-GB" sz="1900" dirty="0">
                <a:effectLst/>
                <a:latin typeface="Times New Roman" panose="02020603050405020304" pitchFamily="18" charset="0"/>
                <a:ea typeface="Aptos" panose="020B0004020202020204" pitchFamily="34" charset="0"/>
                <a:cs typeface="Times New Roman" panose="02020603050405020304" pitchFamily="18" charset="0"/>
              </a:rPr>
              <a:t>The </a:t>
            </a:r>
            <a:r>
              <a:rPr lang="en-GB" sz="1900" dirty="0" err="1">
                <a:effectLst/>
                <a:latin typeface="Times New Roman" panose="02020603050405020304" pitchFamily="18" charset="0"/>
                <a:ea typeface="Aptos" panose="020B0004020202020204" pitchFamily="34" charset="0"/>
                <a:cs typeface="Times New Roman" panose="02020603050405020304" pitchFamily="18" charset="0"/>
              </a:rPr>
              <a:t>sold_price</a:t>
            </a:r>
            <a:r>
              <a:rPr lang="en-GB" sz="1900" dirty="0">
                <a:effectLst/>
                <a:latin typeface="Times New Roman" panose="02020603050405020304" pitchFamily="18" charset="0"/>
                <a:ea typeface="Aptos" panose="020B0004020202020204" pitchFamily="34" charset="0"/>
                <a:cs typeface="Times New Roman" panose="02020603050405020304" pitchFamily="18" charset="0"/>
              </a:rPr>
              <a:t> is positively correlated with several variables:</a:t>
            </a:r>
          </a:p>
          <a:p>
            <a:pPr marL="1257300" lvl="2" indent="-342900">
              <a:lnSpc>
                <a:spcPct val="107000"/>
              </a:lnSpc>
              <a:spcAft>
                <a:spcPts val="800"/>
              </a:spcAft>
              <a:buSzPts val="1000"/>
              <a:buFont typeface="Wingdings" panose="05000000000000000000" pitchFamily="2" charset="2"/>
              <a:buChar char="§"/>
              <a:tabLst>
                <a:tab pos="1371600" algn="l"/>
              </a:tabLst>
            </a:pPr>
            <a:r>
              <a:rPr lang="en-GB" sz="1900" dirty="0" err="1">
                <a:effectLst/>
                <a:latin typeface="Times New Roman" panose="02020603050405020304" pitchFamily="18" charset="0"/>
                <a:ea typeface="Aptos" panose="020B0004020202020204" pitchFamily="34" charset="0"/>
                <a:cs typeface="Times New Roman" panose="02020603050405020304" pitchFamily="18" charset="0"/>
              </a:rPr>
              <a:t>sqft_ft</a:t>
            </a:r>
            <a:r>
              <a:rPr lang="en-GB" sz="1900" dirty="0">
                <a:effectLst/>
                <a:latin typeface="Times New Roman" panose="02020603050405020304" pitchFamily="18" charset="0"/>
                <a:ea typeface="Aptos" panose="020B0004020202020204" pitchFamily="34" charset="0"/>
                <a:cs typeface="Times New Roman" panose="02020603050405020304" pitchFamily="18" charset="0"/>
              </a:rPr>
              <a:t> (0.52): Strong positive correlation.</a:t>
            </a:r>
          </a:p>
          <a:p>
            <a:pPr marL="1257300" lvl="2" indent="-342900">
              <a:lnSpc>
                <a:spcPct val="107000"/>
              </a:lnSpc>
              <a:spcAft>
                <a:spcPts val="800"/>
              </a:spcAft>
              <a:buSzPts val="1000"/>
              <a:buFont typeface="Wingdings" panose="05000000000000000000" pitchFamily="2" charset="2"/>
              <a:buChar char="§"/>
              <a:tabLst>
                <a:tab pos="1371600" algn="l"/>
              </a:tabLst>
            </a:pPr>
            <a:r>
              <a:rPr lang="en-GB" sz="1900" dirty="0">
                <a:effectLst/>
                <a:latin typeface="Times New Roman" panose="02020603050405020304" pitchFamily="18" charset="0"/>
                <a:ea typeface="Aptos" panose="020B0004020202020204" pitchFamily="34" charset="0"/>
                <a:cs typeface="Times New Roman" panose="02020603050405020304" pitchFamily="18" charset="0"/>
              </a:rPr>
              <a:t>bathrooms (0.33) and </a:t>
            </a:r>
            <a:r>
              <a:rPr lang="en-GB" sz="1900" dirty="0" err="1">
                <a:effectLst/>
                <a:latin typeface="Times New Roman" panose="02020603050405020304" pitchFamily="18" charset="0"/>
                <a:ea typeface="Aptos" panose="020B0004020202020204" pitchFamily="34" charset="0"/>
                <a:cs typeface="Times New Roman" panose="02020603050405020304" pitchFamily="18" charset="0"/>
              </a:rPr>
              <a:t>lot_acres</a:t>
            </a:r>
            <a:r>
              <a:rPr lang="en-GB" sz="1900" dirty="0">
                <a:effectLst/>
                <a:latin typeface="Times New Roman" panose="02020603050405020304" pitchFamily="18" charset="0"/>
                <a:ea typeface="Aptos" panose="020B0004020202020204" pitchFamily="34" charset="0"/>
                <a:cs typeface="Times New Roman" panose="02020603050405020304" pitchFamily="18" charset="0"/>
              </a:rPr>
              <a:t> (0.33): Moderate positive correlations.</a:t>
            </a:r>
          </a:p>
          <a:p>
            <a:r>
              <a:rPr lang="en-GB" sz="2100" dirty="0">
                <a:effectLst/>
                <a:latin typeface="Times New Roman" panose="02020603050405020304" pitchFamily="18" charset="0"/>
                <a:ea typeface="Aptos" panose="020B0004020202020204" pitchFamily="34" charset="0"/>
                <a:cs typeface="Times New Roman" panose="02020603050405020304" pitchFamily="18" charset="0"/>
              </a:rPr>
              <a:t>These indicate that properties with more square footage, more bathrooms, and larger lots tend to have higher sold prices</a:t>
            </a:r>
            <a:endParaRPr lang="en-GB" sz="21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D80B953-A446-F8DA-E62C-4B5E2DA20FFA}"/>
              </a:ext>
            </a:extLst>
          </p:cNvPr>
          <p:cNvSpPr>
            <a:spLocks noGrp="1"/>
          </p:cNvSpPr>
          <p:nvPr>
            <p:ph type="sldNum" sz="quarter" idx="12"/>
          </p:nvPr>
        </p:nvSpPr>
        <p:spPr>
          <a:xfrm>
            <a:off x="10487599" y="203364"/>
            <a:ext cx="1312025" cy="365125"/>
          </a:xfrm>
        </p:spPr>
        <p:txBody>
          <a:bodyPr/>
          <a:lstStyle/>
          <a:p>
            <a:fld id="{4FAB73BC-B049-4115-A692-8D63A059BFB8}" type="slidenum">
              <a:rPr lang="en-US" smtClean="0">
                <a:solidFill>
                  <a:schemeClr val="tx1"/>
                </a:solidFill>
              </a:rPr>
              <a:t>9</a:t>
            </a:fld>
            <a:endParaRPr lang="en-US" dirty="0">
              <a:solidFill>
                <a:schemeClr val="tx1"/>
              </a:solidFill>
            </a:endParaRPr>
          </a:p>
        </p:txBody>
      </p:sp>
      <p:pic>
        <p:nvPicPr>
          <p:cNvPr id="3077" name="Picture 5">
            <a:extLst>
              <a:ext uri="{FF2B5EF4-FFF2-40B4-BE49-F238E27FC236}">
                <a16:creationId xmlns:a16="http://schemas.microsoft.com/office/drawing/2014/main" id="{B3B2B6C3-AEB1-AF08-5821-C6C7C91F8036}"/>
              </a:ext>
            </a:extLst>
          </p:cNvPr>
          <p:cNvPicPr>
            <a:picLocks noGrp="1" noChangeAspect="1" noChangeArrowheads="1"/>
          </p:cNvPicPr>
          <p:nvPr>
            <p:ph sz="half" idx="1"/>
          </p:nvPr>
        </p:nvPicPr>
        <p:blipFill>
          <a:blip r:embed="rId2"/>
          <a:srcRect/>
          <a:stretch/>
        </p:blipFill>
        <p:spPr bwMode="auto">
          <a:xfrm>
            <a:off x="1266842" y="1846263"/>
            <a:ext cx="4598953" cy="40227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66FF4E8-FF2C-C6BA-9F17-1CFEB961276C}"/>
              </a:ext>
            </a:extLst>
          </p:cNvPr>
          <p:cNvSpPr txBox="1"/>
          <p:nvPr/>
        </p:nvSpPr>
        <p:spPr>
          <a:xfrm>
            <a:off x="1016621" y="1213209"/>
            <a:ext cx="4094591" cy="338554"/>
          </a:xfrm>
          <a:prstGeom prst="rect">
            <a:avLst/>
          </a:prstGeom>
          <a:noFill/>
        </p:spPr>
        <p:txBody>
          <a:bodyPr wrap="square">
            <a:spAutoFit/>
          </a:bodyPr>
          <a:lstStyle/>
          <a:p>
            <a:pPr algn="ctr"/>
            <a:r>
              <a:rPr lang="en-IN" sz="1600" b="1" dirty="0"/>
              <a:t>4.  Heatmap: Correlation Between Features</a:t>
            </a:r>
          </a:p>
        </p:txBody>
      </p:sp>
      <p:sp>
        <p:nvSpPr>
          <p:cNvPr id="6" name="TextBox 5">
            <a:extLst>
              <a:ext uri="{FF2B5EF4-FFF2-40B4-BE49-F238E27FC236}">
                <a16:creationId xmlns:a16="http://schemas.microsoft.com/office/drawing/2014/main" id="{E9FEA351-5EEF-839A-6216-EBE9E7E0CC06}"/>
              </a:ext>
            </a:extLst>
          </p:cNvPr>
          <p:cNvSpPr txBox="1"/>
          <p:nvPr/>
        </p:nvSpPr>
        <p:spPr>
          <a:xfrm>
            <a:off x="1157494" y="665849"/>
            <a:ext cx="1511376" cy="400110"/>
          </a:xfrm>
          <a:prstGeom prst="rect">
            <a:avLst/>
          </a:prstGeom>
          <a:noFill/>
        </p:spPr>
        <p:txBody>
          <a:bodyPr wrap="none" rtlCol="0">
            <a:spAutoFit/>
          </a:bodyPr>
          <a:lstStyle/>
          <a:p>
            <a:r>
              <a:rPr lang="en-US" sz="2000" b="1" dirty="0"/>
              <a:t>Key Visuals -</a:t>
            </a:r>
            <a:endParaRPr lang="en-IN" sz="2000" b="1" dirty="0"/>
          </a:p>
        </p:txBody>
      </p:sp>
    </p:spTree>
    <p:extLst>
      <p:ext uri="{BB962C8B-B14F-4D97-AF65-F5344CB8AC3E}">
        <p14:creationId xmlns:p14="http://schemas.microsoft.com/office/powerpoint/2010/main" val="6072691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1197</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ADLaM Display</vt:lpstr>
      <vt:lpstr>Aptos</vt:lpstr>
      <vt:lpstr>Arial</vt:lpstr>
      <vt:lpstr>Calibri</vt:lpstr>
      <vt:lpstr>Calibri Light</vt:lpstr>
      <vt:lpstr>SFMono-Regular</vt:lpstr>
      <vt:lpstr>Symbol</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Ajinkya K</dc:creator>
  <cp:lastModifiedBy>Manoj Vangal Bharathi</cp:lastModifiedBy>
  <cp:revision>9</cp:revision>
  <dcterms:created xsi:type="dcterms:W3CDTF">2024-08-24T10:53:38Z</dcterms:created>
  <dcterms:modified xsi:type="dcterms:W3CDTF">2024-08-26T11:56:41Z</dcterms:modified>
</cp:coreProperties>
</file>