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IN" sz="2400" b="1" dirty="0">
                <a:solidFill>
                  <a:srgbClr val="002060"/>
                </a:solidFill>
                <a:latin typeface="Google Sans"/>
                <a:cs typeface="CFJCTS+PublicSans-Bold"/>
              </a:rPr>
              <a:t>Bloghub</a:t>
            </a:r>
            <a:r>
              <a:rPr lang="en-IN" sz="2400" b="1" dirty="0">
                <a:solidFill>
                  <a:srgbClr val="223669"/>
                </a:solidFill>
                <a:latin typeface="CFJCTS+PublicSans-Bold"/>
                <a:cs typeface="CFJCTS+PublicSans-Bold"/>
              </a:rPr>
              <a:t> </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err="1">
                <a:solidFill>
                  <a:srgbClr val="C88C32"/>
                </a:solidFill>
                <a:latin typeface="ILIIOR+EBGaramond-Bold"/>
                <a:cs typeface="ILIIOR+EBGaramond-Bold"/>
              </a:rPr>
              <a:t>Bloghub</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4038128" cy="738664"/>
          </a:xfrm>
          <a:prstGeom prst="rect">
            <a:avLst/>
          </a:prstGeom>
        </p:spPr>
        <p:txBody>
          <a:bodyPr vert="horz" wrap="square" lIns="0" tIns="0" rIns="0" bIns="0" rtlCol="0">
            <a:spAutoFit/>
          </a:bodyPr>
          <a:lstStyle/>
          <a:p>
            <a:pPr lvl="0"/>
            <a:r>
              <a:rPr lang="en-US" sz="800" b="0" i="0" dirty="0" err="1">
                <a:solidFill>
                  <a:srgbClr val="D1D5DB"/>
                </a:solidFill>
                <a:effectLst/>
                <a:latin typeface="Söhne"/>
              </a:rPr>
              <a:t>BlogHub</a:t>
            </a:r>
            <a:r>
              <a:rPr lang="en-US" sz="800" b="0" i="0" dirty="0">
                <a:solidFill>
                  <a:srgbClr val="D1D5DB"/>
                </a:solidFill>
                <a:effectLst/>
                <a:latin typeface="Söhne"/>
              </a:rPr>
              <a:t> is a user-friendly Full Stack Blog Website that enables bloggers to easily share their ideas and stories. With features like text formatting, comments, and categories, it offers a straightforward and engaging experience for writers and readers. The website is responsive on all devices and includes tools for content discovery and search engine optimization. Join </a:t>
            </a:r>
            <a:r>
              <a:rPr lang="en-US" sz="800" b="0" i="0" dirty="0" err="1">
                <a:solidFill>
                  <a:srgbClr val="D1D5DB"/>
                </a:solidFill>
                <a:effectLst/>
                <a:latin typeface="Söhne"/>
              </a:rPr>
              <a:t>BlogHub</a:t>
            </a:r>
            <a:r>
              <a:rPr lang="en-US" sz="800" b="0" i="0" dirty="0">
                <a:solidFill>
                  <a:srgbClr val="D1D5DB"/>
                </a:solidFill>
                <a:effectLst/>
                <a:latin typeface="Söhne"/>
              </a:rPr>
              <a:t> to connect with a growing community of bloggers and readers, where your voice can be heard and your stories can be shared effortlessly.</a:t>
            </a:r>
            <a:endParaRPr lang="en-US" sz="800" dirty="0">
              <a:solidFill>
                <a:schemeClr val="bg1"/>
              </a:solidFill>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2DA65C8C-78D2-4581-AE56-4312CA4FDD4C}"/>
              </a:ext>
            </a:extLst>
          </p:cNvPr>
          <p:cNvSpPr txBox="1"/>
          <p:nvPr/>
        </p:nvSpPr>
        <p:spPr>
          <a:xfrm>
            <a:off x="174273" y="2776973"/>
            <a:ext cx="1648816" cy="276999"/>
          </a:xfrm>
          <a:prstGeom prst="rect">
            <a:avLst/>
          </a:prstGeom>
          <a:noFill/>
        </p:spPr>
        <p:txBody>
          <a:bodyPr wrap="square" rtlCol="0">
            <a:spAutoFit/>
          </a:bodyPr>
          <a:lstStyle/>
          <a:p>
            <a:pPr algn="ctr"/>
            <a:r>
              <a:rPr lang="en-IN" sz="1200" dirty="0">
                <a:solidFill>
                  <a:schemeClr val="bg1"/>
                </a:solidFill>
              </a:rPr>
              <a:t>nm_faculty_35</a:t>
            </a:r>
          </a:p>
        </p:txBody>
      </p:sp>
      <p:sp>
        <p:nvSpPr>
          <p:cNvPr id="10" name="TextBox 9">
            <a:extLst>
              <a:ext uri="{FF2B5EF4-FFF2-40B4-BE49-F238E27FC236}">
                <a16:creationId xmlns:a16="http://schemas.microsoft.com/office/drawing/2014/main" id="{B16FF80B-8448-43C6-9DD7-7E1D12FECA43}"/>
              </a:ext>
            </a:extLst>
          </p:cNvPr>
          <p:cNvSpPr txBox="1"/>
          <p:nvPr/>
        </p:nvSpPr>
        <p:spPr>
          <a:xfrm>
            <a:off x="4114800" y="1903227"/>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CE2A1EA7-E292-4154-8B10-E3E84AF55293}"/>
              </a:ext>
            </a:extLst>
          </p:cNvPr>
          <p:cNvSpPr txBox="1"/>
          <p:nvPr/>
        </p:nvSpPr>
        <p:spPr>
          <a:xfrm>
            <a:off x="1874208" y="2767203"/>
            <a:ext cx="1689680" cy="276999"/>
          </a:xfrm>
          <a:prstGeom prst="rect">
            <a:avLst/>
          </a:prstGeom>
          <a:noFill/>
        </p:spPr>
        <p:txBody>
          <a:bodyPr wrap="square" rtlCol="0">
            <a:spAutoFit/>
          </a:bodyPr>
          <a:lstStyle/>
          <a:p>
            <a:pPr algn="ctr"/>
            <a:r>
              <a:rPr lang="en-IN" sz="1200" dirty="0" err="1">
                <a:solidFill>
                  <a:schemeClr val="bg1"/>
                </a:solidFill>
              </a:rPr>
              <a:t>D.Boobala</a:t>
            </a:r>
            <a:r>
              <a:rPr lang="en-IN" sz="1200" dirty="0">
                <a:solidFill>
                  <a:schemeClr val="bg1"/>
                </a:solidFill>
              </a:rPr>
              <a:t> Muralitharan</a:t>
            </a:r>
          </a:p>
        </p:txBody>
      </p:sp>
      <p:sp>
        <p:nvSpPr>
          <p:cNvPr id="12" name="TextBox 11">
            <a:extLst>
              <a:ext uri="{FF2B5EF4-FFF2-40B4-BE49-F238E27FC236}">
                <a16:creationId xmlns:a16="http://schemas.microsoft.com/office/drawing/2014/main" id="{2DEC2AEB-4F26-43DD-C5B8-7AA5DC4114A3}"/>
              </a:ext>
            </a:extLst>
          </p:cNvPr>
          <p:cNvSpPr txBox="1"/>
          <p:nvPr/>
        </p:nvSpPr>
        <p:spPr>
          <a:xfrm>
            <a:off x="3635896" y="2767203"/>
            <a:ext cx="781489" cy="276999"/>
          </a:xfrm>
          <a:prstGeom prst="rect">
            <a:avLst/>
          </a:prstGeom>
          <a:noFill/>
        </p:spPr>
        <p:txBody>
          <a:bodyPr wrap="square" rtlCol="0">
            <a:spAutoFit/>
          </a:bodyPr>
          <a:lstStyle/>
          <a:p>
            <a:pPr algn="ctr"/>
            <a:r>
              <a:rPr lang="en-US" sz="1200" dirty="0">
                <a:solidFill>
                  <a:schemeClr val="bg1"/>
                </a:solidFill>
              </a:rPr>
              <a:t>CSE</a:t>
            </a:r>
            <a:endParaRPr lang="en-IN" sz="1200" dirty="0">
              <a:solidFill>
                <a:schemeClr val="bg1"/>
              </a:solidFill>
            </a:endParaRPr>
          </a:p>
        </p:txBody>
      </p:sp>
      <p:sp>
        <p:nvSpPr>
          <p:cNvPr id="13" name="TextBox 12">
            <a:extLst>
              <a:ext uri="{FF2B5EF4-FFF2-40B4-BE49-F238E27FC236}">
                <a16:creationId xmlns:a16="http://schemas.microsoft.com/office/drawing/2014/main" id="{8BBBEB56-1D0C-29EA-47FF-6EA877828E40}"/>
              </a:ext>
            </a:extLst>
          </p:cNvPr>
          <p:cNvSpPr txBox="1"/>
          <p:nvPr/>
        </p:nvSpPr>
        <p:spPr>
          <a:xfrm>
            <a:off x="1893656" y="3188408"/>
            <a:ext cx="1689680" cy="276999"/>
          </a:xfrm>
          <a:prstGeom prst="rect">
            <a:avLst/>
          </a:prstGeom>
          <a:noFill/>
        </p:spPr>
        <p:txBody>
          <a:bodyPr wrap="square" rtlCol="0">
            <a:spAutoFit/>
          </a:bodyPr>
          <a:lstStyle/>
          <a:p>
            <a:pPr algn="ctr"/>
            <a:r>
              <a:rPr lang="en-US" sz="1200" dirty="0">
                <a:solidFill>
                  <a:schemeClr val="bg1"/>
                </a:solidFill>
              </a:rPr>
              <a:t>Manoj Bhavvan B</a:t>
            </a:r>
            <a:endParaRPr lang="en-IN" sz="1200" dirty="0">
              <a:solidFill>
                <a:schemeClr val="bg1"/>
              </a:solidFill>
            </a:endParaRPr>
          </a:p>
        </p:txBody>
      </p:sp>
      <p:sp>
        <p:nvSpPr>
          <p:cNvPr id="14" name="TextBox 13">
            <a:extLst>
              <a:ext uri="{FF2B5EF4-FFF2-40B4-BE49-F238E27FC236}">
                <a16:creationId xmlns:a16="http://schemas.microsoft.com/office/drawing/2014/main" id="{144FF4C9-0B83-C517-F000-2452BD020617}"/>
              </a:ext>
            </a:extLst>
          </p:cNvPr>
          <p:cNvSpPr txBox="1"/>
          <p:nvPr/>
        </p:nvSpPr>
        <p:spPr>
          <a:xfrm>
            <a:off x="3617096" y="3177800"/>
            <a:ext cx="781489" cy="276999"/>
          </a:xfrm>
          <a:prstGeom prst="rect">
            <a:avLst/>
          </a:prstGeom>
          <a:noFill/>
        </p:spPr>
        <p:txBody>
          <a:bodyPr wrap="square" rtlCol="0">
            <a:spAutoFit/>
          </a:bodyPr>
          <a:lstStyle/>
          <a:p>
            <a:pPr algn="ctr"/>
            <a:r>
              <a:rPr lang="en-US" sz="1200" dirty="0">
                <a:solidFill>
                  <a:schemeClr val="bg1"/>
                </a:solidFill>
              </a:rPr>
              <a:t>CSE</a:t>
            </a:r>
            <a:endParaRPr lang="en-IN" sz="1200" dirty="0">
              <a:solidFill>
                <a:schemeClr val="bg1"/>
              </a:solidFill>
            </a:endParaRPr>
          </a:p>
        </p:txBody>
      </p:sp>
      <p:sp>
        <p:nvSpPr>
          <p:cNvPr id="15" name="TextBox 14">
            <a:extLst>
              <a:ext uri="{FF2B5EF4-FFF2-40B4-BE49-F238E27FC236}">
                <a16:creationId xmlns:a16="http://schemas.microsoft.com/office/drawing/2014/main" id="{8C287572-9486-DB3D-AAD6-6F2B26CCE6CC}"/>
              </a:ext>
            </a:extLst>
          </p:cNvPr>
          <p:cNvSpPr txBox="1"/>
          <p:nvPr/>
        </p:nvSpPr>
        <p:spPr>
          <a:xfrm>
            <a:off x="3617095" y="3571693"/>
            <a:ext cx="781489" cy="276999"/>
          </a:xfrm>
          <a:prstGeom prst="rect">
            <a:avLst/>
          </a:prstGeom>
          <a:noFill/>
        </p:spPr>
        <p:txBody>
          <a:bodyPr wrap="square" rtlCol="0">
            <a:spAutoFit/>
          </a:bodyPr>
          <a:lstStyle/>
          <a:p>
            <a:pPr algn="ctr"/>
            <a:r>
              <a:rPr lang="en-US" sz="1200" dirty="0">
                <a:solidFill>
                  <a:schemeClr val="bg1"/>
                </a:solidFill>
              </a:rPr>
              <a:t>CSE</a:t>
            </a:r>
            <a:endParaRPr lang="en-IN" sz="1200" dirty="0">
              <a:solidFill>
                <a:schemeClr val="bg1"/>
              </a:solidFill>
            </a:endParaRPr>
          </a:p>
        </p:txBody>
      </p:sp>
      <p:sp>
        <p:nvSpPr>
          <p:cNvPr id="16" name="TextBox 15">
            <a:extLst>
              <a:ext uri="{FF2B5EF4-FFF2-40B4-BE49-F238E27FC236}">
                <a16:creationId xmlns:a16="http://schemas.microsoft.com/office/drawing/2014/main" id="{153AE440-6EBA-FC1C-AF21-9DDFDF36F285}"/>
              </a:ext>
            </a:extLst>
          </p:cNvPr>
          <p:cNvSpPr txBox="1"/>
          <p:nvPr/>
        </p:nvSpPr>
        <p:spPr>
          <a:xfrm>
            <a:off x="3621996" y="3978891"/>
            <a:ext cx="781489" cy="276999"/>
          </a:xfrm>
          <a:prstGeom prst="rect">
            <a:avLst/>
          </a:prstGeom>
          <a:noFill/>
        </p:spPr>
        <p:txBody>
          <a:bodyPr wrap="square" rtlCol="0">
            <a:spAutoFit/>
          </a:bodyPr>
          <a:lstStyle/>
          <a:p>
            <a:pPr algn="ctr"/>
            <a:r>
              <a:rPr lang="en-US" sz="1200" dirty="0">
                <a:solidFill>
                  <a:schemeClr val="bg1"/>
                </a:solidFill>
              </a:rPr>
              <a:t>CSE</a:t>
            </a:r>
            <a:endParaRPr lang="en-IN" sz="1200" dirty="0">
              <a:solidFill>
                <a:schemeClr val="bg1"/>
              </a:solidFill>
            </a:endParaRPr>
          </a:p>
        </p:txBody>
      </p:sp>
      <p:sp>
        <p:nvSpPr>
          <p:cNvPr id="17" name="TextBox 16">
            <a:extLst>
              <a:ext uri="{FF2B5EF4-FFF2-40B4-BE49-F238E27FC236}">
                <a16:creationId xmlns:a16="http://schemas.microsoft.com/office/drawing/2014/main" id="{EA47F4E9-EB32-1A50-7C45-3D7442714977}"/>
              </a:ext>
            </a:extLst>
          </p:cNvPr>
          <p:cNvSpPr txBox="1"/>
          <p:nvPr/>
        </p:nvSpPr>
        <p:spPr>
          <a:xfrm>
            <a:off x="3617095" y="4389704"/>
            <a:ext cx="781489" cy="276999"/>
          </a:xfrm>
          <a:prstGeom prst="rect">
            <a:avLst/>
          </a:prstGeom>
          <a:noFill/>
        </p:spPr>
        <p:txBody>
          <a:bodyPr wrap="square" rtlCol="0">
            <a:spAutoFit/>
          </a:bodyPr>
          <a:lstStyle/>
          <a:p>
            <a:pPr algn="ctr"/>
            <a:r>
              <a:rPr lang="en-US" sz="1200" dirty="0">
                <a:solidFill>
                  <a:schemeClr val="bg1"/>
                </a:solidFill>
              </a:rPr>
              <a:t>CSE</a:t>
            </a:r>
            <a:endParaRPr lang="en-IN" sz="1200" dirty="0">
              <a:solidFill>
                <a:schemeClr val="bg1"/>
              </a:solidFill>
            </a:endParaRPr>
          </a:p>
        </p:txBody>
      </p:sp>
      <p:sp>
        <p:nvSpPr>
          <p:cNvPr id="18" name="TextBox 17">
            <a:extLst>
              <a:ext uri="{FF2B5EF4-FFF2-40B4-BE49-F238E27FC236}">
                <a16:creationId xmlns:a16="http://schemas.microsoft.com/office/drawing/2014/main" id="{23E830D6-D41C-806E-7C83-CF2FE8D5DB28}"/>
              </a:ext>
            </a:extLst>
          </p:cNvPr>
          <p:cNvSpPr txBox="1"/>
          <p:nvPr/>
        </p:nvSpPr>
        <p:spPr>
          <a:xfrm>
            <a:off x="1893656" y="3571693"/>
            <a:ext cx="1689680" cy="276999"/>
          </a:xfrm>
          <a:prstGeom prst="rect">
            <a:avLst/>
          </a:prstGeom>
          <a:noFill/>
        </p:spPr>
        <p:txBody>
          <a:bodyPr wrap="square" rtlCol="0">
            <a:spAutoFit/>
          </a:bodyPr>
          <a:lstStyle/>
          <a:p>
            <a:pPr algn="ctr"/>
            <a:r>
              <a:rPr lang="en-US" sz="1200" dirty="0" err="1">
                <a:solidFill>
                  <a:schemeClr val="bg1"/>
                </a:solidFill>
              </a:rPr>
              <a:t>Kalaiyarasan</a:t>
            </a:r>
            <a:r>
              <a:rPr lang="en-US" sz="1200" dirty="0">
                <a:solidFill>
                  <a:schemeClr val="bg1"/>
                </a:solidFill>
              </a:rPr>
              <a:t> M</a:t>
            </a:r>
            <a:endParaRPr lang="en-IN" sz="1200" dirty="0">
              <a:solidFill>
                <a:schemeClr val="bg1"/>
              </a:solidFill>
            </a:endParaRPr>
          </a:p>
        </p:txBody>
      </p:sp>
      <p:sp>
        <p:nvSpPr>
          <p:cNvPr id="19" name="TextBox 18">
            <a:extLst>
              <a:ext uri="{FF2B5EF4-FFF2-40B4-BE49-F238E27FC236}">
                <a16:creationId xmlns:a16="http://schemas.microsoft.com/office/drawing/2014/main" id="{281E568A-A465-48EF-F333-DA2CC4602F72}"/>
              </a:ext>
            </a:extLst>
          </p:cNvPr>
          <p:cNvSpPr txBox="1"/>
          <p:nvPr/>
        </p:nvSpPr>
        <p:spPr>
          <a:xfrm>
            <a:off x="1920344" y="3977382"/>
            <a:ext cx="1689680" cy="276999"/>
          </a:xfrm>
          <a:prstGeom prst="rect">
            <a:avLst/>
          </a:prstGeom>
          <a:noFill/>
        </p:spPr>
        <p:txBody>
          <a:bodyPr wrap="square" rtlCol="0">
            <a:spAutoFit/>
          </a:bodyPr>
          <a:lstStyle/>
          <a:p>
            <a:pPr algn="ctr"/>
            <a:r>
              <a:rPr lang="en-US" sz="1200" dirty="0">
                <a:solidFill>
                  <a:schemeClr val="bg1"/>
                </a:solidFill>
              </a:rPr>
              <a:t>Mano S</a:t>
            </a:r>
            <a:endParaRPr lang="en-IN" sz="1200" dirty="0">
              <a:solidFill>
                <a:schemeClr val="bg1"/>
              </a:solidFill>
            </a:endParaRPr>
          </a:p>
        </p:txBody>
      </p:sp>
      <p:sp>
        <p:nvSpPr>
          <p:cNvPr id="20" name="TextBox 19">
            <a:extLst>
              <a:ext uri="{FF2B5EF4-FFF2-40B4-BE49-F238E27FC236}">
                <a16:creationId xmlns:a16="http://schemas.microsoft.com/office/drawing/2014/main" id="{BDE119F6-2A18-CC0F-0540-FF43E0A5AC6B}"/>
              </a:ext>
            </a:extLst>
          </p:cNvPr>
          <p:cNvSpPr txBox="1"/>
          <p:nvPr/>
        </p:nvSpPr>
        <p:spPr>
          <a:xfrm>
            <a:off x="1906479" y="4355345"/>
            <a:ext cx="1689680" cy="276999"/>
          </a:xfrm>
          <a:prstGeom prst="rect">
            <a:avLst/>
          </a:prstGeom>
          <a:noFill/>
        </p:spPr>
        <p:txBody>
          <a:bodyPr wrap="square" rtlCol="0">
            <a:spAutoFit/>
          </a:bodyPr>
          <a:lstStyle/>
          <a:p>
            <a:pPr algn="ctr"/>
            <a:r>
              <a:rPr lang="en-US" sz="1200" dirty="0">
                <a:solidFill>
                  <a:schemeClr val="bg1"/>
                </a:solidFill>
              </a:rPr>
              <a:t>Logesh R</a:t>
            </a:r>
            <a:endParaRPr lang="en-IN"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a:t>
            </a:r>
            <a:r>
              <a:rPr lang="en-IN" sz="1800" b="1" dirty="0">
                <a:solidFill>
                  <a:srgbClr val="223669"/>
                </a:solidFill>
                <a:latin typeface="ILIIOR+EBGaramond-Bold"/>
                <a:cs typeface="ILIIOR+EBGaramond-Bold"/>
              </a:rPr>
              <a:t> </a:t>
            </a:r>
            <a:r>
              <a:rPr sz="1800" b="1" dirty="0">
                <a:solidFill>
                  <a:srgbClr val="223669"/>
                </a:solidFill>
                <a:latin typeface="ILIIOR+EBGaramond-Bold"/>
                <a:cs typeface="ILIIOR+EBGaramond-Bold"/>
              </a:rPr>
              <a:t>-</a:t>
            </a:r>
            <a:r>
              <a:rPr lang="en-IN" b="1" dirty="0">
                <a:solidFill>
                  <a:srgbClr val="223669"/>
                </a:solidFill>
                <a:latin typeface="ILIIOR+EBGaramond-Bold"/>
                <a:cs typeface="ILIIOR+EBGaramond-Bold"/>
              </a:rPr>
              <a:t> </a:t>
            </a:r>
            <a:r>
              <a:rPr sz="1800" b="1" dirty="0">
                <a:solidFill>
                  <a:srgbClr val="223669"/>
                </a:solidFill>
                <a:latin typeface="ILIIOR+EBGaramond-Bold"/>
                <a:cs typeface="ILIIOR+EBGaramond-Bold"/>
              </a:rPr>
              <a:t>1</a:t>
            </a:r>
          </a:p>
        </p:txBody>
      </p:sp>
      <p:sp>
        <p:nvSpPr>
          <p:cNvPr id="4" name="object 4"/>
          <p:cNvSpPr txBox="1"/>
          <p:nvPr/>
        </p:nvSpPr>
        <p:spPr>
          <a:xfrm>
            <a:off x="573299" y="634670"/>
            <a:ext cx="2411171"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a:t>
            </a:r>
            <a:r>
              <a:rPr lang="en-IN" sz="1600" b="1" dirty="0">
                <a:solidFill>
                  <a:srgbClr val="0B5394"/>
                </a:solidFill>
                <a:latin typeface="ILIIOR+EBGaramond-Bold"/>
                <a:cs typeface="ILIIOR+EBGaramond-Bold"/>
              </a:rPr>
              <a:t> </a:t>
            </a:r>
            <a:r>
              <a:rPr sz="1600" b="1" dirty="0">
                <a:solidFill>
                  <a:srgbClr val="0B5394"/>
                </a:solidFill>
                <a:latin typeface="ILIIOR+EBGaramond-Bold"/>
                <a:cs typeface="ILIIOR+EBGaramond-Bold"/>
              </a:rPr>
              <a:t>of</a:t>
            </a:r>
            <a:r>
              <a:rPr lang="en-IN" sz="1600" b="1" dirty="0">
                <a:solidFill>
                  <a:srgbClr val="0B5394"/>
                </a:solidFill>
                <a:latin typeface="ILIIOR+EBGaramond-Bold"/>
                <a:cs typeface="ILIIOR+EBGaramond-Bold"/>
              </a:rPr>
              <a:t> </a:t>
            </a:r>
            <a:r>
              <a:rPr sz="1600" b="1" dirty="0">
                <a:solidFill>
                  <a:srgbClr val="0B5394"/>
                </a:solidFill>
                <a:latin typeface="ILIIOR+EBGaramond-Bold"/>
                <a:cs typeface="ILIIOR+EBGaramond-Bold"/>
              </a:rPr>
              <a:t>SRS</a:t>
            </a:r>
            <a:r>
              <a:rPr lang="en-IN" sz="1600" b="1" dirty="0">
                <a:solidFill>
                  <a:srgbClr val="0B5394"/>
                </a:solidFill>
                <a:latin typeface="ILIIOR+EBGaramond-Bold"/>
                <a:cs typeface="ILIIOR+EBGaramond-Bold"/>
              </a:rPr>
              <a:t> </a:t>
            </a:r>
            <a:r>
              <a:rPr sz="1600" b="1" dirty="0">
                <a:solidFill>
                  <a:srgbClr val="0B5394"/>
                </a:solidFill>
                <a:latin typeface="ILIIOR+EBGaramond-Bold"/>
                <a:cs typeface="ILIIOR+EBGaramond-Bold"/>
              </a:rPr>
              <a:t>&amp;</a:t>
            </a:r>
            <a:r>
              <a:rPr lang="en-IN" sz="1600" b="1" dirty="0">
                <a:solidFill>
                  <a:srgbClr val="0B5394"/>
                </a:solidFill>
                <a:latin typeface="ILIIOR+EBGaramond-Bold"/>
                <a:cs typeface="ILIIOR+EBGaramond-Bold"/>
              </a:rPr>
              <a:t> </a:t>
            </a:r>
            <a:r>
              <a:rPr sz="1600" b="1" dirty="0" err="1">
                <a:solidFill>
                  <a:srgbClr val="0B5394"/>
                </a:solidFill>
                <a:latin typeface="ILIIOR+EBGaramond-Bold"/>
                <a:cs typeface="ILIIOR+EBGaramond-Bold"/>
              </a:rPr>
              <a:t>Github</a:t>
            </a:r>
            <a:endParaRPr sz="1600" b="1" dirty="0">
              <a:solidFill>
                <a:srgbClr val="0B5394"/>
              </a:solidFill>
              <a:latin typeface="ILIIOR+EBGaramond-Bold"/>
              <a:cs typeface="ILIIOR+EBGaramond-Bold"/>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866499" y="894029"/>
            <a:ext cx="4058665" cy="682174"/>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SRS</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t>
            </a:r>
            <a:r>
              <a:rPr lang="en-IN" sz="1400" dirty="0">
                <a:solidFill>
                  <a:srgbClr val="000000"/>
                </a:solidFill>
                <a:latin typeface="CFRUAJ+EBGaramond-Medium"/>
                <a:cs typeface="CFRUAJ+EBGaramond-Medium"/>
              </a:rPr>
              <a:t>Bloghub</a:t>
            </a:r>
            <a:r>
              <a:rPr sz="1400" dirty="0">
                <a:solidFill>
                  <a:srgbClr val="000000"/>
                </a:solidFill>
                <a:latin typeface="CFRUAJ+EBGaramond-Medium"/>
                <a:cs typeface="CFRUAJ+EBGaramond-Medium"/>
              </a:rPr>
              <a:t>”</a:t>
            </a:r>
            <a:r>
              <a:rPr lang="en-US" sz="1400" dirty="0">
                <a:solidFill>
                  <a:srgbClr val="000000"/>
                </a:solidFill>
                <a:latin typeface="CFRUAJ+EBGaramond-Medium"/>
                <a:cs typeface="CFRUAJ+EBGaramond-Medium"/>
              </a:rPr>
              <a:t>.</a:t>
            </a:r>
            <a:endParaRPr sz="1400" dirty="0">
              <a:solidFill>
                <a:srgbClr val="000000"/>
              </a:solidFill>
              <a:latin typeface="CFRUAJ+EBGaramond-Medium"/>
              <a:cs typeface="CFRUAJ+EBGaramond-Medium"/>
            </a:endParaRPr>
          </a:p>
          <a:p>
            <a:pPr marL="0" marR="0">
              <a:lnSpc>
                <a:spcPts val="1800"/>
              </a:lnSpc>
              <a:spcBef>
                <a:spcPts val="12"/>
              </a:spcBef>
              <a:spcAft>
                <a:spcPts val="0"/>
              </a:spcAft>
            </a:pPr>
            <a:r>
              <a:rPr sz="1400" dirty="0">
                <a:solidFill>
                  <a:srgbClr val="000000"/>
                </a:solidFill>
                <a:latin typeface="CFRUAJ+EBGaramond-Medium"/>
                <a:cs typeface="CFRUAJ+EBGaramond-Medium"/>
              </a:rPr>
              <a:t>Creation</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&amp;</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Set-up</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of</a:t>
            </a:r>
            <a:r>
              <a:rPr lang="en-IN" sz="1400" dirty="0">
                <a:solidFill>
                  <a:srgbClr val="000000"/>
                </a:solidFill>
                <a:latin typeface="CFRUAJ+EBGaramond-Medium"/>
                <a:cs typeface="CFRUAJ+EBGaramond-Medium"/>
              </a:rPr>
              <a:t> </a:t>
            </a:r>
            <a:r>
              <a:rPr sz="1400" dirty="0" err="1">
                <a:solidFill>
                  <a:srgbClr val="000000"/>
                </a:solidFill>
                <a:latin typeface="CFRUAJ+EBGaramond-Medium"/>
                <a:cs typeface="CFRUAJ+EBGaramond-Medium"/>
              </a:rPr>
              <a:t>Github</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account</a:t>
            </a:r>
            <a:r>
              <a:rPr lang="en-US" sz="1400" dirty="0">
                <a:solidFill>
                  <a:srgbClr val="000000"/>
                </a:solidFill>
                <a:latin typeface="CFRUAJ+EBGaramond-Medium"/>
                <a:cs typeface="CFRUAJ+EBGaramond-Medium"/>
              </a:rPr>
              <a:t>.</a:t>
            </a:r>
            <a:endParaRPr sz="1400" dirty="0">
              <a:solidFill>
                <a:srgbClr val="000000"/>
              </a:solidFill>
              <a:latin typeface="CFRUAJ+EBGaramond-Medium"/>
              <a:cs typeface="CFRUAJ+EBGaramond-Medium"/>
            </a:endParaRPr>
          </a:p>
          <a:p>
            <a:pPr marL="0" marR="0">
              <a:lnSpc>
                <a:spcPts val="1800"/>
              </a:lnSpc>
              <a:spcBef>
                <a:spcPts val="12"/>
              </a:spcBef>
              <a:spcAft>
                <a:spcPts val="0"/>
              </a:spcAft>
            </a:pPr>
            <a:r>
              <a:rPr sz="1400" dirty="0">
                <a:solidFill>
                  <a:srgbClr val="000000"/>
                </a:solidFill>
                <a:latin typeface="CFRUAJ+EBGaramond-Medium"/>
                <a:cs typeface="CFRUAJ+EBGaramond-Medium"/>
              </a:rPr>
              <a:t>Creation</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&amp;</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Hands-on</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to</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various</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commands</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of</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Git</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Bash</a:t>
            </a:r>
            <a:r>
              <a:rPr lang="en-US" sz="1400" dirty="0">
                <a:solidFill>
                  <a:srgbClr val="000000"/>
                </a:solidFill>
                <a:latin typeface="CFRUAJ+EBGaramond-Medium"/>
                <a:cs typeface="CFRUAJ+EBGaramond-Medium"/>
              </a:rPr>
              <a:t>.</a:t>
            </a:r>
            <a:endParaRPr sz="1400" dirty="0">
              <a:solidFill>
                <a:srgbClr val="000000"/>
              </a:solidFill>
              <a:latin typeface="CFRUAJ+EBGaramond-Medium"/>
              <a:cs typeface="CFRUAJ+EBGaramond-Medium"/>
            </a:endParaRPr>
          </a:p>
        </p:txBody>
      </p:sp>
      <p:sp>
        <p:nvSpPr>
          <p:cNvPr id="7" name="object 7"/>
          <p:cNvSpPr txBox="1"/>
          <p:nvPr/>
        </p:nvSpPr>
        <p:spPr>
          <a:xfrm>
            <a:off x="580887" y="1850737"/>
            <a:ext cx="1748942"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a:t>
            </a:r>
            <a:r>
              <a:rPr lang="en-IN" sz="1600" b="1" dirty="0">
                <a:solidFill>
                  <a:srgbClr val="0B5394"/>
                </a:solidFill>
                <a:latin typeface="ILIIOR+EBGaramond-Bold"/>
                <a:cs typeface="ILIIOR+EBGaramond-Bold"/>
              </a:rPr>
              <a:t> </a:t>
            </a:r>
            <a:r>
              <a:rPr sz="1600" b="1" dirty="0">
                <a:solidFill>
                  <a:srgbClr val="0B5394"/>
                </a:solidFill>
                <a:latin typeface="ILIIOR+EBGaramond-Bold"/>
                <a:cs typeface="ILIIOR+EBGaramond-Bold"/>
              </a:rPr>
              <a:t>Metric:</a:t>
            </a:r>
          </a:p>
        </p:txBody>
      </p:sp>
      <p:sp>
        <p:nvSpPr>
          <p:cNvPr id="8" name="object 8"/>
          <p:cNvSpPr txBox="1"/>
          <p:nvPr/>
        </p:nvSpPr>
        <p:spPr>
          <a:xfrm>
            <a:off x="712999" y="2207576"/>
            <a:ext cx="3020619" cy="220894"/>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Completion</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of</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the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above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403586"/>
            <a:ext cx="6702277" cy="91300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to</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know</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about</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different</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lifecycle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importance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and</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how</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to</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create</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an</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SRS</a:t>
            </a:r>
            <a:r>
              <a:rPr lang="en-US" sz="1400" dirty="0">
                <a:solidFill>
                  <a:srgbClr val="000000"/>
                </a:solidFill>
                <a:latin typeface="CFRUAJ+EBGaramond-Medium"/>
                <a:cs typeface="CFRUAJ+EBGaramond-Medium"/>
              </a:rPr>
              <a:t>.</a:t>
            </a:r>
            <a:endParaRPr sz="1400" dirty="0">
              <a:solidFill>
                <a:srgbClr val="000000"/>
              </a:solidFill>
              <a:latin typeface="CFRUAJ+EBGaramond-Medium"/>
              <a:cs typeface="CFRUAJ+EBGaramond-Medium"/>
            </a:endParaRPr>
          </a:p>
          <a:p>
            <a:pPr marL="0" marR="0">
              <a:lnSpc>
                <a:spcPts val="1800"/>
              </a:lnSpc>
              <a:spcBef>
                <a:spcPts val="12"/>
              </a:spcBef>
              <a:spcAft>
                <a:spcPts val="0"/>
              </a:spcAft>
            </a:pPr>
            <a:r>
              <a:rPr sz="1400" dirty="0">
                <a:solidFill>
                  <a:srgbClr val="000000"/>
                </a:solidFill>
                <a:latin typeface="CFRUAJ+EBGaramond-Medium"/>
                <a:cs typeface="CFRUAJ+EBGaramond-Medium"/>
              </a:rPr>
              <a:t>Knowing</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various</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commands</a:t>
            </a:r>
            <a:r>
              <a:rPr lang="en-IN" sz="1400" dirty="0">
                <a:solidFill>
                  <a:srgbClr val="000000"/>
                </a:solidFill>
                <a:latin typeface="CFRUAJ+EBGaramond-Medium"/>
                <a:cs typeface="CFRUAJ+EBGaramond-Medium"/>
              </a:rPr>
              <a:t> </a:t>
            </a:r>
            <a:r>
              <a:rPr sz="1400" dirty="0">
                <a:solidFill>
                  <a:srgbClr val="000000"/>
                </a:solidFill>
                <a:latin typeface="CFRUAJ+EBGaramond-Medium"/>
                <a:cs typeface="CFRUAJ+EBGaramond-Medium"/>
              </a:rPr>
              <a:t>of</a:t>
            </a:r>
            <a:r>
              <a:rPr lang="en-IN" sz="1400" dirty="0">
                <a:solidFill>
                  <a:srgbClr val="000000"/>
                </a:solidFill>
                <a:latin typeface="CFRUAJ+EBGaramond-Medium"/>
                <a:cs typeface="CFRUAJ+EBGaramond-Medium"/>
              </a:rPr>
              <a:t> </a:t>
            </a:r>
            <a:r>
              <a:rPr sz="1400" dirty="0" err="1">
                <a:solidFill>
                  <a:srgbClr val="000000"/>
                </a:solidFill>
                <a:latin typeface="CFRUAJ+EBGaramond-Medium"/>
                <a:cs typeface="CFRUAJ+EBGaramond-Medium"/>
              </a:rPr>
              <a:t>Github</a:t>
            </a:r>
            <a:r>
              <a:rPr lang="en-US" sz="1400" dirty="0">
                <a:solidFill>
                  <a:srgbClr val="000000"/>
                </a:solidFill>
                <a:latin typeface="CFRUAJ+EBGaramond-Medium"/>
                <a:cs typeface="CFRUAJ+EBGaramond-Medium"/>
              </a:rPr>
              <a:t>.</a:t>
            </a:r>
          </a:p>
          <a:p>
            <a:pPr>
              <a:lnSpc>
                <a:spcPts val="1800"/>
              </a:lnSpc>
              <a:spcBef>
                <a:spcPts val="12"/>
              </a:spcBef>
            </a:pPr>
            <a:r>
              <a:rPr lang="en-IN" sz="1400" dirty="0">
                <a:solidFill>
                  <a:srgbClr val="000000"/>
                </a:solidFill>
                <a:latin typeface="CFRUAJ+EBGaramond-Medium"/>
                <a:cs typeface="CFRUAJ+EBGaramond-Medium"/>
              </a:rPr>
              <a:t>Understanding agile and scrum management techniques for efficient product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a:t>
            </a:r>
            <a:r>
              <a:rPr lang="en-IN" sz="1800" b="1" dirty="0">
                <a:solidFill>
                  <a:srgbClr val="223669"/>
                </a:solidFill>
                <a:latin typeface="ILIIOR+EBGaramond-Bold"/>
                <a:cs typeface="ILIIOR+EBGaramond-Bold"/>
              </a:rPr>
              <a:t> </a:t>
            </a:r>
            <a:r>
              <a:rPr sz="1800" b="1" dirty="0">
                <a:solidFill>
                  <a:srgbClr val="223669"/>
                </a:solidFill>
                <a:latin typeface="ILIIOR+EBGaramond-Bold"/>
                <a:cs typeface="ILIIOR+EBGaramond-Bold"/>
              </a:rPr>
              <a:t>Description</a:t>
            </a:r>
          </a:p>
        </p:txBody>
      </p:sp>
      <p:sp>
        <p:nvSpPr>
          <p:cNvPr id="4" name="object 4"/>
          <p:cNvSpPr txBox="1"/>
          <p:nvPr/>
        </p:nvSpPr>
        <p:spPr>
          <a:xfrm>
            <a:off x="638229" y="2954756"/>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a:t>
            </a:r>
            <a:r>
              <a:rPr lang="en-IN" sz="1800" b="1" dirty="0">
                <a:solidFill>
                  <a:srgbClr val="C88C32"/>
                </a:solidFill>
                <a:latin typeface="ILIIOR+EBGaramond-Bold"/>
                <a:cs typeface="ILIIOR+EBGaramond-Bold"/>
              </a:rPr>
              <a:t> </a:t>
            </a:r>
            <a:r>
              <a:rPr sz="1800" b="1" dirty="0">
                <a:solidFill>
                  <a:srgbClr val="C88C32"/>
                </a:solidFill>
                <a:latin typeface="ILIIOR+EBGaramond-Bold"/>
                <a:cs typeface="ILIIOR+EBGaramond-Bold"/>
              </a:rPr>
              <a:t>of</a:t>
            </a:r>
            <a:r>
              <a:rPr lang="en-IN" b="1" dirty="0">
                <a:solidFill>
                  <a:srgbClr val="C88C32"/>
                </a:solidFill>
                <a:latin typeface="ILIIOR+EBGaramond-Bold"/>
                <a:cs typeface="ILIIOR+EBGaramond-Bold"/>
              </a:rPr>
              <a:t> </a:t>
            </a:r>
            <a:r>
              <a:rPr sz="1800" b="1" dirty="0">
                <a:solidFill>
                  <a:srgbClr val="C88C32"/>
                </a:solidFill>
                <a:latin typeface="ILIIOR+EBGaramond-Bold"/>
                <a:cs typeface="ILIIOR+EBGaramond-Bold"/>
              </a:rPr>
              <a:t>your</a:t>
            </a:r>
            <a:r>
              <a:rPr lang="en-IN" b="1" dirty="0">
                <a:solidFill>
                  <a:srgbClr val="C88C32"/>
                </a:solidFill>
                <a:latin typeface="ILIIOR+EBGaramond-Bold"/>
                <a:cs typeface="ILIIOR+EBGaramond-Bold"/>
              </a:rPr>
              <a:t> </a:t>
            </a:r>
            <a:r>
              <a:rPr sz="1800" b="1" dirty="0">
                <a:solidFill>
                  <a:srgbClr val="C88C32"/>
                </a:solidFill>
                <a:latin typeface="ILIIOR+EBGaramond-Bold"/>
                <a:cs typeface="ILIIOR+EBGaramond-Bold"/>
              </a:rPr>
              <a:t>task</a:t>
            </a:r>
          </a:p>
        </p:txBody>
      </p:sp>
      <p:sp>
        <p:nvSpPr>
          <p:cNvPr id="5" name="TextBox 4">
            <a:extLst>
              <a:ext uri="{FF2B5EF4-FFF2-40B4-BE49-F238E27FC236}">
                <a16:creationId xmlns:a16="http://schemas.microsoft.com/office/drawing/2014/main" id="{D799D042-A962-4BFB-91C7-9CEDC9C2F3A6}"/>
              </a:ext>
            </a:extLst>
          </p:cNvPr>
          <p:cNvSpPr txBox="1"/>
          <p:nvPr/>
        </p:nvSpPr>
        <p:spPr>
          <a:xfrm>
            <a:off x="638229" y="703601"/>
            <a:ext cx="3193504" cy="369332"/>
          </a:xfrm>
          <a:prstGeom prst="rect">
            <a:avLst/>
          </a:prstGeom>
          <a:noFill/>
        </p:spPr>
        <p:txBody>
          <a:bodyPr wrap="square" rtlCol="0">
            <a:spAutoFit/>
          </a:bodyPr>
          <a:lstStyle/>
          <a:p>
            <a:pPr marL="285750" indent="-285750">
              <a:buFont typeface="Arial" panose="020B0604020202020204" pitchFamily="34" charset="0"/>
              <a:buChar char="•"/>
            </a:pPr>
            <a:r>
              <a:rPr lang="en-IN" dirty="0"/>
              <a:t>Planning and Designing</a:t>
            </a:r>
          </a:p>
        </p:txBody>
      </p:sp>
      <p:sp>
        <p:nvSpPr>
          <p:cNvPr id="6" name="TextBox 5">
            <a:extLst>
              <a:ext uri="{FF2B5EF4-FFF2-40B4-BE49-F238E27FC236}">
                <a16:creationId xmlns:a16="http://schemas.microsoft.com/office/drawing/2014/main" id="{F830F940-E57F-43C0-84B6-4565A2EA6CBE}"/>
              </a:ext>
            </a:extLst>
          </p:cNvPr>
          <p:cNvSpPr txBox="1"/>
          <p:nvPr/>
        </p:nvSpPr>
        <p:spPr>
          <a:xfrm>
            <a:off x="755576" y="3288222"/>
            <a:ext cx="7992888" cy="1815882"/>
          </a:xfrm>
          <a:prstGeom prst="rect">
            <a:avLst/>
          </a:prstGeom>
          <a:noFill/>
        </p:spPr>
        <p:txBody>
          <a:bodyPr wrap="square" rtlCol="0">
            <a:spAutoFit/>
          </a:bodyPr>
          <a:lstStyle/>
          <a:p>
            <a:pPr lvl="0" algn="just"/>
            <a:r>
              <a:rPr lang="en-US" sz="1600" dirty="0" err="1"/>
              <a:t>BlogHub</a:t>
            </a:r>
            <a:r>
              <a:rPr lang="en-US" sz="1600" dirty="0"/>
              <a:t> is a dynamic and user-friendly Full Stack Blogging Platform designed to empower writers and engage readers from all over the world. Here we invite writers and readers from all over the world to come together and share their thoughts, ideas and experiences on a variety of topics. Our mission is to create a space for people to express themselves, share their expertise, and engage in meaningful conversations. We believe that everyone has a unique perspective to offer, and that by sharing our voices, we can learn from one another and broaden our horizons.</a:t>
            </a:r>
            <a:endParaRPr lang="en-IN" sz="1600" dirty="0">
              <a:cs typeface="Times New Roman" panose="02020603050405020304" pitchFamily="18" charset="0"/>
            </a:endParaRPr>
          </a:p>
        </p:txBody>
      </p:sp>
      <p:sp>
        <p:nvSpPr>
          <p:cNvPr id="8" name="TextBox 7">
            <a:extLst>
              <a:ext uri="{FF2B5EF4-FFF2-40B4-BE49-F238E27FC236}">
                <a16:creationId xmlns:a16="http://schemas.microsoft.com/office/drawing/2014/main" id="{DD44153C-7AB6-4E57-B462-BAC0DADA9EB2}"/>
              </a:ext>
            </a:extLst>
          </p:cNvPr>
          <p:cNvSpPr txBox="1"/>
          <p:nvPr/>
        </p:nvSpPr>
        <p:spPr>
          <a:xfrm>
            <a:off x="755577" y="1129812"/>
            <a:ext cx="7992887" cy="1200329"/>
          </a:xfrm>
          <a:prstGeom prst="rect">
            <a:avLst/>
          </a:prstGeom>
          <a:noFill/>
        </p:spPr>
        <p:txBody>
          <a:bodyPr wrap="square" rtlCol="0">
            <a:spAutoFit/>
          </a:bodyPr>
          <a:lstStyle/>
          <a:p>
            <a:pPr lvl="0"/>
            <a:r>
              <a:rPr lang="en-US" dirty="0"/>
              <a:t>Bloggers can post their content, publish, share and connect with their audience effortlessly. In </a:t>
            </a:r>
            <a:r>
              <a:rPr lang="en-US" dirty="0" err="1"/>
              <a:t>bloghub</a:t>
            </a:r>
            <a:r>
              <a:rPr lang="en-US" dirty="0"/>
              <a:t>, users can follow their interested bloggers to know about their content. Users are able to create and manage their own accounts, create blog posts, and comment on other user’s posts.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53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4071252" cy="379399"/>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to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80022" y="961898"/>
            <a:ext cx="1539494"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1403730" cy="321819"/>
          </a:xfrm>
          <a:prstGeom prst="rect">
            <a:avLst/>
          </a:prstGeom>
        </p:spPr>
        <p:txBody>
          <a:bodyPr vert="horz" wrap="square" lIns="0" tIns="0" rIns="0" bIns="0" rtlCol="0">
            <a:spAutoFit/>
          </a:bodyPr>
          <a:lstStyle/>
          <a:p>
            <a:pPr marL="0" marR="0">
              <a:lnSpc>
                <a:spcPts val="1273"/>
              </a:lnSpc>
              <a:spcBef>
                <a:spcPts val="0"/>
              </a:spcBef>
              <a:spcAft>
                <a:spcPts val="0"/>
              </a:spcAft>
            </a:pPr>
            <a:r>
              <a:rPr lang="en-IN"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1115882" y="2189404"/>
            <a:ext cx="1319530"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1653413"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r>
              <a:rPr lang="en-IN"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3972992" y="2259573"/>
            <a:ext cx="1198016" cy="282129"/>
          </a:xfrm>
          <a:prstGeom prst="rect">
            <a:avLst/>
          </a:prstGeom>
        </p:spPr>
        <p:txBody>
          <a:bodyPr vert="horz" wrap="square" lIns="0" tIns="0" rIns="0" bIns="0" rtlCol="0">
            <a:spAutoFit/>
          </a:bodyPr>
          <a:lstStyle/>
          <a:p>
            <a:pPr marL="0" marR="0" algn="ctr">
              <a:lnSpc>
                <a:spcPts val="2345"/>
              </a:lnSpc>
              <a:spcBef>
                <a:spcPts val="0"/>
              </a:spcBef>
              <a:spcAft>
                <a:spcPts val="0"/>
              </a:spcAft>
            </a:pPr>
            <a:r>
              <a:rPr lang="en-IN" b="1" dirty="0">
                <a:solidFill>
                  <a:srgbClr val="223669"/>
                </a:solidFill>
                <a:latin typeface="ILIIOR+EBGaramond-Bold"/>
                <a:cs typeface="ILIIOR+EBGaramond-Bold"/>
              </a:rPr>
              <a:t>Bloghub</a:t>
            </a:r>
            <a:endParaRPr sz="1800" b="1" dirty="0">
              <a:solidFill>
                <a:srgbClr val="223669"/>
              </a:solidFill>
              <a:latin typeface="ILIIOR+EBGaramond-Bold"/>
              <a:cs typeface="ILIIOR+EBGaramond-Bold"/>
            </a:endParaRPr>
          </a:p>
        </p:txBody>
      </p:sp>
      <p:sp>
        <p:nvSpPr>
          <p:cNvPr id="9" name="object 9"/>
          <p:cNvSpPr txBox="1"/>
          <p:nvPr/>
        </p:nvSpPr>
        <p:spPr>
          <a:xfrm>
            <a:off x="1316032" y="3449640"/>
            <a:ext cx="1286256"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3" y="3449640"/>
            <a:ext cx="1561338" cy="321819"/>
          </a:xfrm>
          <a:prstGeom prst="rect">
            <a:avLst/>
          </a:prstGeom>
        </p:spPr>
        <p:txBody>
          <a:bodyPr vert="horz" wrap="square" lIns="0" tIns="0" rIns="0" bIns="0" rtlCol="0">
            <a:spAutoFit/>
          </a:bodyPr>
          <a:lstStyle/>
          <a:p>
            <a:pPr marL="0" marR="0">
              <a:lnSpc>
                <a:spcPts val="1273"/>
              </a:lnSpc>
              <a:spcBef>
                <a:spcPts val="0"/>
              </a:spcBef>
              <a:spcAft>
                <a:spcPts val="0"/>
              </a:spcAft>
            </a:pPr>
            <a:r>
              <a:rPr lang="en-IN" sz="1000" dirty="0">
                <a:solidFill>
                  <a:srgbClr val="000000"/>
                </a:solidFill>
                <a:latin typeface="Times New Roman" panose="02020603050405020304" pitchFamily="18" charset="0"/>
                <a:cs typeface="Times New Roman" panose="02020603050405020304" pitchFamily="18" charset="0"/>
              </a:rPr>
              <a:t>C</a:t>
            </a:r>
            <a:r>
              <a:rPr sz="1000" dirty="0" err="1">
                <a:solidFill>
                  <a:srgbClr val="000000"/>
                </a:solidFill>
                <a:latin typeface="Times New Roman" panose="02020603050405020304" pitchFamily="18" charset="0"/>
                <a:cs typeface="Times New Roman" panose="02020603050405020304" pitchFamily="18" charset="0"/>
              </a:rPr>
              <a:t>reate</a:t>
            </a:r>
            <a:r>
              <a:rPr lang="en-IN" sz="1000" dirty="0">
                <a:solidFill>
                  <a:srgbClr val="000000"/>
                </a:solidFill>
                <a:latin typeface="Times New Roman" panose="02020603050405020304" pitchFamily="18" charset="0"/>
                <a:cs typeface="Times New Roman" panose="02020603050405020304" pitchFamily="18" charset="0"/>
              </a:rPr>
              <a:t>d </a:t>
            </a:r>
            <a:r>
              <a:rPr sz="1000" dirty="0">
                <a:solidFill>
                  <a:srgbClr val="000000"/>
                </a:solidFill>
                <a:latin typeface="Times New Roman" panose="02020603050405020304" pitchFamily="18" charset="0"/>
                <a:cs typeface="Times New Roman" panose="02020603050405020304" pitchFamily="18" charset="0"/>
              </a:rPr>
              <a:t>a</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IN" sz="1000" dirty="0">
                <a:solidFill>
                  <a:srgbClr val="000000"/>
                </a:solidFill>
                <a:latin typeface="Times New Roman" panose="02020603050405020304" pitchFamily="18" charset="0"/>
                <a:cs typeface="Times New Roman" panose="02020603050405020304" pitchFamily="18" charset="0"/>
              </a:rPr>
              <a:t> G</a:t>
            </a:r>
            <a:r>
              <a:rPr sz="1000" dirty="0">
                <a:solidFill>
                  <a:srgbClr val="000000"/>
                </a:solidFill>
                <a:latin typeface="Times New Roman" panose="02020603050405020304" pitchFamily="18" charset="0"/>
                <a:cs typeface="Times New Roman" panose="02020603050405020304" pitchFamily="18" charset="0"/>
              </a:rPr>
              <a:t>ithub</a:t>
            </a:r>
            <a:r>
              <a:rPr lang="en-IN" sz="1000" dirty="0">
                <a:solidFill>
                  <a:srgbClr val="000000"/>
                </a:solidFill>
                <a:latin typeface="Times New Roman" panose="02020603050405020304" pitchFamily="18" charset="0"/>
                <a:cs typeface="Times New Roman" panose="02020603050405020304" pitchFamily="18" charset="0"/>
              </a:rPr>
              <a:t> r</a:t>
            </a:r>
            <a:r>
              <a:rPr sz="1000" dirty="0" err="1">
                <a:solidFill>
                  <a:srgbClr val="000000"/>
                </a:solidFill>
                <a:latin typeface="Times New Roman" panose="02020603050405020304" pitchFamily="18" charset="0"/>
                <a:cs typeface="Times New Roman" panose="02020603050405020304" pitchFamily="18" charset="0"/>
              </a:rPr>
              <a:t>el</a:t>
            </a:r>
            <a:r>
              <a:rPr lang="en-IN"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ted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25158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724128" y="4335540"/>
            <a:ext cx="153263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6" name="TextBox 5">
            <a:extLst>
              <a:ext uri="{FF2B5EF4-FFF2-40B4-BE49-F238E27FC236}">
                <a16:creationId xmlns:a16="http://schemas.microsoft.com/office/drawing/2014/main" id="{B91B0490-34A7-4133-ADA6-A74CCFC3255B}"/>
              </a:ext>
            </a:extLst>
          </p:cNvPr>
          <p:cNvSpPr txBox="1"/>
          <p:nvPr/>
        </p:nvSpPr>
        <p:spPr>
          <a:xfrm flipH="1">
            <a:off x="3995936" y="2211710"/>
            <a:ext cx="3888432" cy="276999"/>
          </a:xfrm>
          <a:prstGeom prst="rect">
            <a:avLst/>
          </a:prstGeom>
          <a:noFill/>
        </p:spPr>
        <p:txBody>
          <a:bodyPr wrap="square" rtlCol="0">
            <a:spAutoFit/>
          </a:bodyPr>
          <a:lstStyle/>
          <a:p>
            <a:r>
              <a:rPr lang="en-IN" sz="1200" dirty="0"/>
              <a:t>https://github.com/manojbhavvan/BlogHub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TotalTime>
  <Words>445</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Calibri</vt:lpstr>
      <vt:lpstr>CFJCTS+PublicSans-Bold</vt:lpstr>
      <vt:lpstr>CFRUAJ+EBGaramond-Medium</vt:lpstr>
      <vt:lpstr>Google Sans</vt:lpstr>
      <vt:lpstr>ILIIOR+EBGaramond-Bold</vt:lpstr>
      <vt:lpstr>KQGMTU+Arial-BoldMT</vt:lpstr>
      <vt:lpstr>PVLNNE+ArialMT</vt:lpstr>
      <vt:lpstr>RMKPBC+PublicSans-BoldItalic</vt:lpstr>
      <vt:lpstr>Söhne</vt:lpstr>
      <vt:lpstr>Times New Roman</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USER</dc:creator>
  <cp:lastModifiedBy>Manoj Bhavvan</cp:lastModifiedBy>
  <cp:revision>21</cp:revision>
  <dcterms:modified xsi:type="dcterms:W3CDTF">2023-09-22T04:29:32Z</dcterms:modified>
</cp:coreProperties>
</file>