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88" r:id="rId3"/>
    <p:sldId id="276" r:id="rId4"/>
    <p:sldId id="266" r:id="rId5"/>
    <p:sldId id="284" r:id="rId6"/>
    <p:sldId id="285" r:id="rId7"/>
    <p:sldId id="278" r:id="rId8"/>
    <p:sldId id="287" r:id="rId9"/>
    <p:sldId id="281" r:id="rId10"/>
    <p:sldId id="286" r:id="rId11"/>
    <p:sldId id="269" r:id="rId12"/>
    <p:sldId id="271" r:id="rId13"/>
    <p:sldId id="272" r:id="rId14"/>
    <p:sldId id="290" r:id="rId15"/>
    <p:sldId id="291" r:id="rId16"/>
    <p:sldId id="289" r:id="rId17"/>
    <p:sldId id="292" r:id="rId18"/>
    <p:sldId id="293" r:id="rId19"/>
    <p:sldId id="273" r:id="rId20"/>
    <p:sldId id="294" r:id="rId21"/>
    <p:sldId id="274" r:id="rId22"/>
    <p:sldId id="282" r:id="rId23"/>
  </p:sldIdLst>
  <p:sldSz cx="9144000" cy="6858000" type="screen4x3"/>
  <p:notesSz cx="6858000" cy="9144000"/>
  <p:defaultTextStyle>
    <a:defPPr>
      <a:defRPr lang="en-US"/>
    </a:defPPr>
    <a:lvl1pPr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511230" indent="-150362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1023713" indent="-301977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534942" indent="-452338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2047424" indent="-603953" algn="l" defTabSz="511230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1804340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165208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2526076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2886944" algn="l" defTabSz="721736" rtl="0" eaLnBrk="1" latinLnBrk="0" hangingPunct="1">
      <a:defRPr sz="2100"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511230" rtl="0" eaLnBrk="1" fontAlgn="base" hangingPunct="1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360868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721736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082604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443472" algn="ctr" defTabSz="511230" rtl="0" eaLnBrk="1" fontAlgn="base" hangingPunct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83422" indent="-383422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830749" indent="-319519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279327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791810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303039" indent="-255615" algn="l" defTabSz="51123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815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997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96" indent="-256000" algn="l" defTabSz="51199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99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98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97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996" algn="l" defTabSz="51199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 idx="4294967295"/>
          </p:nvPr>
        </p:nvSpPr>
        <p:spPr>
          <a:xfrm>
            <a:off x="0" y="1981200"/>
            <a:ext cx="9144000" cy="2971800"/>
          </a:xfrm>
          <a:prstGeom prst="rect">
            <a:avLst/>
          </a:prstGeom>
        </p:spPr>
        <p:txBody>
          <a:bodyPr anchor="t"/>
          <a:lstStyle/>
          <a:p>
            <a:r>
              <a:rPr lang="en-US" sz="3600" b="1" dirty="0" smtClean="0"/>
              <a:t>Data </a:t>
            </a:r>
            <a:r>
              <a:rPr lang="en-US" sz="3600" b="1" dirty="0"/>
              <a:t>Mining Project Assignment</a:t>
            </a:r>
            <a:br>
              <a:rPr lang="en-US" sz="3600" b="1" dirty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>Shark Attack 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200" b="1" dirty="0" smtClean="0">
                <a:latin typeface="Arial" charset="0"/>
                <a:ea typeface="ＭＳ Ｐゴシック" pitchFamily="-110" charset="-128"/>
                <a:cs typeface="Arial" charset="0"/>
              </a:rPr>
              <a:t/>
            </a:r>
            <a:br>
              <a:rPr lang="en-US" sz="2200" b="1" dirty="0" smtClean="0">
                <a:latin typeface="Arial" charset="0"/>
                <a:ea typeface="ＭＳ Ｐゴシック" pitchFamily="-110" charset="-128"/>
                <a:cs typeface="Arial" charset="0"/>
              </a:rPr>
            </a:br>
            <a:endParaRPr lang="en-US" sz="2200" b="1" i="1" dirty="0" smtClean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533400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Preprocessing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Data Cleansing </a:t>
            </a:r>
            <a:endParaRPr lang="en-US" sz="2400" dirty="0" smtClean="0"/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Handle </a:t>
            </a:r>
            <a:r>
              <a:rPr lang="en-US" sz="2000" dirty="0"/>
              <a:t>missing </a:t>
            </a:r>
            <a:r>
              <a:rPr lang="en-US" sz="2000" dirty="0" smtClean="0"/>
              <a:t>data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Identify </a:t>
            </a:r>
            <a:r>
              <a:rPr lang="en-US" sz="2000" dirty="0"/>
              <a:t>irrelevant, outliers and smoothen noisy </a:t>
            </a:r>
            <a:r>
              <a:rPr lang="en-US" sz="2000" dirty="0" smtClean="0"/>
              <a:t>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Data Integration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Using google refine joined based on Date attribute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Feature Selection </a:t>
            </a:r>
          </a:p>
          <a:p>
            <a:pPr algn="l"/>
            <a:r>
              <a:rPr lang="en-US" sz="2400" dirty="0"/>
              <a:t>	</a:t>
            </a:r>
            <a:r>
              <a:rPr lang="en-US" sz="2000" dirty="0" smtClean="0"/>
              <a:t>“Select Attribute” tab with attribute </a:t>
            </a:r>
            <a:r>
              <a:rPr lang="en-US" sz="2000" dirty="0"/>
              <a:t>evaluator as </a:t>
            </a:r>
            <a:r>
              <a:rPr lang="en-US" sz="2000" dirty="0" smtClean="0"/>
              <a:t>	“</a:t>
            </a:r>
            <a:r>
              <a:rPr lang="en-US" sz="2000" dirty="0"/>
              <a:t>weka.attributeSelection.ReliefFAttributeEval” and search method </a:t>
            </a:r>
            <a:r>
              <a:rPr lang="en-US" sz="2000" dirty="0" smtClean="0"/>
              <a:t>as 	“</a:t>
            </a:r>
            <a:r>
              <a:rPr lang="en-US" sz="2000" dirty="0"/>
              <a:t>weka.attributeSelection.Ranker</a:t>
            </a:r>
            <a:r>
              <a:rPr lang="en-US" sz="2000" dirty="0" smtClean="0"/>
              <a:t>”</a:t>
            </a:r>
            <a:endParaRPr lang="en-US" sz="16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64875" y="457200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 Transformations</a:t>
            </a:r>
            <a:endParaRPr lang="en-US" sz="3200" b="1" dirty="0" smtClean="0">
              <a:latin typeface="Arial" charset="0"/>
              <a:ea typeface="ＭＳ Ｐゴシック" pitchFamily="-110" charset="-128"/>
              <a:cs typeface="Arial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7526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Integrated data resulted over fitting</a:t>
            </a:r>
            <a:endParaRPr lang="en-US" sz="2400" dirty="0"/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weka.filters.unsupervised.attribute.Discretize</a:t>
            </a:r>
          </a:p>
          <a:p>
            <a:pPr algn="l"/>
            <a:r>
              <a:rPr lang="en-US" sz="2000" dirty="0" smtClean="0"/>
              <a:t>		</a:t>
            </a:r>
            <a:r>
              <a:rPr lang="en-US" sz="1800" dirty="0" smtClean="0"/>
              <a:t>number </a:t>
            </a:r>
            <a:r>
              <a:rPr lang="en-US" sz="1800" dirty="0"/>
              <a:t>of bins to </a:t>
            </a:r>
            <a:r>
              <a:rPr lang="en-US" sz="1800" dirty="0" smtClean="0"/>
              <a:t>4 &amp; 6 </a:t>
            </a:r>
            <a:r>
              <a:rPr lang="en-US" sz="1800" dirty="0"/>
              <a:t>and set useEqualFrequency=True</a:t>
            </a:r>
            <a:endParaRPr lang="en-US" sz="18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More bias towards “</a:t>
            </a:r>
            <a:r>
              <a:rPr lang="en-US" sz="2400" dirty="0" err="1" smtClean="0"/>
              <a:t>SharkAttack</a:t>
            </a:r>
            <a:r>
              <a:rPr lang="en-US" sz="2400" dirty="0" smtClean="0"/>
              <a:t>=No” instances</a:t>
            </a:r>
          </a:p>
          <a:p>
            <a:pPr marL="85413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weka.filters.supervised.instance.Resample</a:t>
            </a:r>
          </a:p>
          <a:p>
            <a:pPr algn="l">
              <a:lnSpc>
                <a:spcPct val="150000"/>
              </a:lnSpc>
            </a:pPr>
            <a:r>
              <a:rPr lang="en-US" sz="1800" dirty="0" smtClean="0">
                <a:latin typeface="+mn-lt"/>
                <a:ea typeface="ＭＳ Ｐゴシック" pitchFamily="-110" charset="-128"/>
                <a:cs typeface="Arial" charset="0"/>
              </a:rPr>
              <a:t>	biasToUniformClass=1 </a:t>
            </a:r>
            <a:r>
              <a:rPr lang="en-US" sz="1800" dirty="0">
                <a:latin typeface="+mn-lt"/>
                <a:ea typeface="ＭＳ Ｐゴシック" pitchFamily="-110" charset="-128"/>
                <a:cs typeface="Arial" charset="0"/>
              </a:rPr>
              <a:t>with seed as 13 for clearing the </a:t>
            </a:r>
            <a:r>
              <a:rPr lang="en-US" sz="1800" dirty="0" smtClean="0">
                <a:latin typeface="+mn-lt"/>
                <a:ea typeface="ＭＳ Ｐゴシック" pitchFamily="-110" charset="-128"/>
                <a:cs typeface="Arial" charset="0"/>
              </a:rPr>
              <a:t>bias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2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18701"/>
            <a:ext cx="3581400" cy="609599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Assumptions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Missing values were replaced with mean of previous observations from the same time period.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Anomalies in ocean currents are not accounted</a:t>
            </a:r>
          </a:p>
        </p:txBody>
      </p:sp>
    </p:spTree>
    <p:extLst>
      <p:ext uri="{BB962C8B-B14F-4D97-AF65-F5344CB8AC3E}">
        <p14:creationId xmlns:p14="http://schemas.microsoft.com/office/powerpoint/2010/main" val="31171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85800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Algorithms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1R – Simple classification (98.11% accuracy)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656" y="2057400"/>
            <a:ext cx="8956343" cy="45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9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85800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Algorithms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ea typeface="ＭＳ Ｐゴシック" pitchFamily="-110" charset="-128"/>
                <a:cs typeface="Arial" charset="0"/>
              </a:rPr>
              <a:t>Naïve Bayes – Based on probability found value interval (Current)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296" y="2209800"/>
            <a:ext cx="9116704" cy="442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7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85800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Algorithms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ea typeface="ＭＳ Ｐゴシック" pitchFamily="-110" charset="-128"/>
                <a:cs typeface="Arial" charset="0"/>
              </a:rPr>
              <a:t>J48 – Results through decision trees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564"/>
            <a:ext cx="9143999" cy="47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0" y="685800"/>
            <a:ext cx="3581400" cy="6096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Algorithms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  <a:ea typeface="ＭＳ Ｐゴシック" pitchFamily="-110" charset="-128"/>
                <a:cs typeface="Arial" charset="0"/>
              </a:rPr>
              <a:t>Apriori – Found new associations (associated attributes)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24" y="2021451"/>
            <a:ext cx="9137176" cy="460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1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0" y="685800"/>
            <a:ext cx="3581400" cy="6096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Algorithms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ea typeface="ＭＳ Ｐゴシック" pitchFamily="-110" charset="-128"/>
                <a:cs typeface="Arial" charset="0"/>
              </a:rPr>
              <a:t>SimpleKMeans – Found basic clusters and nominal attribute</a:t>
            </a:r>
            <a:endParaRPr lang="en-US" sz="2200" dirty="0">
              <a:latin typeface="+mn-lt"/>
              <a:ea typeface="ＭＳ Ｐゴシック" pitchFamily="-110" charset="-128"/>
              <a:cs typeface="Arial" charset="0"/>
            </a:endParaRPr>
          </a:p>
          <a:p>
            <a:pPr algn="l"/>
            <a:endParaRPr lang="en-US" sz="24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46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21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334000" y="685800"/>
            <a:ext cx="3581400" cy="6096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200" b="1" smtClean="0">
                <a:latin typeface="Arial" pitchFamily="34" charset="0"/>
                <a:cs typeface="Arial" pitchFamily="34" charset="0"/>
              </a:rPr>
              <a:t>Algorithms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+mn-lt"/>
                <a:ea typeface="ＭＳ Ｐゴシック" pitchFamily="-110" charset="-128"/>
                <a:cs typeface="Arial" charset="0"/>
              </a:rPr>
              <a:t>EM – Found clusters with highest probabilities (Lunar)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r>
              <a:rPr lang="en-US" sz="1200" dirty="0" err="1"/>
              <a:t>Scheme:weka.clusterers.EM</a:t>
            </a:r>
            <a:r>
              <a:rPr lang="en-US" sz="1200" dirty="0"/>
              <a:t> -I 100 -N -1 -M 1.0E-6 -S 100</a:t>
            </a:r>
          </a:p>
          <a:p>
            <a:r>
              <a:rPr lang="en-US" sz="1200" dirty="0"/>
              <a:t>Relation:     SharkFullFinalv3-weka.filters.unsupervised.attribute.Remove-R1-weka.filters.supervised.instance.Resample-B1.0-S1-Z100.0-weka.filters.unsupervised.attribute.Discretize-F-B4-M-1.0-Rfirst-last-weka.filters.unsupervised.attribute.Remove-R1,3-13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             Cluster</a:t>
            </a:r>
          </a:p>
          <a:p>
            <a:r>
              <a:rPr lang="en-US" sz="1200" dirty="0"/>
              <a:t>Attribute          0        1        2</a:t>
            </a:r>
          </a:p>
          <a:p>
            <a:r>
              <a:rPr lang="en-US" sz="1200" dirty="0"/>
              <a:t>              (0.48)   (0.25)   (0.27)</a:t>
            </a:r>
          </a:p>
          <a:p>
            <a:r>
              <a:rPr lang="en-US" sz="1200" dirty="0"/>
              <a:t>=======================================</a:t>
            </a:r>
          </a:p>
          <a:p>
            <a:r>
              <a:rPr lang="en-US" sz="1200" dirty="0" err="1"/>
              <a:t>Illum</a:t>
            </a:r>
            <a:endParaRPr lang="en-US" sz="1200" dirty="0"/>
          </a:p>
          <a:p>
            <a:r>
              <a:rPr lang="en-US" sz="1200" b="1" dirty="0"/>
              <a:t>  FM         712.9185   7.1091   8.9725</a:t>
            </a:r>
            <a:endParaRPr lang="en-US" sz="1200" dirty="0"/>
          </a:p>
          <a:p>
            <a:r>
              <a:rPr lang="en-US" sz="1200" dirty="0"/>
              <a:t>  FQ         128.5622  10.0543 101.3835</a:t>
            </a:r>
          </a:p>
          <a:p>
            <a:r>
              <a:rPr lang="en-US" sz="1200" dirty="0"/>
              <a:t>  LQ         125.0541  10.0712  94.8747</a:t>
            </a:r>
          </a:p>
          <a:p>
            <a:r>
              <a:rPr lang="en-US" sz="1200" b="1" dirty="0"/>
              <a:t>  NM           7.9965 475.7572 343.2463</a:t>
            </a:r>
            <a:endParaRPr lang="en-US" sz="1200" dirty="0"/>
          </a:p>
          <a:p>
            <a:r>
              <a:rPr lang="en-US" sz="1200" dirty="0"/>
              <a:t>  [total]    974.5313 502.9917  548.477</a:t>
            </a:r>
          </a:p>
          <a:p>
            <a:r>
              <a:rPr lang="en-US" sz="1200" dirty="0"/>
              <a:t>Attack</a:t>
            </a:r>
          </a:p>
          <a:p>
            <a:r>
              <a:rPr lang="en-US" sz="1200" dirty="0"/>
              <a:t>  N          431.4569   7.9326 537.6105</a:t>
            </a:r>
          </a:p>
          <a:p>
            <a:r>
              <a:rPr lang="en-US" sz="1200" dirty="0"/>
              <a:t>  Y          541.0744 493.0591   8.8664</a:t>
            </a:r>
          </a:p>
          <a:p>
            <a:r>
              <a:rPr lang="en-US" sz="1200" dirty="0"/>
              <a:t>  [total]    972.5313 500.9917  546.477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99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32348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Lower Low water </a:t>
            </a:r>
            <a:r>
              <a:rPr lang="en-US" sz="2400" dirty="0" smtClean="0"/>
              <a:t>level (sea level) in </a:t>
            </a:r>
            <a:r>
              <a:rPr lang="en-US" sz="2400" dirty="0"/>
              <a:t>combination </a:t>
            </a:r>
            <a:r>
              <a:rPr lang="en-US" sz="2400" dirty="0" smtClean="0"/>
              <a:t>with sudden </a:t>
            </a:r>
            <a:r>
              <a:rPr lang="en-US" sz="2400" dirty="0"/>
              <a:t>rise of temperature marks inflow of Gulf Stream and </a:t>
            </a:r>
            <a:r>
              <a:rPr lang="en-US" sz="2400" dirty="0" smtClean="0"/>
              <a:t>increases the chances </a:t>
            </a:r>
            <a:r>
              <a:rPr lang="en-US" sz="2400" dirty="0"/>
              <a:t>of </a:t>
            </a:r>
            <a:r>
              <a:rPr lang="en-US" sz="2400" dirty="0" smtClean="0"/>
              <a:t>the shark </a:t>
            </a:r>
            <a:r>
              <a:rPr lang="en-US" sz="2400" dirty="0"/>
              <a:t>attack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 smtClean="0"/>
              <a:t>     </a:t>
            </a:r>
            <a:r>
              <a:rPr lang="en-US" sz="2000" dirty="0" err="1"/>
              <a:t>OceanTemp</a:t>
            </a:r>
            <a:r>
              <a:rPr lang="en-US" sz="2000" dirty="0"/>
              <a:t> </a:t>
            </a:r>
            <a:r>
              <a:rPr lang="en-US" sz="2000" dirty="0" smtClean="0"/>
              <a:t>&gt; 27.95 Celsius  &amp; </a:t>
            </a:r>
            <a:r>
              <a:rPr lang="en-US" sz="2000" dirty="0" err="1" smtClean="0"/>
              <a:t>SeaLevel</a:t>
            </a:r>
            <a:r>
              <a:rPr lang="en-US" sz="2000" dirty="0"/>
              <a:t> </a:t>
            </a:r>
            <a:r>
              <a:rPr lang="en-US" sz="2000" dirty="0" smtClean="0"/>
              <a:t>in 0.8875-1.1825 m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wave direction is from South East and wind direction is </a:t>
            </a:r>
            <a:r>
              <a:rPr lang="en-US" sz="2400" dirty="0" smtClean="0"/>
              <a:t>south, wind </a:t>
            </a:r>
            <a:r>
              <a:rPr lang="en-US" sz="2400" dirty="0"/>
              <a:t>speed is maximum and ocean temperature is high we get maximum attacks.</a:t>
            </a:r>
          </a:p>
          <a:p>
            <a:pPr lvl="0" algn="l"/>
            <a:r>
              <a:rPr lang="en-US" sz="1800" dirty="0" smtClean="0"/>
              <a:t>	</a:t>
            </a:r>
            <a:r>
              <a:rPr lang="en-US" sz="1800" dirty="0" err="1" smtClean="0"/>
              <a:t>WindDirection</a:t>
            </a:r>
            <a:r>
              <a:rPr lang="en-US" sz="1800" dirty="0" smtClean="0"/>
              <a:t> in 174.10425-185.690667</a:t>
            </a:r>
          </a:p>
          <a:p>
            <a:pPr lvl="0" algn="l"/>
            <a:r>
              <a:rPr lang="en-US" sz="1800" dirty="0" smtClean="0"/>
              <a:t>	Wave Direction in 133.45-138.65</a:t>
            </a:r>
          </a:p>
          <a:p>
            <a:pPr lvl="0" algn="l"/>
            <a:r>
              <a:rPr lang="en-US" sz="1800" dirty="0" smtClean="0"/>
              <a:t>	Wind Speed </a:t>
            </a:r>
            <a:r>
              <a:rPr lang="en-US" sz="1800" dirty="0"/>
              <a:t>&gt;</a:t>
            </a:r>
            <a:r>
              <a:rPr lang="en-US" sz="1800" dirty="0" smtClean="0"/>
              <a:t> 9.204167 m/s</a:t>
            </a:r>
            <a:endParaRPr lang="en-US" sz="1800" dirty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5202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596719" y="304800"/>
            <a:ext cx="3581400" cy="10668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Agenda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6002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Domain Knowledge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Approach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Data preprocessing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Data transformation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Assumptions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Algorithm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Result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Future Study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1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32348"/>
            <a:ext cx="3581400" cy="6096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warmer ocean, nearer moon, less precipitation, presence of bait fish near shore leads to shark </a:t>
            </a:r>
            <a:r>
              <a:rPr lang="en-US" sz="2400" dirty="0" smtClean="0"/>
              <a:t>attack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With </a:t>
            </a:r>
            <a:r>
              <a:rPr lang="en-US" sz="2400" dirty="0"/>
              <a:t>new moon and full moon days, attacks are more.</a:t>
            </a:r>
          </a:p>
          <a:p>
            <a:pPr algn="l"/>
            <a:r>
              <a:rPr lang="en-US" sz="1800" dirty="0" smtClean="0"/>
              <a:t>	</a:t>
            </a:r>
            <a:r>
              <a:rPr lang="en-US" sz="1800" dirty="0" err="1" smtClean="0"/>
              <a:t>BlueCrabCatch</a:t>
            </a:r>
            <a:r>
              <a:rPr lang="en-US" sz="1800" dirty="0" smtClean="0"/>
              <a:t> &gt; 149870</a:t>
            </a:r>
          </a:p>
          <a:p>
            <a:pPr algn="l"/>
            <a:r>
              <a:rPr lang="en-US" sz="1800" dirty="0" smtClean="0"/>
              <a:t>	</a:t>
            </a:r>
            <a:r>
              <a:rPr lang="en-US" sz="1800" dirty="0" err="1" smtClean="0"/>
              <a:t>Illum</a:t>
            </a:r>
            <a:r>
              <a:rPr lang="en-US" sz="1800" dirty="0" smtClean="0"/>
              <a:t> = FM / NM</a:t>
            </a:r>
          </a:p>
          <a:p>
            <a:pPr algn="l"/>
            <a:r>
              <a:rPr lang="en-US" sz="1800" dirty="0"/>
              <a:t>	</a:t>
            </a:r>
            <a:r>
              <a:rPr lang="en-US" sz="1800" dirty="0" smtClean="0"/>
              <a:t>Precipitation &lt; 1.5 mm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Weaker Gulf and Labrador current from year to year.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Wave direction variation from other years signify Labrador volatility</a:t>
            </a:r>
          </a:p>
          <a:p>
            <a:pPr marL="342900" lvl="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2613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334000" y="609601"/>
            <a:ext cx="3581400" cy="6858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Future</a:t>
            </a:r>
            <a:r>
              <a:rPr lang="en-US" sz="4000" dirty="0"/>
              <a:t>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Study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Access Data of </a:t>
            </a:r>
            <a:r>
              <a:rPr lang="en-US" sz="2400" dirty="0"/>
              <a:t>observatory near to Cape Hatteras </a:t>
            </a:r>
            <a:r>
              <a:rPr lang="en-US" sz="2400" dirty="0" smtClean="0"/>
              <a:t>with more attributes of the ocean currents</a:t>
            </a:r>
          </a:p>
          <a:p>
            <a:pPr lvl="0" algn="l"/>
            <a:endParaRPr lang="en-US" sz="2400" dirty="0" smtClean="0"/>
          </a:p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US" sz="2400" dirty="0" smtClean="0"/>
              <a:t>Predict closeness of Gulf Stream to coast and thereby Bait fish movement in its Front which increases shark attack</a:t>
            </a: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4587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4673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96719" y="304800"/>
            <a:ext cx="3581400" cy="10668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Introduction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6002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Spike in shark attacks on the North Carolina Coast in 2015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Attempt to understand, analyze and predict Shark attacks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Analyze various aspects 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Oceanographic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Atmospheric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Moon related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Human</a:t>
            </a:r>
          </a:p>
          <a:p>
            <a:pPr marL="854130" lvl="1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Prey population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Basic factors leading shark attacks : Increase in temperature, salinity, reduction in rainfall, prey population and moon phases.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However these are recurring reasons.</a:t>
            </a:r>
            <a:endParaRPr lang="en-US" sz="2200" dirty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But, why increase in the number of shark attacks in 2015?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1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96719" y="304800"/>
            <a:ext cx="3581400" cy="10668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Domain Knowledge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Shark migration influence </a:t>
            </a:r>
            <a:r>
              <a:rPr lang="en-US" sz="2200" dirty="0">
                <a:latin typeface="+mn-lt"/>
                <a:ea typeface="ＭＳ Ｐゴシック" pitchFamily="-110" charset="-128"/>
                <a:cs typeface="Arial" charset="0"/>
              </a:rPr>
              <a:t>by </a:t>
            </a: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Magnetoception, ocean current variation and bait fish movement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Weaker Gulf Stream and Labrador currents variation this year (Artic ice shifts)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Closeness of Gulf Stream and associated coastal floods.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18% increase in state tourism with an average of 6.5 million visitors since 2010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Lunar effects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brador-current-map-8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" y="1295400"/>
            <a:ext cx="911898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8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702 shark attacks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1371599"/>
            <a:ext cx="9139238" cy="570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71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96719" y="304800"/>
            <a:ext cx="3581400" cy="10668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>Approach</a:t>
            </a:r>
            <a:endParaRPr lang="en-US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Think in shark perspective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Gathered all information and aspects of attack from 2010 as old data seems to reduce focus of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Possible reasons and why it is coming closer to shores compared to similar place California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 Started with 21 attributes and using Weka kept on fine tuning with feature selection algorithms.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Based on domain knowledge created related group of attributes and did data mining on them.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4" y="76200"/>
            <a:ext cx="916398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82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5596719" y="304800"/>
            <a:ext cx="3581400" cy="1066800"/>
          </a:xfrm>
          <a:prstGeom prst="rect">
            <a:avLst/>
          </a:prstGeom>
        </p:spPr>
        <p:txBody>
          <a:bodyPr anchor="t"/>
          <a:lstStyle/>
          <a:p>
            <a:r>
              <a:rPr lang="en-US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 smtClean="0"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Datasets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Used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1524000"/>
            <a:ext cx="9144000" cy="3962400"/>
          </a:xfrm>
          <a:prstGeom prst="rect">
            <a:avLst/>
          </a:prstGeom>
        </p:spPr>
        <p:txBody>
          <a:bodyPr anchor="t"/>
          <a:lstStyle>
            <a:lvl1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360868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721736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082604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443472" algn="ctr" defTabSz="511230" rtl="0" eaLnBrk="1" fontAlgn="base" hangingPunct="1">
              <a:spcBef>
                <a:spcPct val="0"/>
              </a:spcBef>
              <a:spcAft>
                <a:spcPct val="0"/>
              </a:spcAft>
              <a:defRPr sz="49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Shark Attack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NOAA Oceanographic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NOAA Meteorological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timeanddate.com – Lunar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n-lt"/>
                <a:ea typeface="ＭＳ Ｐゴシック" pitchFamily="-110" charset="-128"/>
                <a:cs typeface="Arial" charset="0"/>
              </a:rPr>
              <a:t>Blue Crab Landings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ＭＳ Ｐゴシック" pitchFamily="-110" charset="-128"/>
                <a:cs typeface="Arial" charset="0"/>
              </a:rPr>
              <a:t>Cape Hatteras National Data Buoy Center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 smtClean="0">
              <a:latin typeface="+mn-lt"/>
              <a:ea typeface="ＭＳ Ｐゴシック" pitchFamily="-110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1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Charlotte_template05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UNCCharlotte_template05 (1)</Template>
  <TotalTime>908</TotalTime>
  <Words>512</Words>
  <Application>Microsoft Office PowerPoint</Application>
  <PresentationFormat>On-screen Show 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ＭＳ Ｐゴシック</vt:lpstr>
      <vt:lpstr>Arial</vt:lpstr>
      <vt:lpstr>Calibri</vt:lpstr>
      <vt:lpstr>UNCCharlotte_template05 (1)</vt:lpstr>
      <vt:lpstr>Data Mining Project Assignment  Shark Attack Analysis  </vt:lpstr>
      <vt:lpstr>PowerPoint Presentation</vt:lpstr>
      <vt:lpstr>Introduction</vt:lpstr>
      <vt:lpstr>Domain Knowledge</vt:lpstr>
      <vt:lpstr>PowerPoint Presentation</vt:lpstr>
      <vt:lpstr>PowerPoint Presentation</vt:lpstr>
      <vt:lpstr>Approach</vt:lpstr>
      <vt:lpstr>PowerPoint Presentation</vt:lpstr>
      <vt:lpstr> Datasets Used</vt:lpstr>
      <vt:lpstr>Data Preprocessing</vt:lpstr>
      <vt:lpstr>Data Transformations</vt:lpstr>
      <vt:lpstr>Assumptions</vt:lpstr>
      <vt:lpstr>Algorithms</vt:lpstr>
      <vt:lpstr>Algorithms</vt:lpstr>
      <vt:lpstr>Algorithms</vt:lpstr>
      <vt:lpstr>PowerPoint Presentation</vt:lpstr>
      <vt:lpstr>PowerPoint Presentation</vt:lpstr>
      <vt:lpstr>PowerPoint Presentation</vt:lpstr>
      <vt:lpstr>Results</vt:lpstr>
      <vt:lpstr>Results</vt:lpstr>
      <vt:lpstr>Future Study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Niner Miner - NC Shark Attack Analysis</dc:title>
  <dc:creator>sravind1@uncc.edu</dc:creator>
  <cp:lastModifiedBy>Manoj Bompada</cp:lastModifiedBy>
  <cp:revision>66</cp:revision>
  <cp:lastPrinted>2008-09-25T18:36:16Z</cp:lastPrinted>
  <dcterms:created xsi:type="dcterms:W3CDTF">2014-04-28T15:06:35Z</dcterms:created>
  <dcterms:modified xsi:type="dcterms:W3CDTF">2016-05-12T00:42:10Z</dcterms:modified>
</cp:coreProperties>
</file>