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1132" y="2255520"/>
            <a:ext cx="6335268" cy="1825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9575" y="349377"/>
            <a:ext cx="375284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980" y="1956968"/>
            <a:ext cx="10010038" cy="2599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63" Type="http://schemas.openxmlformats.org/officeDocument/2006/relationships/image" Target="../media/image8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image" Target="../media/image79.png"/><Relationship Id="rId5" Type="http://schemas.openxmlformats.org/officeDocument/2006/relationships/image" Target="../media/image26.png"/><Relationship Id="rId61" Type="http://schemas.openxmlformats.org/officeDocument/2006/relationships/image" Target="../media/image82.png"/><Relationship Id="rId19" Type="http://schemas.openxmlformats.org/officeDocument/2006/relationships/image" Target="../media/image4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64" Type="http://schemas.openxmlformats.org/officeDocument/2006/relationships/image" Target="../media/image85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59" Type="http://schemas.openxmlformats.org/officeDocument/2006/relationships/image" Target="../media/image80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6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57" Type="http://schemas.openxmlformats.org/officeDocument/2006/relationships/image" Target="../media/image78.png"/><Relationship Id="rId10" Type="http://schemas.openxmlformats.org/officeDocument/2006/relationships/image" Target="../media/image31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60" Type="http://schemas.openxmlformats.org/officeDocument/2006/relationships/image" Target="../media/image8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0" y="312242"/>
            <a:ext cx="56642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32325" algn="l"/>
              </a:tabLst>
            </a:pPr>
            <a:r>
              <a:rPr sz="5400" u="none" spc="495" dirty="0"/>
              <a:t>PRINCIPLE</a:t>
            </a:r>
            <a:r>
              <a:rPr sz="5400" u="none" spc="465" dirty="0"/>
              <a:t>S</a:t>
            </a:r>
            <a:r>
              <a:rPr sz="5400" u="none" dirty="0"/>
              <a:t>	</a:t>
            </a:r>
            <a:r>
              <a:rPr sz="5400" u="none" spc="425" dirty="0"/>
              <a:t>OF  </a:t>
            </a:r>
            <a:r>
              <a:rPr sz="5400" u="none" spc="425" dirty="0" smtClean="0"/>
              <a:t>ORGANIZATION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1" y="4333747"/>
            <a:ext cx="11314684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180" dirty="0" smtClean="0">
                <a:solidFill>
                  <a:srgbClr val="FFFFFF"/>
                </a:solidFill>
                <a:latin typeface="Cambria"/>
                <a:cs typeface="Cambria"/>
              </a:rPr>
              <a:t>  Guided By:       		                                                                     </a:t>
            </a:r>
            <a:r>
              <a:rPr lang="en-IN" sz="2000" b="1" spc="180" dirty="0" smtClean="0">
                <a:solidFill>
                  <a:srgbClr val="FFFFFF"/>
                </a:solidFill>
                <a:latin typeface="Cambria"/>
                <a:cs typeface="Cambria"/>
              </a:rPr>
              <a:t>PRESENTED</a:t>
            </a:r>
            <a:r>
              <a:rPr lang="en-IN" sz="2000" b="1" spc="18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b="1" spc="145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lang="en-IN" sz="2000" b="1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b="1" spc="105" dirty="0" smtClean="0">
                <a:solidFill>
                  <a:srgbClr val="FFFFFF"/>
                </a:solidFill>
                <a:latin typeface="Cambria"/>
                <a:cs typeface="Cambri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180" dirty="0" err="1">
                <a:solidFill>
                  <a:srgbClr val="FFFFFF"/>
                </a:solidFill>
                <a:latin typeface="Cambria"/>
                <a:cs typeface="Cambria"/>
              </a:rPr>
              <a:t>prof.Monica</a:t>
            </a:r>
            <a:r>
              <a:rPr lang="en-US" b="1" spc="18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endParaRPr sz="1800" dirty="0" smtClean="0">
              <a:latin typeface="Cambria"/>
              <a:cs typeface="Cambria"/>
            </a:endParaRPr>
          </a:p>
          <a:p>
            <a:pPr marL="387350">
              <a:lnSpc>
                <a:spcPct val="100000"/>
              </a:lnSpc>
            </a:pPr>
            <a:r>
              <a:rPr lang="en-US" sz="1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b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b="1" spc="145" dirty="0" smtClean="0">
                <a:solidFill>
                  <a:srgbClr val="FFFFFF"/>
                </a:solidFill>
                <a:latin typeface="Cambria"/>
                <a:cs typeface="Cambria"/>
              </a:rPr>
              <a:t>										          </a:t>
            </a:r>
            <a:r>
              <a:rPr sz="1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PADM</a:t>
            </a:r>
            <a:r>
              <a:rPr lang="en-US" sz="1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SHRI</a:t>
            </a:r>
            <a:r>
              <a:rPr lang="en-US" sz="1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1800" dirty="0">
              <a:latin typeface="Cambria"/>
              <a:cs typeface="Cambria"/>
            </a:endParaRPr>
          </a:p>
          <a:p>
            <a:pPr marL="1196975" marR="5080" indent="-27940">
              <a:lnSpc>
                <a:spcPct val="200000"/>
              </a:lnSpc>
            </a:pPr>
            <a:r>
              <a:rPr lang="en-US" sz="1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									                               </a:t>
            </a:r>
            <a:r>
              <a:rPr sz="1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b="1" spc="180" dirty="0" smtClean="0">
                <a:solidFill>
                  <a:srgbClr val="FFFFFF"/>
                </a:solidFill>
                <a:latin typeface="Cambria"/>
                <a:cs typeface="Cambria"/>
              </a:rPr>
              <a:t>ERCY  </a:t>
            </a:r>
            <a:endParaRPr lang="en-US" sz="1800" b="1" spc="180" dirty="0" smtClean="0">
              <a:solidFill>
                <a:srgbClr val="FFFFFF"/>
              </a:solidFill>
              <a:latin typeface="Cambria"/>
              <a:cs typeface="Cambria"/>
            </a:endParaRPr>
          </a:p>
          <a:p>
            <a:pPr marL="1196975" marR="5080" indent="-27940">
              <a:lnSpc>
                <a:spcPct val="200000"/>
              </a:lnSpc>
            </a:pPr>
            <a:r>
              <a:rPr lang="en-US" sz="1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                                                                                                                                    </a:t>
            </a:r>
            <a:r>
              <a:rPr sz="1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b="1" spc="120" dirty="0" smtClean="0">
                <a:solidFill>
                  <a:srgbClr val="FFFFFF"/>
                </a:solidFill>
                <a:latin typeface="Cambria"/>
                <a:cs typeface="Cambria"/>
              </a:rPr>
              <a:t>ALAN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028" y="179831"/>
            <a:ext cx="4341876" cy="13548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pc="480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9788" y="1027186"/>
            <a:ext cx="3610356" cy="1113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4672" y="2066544"/>
            <a:ext cx="9577705" cy="2851150"/>
            <a:chOff x="804672" y="2066544"/>
            <a:chExt cx="9577705" cy="285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2" y="2112264"/>
              <a:ext cx="1034034" cy="10507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5672" y="2066544"/>
              <a:ext cx="3234690" cy="11346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472" y="2772156"/>
              <a:ext cx="2625090" cy="98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2" y="2970276"/>
              <a:ext cx="1034034" cy="10507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5672" y="2924555"/>
              <a:ext cx="3954017" cy="11346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0472" y="3630168"/>
              <a:ext cx="3344417" cy="982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2" y="3828288"/>
              <a:ext cx="1034034" cy="10507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5672" y="3782567"/>
              <a:ext cx="3925062" cy="11346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472" y="4488179"/>
              <a:ext cx="8586978" cy="982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0100" y="3782567"/>
              <a:ext cx="5772150" cy="113461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90980" y="1956968"/>
            <a:ext cx="8950325" cy="2623154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415925" indent="-403860">
              <a:lnSpc>
                <a:spcPct val="100000"/>
              </a:lnSpc>
              <a:spcBef>
                <a:spcPts val="2055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u="heavy" spc="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MEANING</a:t>
            </a:r>
            <a:endParaRPr sz="4000" dirty="0">
              <a:latin typeface="Cambria"/>
              <a:cs typeface="Cambria"/>
            </a:endParaRPr>
          </a:p>
          <a:p>
            <a:pPr marL="415925" indent="-403860">
              <a:lnSpc>
                <a:spcPct val="100000"/>
              </a:lnSpc>
              <a:spcBef>
                <a:spcPts val="1955"/>
              </a:spcBef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u="heavy" spc="2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DEDINITION</a:t>
            </a:r>
            <a:endParaRPr sz="4000" dirty="0">
              <a:latin typeface="Cambria"/>
              <a:cs typeface="Cambria"/>
            </a:endParaRPr>
          </a:p>
          <a:p>
            <a:pPr marL="415925" indent="-403860">
              <a:lnSpc>
                <a:spcPct val="100000"/>
              </a:lnSpc>
              <a:spcBef>
                <a:spcPts val="1960"/>
              </a:spcBef>
              <a:buSzPct val="97500"/>
              <a:buFont typeface="Wingdings"/>
              <a:buChar char=""/>
              <a:tabLst>
                <a:tab pos="416559" algn="l"/>
                <a:tab pos="3841115" algn="l"/>
                <a:tab pos="4765040" algn="l"/>
              </a:tabLst>
            </a:pPr>
            <a:r>
              <a:rPr sz="4000" b="1" u="heavy" spc="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PRINCIPLES	</a:t>
            </a:r>
            <a:r>
              <a:rPr sz="4000" b="1" u="heavy" spc="45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OF	</a:t>
            </a:r>
            <a:r>
              <a:rPr sz="4000" b="1" u="heavy" spc="31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ORGANIZATIO</a:t>
            </a:r>
            <a:r>
              <a:rPr lang="en-US" sz="4000" b="1" u="heavy" spc="3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</a:t>
            </a:r>
            <a:endParaRPr lang="en-US" sz="4000" b="1" u="heavy" spc="31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636" y="231647"/>
            <a:ext cx="10856595" cy="4918710"/>
            <a:chOff x="516636" y="231647"/>
            <a:chExt cx="10856595" cy="4918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" y="278891"/>
              <a:ext cx="1034034" cy="10523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231647"/>
              <a:ext cx="8940546" cy="11346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295" y="914399"/>
              <a:ext cx="8330946" cy="1028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1089659"/>
              <a:ext cx="10688574" cy="11346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636" y="1821180"/>
              <a:ext cx="10682478" cy="11346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36" y="2552699"/>
              <a:ext cx="10114026" cy="1134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636" y="3284220"/>
              <a:ext cx="6648450" cy="11346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7668" y="3284220"/>
              <a:ext cx="852678" cy="11346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2927" y="3284220"/>
              <a:ext cx="2596133" cy="11346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636" y="4015739"/>
              <a:ext cx="10856214" cy="113461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6414" y="124304"/>
            <a:ext cx="10201910" cy="4667885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2050"/>
              </a:spcBef>
              <a:buClr>
                <a:srgbClr val="FFFFFF"/>
              </a:buClr>
              <a:buSzPct val="97500"/>
              <a:buFont typeface="Wingdings"/>
              <a:buChar char=""/>
              <a:tabLst>
                <a:tab pos="416559" algn="l"/>
              </a:tabLst>
            </a:pPr>
            <a:r>
              <a:rPr sz="4000" b="1" u="heavy" spc="4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MEANING</a:t>
            </a:r>
            <a:r>
              <a:rPr sz="4000" b="1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sz="4000" b="1" u="heavy" spc="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OF</a:t>
            </a:r>
            <a:r>
              <a:rPr sz="4000" b="1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sz="4000" b="1" u="heavy" spc="3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ORGANIZATION</a:t>
            </a:r>
            <a:r>
              <a:rPr sz="4000" b="1" u="heavy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sz="4000" b="1" u="heavy" spc="2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:</a:t>
            </a:r>
            <a:endParaRPr sz="4000" dirty="0">
              <a:latin typeface="Cambria"/>
              <a:cs typeface="Cambria"/>
            </a:endParaRPr>
          </a:p>
          <a:p>
            <a:pPr marL="12700" marR="5080">
              <a:lnSpc>
                <a:spcPct val="120000"/>
              </a:lnSpc>
              <a:spcBef>
                <a:spcPts val="1000"/>
              </a:spcBef>
            </a:pPr>
            <a:r>
              <a:rPr sz="4000" b="1" spc="13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organization </a:t>
            </a:r>
            <a:r>
              <a:rPr sz="4000" b="1" spc="18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4000" b="1" spc="19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4000" b="1" spc="100" dirty="0">
                <a:solidFill>
                  <a:srgbClr val="FFFFFF"/>
                </a:solidFill>
                <a:latin typeface="Cambria"/>
                <a:cs typeface="Cambria"/>
              </a:rPr>
              <a:t>structured </a:t>
            </a:r>
            <a:r>
              <a:rPr sz="4000" b="1" spc="120" dirty="0">
                <a:solidFill>
                  <a:srgbClr val="FFFFFF"/>
                </a:solidFill>
                <a:latin typeface="Cambria"/>
                <a:cs typeface="Cambria"/>
              </a:rPr>
              <a:t>group </a:t>
            </a:r>
            <a:r>
              <a:rPr sz="4000" b="1" spc="5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4000" b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45" dirty="0">
                <a:solidFill>
                  <a:srgbClr val="FFFFFF"/>
                </a:solidFill>
                <a:latin typeface="Cambria"/>
                <a:cs typeface="Cambria"/>
              </a:rPr>
              <a:t>individuals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 working</a:t>
            </a:r>
            <a:r>
              <a:rPr sz="40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65" dirty="0">
                <a:solidFill>
                  <a:srgbClr val="FFFFFF"/>
                </a:solidFill>
                <a:latin typeface="Cambria"/>
                <a:cs typeface="Cambria"/>
              </a:rPr>
              <a:t>together</a:t>
            </a:r>
            <a:r>
              <a:rPr sz="40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Cambria"/>
                <a:cs typeface="Cambria"/>
              </a:rPr>
              <a:t>achieve </a:t>
            </a:r>
            <a:r>
              <a:rPr sz="400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21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40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33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4000" b="1" spc="140" dirty="0">
                <a:solidFill>
                  <a:srgbClr val="FFFFFF"/>
                </a:solidFill>
                <a:latin typeface="Cambria"/>
                <a:cs typeface="Cambria"/>
              </a:rPr>
              <a:t>oals</a:t>
            </a:r>
            <a:r>
              <a:rPr sz="40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4000" b="1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40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30" dirty="0">
                <a:solidFill>
                  <a:srgbClr val="FFFFFF"/>
                </a:solidFill>
                <a:latin typeface="Cambria"/>
                <a:cs typeface="Cambria"/>
              </a:rPr>
              <a:t>objecti</a:t>
            </a:r>
            <a:r>
              <a:rPr sz="4000" b="1" spc="6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4000" b="1" spc="1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b="1" spc="7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4000" b="1" spc="484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4000" b="1" spc="-5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5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4000" b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Cambria"/>
                <a:cs typeface="Cambria"/>
              </a:rPr>
              <a:t>can  </a:t>
            </a:r>
            <a:r>
              <a:rPr sz="4000" b="1" spc="155" dirty="0">
                <a:solidFill>
                  <a:srgbClr val="FFFFFF"/>
                </a:solidFill>
                <a:latin typeface="Cambria"/>
                <a:cs typeface="Cambria"/>
              </a:rPr>
              <a:t>include </a:t>
            </a:r>
            <a:r>
              <a:rPr sz="4000" b="1" spc="180" dirty="0">
                <a:solidFill>
                  <a:srgbClr val="FFFFFF"/>
                </a:solidFill>
                <a:latin typeface="Cambria"/>
                <a:cs typeface="Cambria"/>
              </a:rPr>
              <a:t>businesses, </a:t>
            </a:r>
            <a:r>
              <a:rPr sz="4000" b="1" spc="85" dirty="0">
                <a:solidFill>
                  <a:srgbClr val="FFFFFF"/>
                </a:solidFill>
                <a:latin typeface="Cambria"/>
                <a:cs typeface="Cambria"/>
              </a:rPr>
              <a:t>non-profits, </a:t>
            </a:r>
            <a:r>
              <a:rPr sz="4000" b="1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30" dirty="0">
                <a:solidFill>
                  <a:srgbClr val="FFFFFF"/>
                </a:solidFill>
                <a:latin typeface="Cambria"/>
                <a:cs typeface="Cambria"/>
              </a:rPr>
              <a:t>government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220" dirty="0">
                <a:solidFill>
                  <a:srgbClr val="FFFFFF"/>
                </a:solidFill>
                <a:latin typeface="Cambria"/>
                <a:cs typeface="Cambria"/>
              </a:rPr>
              <a:t>agencies,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4000" b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2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400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Cambria"/>
                <a:cs typeface="Cambria"/>
              </a:rPr>
              <a:t>entities.</a:t>
            </a:r>
            <a:endParaRPr sz="4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136" y="135636"/>
            <a:ext cx="9909810" cy="1134745"/>
            <a:chOff x="707136" y="135636"/>
            <a:chExt cx="9909810" cy="1134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181356"/>
              <a:ext cx="1034033" cy="10507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611" y="135636"/>
              <a:ext cx="9530334" cy="11346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2" y="841248"/>
              <a:ext cx="8920734" cy="9829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78762" y="1502218"/>
            <a:ext cx="10648950" cy="799465"/>
            <a:chOff x="778763" y="1475232"/>
            <a:chExt cx="10648950" cy="79946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63" y="1475232"/>
              <a:ext cx="976122" cy="7993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804" y="1475232"/>
              <a:ext cx="2804922" cy="7993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9643" y="1475232"/>
              <a:ext cx="791718" cy="7993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6279" y="1475232"/>
              <a:ext cx="685038" cy="7993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6235" y="1475232"/>
              <a:ext cx="2428493" cy="7993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9648" y="1475232"/>
              <a:ext cx="1532381" cy="7993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46947" y="1475232"/>
              <a:ext cx="834390" cy="7993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6256" y="1475232"/>
              <a:ext cx="2521457" cy="79933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2530" y="274700"/>
            <a:ext cx="10194925" cy="174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97500"/>
              <a:buFont typeface="Wingdings"/>
              <a:buChar char=""/>
              <a:tabLst>
                <a:tab pos="417195" algn="l"/>
                <a:tab pos="3822065" algn="l"/>
                <a:tab pos="4748530" algn="l"/>
                <a:tab pos="9097645" algn="l"/>
              </a:tabLst>
            </a:pPr>
            <a:r>
              <a:rPr sz="4000" b="1" u="heavy" spc="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DEFINITION	</a:t>
            </a:r>
            <a:r>
              <a:rPr sz="4000" b="1" u="heavy" spc="45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OF	</a:t>
            </a:r>
            <a:r>
              <a:rPr sz="4000" b="1" u="heavy" spc="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ORGANIZATION	</a:t>
            </a:r>
            <a:r>
              <a:rPr sz="4000" b="1" u="heavy" spc="23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713740" algn="l"/>
                <a:tab pos="3243580" algn="l"/>
                <a:tab pos="3760470" algn="l"/>
                <a:tab pos="4170679" algn="l"/>
                <a:tab pos="6323965" algn="l"/>
                <a:tab pos="7581900" algn="l"/>
                <a:tab pos="8141334" algn="l"/>
              </a:tabLst>
            </a:pPr>
            <a:r>
              <a:rPr sz="2800" b="1" spc="200" dirty="0" smtClean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lang="en-US" sz="2800" b="1" spc="200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organization</a:t>
            </a:r>
            <a:r>
              <a:rPr lang="en-US" sz="2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lang="en-US" sz="2800" b="1" spc="14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20" dirty="0" smtClean="0">
                <a:solidFill>
                  <a:srgbClr val="FFFFFF"/>
                </a:solidFill>
                <a:latin typeface="Cambria"/>
                <a:cs typeface="Cambria"/>
              </a:rPr>
              <a:t>a	</a:t>
            </a:r>
            <a:r>
              <a:rPr sz="2800" b="1" spc="155" dirty="0" smtClean="0">
                <a:solidFill>
                  <a:srgbClr val="FFFFFF"/>
                </a:solidFill>
                <a:latin typeface="Cambria"/>
                <a:cs typeface="Cambria"/>
              </a:rPr>
              <a:t>structured</a:t>
            </a:r>
            <a:r>
              <a:rPr lang="en-US" sz="2800" b="1" spc="155" dirty="0" smtClean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800" b="1" spc="110" dirty="0" smtClean="0">
                <a:solidFill>
                  <a:srgbClr val="FFFFFF"/>
                </a:solidFill>
                <a:latin typeface="Cambria"/>
                <a:cs typeface="Cambria"/>
              </a:rPr>
              <a:t>group</a:t>
            </a:r>
            <a:r>
              <a:rPr lang="en-US" sz="2800" b="1" spc="110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35" dirty="0" smtClean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lang="en-US" sz="2800" b="1" spc="13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40" dirty="0" smtClean="0">
                <a:solidFill>
                  <a:srgbClr val="FFFFFF"/>
                </a:solidFill>
                <a:latin typeface="Cambria"/>
                <a:cs typeface="Cambria"/>
              </a:rPr>
              <a:t>individuals</a:t>
            </a:r>
            <a:endParaRPr sz="2800" dirty="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8763" y="1901951"/>
            <a:ext cx="10648951" cy="1226058"/>
            <a:chOff x="778763" y="1901951"/>
            <a:chExt cx="10648951" cy="1226058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763" y="1901951"/>
              <a:ext cx="1224534" cy="7993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8424" y="1901951"/>
              <a:ext cx="1381506" cy="7993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6580" y="1901951"/>
              <a:ext cx="2050542" cy="7993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32248" y="1901951"/>
              <a:ext cx="863346" cy="7993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0719" y="1901951"/>
              <a:ext cx="1888998" cy="7993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4844" y="1901951"/>
              <a:ext cx="1899666" cy="7993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81159" y="1901951"/>
              <a:ext cx="1416557" cy="7993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368" y="1901951"/>
              <a:ext cx="863346" cy="7993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8763" y="2328671"/>
              <a:ext cx="2341626" cy="79933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41091" y="2328671"/>
              <a:ext cx="599694" cy="7993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08959" y="2328671"/>
              <a:ext cx="785622" cy="7993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64280" y="2328671"/>
              <a:ext cx="2006346" cy="79933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92530" y="1998725"/>
            <a:ext cx="4665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02360" algn="l"/>
                <a:tab pos="2343150" algn="l"/>
                <a:tab pos="2998470" algn="l"/>
                <a:tab pos="4266565" algn="l"/>
              </a:tabLst>
            </a:pPr>
            <a:r>
              <a:rPr sz="2800" b="1" spc="120" dirty="0" smtClean="0">
                <a:solidFill>
                  <a:srgbClr val="FFFFFF"/>
                </a:solidFill>
                <a:latin typeface="Cambria"/>
                <a:cs typeface="Cambria"/>
              </a:rPr>
              <a:t>who	</a:t>
            </a:r>
            <a:r>
              <a:rPr sz="2800" b="1" spc="80" dirty="0" smtClean="0">
                <a:solidFill>
                  <a:srgbClr val="FFFFFF"/>
                </a:solidFill>
                <a:latin typeface="Cambria"/>
                <a:cs typeface="Cambria"/>
              </a:rPr>
              <a:t>work	</a:t>
            </a:r>
            <a:r>
              <a:rPr sz="2800" b="1" spc="-565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55" dirty="0" smtClean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250" dirty="0" smtClean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b="1" spc="175" dirty="0" smtClean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spc="180" dirty="0" smtClean="0">
                <a:solidFill>
                  <a:srgbClr val="FFFFFF"/>
                </a:solidFill>
                <a:latin typeface="Cambria"/>
                <a:cs typeface="Cambria"/>
              </a:rPr>
              <a:t>eth</a:t>
            </a:r>
            <a:r>
              <a:rPr sz="2800" b="1" spc="204" dirty="0" smtClean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-10" dirty="0" smtClean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b="1" dirty="0" smtClean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50" dirty="0" smtClean="0">
                <a:solidFill>
                  <a:srgbClr val="FFFFFF"/>
                </a:solidFill>
                <a:latin typeface="Cambria"/>
                <a:cs typeface="Cambria"/>
              </a:rPr>
              <a:t>to  </a:t>
            </a:r>
            <a:r>
              <a:rPr sz="2800" b="1" spc="170" dirty="0">
                <a:solidFill>
                  <a:srgbClr val="FFFFFF"/>
                </a:solidFill>
                <a:latin typeface="Cambria"/>
                <a:cs typeface="Cambria"/>
              </a:rPr>
              <a:t>objectives.	</a:t>
            </a:r>
            <a:r>
              <a:rPr sz="2800" b="1" spc="204" dirty="0">
                <a:solidFill>
                  <a:srgbClr val="FFFFFF"/>
                </a:solidFill>
                <a:latin typeface="Cambria"/>
                <a:cs typeface="Cambria"/>
              </a:rPr>
              <a:t>It	</a:t>
            </a:r>
            <a:r>
              <a:rPr sz="2800" b="1" spc="150" dirty="0">
                <a:solidFill>
                  <a:srgbClr val="FFFFFF"/>
                </a:solidFill>
                <a:latin typeface="Cambria"/>
                <a:cs typeface="Cambria"/>
              </a:rPr>
              <a:t>involves</a:t>
            </a:r>
            <a:endParaRPr sz="2800" dirty="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38800" y="2328672"/>
            <a:ext cx="5789295" cy="799465"/>
            <a:chOff x="5638800" y="2328672"/>
            <a:chExt cx="5789295" cy="799465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38800" y="2328672"/>
              <a:ext cx="2690622" cy="7993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99120" y="2328672"/>
              <a:ext cx="2209037" cy="7993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76332" y="2328672"/>
              <a:ext cx="1151381" cy="79933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53429" y="1998725"/>
            <a:ext cx="53384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95"/>
              </a:spcBef>
              <a:tabLst>
                <a:tab pos="1888489" algn="l"/>
                <a:tab pos="2573020" algn="l"/>
                <a:tab pos="3655060" algn="l"/>
                <a:tab pos="4650105" algn="l"/>
                <a:tab pos="4938395" algn="l"/>
              </a:tabLst>
            </a:pPr>
            <a:r>
              <a:rPr sz="2800" b="1" spc="1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185" dirty="0">
                <a:solidFill>
                  <a:srgbClr val="FFFFFF"/>
                </a:solidFill>
                <a:latin typeface="Cambria"/>
                <a:cs typeface="Cambria"/>
              </a:rPr>
              <a:t>chi</a:t>
            </a:r>
            <a:r>
              <a:rPr sz="2800" b="1" spc="229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2800" b="1" spc="1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70" dirty="0">
                <a:solidFill>
                  <a:srgbClr val="FFFFFF"/>
                </a:solidFill>
                <a:latin typeface="Cambria"/>
                <a:cs typeface="Cambria"/>
              </a:rPr>
              <a:t>specifi</a:t>
            </a:r>
            <a:r>
              <a:rPr sz="2800" b="1" spc="19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7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spc="130" dirty="0">
                <a:solidFill>
                  <a:srgbClr val="FFFFFF"/>
                </a:solidFill>
                <a:latin typeface="Cambria"/>
                <a:cs typeface="Cambria"/>
              </a:rPr>
              <a:t>oa</a:t>
            </a:r>
            <a:r>
              <a:rPr sz="2800" b="1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	</a:t>
            </a:r>
            <a:r>
              <a:rPr sz="2800" b="1" spc="35" dirty="0">
                <a:solidFill>
                  <a:srgbClr val="FFFFFF"/>
                </a:solidFill>
                <a:latin typeface="Cambria"/>
                <a:cs typeface="Cambria"/>
              </a:rPr>
              <a:t>or  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coord</a:t>
            </a:r>
            <a:r>
              <a:rPr sz="2800" b="1" spc="1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220" dirty="0">
                <a:solidFill>
                  <a:srgbClr val="FFFFFF"/>
                </a:solidFill>
                <a:latin typeface="Cambria"/>
                <a:cs typeface="Cambria"/>
              </a:rPr>
              <a:t>na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1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13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90" dirty="0">
                <a:solidFill>
                  <a:srgbClr val="FFFFFF"/>
                </a:solidFill>
                <a:latin typeface="Cambria"/>
                <a:cs typeface="Cambria"/>
              </a:rPr>
              <a:t>activ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20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18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800" dirty="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8763" y="2755392"/>
            <a:ext cx="10648950" cy="799465"/>
            <a:chOff x="778763" y="2755392"/>
            <a:chExt cx="10648950" cy="799465"/>
          </a:xfrm>
        </p:grpSpPr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763" y="2755392"/>
              <a:ext cx="2248662" cy="79933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99003" y="2755392"/>
              <a:ext cx="861821" cy="7993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32403" y="2755392"/>
              <a:ext cx="1475994" cy="79933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79975" y="2755392"/>
              <a:ext cx="954786" cy="7993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07863" y="2755392"/>
              <a:ext cx="2042922" cy="7993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22363" y="2755392"/>
              <a:ext cx="1443990" cy="7993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39456" y="2755392"/>
              <a:ext cx="3003042" cy="7993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514075" y="2755392"/>
              <a:ext cx="913637" cy="79933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992530" y="2851861"/>
            <a:ext cx="1019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2939" algn="l"/>
                <a:tab pos="2466340" algn="l"/>
                <a:tab pos="3614420" algn="l"/>
                <a:tab pos="4241800" algn="l"/>
                <a:tab pos="5956935" algn="l"/>
                <a:tab pos="7073900" algn="l"/>
                <a:tab pos="9749155" algn="l"/>
              </a:tabLst>
            </a:pPr>
            <a:r>
              <a:rPr sz="2800" b="1" spc="114" dirty="0">
                <a:solidFill>
                  <a:srgbClr val="FFFFFF"/>
                </a:solidFill>
                <a:latin typeface="Cambria"/>
                <a:cs typeface="Cambria"/>
              </a:rPr>
              <a:t>reso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b="1" spc="1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ce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24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10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2800" b="1" spc="22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b="1" spc="105" dirty="0">
                <a:solidFill>
                  <a:srgbClr val="FFFFFF"/>
                </a:solidFill>
                <a:latin typeface="Cambria"/>
                <a:cs typeface="Cambria"/>
              </a:rPr>
              <a:t>lfill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85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90" dirty="0">
                <a:solidFill>
                  <a:srgbClr val="FFFFFF"/>
                </a:solidFill>
                <a:latin typeface="Cambria"/>
                <a:cs typeface="Cambria"/>
              </a:rPr>
              <a:t>mission,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oft</a:t>
            </a:r>
            <a:r>
              <a:rPr sz="2800" b="1" spc="19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2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80" dirty="0">
                <a:solidFill>
                  <a:srgbClr val="FFFFFF"/>
                </a:solidFill>
                <a:latin typeface="Cambria"/>
                <a:cs typeface="Cambria"/>
              </a:rPr>
              <a:t>chara</a:t>
            </a:r>
            <a:r>
              <a:rPr sz="2800" b="1" spc="17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b="1" spc="26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110" dirty="0">
                <a:solidFill>
                  <a:srgbClr val="FFFFFF"/>
                </a:solidFill>
                <a:latin typeface="Cambria"/>
                <a:cs typeface="Cambria"/>
              </a:rPr>
              <a:t>eri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sz="2800" b="1" spc="114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8763" y="3182111"/>
            <a:ext cx="6638290" cy="799465"/>
            <a:chOff x="778763" y="3182111"/>
            <a:chExt cx="6638290" cy="799465"/>
          </a:xfrm>
        </p:grpSpPr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8763" y="3182111"/>
              <a:ext cx="1850898" cy="79933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60319" y="3182111"/>
              <a:ext cx="1495806" cy="79933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86784" y="3182111"/>
              <a:ext cx="3429762" cy="799338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4201159" y="3279140"/>
            <a:ext cx="2975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responsibilities,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347204" y="3182111"/>
            <a:ext cx="1155953" cy="79933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561833" y="3279140"/>
            <a:ext cx="701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nd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8763" y="3182111"/>
            <a:ext cx="10648950" cy="1226185"/>
            <a:chOff x="778763" y="3182111"/>
            <a:chExt cx="10648950" cy="1226185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3816" y="3182111"/>
              <a:ext cx="685037" cy="79933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49511" y="3182111"/>
              <a:ext cx="2257805" cy="79933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28020" y="3182111"/>
              <a:ext cx="599694" cy="7993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8763" y="3608831"/>
              <a:ext cx="3050286" cy="79933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669791" y="3608831"/>
              <a:ext cx="1131569" cy="799338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92530" y="3279140"/>
            <a:ext cx="3569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794510" algn="l"/>
                <a:tab pos="2903855" algn="l"/>
              </a:tabLst>
            </a:pP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defined	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roles, 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ani</a:t>
            </a:r>
            <a:r>
              <a:rPr sz="2800" b="1" spc="175" dirty="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sz="2800" b="1" spc="185" dirty="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sz="2800" b="1" spc="14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18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204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endParaRPr sz="2800" dirty="0">
              <a:latin typeface="Cambria"/>
              <a:cs typeface="Cambr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640579" y="3608832"/>
            <a:ext cx="3477260" cy="799465"/>
            <a:chOff x="4640579" y="3608832"/>
            <a:chExt cx="3477260" cy="799465"/>
          </a:xfrm>
        </p:grpSpPr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640579" y="3608832"/>
              <a:ext cx="1282446" cy="79933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62243" y="3608832"/>
              <a:ext cx="1666494" cy="79933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67955" y="3608832"/>
              <a:ext cx="849629" cy="799338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854955" y="3705859"/>
            <a:ext cx="3023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4110" algn="l"/>
                <a:tab pos="2639695" algn="l"/>
              </a:tabLst>
            </a:pPr>
            <a:r>
              <a:rPr sz="2800" b="1" spc="100" dirty="0">
                <a:solidFill>
                  <a:srgbClr val="FFFFFF"/>
                </a:solidFill>
                <a:latin typeface="Cambria"/>
                <a:cs typeface="Cambria"/>
              </a:rPr>
              <a:t>va</a:t>
            </a:r>
            <a:r>
              <a:rPr sz="2800" b="1" spc="9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b="1" spc="24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00" dirty="0">
                <a:solidFill>
                  <a:srgbClr val="FFFFFF"/>
                </a:solidFill>
                <a:latin typeface="Cambria"/>
                <a:cs typeface="Cambria"/>
              </a:rPr>
              <a:t>wide</a:t>
            </a:r>
            <a:r>
              <a:rPr sz="2800" b="1" spc="6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b="1" spc="24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955280" y="3608832"/>
            <a:ext cx="1418081" cy="799338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8169909" y="3705859"/>
            <a:ext cx="963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6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195" dirty="0">
                <a:solidFill>
                  <a:srgbClr val="FFFFFF"/>
                </a:solidFill>
                <a:latin typeface="Cambria"/>
                <a:cs typeface="Cambria"/>
              </a:rPr>
              <a:t>ype,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66" name="object 6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9211056" y="3608832"/>
            <a:ext cx="2216657" cy="799338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8648827" y="3279140"/>
            <a:ext cx="25406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sz="2800" b="1" spc="120" dirty="0">
                <a:solidFill>
                  <a:srgbClr val="FFFFFF"/>
                </a:solidFill>
                <a:latin typeface="Cambria"/>
                <a:cs typeface="Cambria"/>
              </a:rPr>
              <a:t>a	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hierarchy.</a:t>
            </a:r>
            <a:endParaRPr sz="2800">
              <a:latin typeface="Cambria"/>
              <a:cs typeface="Cambria"/>
            </a:endParaRPr>
          </a:p>
          <a:p>
            <a:pPr marR="7620" algn="r">
              <a:lnSpc>
                <a:spcPct val="100000"/>
              </a:lnSpc>
            </a:pP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including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78763" y="4035552"/>
            <a:ext cx="10648950" cy="1226185"/>
            <a:chOff x="778763" y="4035552"/>
            <a:chExt cx="10648950" cy="1226185"/>
          </a:xfrm>
        </p:grpSpPr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78763" y="4035552"/>
              <a:ext cx="2567178" cy="79933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12591" y="4035552"/>
              <a:ext cx="1183385" cy="79933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916680" y="4035552"/>
              <a:ext cx="607313" cy="79933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044696" y="4035552"/>
              <a:ext cx="1823466" cy="79933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734811" y="4035552"/>
              <a:ext cx="3024378" cy="79933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625840" y="4035552"/>
              <a:ext cx="1780794" cy="79933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273283" y="4035552"/>
              <a:ext cx="1154429" cy="79933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78763" y="4462272"/>
              <a:ext cx="1546098" cy="7993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298191" y="4462272"/>
              <a:ext cx="1837182" cy="79933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107179" y="4462272"/>
              <a:ext cx="1340358" cy="79933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419343" y="4462272"/>
              <a:ext cx="2242566" cy="79933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33716" y="4462272"/>
              <a:ext cx="1666494" cy="79933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273540" y="4462272"/>
              <a:ext cx="956309" cy="799337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5633720" y="4558995"/>
            <a:ext cx="435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6945" algn="l"/>
                <a:tab pos="3867150" algn="l"/>
              </a:tabLst>
            </a:pP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operatin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60" dirty="0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3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215" dirty="0">
                <a:solidFill>
                  <a:srgbClr val="FFFFFF"/>
                </a:solidFill>
                <a:latin typeface="Cambria"/>
                <a:cs typeface="Cambria"/>
              </a:rPr>
              <a:t>ts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83" name="object 83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0201656" y="4462271"/>
            <a:ext cx="1226057" cy="799337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5949441" y="4132579"/>
            <a:ext cx="5240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2891155" algn="l"/>
                <a:tab pos="4538345" algn="l"/>
              </a:tabLst>
            </a:pPr>
            <a:r>
              <a:rPr sz="2800" b="1" spc="17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overnm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180" dirty="0">
                <a:solidFill>
                  <a:srgbClr val="FFFFFF"/>
                </a:solidFill>
                <a:latin typeface="Cambria"/>
                <a:cs typeface="Cambria"/>
              </a:rPr>
              <a:t>nta</a:t>
            </a:r>
            <a:r>
              <a:rPr sz="2800" b="1" spc="114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3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2800" b="1" spc="175" dirty="0">
                <a:solidFill>
                  <a:srgbClr val="FFFFFF"/>
                </a:solidFill>
                <a:latin typeface="Cambria"/>
                <a:cs typeface="Cambria"/>
              </a:rPr>
              <a:t>odies</a:t>
            </a:r>
            <a:r>
              <a:rPr sz="2800" b="1" spc="8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3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nd</a:t>
            </a:r>
            <a:endParaRPr sz="2800">
              <a:latin typeface="Cambria"/>
              <a:cs typeface="Cambria"/>
            </a:endParaRPr>
          </a:p>
          <a:p>
            <a:pPr marR="6350" algn="r">
              <a:lnSpc>
                <a:spcPct val="100000"/>
              </a:lnSpc>
            </a:pPr>
            <a:r>
              <a:rPr sz="2800" b="1" spc="110" dirty="0">
                <a:solidFill>
                  <a:srgbClr val="FFFFFF"/>
                </a:solidFill>
                <a:latin typeface="Cambria"/>
                <a:cs typeface="Cambria"/>
              </a:rPr>
              <a:t>own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8763" y="4888991"/>
            <a:ext cx="4947920" cy="799465"/>
            <a:chOff x="778763" y="4888991"/>
            <a:chExt cx="4947920" cy="799465"/>
          </a:xfrm>
        </p:grpSpPr>
        <p:pic>
          <p:nvPicPr>
            <p:cNvPr id="86" name="object 8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78763" y="4888991"/>
              <a:ext cx="2445258" cy="79933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869691" y="4888991"/>
              <a:ext cx="1152906" cy="79933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665219" y="4888991"/>
              <a:ext cx="1940814" cy="79933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26735" y="4888991"/>
              <a:ext cx="599693" cy="799338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992530" y="4132579"/>
            <a:ext cx="46361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32255" algn="l"/>
                <a:tab pos="2446655" algn="l"/>
                <a:tab pos="3341370" algn="l"/>
              </a:tabLst>
            </a:pPr>
            <a:r>
              <a:rPr sz="2800" b="1" spc="9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2800" b="1" spc="10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sine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800" b="1" spc="215" dirty="0">
                <a:solidFill>
                  <a:srgbClr val="FFFFFF"/>
                </a:solidFill>
                <a:latin typeface="Cambria"/>
                <a:cs typeface="Cambria"/>
              </a:rPr>
              <a:t>ses</a:t>
            </a:r>
            <a:r>
              <a:rPr sz="2800" b="1" spc="10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800" b="1" spc="19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2800" b="1" spc="18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b="1" spc="6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800" b="1" spc="5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800" b="1" spc="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b="1" spc="165" dirty="0">
                <a:solidFill>
                  <a:srgbClr val="FFFFFF"/>
                </a:solidFill>
                <a:latin typeface="Cambria"/>
                <a:cs typeface="Cambria"/>
              </a:rPr>
              <a:t>ofi</a:t>
            </a:r>
            <a:r>
              <a:rPr sz="2800" b="1" spc="16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spc="185" dirty="0">
                <a:solidFill>
                  <a:srgbClr val="FFFFFF"/>
                </a:solidFill>
                <a:latin typeface="Cambria"/>
                <a:cs typeface="Cambria"/>
              </a:rPr>
              <a:t>s,  </a:t>
            </a:r>
            <a:r>
              <a:rPr sz="2800" b="1" spc="155" dirty="0">
                <a:solidFill>
                  <a:srgbClr val="FFFFFF"/>
                </a:solidFill>
                <a:latin typeface="Cambria"/>
                <a:cs typeface="Cambria"/>
              </a:rPr>
              <a:t>social	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groups,	</a:t>
            </a:r>
            <a:r>
              <a:rPr sz="2800" b="1" spc="195" dirty="0">
                <a:solidFill>
                  <a:srgbClr val="FFFFFF"/>
                </a:solidFill>
                <a:latin typeface="Cambria"/>
                <a:cs typeface="Cambria"/>
              </a:rPr>
              <a:t>each </a:t>
            </a:r>
            <a:r>
              <a:rPr sz="2800" b="1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10" dirty="0">
                <a:solidFill>
                  <a:srgbClr val="FFFFFF"/>
                </a:solidFill>
                <a:latin typeface="Cambria"/>
                <a:cs typeface="Cambria"/>
              </a:rPr>
              <a:t>framework</a:t>
            </a:r>
            <a:r>
              <a:rPr sz="2800" b="1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4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800" b="1" spc="3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35" dirty="0">
                <a:solidFill>
                  <a:srgbClr val="FFFFFF"/>
                </a:solidFill>
                <a:latin typeface="Cambria"/>
                <a:cs typeface="Cambria"/>
              </a:rPr>
              <a:t>purpose.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136" y="339852"/>
            <a:ext cx="9928225" cy="1134745"/>
            <a:chOff x="707136" y="339852"/>
            <a:chExt cx="9928225" cy="1134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" y="385572"/>
              <a:ext cx="1034033" cy="10523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611" y="339852"/>
              <a:ext cx="9548622" cy="11346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2" y="1045464"/>
              <a:ext cx="8939022" cy="982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2530" y="479247"/>
            <a:ext cx="10188575" cy="556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97500"/>
              <a:buFont typeface="Wingdings"/>
              <a:buChar char=""/>
              <a:tabLst>
                <a:tab pos="417195" algn="l"/>
                <a:tab pos="3839845" algn="l"/>
                <a:tab pos="4765040" algn="l"/>
                <a:tab pos="9114155" algn="l"/>
              </a:tabLst>
            </a:pPr>
            <a:r>
              <a:rPr sz="4000" b="1" u="heavy" spc="3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PRINCIPLES	</a:t>
            </a:r>
            <a:r>
              <a:rPr sz="4000" b="1" u="heavy" spc="4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OF	</a:t>
            </a:r>
            <a:r>
              <a:rPr sz="4000" b="1" u="heavy" spc="3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ORGANIZATION	</a:t>
            </a:r>
            <a:r>
              <a:rPr sz="4000" b="1" u="heavy" spc="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:</a:t>
            </a:r>
            <a:endParaRPr sz="4000" dirty="0">
              <a:latin typeface="Cambria"/>
              <a:cs typeface="Cambria"/>
            </a:endParaRPr>
          </a:p>
          <a:p>
            <a:pPr marL="490855" marR="5080" indent="-457200">
              <a:lnSpc>
                <a:spcPts val="3070"/>
              </a:lnSpc>
              <a:spcBef>
                <a:spcPts val="3929"/>
              </a:spcBef>
              <a:buAutoNum type="arabicPeriod"/>
              <a:tabLst>
                <a:tab pos="490855" algn="l"/>
                <a:tab pos="491490" algn="l"/>
                <a:tab pos="2120265" algn="l"/>
                <a:tab pos="2759075" algn="l"/>
                <a:tab pos="4074160" algn="l"/>
                <a:tab pos="6017260" algn="l"/>
                <a:tab pos="6968490" algn="l"/>
                <a:tab pos="8157209" algn="l"/>
                <a:tab pos="9879965" algn="l"/>
              </a:tabLst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DIVIS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ON	OF	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:	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Specializi</a:t>
            </a:r>
            <a:r>
              <a:rPr sz="2600" spc="-1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g	tasks	</a:t>
            </a:r>
            <a:r>
              <a:rPr sz="2600" spc="-1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mong	individ</a:t>
            </a:r>
            <a:r>
              <a:rPr sz="2600" spc="-2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u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als	or  teams</a:t>
            </a:r>
            <a:r>
              <a:rPr sz="2600" spc="-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increases</a:t>
            </a:r>
            <a:r>
              <a:rPr sz="2600" spc="-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efficiency</a:t>
            </a:r>
            <a:r>
              <a:rPr sz="2600" spc="-2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and </a:t>
            </a:r>
            <a:r>
              <a:rPr sz="2600" spc="-1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productivity.</a:t>
            </a:r>
            <a:endParaRPr sz="2600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AutoNum type="arabicPeriod"/>
            </a:pPr>
            <a:endParaRPr sz="2650" dirty="0">
              <a:latin typeface="Arial MT"/>
              <a:cs typeface="Arial MT"/>
            </a:endParaRPr>
          </a:p>
          <a:p>
            <a:pPr marL="490855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0855" algn="l"/>
                <a:tab pos="491490" algn="l"/>
              </a:tabLst>
            </a:pP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26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6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</a:t>
            </a:r>
            <a:r>
              <a:rPr sz="2600" spc="-7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manageable</a:t>
            </a:r>
            <a:r>
              <a:rPr sz="2600" spc="8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number</a:t>
            </a:r>
            <a:r>
              <a:rPr sz="2600" spc="7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of</a:t>
            </a:r>
            <a:r>
              <a:rPr sz="2600" spc="6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subordinates</a:t>
            </a:r>
            <a:r>
              <a:rPr sz="2600" spc="8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per </a:t>
            </a:r>
            <a:r>
              <a:rPr sz="2600" spc="-70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supervisor</a:t>
            </a:r>
            <a:r>
              <a:rPr sz="2600" spc="-3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ensures</a:t>
            </a:r>
            <a:r>
              <a:rPr sz="2600" spc="-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effective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oversight</a:t>
            </a:r>
            <a:r>
              <a:rPr sz="2600" spc="-2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and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communication.</a:t>
            </a:r>
            <a:endParaRPr sz="2600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2700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  <a:p>
            <a:pPr marL="490855" marR="8255" indent="-457200">
              <a:lnSpc>
                <a:spcPct val="100000"/>
              </a:lnSpc>
              <a:buAutoNum type="arabicPeriod"/>
              <a:tabLst>
                <a:tab pos="490855" algn="l"/>
                <a:tab pos="491490" algn="l"/>
              </a:tabLst>
            </a:pP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DELEGATION</a:t>
            </a:r>
            <a:r>
              <a:rPr sz="26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AUTHORITY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2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Authority</a:t>
            </a:r>
            <a:r>
              <a:rPr sz="2600" spc="5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should</a:t>
            </a:r>
            <a:r>
              <a:rPr sz="2600" spc="4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be</a:t>
            </a:r>
            <a:r>
              <a:rPr sz="2600" spc="4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delegated</a:t>
            </a:r>
            <a:r>
              <a:rPr sz="2600" spc="5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to </a:t>
            </a:r>
            <a:r>
              <a:rPr sz="2600" spc="-7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empower</a:t>
            </a:r>
            <a:r>
              <a:rPr sz="2600" spc="-2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employees</a:t>
            </a:r>
            <a:r>
              <a:rPr sz="2600" spc="-4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and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promote</a:t>
            </a:r>
            <a:r>
              <a:rPr sz="2600" spc="-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decision-making</a:t>
            </a:r>
            <a:r>
              <a:rPr sz="2600" spc="-2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at</a:t>
            </a:r>
            <a:r>
              <a:rPr sz="2600" spc="-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all levels.</a:t>
            </a:r>
            <a:endParaRPr sz="2600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AutoNum type="arabicPeriod"/>
            </a:pPr>
            <a:endParaRPr sz="2700" dirty="0">
              <a:latin typeface="Arial MT"/>
              <a:cs typeface="Arial MT"/>
            </a:endParaRPr>
          </a:p>
          <a:p>
            <a:pPr marL="490855" marR="698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0855" algn="l"/>
                <a:tab pos="491490" algn="l"/>
                <a:tab pos="3400425" algn="l"/>
                <a:tab pos="4959985" algn="l"/>
                <a:tab pos="6060440" algn="l"/>
                <a:tab pos="6774815" algn="l"/>
                <a:tab pos="8832850" algn="l"/>
                <a:tab pos="9803765" algn="l"/>
              </a:tabLst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COO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b="1" spc="-20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:	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c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tivit</a:t>
            </a:r>
            <a:r>
              <a:rPr sz="2600" spc="-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ie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s	within	the	or</a:t>
            </a:r>
            <a:r>
              <a:rPr sz="2600" spc="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g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a</a:t>
            </a:r>
            <a:r>
              <a:rPr sz="2600" spc="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n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ization	must	be  coordinated</a:t>
            </a:r>
            <a:r>
              <a:rPr sz="2600" spc="-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to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achieve</a:t>
            </a:r>
            <a:r>
              <a:rPr sz="2600" spc="-1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common</a:t>
            </a:r>
            <a:r>
              <a:rPr sz="2600" spc="-3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goals</a:t>
            </a:r>
            <a:r>
              <a:rPr sz="2600" spc="5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 MT"/>
              </a:rPr>
              <a:t>effectively.</a:t>
            </a:r>
            <a:endParaRPr sz="2600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897" y="110744"/>
            <a:ext cx="10360025" cy="5952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 algn="just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mbria"/>
              <a:buAutoNum type="arabicPeriod" startAt="5"/>
              <a:tabLst>
                <a:tab pos="470534" algn="l"/>
              </a:tabLst>
            </a:pPr>
            <a:r>
              <a:rPr sz="2400" b="1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  <a:r>
              <a:rPr sz="2400" b="1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Activities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organization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must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coordinated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achieve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24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goals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effectively.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mbria"/>
              <a:buAutoNum type="arabicPeriod" startAt="5"/>
            </a:pPr>
            <a:endParaRPr sz="2450" dirty="0">
              <a:latin typeface="Cambria"/>
              <a:cs typeface="Cambria"/>
            </a:endParaRPr>
          </a:p>
          <a:p>
            <a:pPr marL="469900" marR="8255" indent="-457834" algn="just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70534" algn="l"/>
              </a:tabLst>
            </a:pPr>
            <a:r>
              <a:rPr sz="2400" b="1" spc="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CLARITY </a:t>
            </a:r>
            <a:r>
              <a:rPr sz="2400" b="1" spc="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1" spc="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sz="2400" b="1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Goals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should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clear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well-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communicated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align</a:t>
            </a:r>
            <a:r>
              <a:rPr sz="24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efforts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across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organization.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mbria"/>
              <a:buAutoNum type="arabicPeriod" startAt="5"/>
            </a:pPr>
            <a:endParaRPr sz="2450" dirty="0">
              <a:latin typeface="Cambria"/>
              <a:cs typeface="Cambria"/>
            </a:endParaRPr>
          </a:p>
          <a:p>
            <a:pPr marL="469900" marR="6350" indent="-457834" algn="just">
              <a:lnSpc>
                <a:spcPct val="100000"/>
              </a:lnSpc>
              <a:buAutoNum type="arabicPeriod" startAt="5"/>
              <a:tabLst>
                <a:tab pos="470534" algn="l"/>
              </a:tabLst>
            </a:pPr>
            <a:r>
              <a:rPr sz="2400" b="1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sz="2400" b="1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Individuals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should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responsible </a:t>
            </a:r>
            <a:r>
              <a:rPr sz="2400" spc="5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their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actions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performance,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fostering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culture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4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ownership.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mbria"/>
              <a:buAutoNum type="arabicPeriod" startAt="5"/>
            </a:pPr>
            <a:endParaRPr sz="2450" dirty="0">
              <a:latin typeface="Cambria"/>
              <a:cs typeface="Cambria"/>
            </a:endParaRPr>
          </a:p>
          <a:p>
            <a:pPr marL="469900" marR="5080" indent="-457834" algn="just">
              <a:lnSpc>
                <a:spcPct val="100000"/>
              </a:lnSpc>
              <a:buAutoNum type="arabicPeriod" startAt="5"/>
              <a:tabLst>
                <a:tab pos="470534" algn="l"/>
              </a:tabLst>
            </a:pPr>
            <a:r>
              <a:rPr sz="2400" b="1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FORMALIZATION</a:t>
            </a:r>
            <a:r>
              <a:rPr sz="2400" b="1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Establishing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clear policies,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procedures,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documentation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ensures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consistency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transparency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operations.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mbria"/>
              <a:buAutoNum type="arabicPeriod" startAt="5"/>
            </a:pPr>
            <a:endParaRPr sz="2450" dirty="0">
              <a:latin typeface="Cambria"/>
              <a:cs typeface="Cambria"/>
            </a:endParaRPr>
          </a:p>
          <a:p>
            <a:pPr marL="469900" marR="7620" indent="-457834" algn="just">
              <a:lnSpc>
                <a:spcPct val="100000"/>
              </a:lnSpc>
              <a:buAutoNum type="arabicPeriod" startAt="5"/>
              <a:tabLst>
                <a:tab pos="470534" algn="l"/>
              </a:tabLst>
            </a:pPr>
            <a:r>
              <a:rPr sz="2400" b="1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sz="2400" b="1" spc="2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: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organization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should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adaptable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to 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changes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in the environment,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allowing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respond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new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challenges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opportunities.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005" y="634746"/>
            <a:ext cx="10681335" cy="5214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95833"/>
              <a:buFont typeface="Cambria"/>
              <a:buAutoNum type="arabicPeriod" startAt="10"/>
              <a:tabLst>
                <a:tab pos="519430" algn="l"/>
                <a:tab pos="2653665" algn="l"/>
                <a:tab pos="3336290" algn="l"/>
                <a:tab pos="5584825" algn="l"/>
                <a:tab pos="7110730" algn="l"/>
                <a:tab pos="8267065" algn="l"/>
                <a:tab pos="8750300" algn="l"/>
                <a:tab pos="9221470" algn="l"/>
                <a:tab pos="10332720" algn="l"/>
              </a:tabLst>
            </a:pPr>
            <a:r>
              <a:rPr sz="2400" b="1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</a:t>
            </a:r>
            <a:r>
              <a:rPr sz="2400" b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rganizati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na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structure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sho</a:t>
            </a:r>
            <a:r>
              <a:rPr sz="2400" spc="229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simple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as 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possible</a:t>
            </a:r>
            <a:r>
              <a:rPr sz="24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enhance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understanding</a:t>
            </a:r>
            <a:r>
              <a:rPr sz="24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reduce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complexity.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mbria"/>
              <a:buAutoNum type="arabicPeriod" startAt="10"/>
            </a:pPr>
            <a:endParaRPr sz="2450" dirty="0">
              <a:latin typeface="Cambria"/>
              <a:cs typeface="Cambria"/>
            </a:endParaRPr>
          </a:p>
          <a:p>
            <a:pPr marL="469900" marR="6985" indent="-457200">
              <a:lnSpc>
                <a:spcPct val="100000"/>
              </a:lnSpc>
              <a:spcBef>
                <a:spcPts val="5"/>
              </a:spcBef>
              <a:buSzPct val="95833"/>
              <a:buAutoNum type="arabicPeriod" startAt="10"/>
              <a:tabLst>
                <a:tab pos="519430" algn="l"/>
                <a:tab pos="2379345" algn="l"/>
                <a:tab pos="2973705" algn="l"/>
                <a:tab pos="5185410" algn="l"/>
                <a:tab pos="6749415" algn="l"/>
                <a:tab pos="8174355" algn="l"/>
                <a:tab pos="8963660" algn="l"/>
              </a:tabLst>
            </a:pPr>
            <a:r>
              <a:rPr sz="2400" b="1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</a:t>
            </a:r>
            <a:r>
              <a:rPr sz="2400" b="1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b="1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b="1" spc="28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b="1" spc="240" dirty="0">
                <a:solidFill>
                  <a:srgbClr val="FFFFFF"/>
                </a:solidFill>
                <a:latin typeface="Cambria"/>
                <a:cs typeface="Cambria"/>
              </a:rPr>
              <a:t>PERSONNE</a:t>
            </a:r>
            <a:r>
              <a:rPr sz="2400" b="1" spc="229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Retainin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qualifi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staff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ntribu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s 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organizational</a:t>
            </a:r>
            <a:r>
              <a:rPr sz="24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continuity</a:t>
            </a:r>
            <a:r>
              <a:rPr sz="24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performance.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mbria"/>
              <a:buAutoNum type="arabicPeriod" startAt="10"/>
            </a:pPr>
            <a:endParaRPr sz="2450" dirty="0">
              <a:latin typeface="Cambria"/>
              <a:cs typeface="Cambria"/>
            </a:endParaRPr>
          </a:p>
          <a:p>
            <a:pPr marL="469900" marR="6350" indent="-457200">
              <a:lnSpc>
                <a:spcPct val="100000"/>
              </a:lnSpc>
              <a:buSzPct val="95833"/>
              <a:buAutoNum type="arabicPeriod" startAt="10"/>
              <a:tabLst>
                <a:tab pos="519430" algn="l"/>
                <a:tab pos="2755900" algn="l"/>
                <a:tab pos="4839335" algn="l"/>
                <a:tab pos="6973570" algn="l"/>
                <a:tab pos="7732395" algn="l"/>
                <a:tab pos="9664700" algn="l"/>
              </a:tabLst>
            </a:pPr>
            <a:r>
              <a:rPr sz="2400" b="1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</a:t>
            </a:r>
            <a:r>
              <a:rPr sz="2400" b="1" spc="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spc="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b="1" spc="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b="1" spc="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Enc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uragin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ollaborat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95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2400" spc="21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ooperati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95" dirty="0">
                <a:solidFill>
                  <a:srgbClr val="FFFFFF"/>
                </a:solidFill>
                <a:latin typeface="Cambria"/>
                <a:cs typeface="Cambria"/>
              </a:rPr>
              <a:t>amo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g 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members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enhances</a:t>
            </a:r>
            <a:r>
              <a:rPr sz="24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problem-solving</a:t>
            </a:r>
            <a:r>
              <a:rPr sz="2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4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innovation.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mbria"/>
              <a:buAutoNum type="arabicPeriod" startAt="10"/>
            </a:pPr>
            <a:endParaRPr sz="2450" dirty="0">
              <a:latin typeface="Cambria"/>
              <a:cs typeface="Cambria"/>
            </a:endParaRPr>
          </a:p>
          <a:p>
            <a:pPr marL="469900" marR="5080" indent="-457200">
              <a:lnSpc>
                <a:spcPct val="100000"/>
              </a:lnSpc>
              <a:buSzPct val="95833"/>
              <a:buAutoNum type="arabicPeriod" startAt="10"/>
              <a:tabLst>
                <a:tab pos="519430" algn="l"/>
                <a:tab pos="1884045" algn="l"/>
                <a:tab pos="2658110" algn="l"/>
                <a:tab pos="4804410" algn="l"/>
                <a:tab pos="5336540" algn="l"/>
                <a:tab pos="6380480" algn="l"/>
                <a:tab pos="8124190" algn="l"/>
                <a:tab pos="9625330" algn="l"/>
              </a:tabLst>
            </a:pPr>
            <a:r>
              <a:rPr sz="2400" b="1" spc="2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8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26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400" b="1" spc="36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spc="18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sz="2400" b="1" spc="17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30" dirty="0" smtClean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lang="en-US"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 smtClean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 smtClean="0">
                <a:solidFill>
                  <a:srgbClr val="FFFFFF"/>
                </a:solidFill>
                <a:latin typeface="Cambria"/>
                <a:cs typeface="Cambria"/>
              </a:rPr>
              <a:t>clear</a:t>
            </a:r>
            <a:r>
              <a:rPr lang="en-US"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 smtClean="0">
                <a:solidFill>
                  <a:srgbClr val="FFFFFF"/>
                </a:solidFill>
                <a:latin typeface="Cambria"/>
                <a:cs typeface="Cambria"/>
              </a:rPr>
              <a:t>hierar</a:t>
            </a:r>
            <a:r>
              <a:rPr sz="2400" spc="114" dirty="0" smtClean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400" spc="175" dirty="0" smtClean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2400" spc="165" dirty="0" smtClean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lang="en-US" sz="2400" dirty="0" smtClean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170" dirty="0" smtClean="0">
                <a:solidFill>
                  <a:srgbClr val="FFFFFF"/>
                </a:solidFill>
                <a:latin typeface="Cambria"/>
                <a:cs typeface="Cambria"/>
              </a:rPr>
              <a:t>ensures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orderly  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decision-making</a:t>
            </a:r>
            <a:r>
              <a:rPr sz="2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processes.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Cambria"/>
              <a:buAutoNum type="arabicPeriod" startAt="10"/>
            </a:pPr>
            <a:endParaRPr sz="2450" dirty="0">
              <a:latin typeface="Cambria"/>
              <a:cs typeface="Cambria"/>
            </a:endParaRPr>
          </a:p>
          <a:p>
            <a:pPr marL="469900" marR="6350" indent="-457200">
              <a:lnSpc>
                <a:spcPct val="100000"/>
              </a:lnSpc>
              <a:buSzPct val="95833"/>
              <a:buAutoNum type="arabicPeriod" startAt="10"/>
              <a:tabLst>
                <a:tab pos="519430" algn="l"/>
                <a:tab pos="1891664" algn="l"/>
                <a:tab pos="2711450" algn="l"/>
                <a:tab pos="4580255" algn="l"/>
                <a:tab pos="5948680" algn="l"/>
                <a:tab pos="7623809" algn="l"/>
                <a:tab pos="8517255" algn="l"/>
                <a:tab pos="9648190" algn="l"/>
              </a:tabLst>
            </a:pPr>
            <a:r>
              <a:rPr sz="2400" b="1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</a:t>
            </a:r>
            <a:r>
              <a:rPr sz="2400" b="1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b="1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b="1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b="1" spc="254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FAIRNES</a:t>
            </a:r>
            <a:r>
              <a:rPr sz="2400" b="1" spc="24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130" dirty="0" smtClean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lang="en-US"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 smtClean="0">
                <a:solidFill>
                  <a:srgbClr val="FFFFFF"/>
                </a:solidFill>
                <a:latin typeface="Cambria"/>
                <a:cs typeface="Cambria"/>
              </a:rPr>
              <a:t>Treatin</a:t>
            </a:r>
            <a:r>
              <a:rPr sz="2400" spc="125" dirty="0" smtClean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fairly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fosters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morale  </a:t>
            </a: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loyalty,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lead</a:t>
            </a:r>
            <a:r>
              <a:rPr sz="24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increased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productivity.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986" y="2468067"/>
            <a:ext cx="5276215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12490" algn="l"/>
              </a:tabLst>
            </a:pPr>
            <a:r>
              <a:rPr sz="6500" u="none" spc="525" dirty="0"/>
              <a:t>THAN</a:t>
            </a:r>
            <a:r>
              <a:rPr sz="6500" u="none" spc="535" dirty="0"/>
              <a:t>K</a:t>
            </a:r>
            <a:r>
              <a:rPr sz="6500" u="none" dirty="0"/>
              <a:t>	</a:t>
            </a:r>
            <a:r>
              <a:rPr sz="6500" u="none" spc="570" dirty="0"/>
              <a:t>YOU</a:t>
            </a:r>
            <a:endParaRPr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Cambria</vt:lpstr>
      <vt:lpstr>Wingdings</vt:lpstr>
      <vt:lpstr>Office Theme</vt:lpstr>
      <vt:lpstr>PRINCIPLES OF  ORGANIZATION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 ORGANIZATION</dc:title>
  <dc:creator>Pavan Telkar</dc:creator>
  <cp:lastModifiedBy>Admin</cp:lastModifiedBy>
  <cp:revision>5</cp:revision>
  <dcterms:created xsi:type="dcterms:W3CDTF">2024-10-18T10:51:25Z</dcterms:created>
  <dcterms:modified xsi:type="dcterms:W3CDTF">2024-10-19T06:24:14Z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2024-10-18T00:00:00Z</vt:filetime>
  </property>
</Properties>
</file>