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69" r:id="rId2"/>
    <p:sldId id="257" r:id="rId3"/>
    <p:sldId id="258" r:id="rId4"/>
    <p:sldId id="259" r:id="rId5"/>
    <p:sldId id="260" r:id="rId6"/>
    <p:sldId id="261" r:id="rId7"/>
    <p:sldId id="262" r:id="rId8"/>
    <p:sldId id="267" r:id="rId9"/>
    <p:sldId id="268" r:id="rId10"/>
    <p:sldId id="265" r:id="rId11"/>
    <p:sldId id="266" r:id="rId12"/>
  </p:sldIdLst>
  <p:sldSz cx="18288000" cy="10287000"/>
  <p:notesSz cx="7315200" cy="9601200"/>
  <p:embeddedFontLst>
    <p:embeddedFont>
      <p:font typeface="DM Sans"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5" d="100"/>
          <a:sy n="35" d="100"/>
        </p:scale>
        <p:origin x="222" y="6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my name is Manoj and today I will be presenting the results of the Data </a:t>
            </a:r>
            <a:r>
              <a:rPr lang="en-GB"/>
              <a:t>Analytics Task.</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89167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a:spcBef>
                <a:spcPts val="104"/>
              </a:spcBef>
            </a:pPr>
            <a:r>
              <a:rPr lang="en-GB" sz="1300" dirty="0">
                <a:latin typeface="Arial" panose="020B0604020202020204" pitchFamily="34" charset="0"/>
                <a:cs typeface="Arial" panose="020B0604020202020204" pitchFamily="34" charset="0"/>
              </a:rPr>
              <a:t>So</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10" dirty="0">
                <a:latin typeface="Arial" panose="020B0604020202020204" pitchFamily="34" charset="0"/>
                <a:cs typeface="Arial" panose="020B0604020202020204" pitchFamily="34" charset="0"/>
              </a:rPr>
              <a:t> summarize:</a:t>
            </a:r>
            <a:endParaRPr lang="en-GB" sz="1300" dirty="0">
              <a:latin typeface="Arial" panose="020B0604020202020204" pitchFamily="34" charset="0"/>
              <a:cs typeface="Arial" panose="020B0604020202020204" pitchFamily="34" charset="0"/>
            </a:endParaRPr>
          </a:p>
          <a:p>
            <a:pPr marL="13268" marR="5307">
              <a:lnSpc>
                <a:spcPct val="103299"/>
              </a:lnSpc>
              <a:spcBef>
                <a:spcPts val="1379"/>
              </a:spcBef>
            </a:pP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tackled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task</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found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top</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asked,</a:t>
            </a:r>
            <a:r>
              <a:rPr lang="en-GB" sz="1300" spc="-10"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but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also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went</a:t>
            </a:r>
            <a:r>
              <a:rPr lang="en-GB" sz="1300" spc="-5"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step</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further.</a:t>
            </a:r>
            <a:endParaRPr lang="en-GB" sz="1300" dirty="0">
              <a:latin typeface="Arial" panose="020B0604020202020204" pitchFamily="34" charset="0"/>
              <a:cs typeface="Arial" panose="020B0604020202020204" pitchFamily="34" charset="0"/>
            </a:endParaRPr>
          </a:p>
          <a:p>
            <a:pPr>
              <a:spcBef>
                <a:spcPts val="178"/>
              </a:spcBef>
            </a:pPr>
            <a:endParaRPr lang="en-GB" sz="1300" dirty="0">
              <a:latin typeface="Arial" panose="020B0604020202020204" pitchFamily="34" charset="0"/>
              <a:cs typeface="Arial" panose="020B0604020202020204" pitchFamily="34" charset="0"/>
            </a:endParaRPr>
          </a:p>
          <a:p>
            <a:pPr marL="13268" marR="378129" indent="97518">
              <a:lnSpc>
                <a:spcPts val="1452"/>
              </a:lnSpc>
              <a:buChar char="-"/>
              <a:tabLst>
                <a:tab pos="110785" algn="l"/>
              </a:tabLst>
            </a:pP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found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animals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science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two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categories, </a:t>
            </a:r>
            <a:r>
              <a:rPr lang="en-GB" sz="1300" dirty="0">
                <a:latin typeface="Arial" panose="020B0604020202020204" pitchFamily="34" charset="0"/>
                <a:cs typeface="Arial" panose="020B0604020202020204" pitchFamily="34" charset="0"/>
              </a:rPr>
              <a:t>suggesting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users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like</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"real-</a:t>
            </a:r>
            <a:r>
              <a:rPr lang="en-GB" sz="1300" dirty="0">
                <a:latin typeface="Arial" panose="020B0604020202020204" pitchFamily="34" charset="0"/>
                <a:cs typeface="Arial" panose="020B0604020202020204" pitchFamily="34" charset="0"/>
              </a:rPr>
              <a:t>life"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"factual"</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content</a:t>
            </a:r>
            <a:endParaRPr lang="en-GB" sz="1300" dirty="0">
              <a:latin typeface="Arial" panose="020B0604020202020204" pitchFamily="34" charset="0"/>
              <a:cs typeface="Arial" panose="020B0604020202020204" pitchFamily="34" charset="0"/>
            </a:endParaRPr>
          </a:p>
          <a:p>
            <a:pPr>
              <a:spcBef>
                <a:spcPts val="52"/>
              </a:spcBef>
              <a:buFont typeface="Arial MT"/>
              <a:buChar char="-"/>
            </a:pPr>
            <a:endParaRPr lang="en-GB" sz="1300" dirty="0">
              <a:latin typeface="Arial" panose="020B0604020202020204" pitchFamily="34" charset="0"/>
              <a:cs typeface="Arial" panose="020B0604020202020204" pitchFamily="34" charset="0"/>
            </a:endParaRPr>
          </a:p>
          <a:p>
            <a:pPr marL="13268" marR="84913" indent="97518">
              <a:buChar char="-"/>
              <a:tabLst>
                <a:tab pos="110785" algn="l"/>
              </a:tabLst>
            </a:pPr>
            <a:r>
              <a:rPr lang="en-GB" sz="1300" dirty="0">
                <a:latin typeface="Arial" panose="020B0604020202020204" pitchFamily="34" charset="0"/>
                <a:cs typeface="Arial" panose="020B0604020202020204" pitchFamily="34" charset="0"/>
              </a:rPr>
              <a:t>We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also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found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common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theme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amongst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and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healthy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eating.</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could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signal</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to </a:t>
            </a:r>
            <a:r>
              <a:rPr lang="en-GB" sz="1300" dirty="0">
                <a:latin typeface="Arial" panose="020B0604020202020204" pitchFamily="34" charset="0"/>
                <a:cs typeface="Arial" panose="020B0604020202020204" pitchFamily="34" charset="0"/>
              </a:rPr>
              <a:t>show</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types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people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platform,</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could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a:t>
            </a:r>
            <a:r>
              <a:rPr lang="en-GB" sz="1300" spc="-21" dirty="0">
                <a:latin typeface="Arial" panose="020B0604020202020204" pitchFamily="34" charset="0"/>
                <a:cs typeface="Arial" panose="020B0604020202020204" pitchFamily="34" charset="0"/>
              </a:rPr>
              <a:t> this </a:t>
            </a:r>
            <a:r>
              <a:rPr lang="en-GB" sz="1300" dirty="0">
                <a:latin typeface="Arial" panose="020B0604020202020204" pitchFamily="34" charset="0"/>
                <a:cs typeface="Arial" panose="020B0604020202020204" pitchFamily="34" charset="0"/>
              </a:rPr>
              <a:t>insight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boost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engagement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even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further.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example,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could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run</a:t>
            </a:r>
            <a:r>
              <a:rPr lang="en-GB" sz="1300" spc="-31" dirty="0">
                <a:latin typeface="Arial" panose="020B0604020202020204" pitchFamily="34" charset="0"/>
                <a:cs typeface="Arial" panose="020B0604020202020204" pitchFamily="34" charset="0"/>
              </a:rPr>
              <a:t> </a:t>
            </a:r>
            <a:r>
              <a:rPr lang="en-GB" sz="1300" spc="-52" dirty="0">
                <a:latin typeface="Arial" panose="020B0604020202020204" pitchFamily="34" charset="0"/>
                <a:cs typeface="Arial" panose="020B0604020202020204" pitchFamily="34" charset="0"/>
              </a:rPr>
              <a:t>a </a:t>
            </a:r>
            <a:r>
              <a:rPr lang="en-GB" sz="1300" dirty="0">
                <a:latin typeface="Arial" panose="020B0604020202020204" pitchFamily="34" charset="0"/>
                <a:cs typeface="Arial" panose="020B0604020202020204" pitchFamily="34" charset="0"/>
              </a:rPr>
              <a:t>campaign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focused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work</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healthy</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eating </a:t>
            </a:r>
            <a:r>
              <a:rPr lang="en-GB" sz="1300" dirty="0">
                <a:latin typeface="Arial" panose="020B0604020202020204" pitchFamily="34" charset="0"/>
                <a:cs typeface="Arial" panose="020B0604020202020204" pitchFamily="34" charset="0"/>
              </a:rPr>
              <a:t>brands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promote</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content.</a:t>
            </a:r>
            <a:endParaRPr lang="en-GB" sz="1300" dirty="0">
              <a:latin typeface="Arial" panose="020B0604020202020204" pitchFamily="34" charset="0"/>
              <a:cs typeface="Arial" panose="020B0604020202020204" pitchFamily="34" charset="0"/>
            </a:endParaRPr>
          </a:p>
          <a:p>
            <a:pPr>
              <a:spcBef>
                <a:spcPts val="94"/>
              </a:spcBef>
              <a:buFont typeface="Arial MT"/>
              <a:buChar char="-"/>
            </a:pPr>
            <a:endParaRPr lang="en-GB" sz="1300" dirty="0">
              <a:latin typeface="Arial" panose="020B0604020202020204" pitchFamily="34" charset="0"/>
              <a:cs typeface="Arial" panose="020B0604020202020204" pitchFamily="34" charset="0"/>
            </a:endParaRPr>
          </a:p>
          <a:p>
            <a:pPr marL="13268" marR="239482" indent="97518" algn="just">
              <a:lnSpc>
                <a:spcPct val="99400"/>
              </a:lnSpc>
              <a:buChar char="-"/>
              <a:tabLst>
                <a:tab pos="110785" algn="l"/>
              </a:tabLst>
            </a:pP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much</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analysis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insightful,</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ready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take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next </a:t>
            </a:r>
            <a:r>
              <a:rPr lang="en-GB" sz="1300" dirty="0">
                <a:latin typeface="Arial" panose="020B0604020202020204" pitchFamily="34" charset="0"/>
                <a:cs typeface="Arial" panose="020B0604020202020204" pitchFamily="34" charset="0"/>
              </a:rPr>
              <a:t>stage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Accenture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help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realize</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these </a:t>
            </a:r>
            <a:r>
              <a:rPr lang="en-GB" sz="1300" dirty="0">
                <a:latin typeface="Arial" panose="020B0604020202020204" pitchFamily="34" charset="0"/>
                <a:cs typeface="Arial" panose="020B0604020202020204" pitchFamily="34" charset="0"/>
              </a:rPr>
              <a:t>kinds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production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across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organization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real-</a:t>
            </a:r>
            <a:r>
              <a:rPr lang="en-GB" sz="1300" dirty="0">
                <a:latin typeface="Arial" panose="020B0604020202020204" pitchFamily="34" charset="0"/>
                <a:cs typeface="Arial" panose="020B0604020202020204" pitchFamily="34" charset="0"/>
              </a:rPr>
              <a:t>time.</a:t>
            </a:r>
            <a:r>
              <a:rPr lang="en-GB" sz="1300" spc="-16"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We </a:t>
            </a:r>
            <a:r>
              <a:rPr lang="en-GB" sz="1300" dirty="0">
                <a:latin typeface="Arial" panose="020B0604020202020204" pitchFamily="34" charset="0"/>
                <a:cs typeface="Arial" panose="020B0604020202020204" pitchFamily="34" charset="0"/>
              </a:rPr>
              <a:t>would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love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help</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1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this.</a:t>
            </a:r>
            <a:endParaRPr lang="en-GB" sz="13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defTabSz="955274">
              <a:defRPr/>
            </a:pPr>
            <a:r>
              <a:rPr lang="en-GB" sz="1300" dirty="0">
                <a:latin typeface="Arial" panose="020B0604020202020204" pitchFamily="34" charset="0"/>
                <a:cs typeface="Arial" panose="020B0604020202020204" pitchFamily="34" charset="0"/>
              </a:rPr>
              <a:t>Thank</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very</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much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listening,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please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feel</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free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ask </a:t>
            </a:r>
            <a:r>
              <a:rPr lang="en-GB" sz="1300" dirty="0">
                <a:latin typeface="Arial" panose="020B0604020202020204" pitchFamily="34" charset="0"/>
                <a:cs typeface="Arial" panose="020B0604020202020204" pitchFamily="34" charset="0"/>
              </a:rPr>
              <a:t>any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questions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may</a:t>
            </a:r>
            <a:r>
              <a:rPr lang="en-GB" sz="1300" spc="-21" dirty="0">
                <a:latin typeface="Arial" panose="020B0604020202020204" pitchFamily="34" charset="0"/>
                <a:cs typeface="Arial" panose="020B0604020202020204" pitchFamily="34" charset="0"/>
              </a:rPr>
              <a:t> have!</a:t>
            </a:r>
            <a:endParaRPr lang="en-GB" sz="13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a:spcBef>
                <a:spcPts val="104"/>
              </a:spcBef>
            </a:pPr>
            <a:r>
              <a:rPr lang="en-GB" sz="1300" dirty="0">
                <a:latin typeface="Arial" panose="020B0604020202020204" pitchFamily="34" charset="0"/>
                <a:cs typeface="Arial" panose="020B0604020202020204" pitchFamily="34" charset="0"/>
              </a:rPr>
              <a:t>Today's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agenda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10" dirty="0">
                <a:latin typeface="Arial" panose="020B0604020202020204" pitchFamily="34" charset="0"/>
                <a:cs typeface="Arial" panose="020B0604020202020204" pitchFamily="34" charset="0"/>
              </a:rPr>
              <a:t> follows:</a:t>
            </a:r>
            <a:endParaRPr lang="en-GB" sz="1300" dirty="0">
              <a:latin typeface="Arial" panose="020B0604020202020204" pitchFamily="34" charset="0"/>
              <a:cs typeface="Arial" panose="020B0604020202020204" pitchFamily="34" charset="0"/>
            </a:endParaRPr>
          </a:p>
          <a:p>
            <a:pPr marL="13268" marR="266681" indent="177124">
              <a:lnSpc>
                <a:spcPct val="103299"/>
              </a:lnSpc>
              <a:spcBef>
                <a:spcPts val="1379"/>
              </a:spcBef>
              <a:buAutoNum type="arabicPeriod"/>
              <a:tabLst>
                <a:tab pos="190391" algn="l"/>
              </a:tabLst>
            </a:pP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recap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overall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project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give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high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level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the </a:t>
            </a:r>
            <a:r>
              <a:rPr lang="en-GB" sz="1300" dirty="0">
                <a:latin typeface="Arial" panose="020B0604020202020204" pitchFamily="34" charset="0"/>
                <a:cs typeface="Arial" panose="020B0604020202020204" pitchFamily="34" charset="0"/>
              </a:rPr>
              <a:t>business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problem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we're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tackling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specific</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requirements.</a:t>
            </a:r>
            <a:endParaRPr lang="en-GB" sz="1300" dirty="0">
              <a:latin typeface="Arial" panose="020B0604020202020204" pitchFamily="34" charset="0"/>
              <a:cs typeface="Arial" panose="020B0604020202020204" pitchFamily="34" charset="0"/>
            </a:endParaRPr>
          </a:p>
          <a:p>
            <a:pPr>
              <a:spcBef>
                <a:spcPts val="125"/>
              </a:spcBef>
              <a:buFont typeface="Arial MT"/>
              <a:buAutoNum type="arabicPeriod"/>
            </a:pPr>
            <a:endParaRPr lang="en-GB" sz="1300" dirty="0">
              <a:latin typeface="Arial" panose="020B0604020202020204" pitchFamily="34" charset="0"/>
              <a:cs typeface="Arial" panose="020B0604020202020204" pitchFamily="34" charset="0"/>
            </a:endParaRPr>
          </a:p>
          <a:p>
            <a:pPr marL="13268" marR="5307" indent="177124">
              <a:lnSpc>
                <a:spcPct val="97500"/>
              </a:lnSpc>
              <a:buAutoNum type="arabicPeriod"/>
              <a:tabLst>
                <a:tab pos="190391" algn="l"/>
              </a:tabLst>
            </a:pP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dive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specific</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problem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Analytics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team,</a:t>
            </a:r>
            <a:r>
              <a:rPr lang="en-GB" sz="1300" spc="-1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have </a:t>
            </a:r>
            <a:r>
              <a:rPr lang="en-GB" sz="1300" dirty="0">
                <a:latin typeface="Arial" panose="020B0604020202020204" pitchFamily="34" charset="0"/>
                <a:cs typeface="Arial" panose="020B0604020202020204" pitchFamily="34" charset="0"/>
              </a:rPr>
              <a:t>been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focusing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give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some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background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why</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such</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big </a:t>
            </a:r>
            <a:r>
              <a:rPr lang="en-GB" sz="1300" spc="-10" dirty="0">
                <a:latin typeface="Arial" panose="020B0604020202020204" pitchFamily="34" charset="0"/>
                <a:cs typeface="Arial" panose="020B0604020202020204" pitchFamily="34" charset="0"/>
              </a:rPr>
              <a:t>problem.</a:t>
            </a:r>
            <a:endParaRPr lang="en-GB" sz="1300" dirty="0">
              <a:latin typeface="Arial" panose="020B0604020202020204" pitchFamily="34" charset="0"/>
              <a:cs typeface="Arial" panose="020B0604020202020204" pitchFamily="34" charset="0"/>
            </a:endParaRPr>
          </a:p>
          <a:p>
            <a:pPr marL="13268" marR="193045" indent="177124">
              <a:lnSpc>
                <a:spcPct val="105000"/>
              </a:lnSpc>
              <a:spcBef>
                <a:spcPts val="1426"/>
              </a:spcBef>
              <a:buAutoNum type="arabicPeriod"/>
              <a:tabLst>
                <a:tab pos="190391" algn="l"/>
              </a:tabLst>
            </a:pPr>
            <a:r>
              <a:rPr lang="en-GB" sz="1300" dirty="0">
                <a:latin typeface="Arial" panose="020B0604020202020204" pitchFamily="34" charset="0"/>
                <a:cs typeface="Arial" panose="020B0604020202020204" pitchFamily="34" charset="0"/>
              </a:rPr>
              <a:t>After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introducing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problem,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go</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team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responsible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our </a:t>
            </a:r>
            <a:r>
              <a:rPr lang="en-GB" sz="1300" dirty="0">
                <a:latin typeface="Arial" panose="020B0604020202020204" pitchFamily="34" charset="0"/>
                <a:cs typeface="Arial" panose="020B0604020202020204" pitchFamily="34" charset="0"/>
              </a:rPr>
              <a:t>side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tackling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task.</a:t>
            </a:r>
            <a:endParaRPr lang="en-GB" sz="1300" dirty="0">
              <a:latin typeface="Arial" panose="020B0604020202020204" pitchFamily="34" charset="0"/>
              <a:cs typeface="Arial" panose="020B0604020202020204" pitchFamily="34" charset="0"/>
            </a:endParaRPr>
          </a:p>
          <a:p>
            <a:pPr marL="13268" marR="145281" indent="177124">
              <a:lnSpc>
                <a:spcPct val="103299"/>
              </a:lnSpc>
              <a:spcBef>
                <a:spcPts val="1384"/>
              </a:spcBef>
              <a:buAutoNum type="arabicPeriod"/>
              <a:tabLst>
                <a:tab pos="190391" algn="l"/>
              </a:tabLst>
            </a:pPr>
            <a:r>
              <a:rPr lang="en-GB" sz="1300" dirty="0">
                <a:latin typeface="Arial" panose="020B0604020202020204" pitchFamily="34" charset="0"/>
                <a:cs typeface="Arial" panose="020B0604020202020204" pitchFamily="34" charset="0"/>
              </a:rPr>
              <a:t>I</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high-</a:t>
            </a:r>
            <a:r>
              <a:rPr lang="en-GB" sz="1300" dirty="0">
                <a:latin typeface="Arial" panose="020B0604020202020204" pitchFamily="34" charset="0"/>
                <a:cs typeface="Arial" panose="020B0604020202020204" pitchFamily="34" charset="0"/>
              </a:rPr>
              <a:t>level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process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followed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complete</a:t>
            </a:r>
            <a:r>
              <a:rPr lang="en-GB" sz="1300" spc="-21" dirty="0">
                <a:latin typeface="Arial" panose="020B0604020202020204" pitchFamily="34" charset="0"/>
                <a:cs typeface="Arial" panose="020B0604020202020204" pitchFamily="34" charset="0"/>
              </a:rPr>
              <a:t> this </a:t>
            </a:r>
            <a:r>
              <a:rPr lang="en-GB" sz="1300" dirty="0">
                <a:latin typeface="Arial" panose="020B0604020202020204" pitchFamily="34" charset="0"/>
                <a:cs typeface="Arial" panose="020B0604020202020204" pitchFamily="34" charset="0"/>
              </a:rPr>
              <a:t>task,</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complete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clarity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tackle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these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kinds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tasks.</a:t>
            </a:r>
            <a:endParaRPr lang="en-GB" sz="1300" dirty="0">
              <a:latin typeface="Arial" panose="020B0604020202020204" pitchFamily="34" charset="0"/>
              <a:cs typeface="Arial" panose="020B0604020202020204" pitchFamily="34" charset="0"/>
            </a:endParaRPr>
          </a:p>
          <a:p>
            <a:pPr>
              <a:spcBef>
                <a:spcPts val="178"/>
              </a:spcBef>
              <a:buFont typeface="Arial MT"/>
              <a:buAutoNum type="arabicPeriod"/>
            </a:pPr>
            <a:endParaRPr lang="en-GB" sz="1300" dirty="0">
              <a:latin typeface="Arial" panose="020B0604020202020204" pitchFamily="34" charset="0"/>
              <a:cs typeface="Arial" panose="020B0604020202020204" pitchFamily="34" charset="0"/>
            </a:endParaRPr>
          </a:p>
          <a:p>
            <a:pPr marL="13268" marR="262037" indent="177124">
              <a:lnSpc>
                <a:spcPts val="1452"/>
              </a:lnSpc>
              <a:buAutoNum type="arabicPeriod"/>
              <a:tabLst>
                <a:tab pos="190391" algn="l"/>
              </a:tabLst>
            </a:pPr>
            <a:r>
              <a:rPr lang="en-GB" sz="1300" dirty="0">
                <a:latin typeface="Arial" panose="020B0604020202020204" pitchFamily="34" charset="0"/>
                <a:cs typeface="Arial" panose="020B0604020202020204" pitchFamily="34" charset="0"/>
              </a:rPr>
              <a:t>Finally,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important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results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present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16" dirty="0">
                <a:latin typeface="Arial" panose="020B0604020202020204" pitchFamily="34" charset="0"/>
                <a:cs typeface="Arial" panose="020B0604020202020204" pitchFamily="34" charset="0"/>
              </a:rPr>
              <a:t> </a:t>
            </a:r>
            <a:r>
              <a:rPr lang="en-GB" sz="1300" spc="-52" dirty="0">
                <a:latin typeface="Arial" panose="020B0604020202020204" pitchFamily="34" charset="0"/>
                <a:cs typeface="Arial" panose="020B0604020202020204" pitchFamily="34" charset="0"/>
              </a:rPr>
              <a:t>a </a:t>
            </a:r>
            <a:r>
              <a:rPr lang="en-GB" sz="1300" dirty="0">
                <a:latin typeface="Arial" panose="020B0604020202020204" pitchFamily="34" charset="0"/>
                <a:cs typeface="Arial" panose="020B0604020202020204" pitchFamily="34" charset="0"/>
              </a:rPr>
              <a:t>series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visualizations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our</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analysis.</a:t>
            </a:r>
            <a:endParaRPr lang="en-GB" sz="1300" dirty="0">
              <a:latin typeface="Arial" panose="020B0604020202020204" pitchFamily="34" charset="0"/>
              <a:cs typeface="Arial" panose="020B0604020202020204" pitchFamily="34" charset="0"/>
            </a:endParaRPr>
          </a:p>
          <a:p>
            <a:pPr>
              <a:spcBef>
                <a:spcPts val="47"/>
              </a:spcBef>
            </a:pPr>
            <a:endParaRPr lang="en-GB" sz="1300" dirty="0">
              <a:latin typeface="Arial" panose="020B0604020202020204" pitchFamily="34" charset="0"/>
              <a:cs typeface="Arial" panose="020B0604020202020204" pitchFamily="34" charset="0"/>
            </a:endParaRPr>
          </a:p>
          <a:p>
            <a:pPr marL="13268">
              <a:spcBef>
                <a:spcPts val="5"/>
              </a:spcBef>
            </a:pP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wrap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up,</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summarize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open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any</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questions.</a:t>
            </a:r>
            <a:endParaRPr lang="en-GB" sz="1300"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algn="just">
              <a:spcBef>
                <a:spcPts val="104"/>
              </a:spcBef>
            </a:pP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kick</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things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let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recap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engagement.</a:t>
            </a:r>
            <a:endParaRPr lang="en-GB" sz="1300" dirty="0">
              <a:latin typeface="Arial" panose="020B0604020202020204" pitchFamily="34" charset="0"/>
              <a:cs typeface="Arial" panose="020B0604020202020204" pitchFamily="34" charset="0"/>
            </a:endParaRPr>
          </a:p>
          <a:p>
            <a:pPr marL="13268" marR="87567" algn="just">
              <a:spcBef>
                <a:spcPts val="1426"/>
              </a:spcBef>
            </a:pPr>
            <a:r>
              <a:rPr lang="en-GB" sz="1300" dirty="0">
                <a:latin typeface="Arial" panose="020B0604020202020204" pitchFamily="34" charset="0"/>
                <a:cs typeface="Arial" panose="020B0604020202020204" pitchFamily="34" charset="0"/>
              </a:rPr>
              <a:t>We,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Accenture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embarked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3</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month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pilot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Social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Buzz</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focus</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on </a:t>
            </a:r>
            <a:r>
              <a:rPr lang="en-GB" sz="1300" dirty="0">
                <a:latin typeface="Arial" panose="020B0604020202020204" pitchFamily="34" charset="0"/>
                <a:cs typeface="Arial" panose="020B0604020202020204" pitchFamily="34" charset="0"/>
              </a:rPr>
              <a:t>3</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tasks,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aligned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some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biggest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challenges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you're</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currently facing.</a:t>
            </a:r>
            <a:endParaRPr lang="en-GB" sz="1300" dirty="0">
              <a:latin typeface="Arial" panose="020B0604020202020204" pitchFamily="34" charset="0"/>
              <a:cs typeface="Arial" panose="020B0604020202020204" pitchFamily="34" charset="0"/>
            </a:endParaRPr>
          </a:p>
          <a:p>
            <a:pPr>
              <a:spcBef>
                <a:spcPts val="78"/>
              </a:spcBef>
            </a:pPr>
            <a:endParaRPr lang="en-GB" sz="1300" dirty="0">
              <a:latin typeface="Arial" panose="020B0604020202020204" pitchFamily="34" charset="0"/>
              <a:cs typeface="Arial" panose="020B0604020202020204" pitchFamily="34" charset="0"/>
            </a:endParaRPr>
          </a:p>
          <a:p>
            <a:pPr marL="13268" marR="5307">
              <a:lnSpc>
                <a:spcPct val="100800"/>
              </a:lnSpc>
            </a:pPr>
            <a:r>
              <a:rPr lang="en-GB" sz="1300" dirty="0">
                <a:latin typeface="Arial" panose="020B0604020202020204" pitchFamily="34" charset="0"/>
                <a:cs typeface="Arial" panose="020B0604020202020204" pitchFamily="34" charset="0"/>
              </a:rPr>
              <a:t>Social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Buzz</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reached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huge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scale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recent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years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become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recognized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16" dirty="0">
                <a:latin typeface="Arial" panose="020B0604020202020204" pitchFamily="34" charset="0"/>
                <a:cs typeface="Arial" panose="020B0604020202020204" pitchFamily="34" charset="0"/>
              </a:rPr>
              <a:t> </a:t>
            </a:r>
            <a:r>
              <a:rPr lang="en-GB" sz="1300" spc="-52" dirty="0">
                <a:latin typeface="Arial" panose="020B0604020202020204" pitchFamily="34" charset="0"/>
                <a:cs typeface="Arial" panose="020B0604020202020204" pitchFamily="34" charset="0"/>
              </a:rPr>
              <a:t>a </a:t>
            </a:r>
            <a:r>
              <a:rPr lang="en-GB" sz="1300" dirty="0">
                <a:latin typeface="Arial" panose="020B0604020202020204" pitchFamily="34" charset="0"/>
                <a:cs typeface="Arial" panose="020B0604020202020204" pitchFamily="34" charset="0"/>
              </a:rPr>
              <a:t>global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unicorn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company.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here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help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manage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scale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to </a:t>
            </a:r>
            <a:r>
              <a:rPr lang="en-GB" sz="1300" dirty="0">
                <a:latin typeface="Arial" panose="020B0604020202020204" pitchFamily="34" charset="0"/>
                <a:cs typeface="Arial" panose="020B0604020202020204" pitchFamily="34" charset="0"/>
              </a:rPr>
              <a:t>guide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right</a:t>
            </a:r>
            <a:r>
              <a:rPr lang="en-GB" sz="1300" spc="-5"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direction.</a:t>
            </a:r>
            <a:endParaRPr lang="en-GB" sz="1300" dirty="0">
              <a:latin typeface="Arial" panose="020B0604020202020204" pitchFamily="34" charset="0"/>
              <a:cs typeface="Arial" panose="020B0604020202020204" pitchFamily="34" charset="0"/>
            </a:endParaRPr>
          </a:p>
          <a:p>
            <a:pPr>
              <a:spcBef>
                <a:spcPts val="104"/>
              </a:spcBef>
            </a:pPr>
            <a:endParaRPr lang="en-GB" sz="1300" dirty="0">
              <a:latin typeface="Arial" panose="020B0604020202020204" pitchFamily="34" charset="0"/>
              <a:cs typeface="Arial" panose="020B0604020202020204" pitchFamily="34" charset="0"/>
            </a:endParaRPr>
          </a:p>
          <a:p>
            <a:pPr marL="13268" marR="136657">
              <a:lnSpc>
                <a:spcPct val="98700"/>
              </a:lnSpc>
            </a:pPr>
            <a:r>
              <a:rPr lang="en-GB" sz="1300" dirty="0">
                <a:latin typeface="Arial" panose="020B0604020202020204" pitchFamily="34" charset="0"/>
                <a:cs typeface="Arial" panose="020B0604020202020204" pitchFamily="34" charset="0"/>
              </a:rPr>
              <a:t>Firstly,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doing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audit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big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practice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sharing</a:t>
            </a:r>
            <a:r>
              <a:rPr lang="en-GB" sz="1300" spc="-2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best </a:t>
            </a:r>
            <a:r>
              <a:rPr lang="en-GB" sz="1300" dirty="0">
                <a:latin typeface="Arial" panose="020B0604020202020204" pitchFamily="34" charset="0"/>
                <a:cs typeface="Arial" panose="020B0604020202020204" pitchFamily="34" charset="0"/>
              </a:rPr>
              <a:t>practices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industry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Secondly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guiding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through</a:t>
            </a:r>
            <a:r>
              <a:rPr lang="en-GB" sz="1300" spc="-31" dirty="0">
                <a:latin typeface="Arial" panose="020B0604020202020204" pitchFamily="34" charset="0"/>
                <a:cs typeface="Arial" panose="020B0604020202020204" pitchFamily="34" charset="0"/>
              </a:rPr>
              <a:t> </a:t>
            </a:r>
            <a:r>
              <a:rPr lang="en-GB" sz="1300" spc="-52" dirty="0">
                <a:latin typeface="Arial" panose="020B0604020202020204" pitchFamily="34" charset="0"/>
                <a:cs typeface="Arial" panose="020B0604020202020204" pitchFamily="34" charset="0"/>
              </a:rPr>
              <a:t>a </a:t>
            </a:r>
            <a:r>
              <a:rPr lang="en-GB" sz="1300" dirty="0">
                <a:latin typeface="Arial" panose="020B0604020202020204" pitchFamily="34" charset="0"/>
                <a:cs typeface="Arial" panose="020B0604020202020204" pitchFamily="34" charset="0"/>
              </a:rPr>
              <a:t>successful</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IPO,</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which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deep</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knowledge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within</a:t>
            </a:r>
            <a:r>
              <a:rPr lang="en-GB" sz="1300" spc="-26" dirty="0">
                <a:latin typeface="Arial" panose="020B0604020202020204" pitchFamily="34" charset="0"/>
                <a:cs typeface="Arial" panose="020B0604020202020204" pitchFamily="34" charset="0"/>
              </a:rPr>
              <a:t> our </a:t>
            </a:r>
            <a:r>
              <a:rPr lang="en-GB" sz="1300" dirty="0">
                <a:latin typeface="Arial" panose="020B0604020202020204" pitchFamily="34" charset="0"/>
                <a:cs typeface="Arial" panose="020B0604020202020204" pitchFamily="34" charset="0"/>
              </a:rPr>
              <a:t>team.</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finally,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conducted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analysis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find</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insights </a:t>
            </a:r>
            <a:r>
              <a:rPr lang="en-GB" sz="1300" dirty="0">
                <a:latin typeface="Arial" panose="020B0604020202020204" pitchFamily="34" charset="0"/>
                <a:cs typeface="Arial" panose="020B0604020202020204" pitchFamily="34" charset="0"/>
              </a:rPr>
              <a:t>regarding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top</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content</a:t>
            </a:r>
            <a:endParaRPr lang="en-GB" sz="1300"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marR="5307">
              <a:lnSpc>
                <a:spcPts val="1452"/>
              </a:lnSpc>
              <a:spcBef>
                <a:spcPts val="193"/>
              </a:spcBef>
            </a:pPr>
            <a:r>
              <a:rPr lang="en-GB" sz="1300" dirty="0">
                <a:latin typeface="Arial" panose="020B0604020202020204" pitchFamily="34" charset="0"/>
                <a:cs typeface="Arial" panose="020B0604020202020204" pitchFamily="34" charset="0"/>
              </a:rPr>
              <a:t>Focusing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last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point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mentioned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there,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Analytics </a:t>
            </a:r>
            <a:r>
              <a:rPr lang="en-GB" sz="1300" dirty="0">
                <a:latin typeface="Arial" panose="020B0604020202020204" pitchFamily="34" charset="0"/>
                <a:cs typeface="Arial" panose="020B0604020202020204" pitchFamily="34" charset="0"/>
              </a:rPr>
              <a:t>team</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been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specifically</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focused</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on.</a:t>
            </a:r>
            <a:endParaRPr lang="en-GB" sz="1300" dirty="0">
              <a:latin typeface="Arial" panose="020B0604020202020204" pitchFamily="34" charset="0"/>
              <a:cs typeface="Arial" panose="020B0604020202020204" pitchFamily="34" charset="0"/>
            </a:endParaRPr>
          </a:p>
          <a:p>
            <a:pPr>
              <a:spcBef>
                <a:spcPts val="141"/>
              </a:spcBef>
            </a:pPr>
            <a:endParaRPr lang="en-GB" sz="1300" dirty="0">
              <a:latin typeface="Arial" panose="020B0604020202020204" pitchFamily="34" charset="0"/>
              <a:cs typeface="Arial" panose="020B0604020202020204" pitchFamily="34" charset="0"/>
            </a:endParaRPr>
          </a:p>
          <a:p>
            <a:pPr marL="13268" marR="139974">
              <a:lnSpc>
                <a:spcPts val="1452"/>
              </a:lnSpc>
              <a:spcBef>
                <a:spcPts val="5"/>
              </a:spcBef>
            </a:pPr>
            <a:r>
              <a:rPr lang="en-GB" sz="1300" dirty="0">
                <a:latin typeface="Arial" panose="020B0604020202020204" pitchFamily="34" charset="0"/>
                <a:cs typeface="Arial" panose="020B0604020202020204" pitchFamily="34" charset="0"/>
              </a:rPr>
              <a:t>Clearly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grand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scale,</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lot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such</a:t>
            </a:r>
            <a:r>
              <a:rPr lang="en-GB" sz="1300" spc="-21" dirty="0">
                <a:latin typeface="Arial" panose="020B0604020202020204" pitchFamily="34" charset="0"/>
                <a:cs typeface="Arial" panose="020B0604020202020204" pitchFamily="34" charset="0"/>
              </a:rPr>
              <a:t> vast </a:t>
            </a:r>
            <a:r>
              <a:rPr lang="en-GB" sz="1300" dirty="0">
                <a:latin typeface="Arial" panose="020B0604020202020204" pitchFamily="34" charset="0"/>
                <a:cs typeface="Arial" panose="020B0604020202020204" pitchFamily="34" charset="0"/>
              </a:rPr>
              <a:t>amounts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comes</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challenges.</a:t>
            </a:r>
            <a:endParaRPr lang="en-GB" sz="1300" dirty="0">
              <a:latin typeface="Arial" panose="020B0604020202020204" pitchFamily="34" charset="0"/>
              <a:cs typeface="Arial" panose="020B0604020202020204" pitchFamily="34" charset="0"/>
            </a:endParaRPr>
          </a:p>
          <a:p>
            <a:pPr>
              <a:spcBef>
                <a:spcPts val="47"/>
              </a:spcBef>
            </a:pPr>
            <a:endParaRPr lang="en-GB" sz="1300" dirty="0">
              <a:latin typeface="Arial" panose="020B0604020202020204" pitchFamily="34" charset="0"/>
              <a:cs typeface="Arial" panose="020B0604020202020204" pitchFamily="34" charset="0"/>
            </a:endParaRPr>
          </a:p>
          <a:p>
            <a:pPr marL="13268">
              <a:lnSpc>
                <a:spcPts val="1494"/>
              </a:lnSpc>
            </a:pP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give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background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much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you've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been</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creating:</a:t>
            </a:r>
            <a:endParaRPr lang="en-GB" sz="1300" dirty="0">
              <a:latin typeface="Arial" panose="020B0604020202020204" pitchFamily="34" charset="0"/>
              <a:cs typeface="Arial" panose="020B0604020202020204" pitchFamily="34" charset="0"/>
            </a:endParaRPr>
          </a:p>
          <a:p>
            <a:pPr marL="13268">
              <a:lnSpc>
                <a:spcPts val="1494"/>
              </a:lnSpc>
            </a:pPr>
            <a:r>
              <a:rPr lang="en-GB" sz="1300" dirty="0">
                <a:latin typeface="Arial" panose="020B0604020202020204" pitchFamily="34" charset="0"/>
                <a:cs typeface="Arial" panose="020B0604020202020204" pitchFamily="34" charset="0"/>
              </a:rPr>
              <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told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platform</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receives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100000</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posts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day</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which</a:t>
            </a:r>
            <a:endParaRPr lang="en-GB" sz="1300" dirty="0">
              <a:latin typeface="Arial" panose="020B0604020202020204" pitchFamily="34" charset="0"/>
              <a:cs typeface="Arial" panose="020B0604020202020204" pitchFamily="34" charset="0"/>
            </a:endParaRPr>
          </a:p>
          <a:p>
            <a:pPr marL="13268" marR="120736">
              <a:lnSpc>
                <a:spcPts val="1452"/>
              </a:lnSpc>
              <a:spcBef>
                <a:spcPts val="141"/>
              </a:spcBef>
            </a:pPr>
            <a:r>
              <a:rPr lang="en-GB" sz="1300" dirty="0">
                <a:latin typeface="Arial" panose="020B0604020202020204" pitchFamily="34" charset="0"/>
                <a:cs typeface="Arial" panose="020B0604020202020204" pitchFamily="34" charset="0"/>
              </a:rPr>
              <a:t>amounts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36</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500</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000</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posts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every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year,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which,</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unstructured</a:t>
            </a:r>
            <a:r>
              <a:rPr lang="en-GB" sz="1300" spc="-2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data </a:t>
            </a:r>
            <a:r>
              <a:rPr lang="en-GB" sz="1300" dirty="0">
                <a:latin typeface="Arial" panose="020B0604020202020204" pitchFamily="34" charset="0"/>
                <a:cs typeface="Arial" panose="020B0604020202020204" pitchFamily="34" charset="0"/>
              </a:rPr>
              <a:t>making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very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hard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make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sense</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of.</a:t>
            </a:r>
            <a:endParaRPr lang="en-GB" sz="1300" dirty="0">
              <a:latin typeface="Arial" panose="020B0604020202020204" pitchFamily="34" charset="0"/>
              <a:cs typeface="Arial" panose="020B0604020202020204" pitchFamily="34" charset="0"/>
            </a:endParaRPr>
          </a:p>
          <a:p>
            <a:pPr>
              <a:spcBef>
                <a:spcPts val="37"/>
              </a:spcBef>
            </a:pPr>
            <a:endParaRPr lang="en-GB" sz="1300" dirty="0">
              <a:latin typeface="Arial" panose="020B0604020202020204" pitchFamily="34" charset="0"/>
              <a:cs typeface="Arial" panose="020B0604020202020204" pitchFamily="34" charset="0"/>
            </a:endParaRPr>
          </a:p>
          <a:p>
            <a:pPr marL="13268" marR="86903">
              <a:lnSpc>
                <a:spcPct val="100800"/>
              </a:lnSpc>
              <a:spcBef>
                <a:spcPts val="5"/>
              </a:spcBef>
            </a:pPr>
            <a:r>
              <a:rPr lang="en-GB" sz="1300" dirty="0">
                <a:latin typeface="Arial" panose="020B0604020202020204" pitchFamily="34" charset="0"/>
                <a:cs typeface="Arial" panose="020B0604020202020204" pitchFamily="34" charset="0"/>
              </a:rPr>
              <a:t>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age,</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king.</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Just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look</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some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biggest</a:t>
            </a:r>
            <a:r>
              <a:rPr lang="en-GB" sz="1300" spc="-10" dirty="0">
                <a:latin typeface="Arial" panose="020B0604020202020204" pitchFamily="34" charset="0"/>
                <a:cs typeface="Arial" panose="020B0604020202020204" pitchFamily="34" charset="0"/>
              </a:rPr>
              <a:t> platforms </a:t>
            </a:r>
            <a:r>
              <a:rPr lang="en-GB" sz="1300" dirty="0">
                <a:latin typeface="Arial" panose="020B0604020202020204" pitchFamily="34" charset="0"/>
                <a:cs typeface="Arial" panose="020B0604020202020204" pitchFamily="34" charset="0"/>
              </a:rPr>
              <a:t>in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world,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example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YouTube,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Facebook</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Netflix...</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all</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content businesses...</a:t>
            </a:r>
            <a:endParaRPr lang="en-GB" sz="1300" dirty="0">
              <a:latin typeface="Arial" panose="020B0604020202020204" pitchFamily="34" charset="0"/>
              <a:cs typeface="Arial" panose="020B0604020202020204" pitchFamily="34" charset="0"/>
            </a:endParaRPr>
          </a:p>
          <a:p>
            <a:pPr>
              <a:spcBef>
                <a:spcPts val="84"/>
              </a:spcBef>
            </a:pPr>
            <a:endParaRPr lang="en-GB" sz="1300" dirty="0">
              <a:latin typeface="Arial" panose="020B0604020202020204" pitchFamily="34" charset="0"/>
              <a:cs typeface="Arial" panose="020B0604020202020204" pitchFamily="34" charset="0"/>
            </a:endParaRPr>
          </a:p>
          <a:p>
            <a:pPr marL="13268"/>
            <a:r>
              <a:rPr lang="en-GB" sz="1300" dirty="0">
                <a:latin typeface="Arial" panose="020B0604020202020204" pitchFamily="34" charset="0"/>
                <a:cs typeface="Arial" panose="020B0604020202020204" pitchFamily="34" charset="0"/>
              </a:rPr>
              <a:t>But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capitalize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when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there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much?</a:t>
            </a:r>
            <a:endParaRPr lang="en-GB" sz="1300" dirty="0">
              <a:latin typeface="Arial" panose="020B0604020202020204" pitchFamily="34" charset="0"/>
              <a:cs typeface="Arial" panose="020B0604020202020204" pitchFamily="34" charset="0"/>
            </a:endParaRPr>
          </a:p>
          <a:p>
            <a:pPr marL="13268" marR="38476">
              <a:lnSpc>
                <a:spcPct val="101699"/>
              </a:lnSpc>
              <a:spcBef>
                <a:spcPts val="1405"/>
              </a:spcBef>
            </a:pPr>
            <a:r>
              <a:rPr lang="en-GB" sz="1300" dirty="0">
                <a:latin typeface="Arial" panose="020B0604020202020204" pitchFamily="34" charset="0"/>
                <a:cs typeface="Arial" panose="020B0604020202020204" pitchFamily="34" charset="0"/>
              </a:rPr>
              <a:t>It's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not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just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about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harvesting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much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possible...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value</a:t>
            </a:r>
            <a:r>
              <a:rPr lang="en-GB" sz="1300" spc="-26" dirty="0">
                <a:latin typeface="Arial" panose="020B0604020202020204" pitchFamily="34" charset="0"/>
                <a:cs typeface="Arial" panose="020B0604020202020204" pitchFamily="34" charset="0"/>
              </a:rPr>
              <a:t> is </a:t>
            </a:r>
            <a:r>
              <a:rPr lang="en-GB" sz="1300" dirty="0">
                <a:latin typeface="Arial" panose="020B0604020202020204" pitchFamily="34" charset="0"/>
                <a:cs typeface="Arial" panose="020B0604020202020204" pitchFamily="34" charset="0"/>
              </a:rPr>
              <a:t>in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crunching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gain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deeper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understanding</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of </a:t>
            </a:r>
            <a:r>
              <a:rPr lang="en-GB" sz="1300" dirty="0">
                <a:latin typeface="Arial" panose="020B0604020202020204" pitchFamily="34" charset="0"/>
                <a:cs typeface="Arial" panose="020B0604020202020204" pitchFamily="34" charset="0"/>
              </a:rPr>
              <a:t>your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audience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therefore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provide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personalized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enjoyable experience.</a:t>
            </a:r>
            <a:endParaRPr lang="en-GB" sz="1300" dirty="0">
              <a:latin typeface="Arial" panose="020B0604020202020204" pitchFamily="34" charset="0"/>
              <a:cs typeface="Arial" panose="020B0604020202020204" pitchFamily="34" charset="0"/>
            </a:endParaRPr>
          </a:p>
          <a:p>
            <a:pPr marL="13268" marR="65012">
              <a:spcBef>
                <a:spcPts val="1431"/>
              </a:spcBef>
            </a:pP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where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analytics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comes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1" dirty="0">
                <a:latin typeface="Arial" panose="020B0604020202020204" pitchFamily="34" charset="0"/>
                <a:cs typeface="Arial" panose="020B0604020202020204" pitchFamily="34" charset="0"/>
              </a:rPr>
              <a:t> that </a:t>
            </a:r>
            <a:r>
              <a:rPr lang="en-GB" sz="1300" dirty="0">
                <a:latin typeface="Arial" panose="020B0604020202020204" pitchFamily="34" charset="0"/>
                <a:cs typeface="Arial" panose="020B0604020202020204" pitchFamily="34" charset="0"/>
              </a:rPr>
              <a:t>we've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uncovered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task,</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exactly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take</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analytics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production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scale.</a:t>
            </a:r>
            <a:endParaRPr lang="en-GB" sz="13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marR="43120">
              <a:lnSpc>
                <a:spcPct val="99400"/>
              </a:lnSpc>
              <a:spcBef>
                <a:spcPts val="110"/>
              </a:spcBef>
            </a:pPr>
            <a:r>
              <a:rPr lang="en-GB" sz="1300" dirty="0">
                <a:latin typeface="Arial" panose="020B0604020202020204" pitchFamily="34" charset="0"/>
                <a:cs typeface="Arial" panose="020B0604020202020204" pitchFamily="34" charset="0"/>
              </a:rPr>
              <a:t>Talking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about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experience,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have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large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analytics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practice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Accenture </a:t>
            </a:r>
            <a:r>
              <a:rPr lang="en-GB" sz="1300" dirty="0">
                <a:latin typeface="Arial" panose="020B0604020202020204" pitchFamily="34" charset="0"/>
                <a:cs typeface="Arial" panose="020B0604020202020204" pitchFamily="34" charset="0"/>
              </a:rPr>
              <a:t>but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team</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3</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people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primarily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focusing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task.</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Andrew</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Fleming </a:t>
            </a:r>
            <a:r>
              <a:rPr lang="en-GB" sz="1300" dirty="0">
                <a:latin typeface="Arial" panose="020B0604020202020204" pitchFamily="34" charset="0"/>
                <a:cs typeface="Arial" panose="020B0604020202020204" pitchFamily="34" charset="0"/>
              </a:rPr>
              <a:t>is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Chief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Technical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Architect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really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helped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guide</a:t>
            </a:r>
            <a:r>
              <a:rPr lang="en-GB" sz="1300" spc="-26" dirty="0">
                <a:latin typeface="Arial" panose="020B0604020202020204" pitchFamily="34" charset="0"/>
                <a:cs typeface="Arial" panose="020B0604020202020204" pitchFamily="34" charset="0"/>
              </a:rPr>
              <a:t> the </a:t>
            </a:r>
            <a:r>
              <a:rPr lang="en-GB" sz="1300" dirty="0">
                <a:latin typeface="Arial" panose="020B0604020202020204" pitchFamily="34" charset="0"/>
                <a:cs typeface="Arial" panose="020B0604020202020204" pitchFamily="34" charset="0"/>
              </a:rPr>
              <a:t>team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produce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high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quality</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analysis.</a:t>
            </a:r>
            <a:endParaRPr lang="en-GB" sz="1300" dirty="0">
              <a:latin typeface="Arial" panose="020B0604020202020204" pitchFamily="34" charset="0"/>
              <a:cs typeface="Arial" panose="020B0604020202020204" pitchFamily="34" charset="0"/>
            </a:endParaRPr>
          </a:p>
          <a:p>
            <a:pPr>
              <a:spcBef>
                <a:spcPts val="125"/>
              </a:spcBef>
            </a:pPr>
            <a:endParaRPr lang="en-GB" sz="1300" dirty="0">
              <a:latin typeface="Arial" panose="020B0604020202020204" pitchFamily="34" charset="0"/>
              <a:cs typeface="Arial" panose="020B0604020202020204" pitchFamily="34" charset="0"/>
            </a:endParaRPr>
          </a:p>
          <a:p>
            <a:pPr marL="13268" marR="5307">
              <a:lnSpc>
                <a:spcPct val="97500"/>
              </a:lnSpc>
            </a:pPr>
            <a:r>
              <a:rPr lang="en-GB" sz="1300" dirty="0">
                <a:latin typeface="Arial" panose="020B0604020202020204" pitchFamily="34" charset="0"/>
                <a:cs typeface="Arial" panose="020B0604020202020204" pitchFamily="34" charset="0"/>
              </a:rPr>
              <a:t>Marcus</a:t>
            </a:r>
            <a:r>
              <a:rPr lang="en-GB" sz="1300" spc="-26" dirty="0">
                <a:latin typeface="Arial" panose="020B0604020202020204" pitchFamily="34" charset="0"/>
                <a:cs typeface="Arial" panose="020B0604020202020204" pitchFamily="34" charset="0"/>
              </a:rPr>
              <a:t> </a:t>
            </a:r>
            <a:r>
              <a:rPr lang="en-GB" sz="1300" dirty="0" err="1">
                <a:latin typeface="Arial" panose="020B0604020202020204" pitchFamily="34" charset="0"/>
                <a:cs typeface="Arial" panose="020B0604020202020204" pitchFamily="34" charset="0"/>
              </a:rPr>
              <a:t>Rompton</a:t>
            </a:r>
            <a:r>
              <a:rPr lang="en-GB" sz="1300" dirty="0">
                <a:latin typeface="Arial" panose="020B0604020202020204" pitchFamily="34" charset="0"/>
                <a:cs typeface="Arial" panose="020B0604020202020204" pitchFamily="34" charset="0"/>
              </a:rPr>
              <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senior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principal</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worked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worlds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biggest</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clients </a:t>
            </a:r>
            <a:r>
              <a:rPr lang="en-GB" sz="1300" dirty="0">
                <a:latin typeface="Arial" panose="020B0604020202020204" pitchFamily="34" charset="0"/>
                <a:cs typeface="Arial" panose="020B0604020202020204" pitchFamily="34" charset="0"/>
              </a:rPr>
              <a:t>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solving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their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problems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heavily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involved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engineering </a:t>
            </a:r>
            <a:r>
              <a:rPr lang="en-GB" sz="1300" dirty="0">
                <a:latin typeface="Arial" panose="020B0604020202020204" pitchFamily="34" charset="0"/>
                <a:cs typeface="Arial" panose="020B0604020202020204" pitchFamily="34" charset="0"/>
              </a:rPr>
              <a:t>side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project.</a:t>
            </a:r>
            <a:endParaRPr lang="en-GB" sz="1300" dirty="0">
              <a:latin typeface="Arial" panose="020B0604020202020204" pitchFamily="34" charset="0"/>
              <a:cs typeface="Arial" panose="020B0604020202020204" pitchFamily="34" charset="0"/>
            </a:endParaRPr>
          </a:p>
          <a:p>
            <a:pPr>
              <a:spcBef>
                <a:spcPts val="52"/>
              </a:spcBef>
            </a:pPr>
            <a:endParaRPr lang="en-GB" sz="1300" dirty="0">
              <a:latin typeface="Arial" panose="020B0604020202020204" pitchFamily="34" charset="0"/>
              <a:cs typeface="Arial" panose="020B0604020202020204" pitchFamily="34" charset="0"/>
            </a:endParaRPr>
          </a:p>
          <a:p>
            <a:pPr marL="13268" marR="64347">
              <a:lnSpc>
                <a:spcPct val="100800"/>
              </a:lnSpc>
            </a:pP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finally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myself,</a:t>
            </a:r>
            <a:r>
              <a:rPr lang="en-GB" sz="1300" spc="-21" dirty="0">
                <a:latin typeface="Arial" panose="020B0604020202020204" pitchFamily="34" charset="0"/>
                <a:cs typeface="Arial" panose="020B0604020202020204" pitchFamily="34" charset="0"/>
              </a:rPr>
              <a:t> Manoj</a:t>
            </a:r>
            <a:r>
              <a:rPr lang="en-GB" sz="1300" dirty="0">
                <a:latin typeface="Arial" panose="020B0604020202020204" pitchFamily="34" charset="0"/>
                <a:cs typeface="Arial" panose="020B0604020202020204" pitchFamily="34" charset="0"/>
              </a:rPr>
              <a: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solely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responsible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taking</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leadership </a:t>
            </a:r>
            <a:r>
              <a:rPr lang="en-GB" sz="1300" dirty="0">
                <a:latin typeface="Arial" panose="020B0604020202020204" pitchFamily="34" charset="0"/>
                <a:cs typeface="Arial" panose="020B0604020202020204" pitchFamily="34" charset="0"/>
              </a:rPr>
              <a:t>guidance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delivering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high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quality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raw</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turning </a:t>
            </a:r>
            <a:r>
              <a:rPr lang="en-GB" sz="1300" dirty="0">
                <a:latin typeface="Arial" panose="020B0604020202020204" pitchFamily="34" charset="0"/>
                <a:cs typeface="Arial" panose="020B0604020202020204" pitchFamily="34" charset="0"/>
              </a:rPr>
              <a:t>these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business</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decisions.</a:t>
            </a:r>
            <a:endParaRPr lang="en-GB" sz="13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a:spcBef>
                <a:spcPts val="104"/>
              </a:spcBef>
            </a:pPr>
            <a:r>
              <a:rPr lang="en-GB" sz="1300" dirty="0">
                <a:latin typeface="Arial" panose="020B0604020202020204" pitchFamily="34" charset="0"/>
                <a:cs typeface="Arial" panose="020B0604020202020204" pitchFamily="34" charset="0"/>
              </a:rPr>
              <a:t>So,</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did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tackle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0" dirty="0">
                <a:latin typeface="Arial" panose="020B0604020202020204" pitchFamily="34" charset="0"/>
                <a:cs typeface="Arial" panose="020B0604020202020204" pitchFamily="34" charset="0"/>
              </a:rPr>
              <a:t> problem?</a:t>
            </a:r>
            <a:endParaRPr lang="en-GB" sz="1300" dirty="0">
              <a:latin typeface="Arial" panose="020B0604020202020204" pitchFamily="34" charset="0"/>
              <a:cs typeface="Arial" panose="020B0604020202020204" pitchFamily="34" charset="0"/>
            </a:endParaRPr>
          </a:p>
          <a:p>
            <a:pPr marL="13268">
              <a:spcBef>
                <a:spcPts val="1426"/>
              </a:spcBef>
            </a:pPr>
            <a:r>
              <a:rPr lang="en-GB" sz="1300" dirty="0">
                <a:latin typeface="Arial" panose="020B0604020202020204" pitchFamily="34" charset="0"/>
                <a:cs typeface="Arial" panose="020B0604020202020204" pitchFamily="34" charset="0"/>
              </a:rPr>
              <a:t>Well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approached</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steps:</a:t>
            </a:r>
            <a:endParaRPr lang="en-GB" sz="1300" dirty="0">
              <a:latin typeface="Arial" panose="020B0604020202020204" pitchFamily="34" charset="0"/>
              <a:cs typeface="Arial" panose="020B0604020202020204" pitchFamily="34" charset="0"/>
            </a:endParaRPr>
          </a:p>
          <a:p>
            <a:pPr>
              <a:spcBef>
                <a:spcPts val="52"/>
              </a:spcBef>
            </a:pPr>
            <a:endParaRPr lang="en-GB" sz="1300" dirty="0">
              <a:latin typeface="Arial" panose="020B0604020202020204" pitchFamily="34" charset="0"/>
              <a:cs typeface="Arial" panose="020B0604020202020204" pitchFamily="34" charset="0"/>
            </a:endParaRPr>
          </a:p>
          <a:p>
            <a:pPr marL="13268" marR="5307" indent="177124">
              <a:lnSpc>
                <a:spcPct val="100800"/>
              </a:lnSpc>
              <a:buAutoNum type="arabicPeriod"/>
              <a:tabLst>
                <a:tab pos="190391" algn="l"/>
              </a:tabLst>
            </a:pP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key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success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project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understand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detail.</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took</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time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model</a:t>
            </a:r>
            <a:r>
              <a:rPr lang="en-GB" sz="1300" spc="-16"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and</a:t>
            </a:r>
            <a:r>
              <a:rPr lang="en-GB" sz="1300" spc="522"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domain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business.</a:t>
            </a:r>
            <a:endParaRPr lang="en-GB" sz="1300" dirty="0">
              <a:latin typeface="Arial" panose="020B0604020202020204" pitchFamily="34" charset="0"/>
              <a:cs typeface="Arial" panose="020B0604020202020204" pitchFamily="34" charset="0"/>
            </a:endParaRPr>
          </a:p>
          <a:p>
            <a:pPr>
              <a:spcBef>
                <a:spcPts val="73"/>
              </a:spcBef>
              <a:buFont typeface="Arial MT"/>
              <a:buAutoNum type="arabicPeriod"/>
            </a:pPr>
            <a:endParaRPr lang="en-GB" sz="1300" dirty="0">
              <a:latin typeface="Arial" panose="020B0604020202020204" pitchFamily="34" charset="0"/>
              <a:cs typeface="Arial" panose="020B0604020202020204" pitchFamily="34" charset="0"/>
            </a:endParaRPr>
          </a:p>
          <a:p>
            <a:pPr marL="13268" marR="92210" indent="177124">
              <a:lnSpc>
                <a:spcPct val="100800"/>
              </a:lnSpc>
              <a:spcBef>
                <a:spcPts val="5"/>
              </a:spcBef>
              <a:buAutoNum type="arabicPeriod"/>
              <a:tabLst>
                <a:tab pos="190391" algn="l"/>
              </a:tabLst>
            </a:pPr>
            <a:r>
              <a:rPr lang="en-GB" sz="1300" dirty="0">
                <a:latin typeface="Arial" panose="020B0604020202020204" pitchFamily="34" charset="0"/>
                <a:cs typeface="Arial" panose="020B0604020202020204" pitchFamily="34" charset="0"/>
              </a:rPr>
              <a:t>Data</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cleaning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after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understanding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business,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cleaned</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the </a:t>
            </a:r>
            <a:r>
              <a:rPr lang="en-GB" sz="1300" dirty="0">
                <a:latin typeface="Arial" panose="020B0604020202020204" pitchFamily="34" charset="0"/>
                <a:cs typeface="Arial" panose="020B0604020202020204" pitchFamily="34" charset="0"/>
              </a:rPr>
              <a:t>available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thought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about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ideal</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should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look</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like</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for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problem.</a:t>
            </a:r>
            <a:endParaRPr lang="en-GB" sz="1300" dirty="0">
              <a:latin typeface="Arial" panose="020B0604020202020204" pitchFamily="34" charset="0"/>
              <a:cs typeface="Arial" panose="020B0604020202020204" pitchFamily="34" charset="0"/>
            </a:endParaRPr>
          </a:p>
          <a:p>
            <a:pPr marL="13268" marR="141301" indent="177124">
              <a:spcBef>
                <a:spcPts val="1426"/>
              </a:spcBef>
              <a:buAutoNum type="arabicPeriod"/>
              <a:tabLst>
                <a:tab pos="190391" algn="l"/>
              </a:tabLst>
            </a:pP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modelling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After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ensuring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clean</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analysis,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needed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process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model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precisely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answer</a:t>
            </a:r>
            <a:r>
              <a:rPr lang="en-GB" sz="1300" spc="-2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the </a:t>
            </a:r>
            <a:r>
              <a:rPr lang="en-GB" sz="1300" dirty="0">
                <a:latin typeface="Arial" panose="020B0604020202020204" pitchFamily="34" charset="0"/>
                <a:cs typeface="Arial" panose="020B0604020202020204" pitchFamily="34" charset="0"/>
              </a:rPr>
              <a:t>business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questions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produce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results</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needed.</a:t>
            </a:r>
            <a:endParaRPr lang="en-GB" sz="1300" dirty="0">
              <a:latin typeface="Arial" panose="020B0604020202020204" pitchFamily="34" charset="0"/>
              <a:cs typeface="Arial" panose="020B0604020202020204" pitchFamily="34" charset="0"/>
            </a:endParaRPr>
          </a:p>
          <a:p>
            <a:pPr>
              <a:spcBef>
                <a:spcPts val="73"/>
              </a:spcBef>
              <a:buFont typeface="Arial MT"/>
              <a:buAutoNum type="arabicPeriod"/>
            </a:pPr>
            <a:endParaRPr lang="en-GB" sz="1300" dirty="0">
              <a:latin typeface="Arial" panose="020B0604020202020204" pitchFamily="34" charset="0"/>
              <a:cs typeface="Arial" panose="020B0604020202020204" pitchFamily="34" charset="0"/>
            </a:endParaRPr>
          </a:p>
          <a:p>
            <a:pPr marL="13268" marR="43120" indent="177124">
              <a:lnSpc>
                <a:spcPct val="100800"/>
              </a:lnSpc>
              <a:spcBef>
                <a:spcPts val="5"/>
              </a:spcBef>
              <a:buAutoNum type="arabicPeriod"/>
              <a:tabLst>
                <a:tab pos="190391" algn="l"/>
              </a:tabLst>
            </a:pPr>
            <a:r>
              <a:rPr lang="en-GB" sz="1300" dirty="0">
                <a:latin typeface="Arial" panose="020B0604020202020204" pitchFamily="34" charset="0"/>
                <a:cs typeface="Arial" panose="020B0604020202020204" pitchFamily="34" charset="0"/>
              </a:rPr>
              <a:t>Data</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analysis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new</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analytical</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expertise</a:t>
            </a:r>
            <a:r>
              <a:rPr lang="en-GB" sz="1300" spc="-26" dirty="0">
                <a:latin typeface="Arial" panose="020B0604020202020204" pitchFamily="34" charset="0"/>
                <a:cs typeface="Arial" panose="020B0604020202020204" pitchFamily="34" charset="0"/>
              </a:rPr>
              <a:t> to </a:t>
            </a:r>
            <a:r>
              <a:rPr lang="en-GB" sz="1300" dirty="0">
                <a:latin typeface="Arial" panose="020B0604020202020204" pitchFamily="34" charset="0"/>
                <a:cs typeface="Arial" panose="020B0604020202020204" pitchFamily="34" charset="0"/>
              </a:rPr>
              <a:t>uncover</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produce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visualizations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describe</a:t>
            </a:r>
            <a:r>
              <a:rPr lang="en-GB" sz="1300" spc="-37"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the </a:t>
            </a:r>
            <a:r>
              <a:rPr lang="en-GB" sz="1300" spc="-10" dirty="0">
                <a:latin typeface="Arial" panose="020B0604020202020204" pitchFamily="34" charset="0"/>
                <a:cs typeface="Arial" panose="020B0604020202020204" pitchFamily="34" charset="0"/>
              </a:rPr>
              <a:t>insights.</a:t>
            </a:r>
            <a:endParaRPr lang="en-GB" sz="1300" dirty="0">
              <a:latin typeface="Arial" panose="020B0604020202020204" pitchFamily="34" charset="0"/>
              <a:cs typeface="Arial" panose="020B0604020202020204" pitchFamily="34" charset="0"/>
            </a:endParaRPr>
          </a:p>
          <a:p>
            <a:pPr>
              <a:spcBef>
                <a:spcPts val="178"/>
              </a:spcBef>
              <a:buFont typeface="Arial MT"/>
              <a:buAutoNum type="arabicPeriod"/>
            </a:pPr>
            <a:endParaRPr lang="en-GB" sz="1300" dirty="0">
              <a:latin typeface="Arial" panose="020B0604020202020204" pitchFamily="34" charset="0"/>
              <a:cs typeface="Arial" panose="020B0604020202020204" pitchFamily="34" charset="0"/>
            </a:endParaRPr>
          </a:p>
          <a:p>
            <a:pPr marL="13268" marR="53071" indent="177124">
              <a:lnSpc>
                <a:spcPts val="1452"/>
              </a:lnSpc>
              <a:buAutoNum type="arabicPeriod"/>
              <a:tabLst>
                <a:tab pos="190391" algn="l"/>
              </a:tabLst>
            </a:pP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finally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insights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unlock</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business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decisions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make </a:t>
            </a:r>
            <a:r>
              <a:rPr lang="en-GB" sz="1300" dirty="0">
                <a:latin typeface="Arial" panose="020B0604020202020204" pitchFamily="34" charset="0"/>
                <a:cs typeface="Arial" panose="020B0604020202020204" pitchFamily="34" charset="0"/>
              </a:rPr>
              <a:t>recommendations</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42"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next</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steps.</a:t>
            </a:r>
            <a:endParaRPr lang="en-GB" sz="13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26560" cy="360045"/>
          </a:xfrm>
          <a:prstGeom prst="rect">
            <a:avLst/>
          </a:prstGeom>
        </p:spPr>
        <p:txBody>
          <a:bodyPr vert="horz" lIns="95527" tIns="47764" rIns="95527" bIns="47764" rtlCol="0"/>
          <a:lstStyle>
            <a:lvl1pPr algn="l">
              <a:defRPr sz="1300"/>
            </a:lvl1pPr>
          </a:lstStyle>
          <a:p>
            <a:endParaRPr lang="cs-CZ"/>
          </a:p>
        </p:txBody>
      </p:sp>
      <p:sp>
        <p:nvSpPr>
          <p:cNvPr id="3" name="Date Placeholder 2"/>
          <p:cNvSpPr>
            <a:spLocks noGrp="1"/>
          </p:cNvSpPr>
          <p:nvPr>
            <p:ph type="dt" idx="1"/>
          </p:nvPr>
        </p:nvSpPr>
        <p:spPr>
          <a:xfrm>
            <a:off x="5525348" y="1"/>
            <a:ext cx="4226560" cy="360045"/>
          </a:xfrm>
          <a:prstGeom prst="rect">
            <a:avLst/>
          </a:prstGeom>
        </p:spPr>
        <p:txBody>
          <a:bodyPr vert="horz" lIns="95527" tIns="47764" rIns="95527" bIns="47764" rtlCol="0"/>
          <a:lstStyle>
            <a:lvl1pPr algn="r">
              <a:defRPr sz="1300"/>
            </a:lvl1pPr>
          </a:lstStyle>
          <a:p>
            <a:fld id="{B7268E1E-0E44-426D-905E-8AD9B19D2182}" type="datetimeFigureOut">
              <a:rPr lang="cs-CZ" smtClean="0"/>
              <a:t>10.05.2024</a:t>
            </a:fld>
            <a:endParaRPr lang="cs-CZ"/>
          </a:p>
        </p:txBody>
      </p:sp>
      <p:sp>
        <p:nvSpPr>
          <p:cNvPr id="4" name="Slide Image Placeholder 3"/>
          <p:cNvSpPr>
            <a:spLocks noGrp="1" noRot="1" noChangeAspect="1"/>
          </p:cNvSpPr>
          <p:nvPr>
            <p:ph type="sldImg" idx="2"/>
          </p:nvPr>
        </p:nvSpPr>
        <p:spPr>
          <a:xfrm>
            <a:off x="2481263" y="539750"/>
            <a:ext cx="4789487" cy="2693988"/>
          </a:xfrm>
          <a:prstGeom prst="rect">
            <a:avLst/>
          </a:prstGeom>
          <a:noFill/>
          <a:ln w="12700">
            <a:solidFill>
              <a:prstClr val="black"/>
            </a:solidFill>
          </a:ln>
        </p:spPr>
        <p:txBody>
          <a:bodyPr vert="horz" lIns="95527" tIns="47764" rIns="95527" bIns="47764" rtlCol="0" anchor="ctr"/>
          <a:lstStyle/>
          <a:p>
            <a:endParaRPr lang="cs-CZ"/>
          </a:p>
        </p:txBody>
      </p:sp>
      <p:sp>
        <p:nvSpPr>
          <p:cNvPr id="5" name="Notes Placeholder 4"/>
          <p:cNvSpPr>
            <a:spLocks noGrp="1"/>
          </p:cNvSpPr>
          <p:nvPr>
            <p:ph type="body" sz="quarter" idx="3"/>
          </p:nvPr>
        </p:nvSpPr>
        <p:spPr>
          <a:xfrm>
            <a:off x="975361" y="3413760"/>
            <a:ext cx="7802880" cy="3235405"/>
          </a:xfrm>
          <a:prstGeom prst="rect">
            <a:avLst/>
          </a:prstGeom>
        </p:spPr>
        <p:txBody>
          <a:bodyPr vert="horz" lIns="95527" tIns="47764" rIns="95527" bIns="47764" rtlCol="0"/>
          <a:lstStyle/>
          <a:p>
            <a:pPr marL="13268" marR="86240">
              <a:lnSpc>
                <a:spcPct val="97500"/>
              </a:lnSpc>
              <a:spcBef>
                <a:spcPts val="141"/>
              </a:spcBef>
            </a:pP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found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total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16</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unique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posts </a:t>
            </a:r>
            <a:r>
              <a:rPr lang="en-GB" sz="1300" dirty="0">
                <a:latin typeface="Arial" panose="020B0604020202020204" pitchFamily="34" charset="0"/>
                <a:cs typeface="Arial" panose="020B0604020202020204" pitchFamily="34" charset="0"/>
              </a:rPr>
              <a:t>across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sample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dataset.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includes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things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Science</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and </a:t>
            </a:r>
            <a:r>
              <a:rPr lang="en-GB" sz="1300" spc="-10" dirty="0">
                <a:latin typeface="Arial" panose="020B0604020202020204" pitchFamily="34" charset="0"/>
                <a:cs typeface="Arial" panose="020B0604020202020204" pitchFamily="34" charset="0"/>
              </a:rPr>
              <a:t>Animals.</a:t>
            </a:r>
            <a:endParaRPr lang="en-GB" sz="1300" dirty="0">
              <a:latin typeface="Arial" panose="020B0604020202020204" pitchFamily="34" charset="0"/>
              <a:cs typeface="Arial" panose="020B0604020202020204" pitchFamily="34" charset="0"/>
            </a:endParaRPr>
          </a:p>
          <a:p>
            <a:pPr marL="13268" marR="53734">
              <a:lnSpc>
                <a:spcPct val="105000"/>
              </a:lnSpc>
              <a:spcBef>
                <a:spcPts val="1431"/>
              </a:spcBef>
            </a:pP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there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1897</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reactions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just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animal</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alone! </a:t>
            </a:r>
            <a:r>
              <a:rPr lang="en-GB" sz="1300" dirty="0">
                <a:latin typeface="Arial" panose="020B0604020202020204" pitchFamily="34" charset="0"/>
                <a:cs typeface="Arial" panose="020B0604020202020204" pitchFamily="34" charset="0"/>
              </a:rPr>
              <a:t>People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obviously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really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like</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animals!</a:t>
            </a:r>
            <a:endParaRPr lang="en-GB" sz="1300" dirty="0">
              <a:latin typeface="Arial" panose="020B0604020202020204" pitchFamily="34" charset="0"/>
              <a:cs typeface="Arial" panose="020B0604020202020204" pitchFamily="34" charset="0"/>
            </a:endParaRPr>
          </a:p>
          <a:p>
            <a:pPr marL="13268" marR="172480">
              <a:spcBef>
                <a:spcPts val="1426"/>
              </a:spcBef>
            </a:pP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also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common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month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users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was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January.</a:t>
            </a:r>
            <a:r>
              <a:rPr lang="en-GB" sz="1300" spc="-1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This </a:t>
            </a:r>
            <a:r>
              <a:rPr lang="en-GB" sz="1300" dirty="0">
                <a:latin typeface="Arial" panose="020B0604020202020204" pitchFamily="34" charset="0"/>
                <a:cs typeface="Arial" panose="020B0604020202020204" pitchFamily="34" charset="0"/>
              </a:rPr>
              <a:t>aligns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seasonal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trends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social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media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users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feel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need</a:t>
            </a:r>
            <a:r>
              <a:rPr lang="en-GB" sz="1300" spc="-26" dirty="0">
                <a:latin typeface="Arial" panose="020B0604020202020204" pitchFamily="34" charset="0"/>
                <a:cs typeface="Arial" panose="020B0604020202020204" pitchFamily="34" charset="0"/>
              </a:rPr>
              <a:t> to </a:t>
            </a:r>
            <a:r>
              <a:rPr lang="en-GB" sz="1300" dirty="0">
                <a:latin typeface="Arial" panose="020B0604020202020204" pitchFamily="34" charset="0"/>
                <a:cs typeface="Arial" panose="020B0604020202020204" pitchFamily="34" charset="0"/>
              </a:rPr>
              <a:t>reconnect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people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after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calendar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events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such</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as</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Christmas.</a:t>
            </a:r>
            <a:endParaRPr lang="en-GB" sz="1300" dirty="0">
              <a:latin typeface="Arial" panose="020B0604020202020204" pitchFamily="34" charset="0"/>
              <a:cs typeface="Arial" panose="020B0604020202020204" pitchFamily="34" charset="0"/>
            </a:endParaRPr>
          </a:p>
          <a:p>
            <a:pPr>
              <a:spcBef>
                <a:spcPts val="157"/>
              </a:spcBef>
            </a:pPr>
            <a:endParaRPr lang="en-GB" sz="1300" dirty="0">
              <a:latin typeface="Arial" panose="020B0604020202020204" pitchFamily="34" charset="0"/>
              <a:cs typeface="Arial" panose="020B0604020202020204" pitchFamily="34" charset="0"/>
            </a:endParaRPr>
          </a:p>
          <a:p>
            <a:pPr marL="13268" marR="5307">
              <a:lnSpc>
                <a:spcPts val="1483"/>
              </a:lnSpc>
            </a:pPr>
            <a:r>
              <a:rPr lang="en-GB" sz="1300" dirty="0">
                <a:latin typeface="Arial" panose="020B0604020202020204" pitchFamily="34" charset="0"/>
                <a:cs typeface="Arial" panose="020B0604020202020204" pitchFamily="34" charset="0"/>
              </a:rPr>
              <a:t>But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now,</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question...</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which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what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were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popular </a:t>
            </a:r>
            <a:r>
              <a:rPr lang="en-GB" sz="1300" dirty="0">
                <a:latin typeface="Arial" panose="020B0604020202020204" pitchFamily="34" charset="0"/>
                <a:cs typeface="Arial" panose="020B0604020202020204" pitchFamily="34" charset="0"/>
              </a:rPr>
              <a:t>categories</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posts?</a:t>
            </a:r>
            <a:endParaRPr lang="en-GB" sz="1300"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
          </p:nvPr>
        </p:nvSpPr>
        <p:spPr>
          <a:xfrm>
            <a:off x="0" y="6827520"/>
            <a:ext cx="4226560" cy="358379"/>
          </a:xfrm>
          <a:prstGeom prst="rect">
            <a:avLst/>
          </a:prstGeom>
        </p:spPr>
        <p:txBody>
          <a:bodyPr vert="horz" lIns="95527" tIns="47764" rIns="95527" bIns="47764" rtlCol="0" anchor="b"/>
          <a:lstStyle>
            <a:lvl1pPr algn="l">
              <a:defRPr sz="1300"/>
            </a:lvl1pPr>
          </a:lstStyle>
          <a:p>
            <a:endParaRPr lang="cs-CZ"/>
          </a:p>
        </p:txBody>
      </p:sp>
      <p:sp>
        <p:nvSpPr>
          <p:cNvPr id="7" name="Slide Number Placeholder 6"/>
          <p:cNvSpPr>
            <a:spLocks noGrp="1"/>
          </p:cNvSpPr>
          <p:nvPr>
            <p:ph type="sldNum" sz="quarter" idx="5"/>
          </p:nvPr>
        </p:nvSpPr>
        <p:spPr>
          <a:xfrm>
            <a:off x="5525348" y="6827520"/>
            <a:ext cx="4226560" cy="358379"/>
          </a:xfrm>
          <a:prstGeom prst="rect">
            <a:avLst/>
          </a:prstGeom>
        </p:spPr>
        <p:txBody>
          <a:bodyPr vert="horz" lIns="95527" tIns="47764" rIns="95527" bIns="47764" rtlCol="0" anchor="b"/>
          <a:lstStyle>
            <a:lvl1pPr algn="r">
              <a:defRPr sz="13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81263" y="539750"/>
            <a:ext cx="4789487" cy="2693988"/>
          </a:xfrm>
        </p:spPr>
      </p:sp>
      <p:sp>
        <p:nvSpPr>
          <p:cNvPr id="3" name="Notes Placeholder 2"/>
          <p:cNvSpPr>
            <a:spLocks noGrp="1"/>
          </p:cNvSpPr>
          <p:nvPr>
            <p:ph type="body" idx="1"/>
          </p:nvPr>
        </p:nvSpPr>
        <p:spPr/>
        <p:txBody>
          <a:bodyPr/>
          <a:lstStyle/>
          <a:p>
            <a:pPr marL="13268" marR="80933">
              <a:lnSpc>
                <a:spcPct val="97500"/>
              </a:lnSpc>
              <a:spcBef>
                <a:spcPts val="141"/>
              </a:spcBef>
            </a:pP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analysis,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top</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posts </a:t>
            </a:r>
            <a:r>
              <a:rPr lang="en-GB" sz="1300" dirty="0">
                <a:latin typeface="Arial" panose="020B0604020202020204" pitchFamily="34" charset="0"/>
                <a:cs typeface="Arial" panose="020B0604020202020204" pitchFamily="34" charset="0"/>
              </a:rPr>
              <a:t>were</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animals,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science,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healthy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eating,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technology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descending order.</a:t>
            </a:r>
            <a:endParaRPr lang="en-GB" sz="1300" dirty="0">
              <a:latin typeface="Arial" panose="020B0604020202020204" pitchFamily="34" charset="0"/>
              <a:cs typeface="Arial" panose="020B0604020202020204" pitchFamily="34" charset="0"/>
            </a:endParaRPr>
          </a:p>
          <a:p>
            <a:pPr>
              <a:spcBef>
                <a:spcPts val="47"/>
              </a:spcBef>
            </a:pPr>
            <a:endParaRPr lang="en-GB" sz="1300" dirty="0">
              <a:latin typeface="Arial" panose="020B0604020202020204" pitchFamily="34" charset="0"/>
              <a:cs typeface="Arial" panose="020B0604020202020204" pitchFamily="34" charset="0"/>
            </a:endParaRPr>
          </a:p>
          <a:p>
            <a:pPr marL="13268" marR="147271">
              <a:lnSpc>
                <a:spcPct val="100800"/>
              </a:lnSpc>
              <a:spcBef>
                <a:spcPts val="5"/>
              </a:spcBef>
            </a:pPr>
            <a:r>
              <a:rPr lang="en-GB" sz="1300" dirty="0">
                <a:latin typeface="Arial" panose="020B0604020202020204" pitchFamily="34" charset="0"/>
                <a:cs typeface="Arial" panose="020B0604020202020204" pitchFamily="34" charset="0"/>
              </a:rPr>
              <a:t>Animals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had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aggregate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popularity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score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around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74965.</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very </a:t>
            </a:r>
            <a:r>
              <a:rPr lang="en-GB" sz="1300" dirty="0">
                <a:latin typeface="Arial" panose="020B0604020202020204" pitchFamily="34" charset="0"/>
                <a:cs typeface="Arial" panose="020B0604020202020204" pitchFamily="34" charset="0"/>
              </a:rPr>
              <a:t>interesting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both</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healthy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eating</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within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top</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really</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shows </a:t>
            </a:r>
            <a:r>
              <a:rPr lang="en-GB" sz="1300" dirty="0">
                <a:latin typeface="Arial" panose="020B0604020202020204" pitchFamily="34" charset="0"/>
                <a:cs typeface="Arial" panose="020B0604020202020204" pitchFamily="34" charset="0"/>
              </a:rPr>
              <a:t>that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highly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engaging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Healthy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eating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ranks</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slightly </a:t>
            </a:r>
            <a:r>
              <a:rPr lang="en-GB" sz="1300" dirty="0">
                <a:latin typeface="Arial" panose="020B0604020202020204" pitchFamily="34" charset="0"/>
                <a:cs typeface="Arial" panose="020B0604020202020204" pitchFamily="34" charset="0"/>
              </a:rPr>
              <a:t>higher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food,</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perhaps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base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skewed</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towards</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healthy </a:t>
            </a:r>
            <a:r>
              <a:rPr lang="en-GB" sz="1300" dirty="0">
                <a:latin typeface="Arial" panose="020B0604020202020204" pitchFamily="34" charset="0"/>
                <a:cs typeface="Arial" panose="020B0604020202020204" pitchFamily="34" charset="0"/>
              </a:rPr>
              <a:t>eaters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health-</a:t>
            </a:r>
            <a:r>
              <a:rPr lang="en-GB" sz="1300" dirty="0">
                <a:latin typeface="Arial" panose="020B0604020202020204" pitchFamily="34" charset="0"/>
                <a:cs typeface="Arial" panose="020B0604020202020204" pitchFamily="34" charset="0"/>
              </a:rPr>
              <a:t>conscious</a:t>
            </a:r>
            <a:r>
              <a:rPr lang="en-GB" sz="1300" spc="-1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people.</a:t>
            </a:r>
            <a:endParaRPr lang="en-GB" sz="1300" dirty="0">
              <a:latin typeface="Arial" panose="020B0604020202020204" pitchFamily="34" charset="0"/>
              <a:cs typeface="Arial" panose="020B0604020202020204" pitchFamily="34" charset="0"/>
            </a:endParaRPr>
          </a:p>
          <a:p>
            <a:pPr>
              <a:spcBef>
                <a:spcPts val="119"/>
              </a:spcBef>
            </a:pPr>
            <a:endParaRPr lang="en-GB" sz="1300" dirty="0">
              <a:latin typeface="Arial" panose="020B0604020202020204" pitchFamily="34" charset="0"/>
              <a:cs typeface="Arial" panose="020B0604020202020204" pitchFamily="34" charset="0"/>
            </a:endParaRPr>
          </a:p>
          <a:p>
            <a:pPr marL="13268" marR="5307">
              <a:lnSpc>
                <a:spcPct val="97500"/>
              </a:lnSpc>
              <a:spcBef>
                <a:spcPts val="5"/>
              </a:spcBef>
            </a:pPr>
            <a:r>
              <a:rPr lang="en-GB" sz="1300" dirty="0">
                <a:latin typeface="Arial" panose="020B0604020202020204" pitchFamily="34" charset="0"/>
                <a:cs typeface="Arial" panose="020B0604020202020204" pitchFamily="34" charset="0"/>
              </a:rPr>
              <a:t>Finally,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also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interesting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science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technology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too.</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may</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suggest </a:t>
            </a:r>
            <a:r>
              <a:rPr lang="en-GB" sz="1300" dirty="0">
                <a:latin typeface="Arial" panose="020B0604020202020204" pitchFamily="34" charset="0"/>
                <a:cs typeface="Arial" panose="020B0604020202020204" pitchFamily="34" charset="0"/>
              </a:rPr>
              <a:t>that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people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enjoy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consuming</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factual</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snippets</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2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they </a:t>
            </a:r>
            <a:r>
              <a:rPr lang="en-GB" sz="1300" dirty="0">
                <a:latin typeface="Arial" panose="020B0604020202020204" pitchFamily="34" charset="0"/>
                <a:cs typeface="Arial" panose="020B0604020202020204" pitchFamily="34" charset="0"/>
              </a:rPr>
              <a:t>can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learn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something</a:t>
            </a:r>
            <a:r>
              <a:rPr lang="en-GB" sz="1300" spc="-3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from.</a:t>
            </a:r>
            <a:endParaRPr lang="en-GB" sz="13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46391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81263" y="539750"/>
            <a:ext cx="4789487" cy="2693988"/>
          </a:xfrm>
        </p:spPr>
      </p:sp>
      <p:sp>
        <p:nvSpPr>
          <p:cNvPr id="3" name="Notes Placeholder 2"/>
          <p:cNvSpPr>
            <a:spLocks noGrp="1"/>
          </p:cNvSpPr>
          <p:nvPr>
            <p:ph type="body" idx="1"/>
          </p:nvPr>
        </p:nvSpPr>
        <p:spPr/>
        <p:txBody>
          <a:bodyPr/>
          <a:lstStyle/>
          <a:p>
            <a:pPr marL="13268" marR="184421">
              <a:lnSpc>
                <a:spcPct val="99400"/>
              </a:lnSpc>
              <a:spcBef>
                <a:spcPts val="110"/>
              </a:spcBef>
            </a:pPr>
            <a:r>
              <a:rPr lang="en-GB" sz="1300" dirty="0">
                <a:latin typeface="Arial" panose="020B0604020202020204" pitchFamily="34" charset="0"/>
                <a:cs typeface="Arial" panose="020B0604020202020204" pitchFamily="34" charset="0"/>
              </a:rPr>
              <a:t>Additionally,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see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chart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split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popularity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between</a:t>
            </a:r>
            <a:r>
              <a:rPr lang="en-GB" sz="1300" spc="-26" dirty="0">
                <a:latin typeface="Arial" panose="020B0604020202020204" pitchFamily="34" charset="0"/>
                <a:cs typeface="Arial" panose="020B0604020202020204" pitchFamily="34" charset="0"/>
              </a:rPr>
              <a:t> the </a:t>
            </a:r>
            <a:r>
              <a:rPr lang="en-GB" sz="1300" dirty="0">
                <a:latin typeface="Arial" panose="020B0604020202020204" pitchFamily="34" charset="0"/>
                <a:cs typeface="Arial" panose="020B0604020202020204" pitchFamily="34" charset="0"/>
              </a:rPr>
              <a:t>top</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5</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not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much</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difference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between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share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6" dirty="0">
                <a:latin typeface="Arial" panose="020B0604020202020204" pitchFamily="34" charset="0"/>
                <a:cs typeface="Arial" panose="020B0604020202020204" pitchFamily="34" charset="0"/>
              </a:rPr>
              <a:t> </a:t>
            </a:r>
            <a:r>
              <a:rPr lang="en-GB" sz="1300" spc="-21" dirty="0">
                <a:latin typeface="Arial" panose="020B0604020202020204" pitchFamily="34" charset="0"/>
                <a:cs typeface="Arial" panose="020B0604020202020204" pitchFamily="34" charset="0"/>
              </a:rPr>
              <a:t>each </a:t>
            </a:r>
            <a:r>
              <a:rPr lang="en-GB" sz="1300" dirty="0">
                <a:latin typeface="Arial" panose="020B0604020202020204" pitchFamily="34" charset="0"/>
                <a:cs typeface="Arial" panose="020B0604020202020204" pitchFamily="34" charset="0"/>
              </a:rPr>
              <a:t>category,</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however,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difference</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between</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1st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animals</a:t>
            </a:r>
            <a:r>
              <a:rPr lang="en-GB" sz="1300" spc="-31" dirty="0">
                <a:latin typeface="Arial" panose="020B0604020202020204" pitchFamily="34" charset="0"/>
                <a:cs typeface="Arial" panose="020B0604020202020204" pitchFamily="34" charset="0"/>
              </a:rPr>
              <a:t> </a:t>
            </a:r>
            <a:r>
              <a:rPr lang="en-GB" sz="1300" spc="-26" dirty="0">
                <a:latin typeface="Arial" panose="020B0604020202020204" pitchFamily="34" charset="0"/>
                <a:cs typeface="Arial" panose="020B0604020202020204" pitchFamily="34" charset="0"/>
              </a:rPr>
              <a:t>and </a:t>
            </a:r>
            <a:r>
              <a:rPr lang="en-GB" sz="1300" dirty="0">
                <a:latin typeface="Arial" panose="020B0604020202020204" pitchFamily="34" charset="0"/>
                <a:cs typeface="Arial" panose="020B0604020202020204" pitchFamily="34" charset="0"/>
              </a:rPr>
              <a:t>the</a:t>
            </a:r>
            <a:r>
              <a:rPr lang="en-GB" sz="1300" spc="-37"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2nd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science,</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largest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gap</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equal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1.1%.</a:t>
            </a:r>
            <a:endParaRPr lang="en-GB" sz="1300" dirty="0">
              <a:latin typeface="Arial" panose="020B0604020202020204" pitchFamily="34" charset="0"/>
              <a:cs typeface="Arial" panose="020B0604020202020204" pitchFamily="34" charset="0"/>
            </a:endParaRPr>
          </a:p>
          <a:p>
            <a:pPr>
              <a:spcBef>
                <a:spcPts val="89"/>
              </a:spcBef>
            </a:pPr>
            <a:endParaRPr lang="en-GB" sz="1300" dirty="0">
              <a:latin typeface="Arial" panose="020B0604020202020204" pitchFamily="34" charset="0"/>
              <a:cs typeface="Arial" panose="020B0604020202020204" pitchFamily="34" charset="0"/>
            </a:endParaRPr>
          </a:p>
          <a:p>
            <a:pPr marL="13268" marR="5307"/>
            <a:r>
              <a:rPr lang="en-GB" sz="1300" dirty="0">
                <a:latin typeface="Arial" panose="020B0604020202020204" pitchFamily="34" charset="0"/>
                <a:cs typeface="Arial" panose="020B0604020202020204" pitchFamily="34" charset="0"/>
              </a:rPr>
              <a:t>In</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business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terms,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this</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could</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suggest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most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21"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animals,</a:t>
            </a:r>
            <a:r>
              <a:rPr lang="en-GB" sz="1300" spc="522"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tailing</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away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from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rest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of</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categories</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may</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continue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get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more</a:t>
            </a:r>
            <a:r>
              <a:rPr lang="en-GB" sz="1300" spc="-26" dirty="0">
                <a:latin typeface="Arial" panose="020B0604020202020204" pitchFamily="34" charset="0"/>
                <a:cs typeface="Arial" panose="020B0604020202020204" pitchFamily="34" charset="0"/>
              </a:rPr>
              <a:t> and </a:t>
            </a:r>
            <a:r>
              <a:rPr lang="en-GB" sz="1300" dirty="0">
                <a:latin typeface="Arial" panose="020B0604020202020204" pitchFamily="34" charset="0"/>
                <a:cs typeface="Arial" panose="020B0604020202020204" pitchFamily="34" charset="0"/>
              </a:rPr>
              <a:t>more</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popular.</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avoid</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issue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where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1</a:t>
            </a:r>
            <a:r>
              <a:rPr lang="en-GB" sz="1300" spc="-3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category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consumes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entire </a:t>
            </a:r>
            <a:r>
              <a:rPr lang="en-GB" sz="1300" dirty="0">
                <a:latin typeface="Arial" panose="020B0604020202020204" pitchFamily="34" charset="0"/>
                <a:cs typeface="Arial" panose="020B0604020202020204" pitchFamily="34" charset="0"/>
              </a:rPr>
              <a:t>platform,</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it</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will</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important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for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you</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ensure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that</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any</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algorithms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used</a:t>
            </a:r>
            <a:r>
              <a:rPr lang="en-GB" sz="1300" spc="-26" dirty="0">
                <a:latin typeface="Arial" panose="020B0604020202020204" pitchFamily="34" charset="0"/>
                <a:cs typeface="Arial" panose="020B0604020202020204" pitchFamily="34" charset="0"/>
              </a:rPr>
              <a:t> to</a:t>
            </a:r>
            <a:r>
              <a:rPr lang="en-GB" sz="1300" spc="522"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govern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content</a:t>
            </a:r>
            <a:r>
              <a:rPr lang="en-GB" sz="1300" spc="-1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on</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platform</a:t>
            </a:r>
            <a:r>
              <a:rPr lang="en-GB" sz="1300" spc="-1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gives</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a</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fair</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balance</a:t>
            </a:r>
            <a:r>
              <a:rPr lang="en-GB" sz="1300" spc="-26"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to</a:t>
            </a:r>
            <a:r>
              <a:rPr lang="en-GB" sz="1300" spc="-21"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the</a:t>
            </a:r>
            <a:r>
              <a:rPr lang="en-GB" sz="1300" spc="-26"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content</a:t>
            </a:r>
            <a:r>
              <a:rPr lang="en-GB" sz="1300" spc="522" dirty="0">
                <a:latin typeface="Arial" panose="020B0604020202020204" pitchFamily="34" charset="0"/>
                <a:cs typeface="Arial" panose="020B0604020202020204" pitchFamily="34" charset="0"/>
              </a:rPr>
              <a:t> </a:t>
            </a:r>
            <a:r>
              <a:rPr lang="en-GB" sz="1300" spc="-10" dirty="0">
                <a:latin typeface="Arial" panose="020B0604020202020204" pitchFamily="34" charset="0"/>
                <a:cs typeface="Arial" panose="020B0604020202020204" pitchFamily="34" charset="0"/>
              </a:rPr>
              <a:t>categories.</a:t>
            </a:r>
            <a:endParaRPr lang="en-GB" sz="13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61886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63A22F8C-7DE2-1F62-F95D-4ABCDC082039}"/>
              </a:ext>
            </a:extLst>
          </p:cNvPr>
          <p:cNvGrpSpPr/>
          <p:nvPr/>
        </p:nvGrpSpPr>
        <p:grpSpPr>
          <a:xfrm>
            <a:off x="6545735" y="406153"/>
            <a:ext cx="10042534" cy="9474693"/>
            <a:chOff x="0" y="0"/>
            <a:chExt cx="13390046" cy="12632924"/>
          </a:xfrm>
        </p:grpSpPr>
        <p:pic>
          <p:nvPicPr>
            <p:cNvPr id="7" name="Picture 4">
              <a:extLst>
                <a:ext uri="{FF2B5EF4-FFF2-40B4-BE49-F238E27FC236}">
                  <a16:creationId xmlns:a16="http://schemas.microsoft.com/office/drawing/2014/main" id="{58268210-3F72-E77E-AB2C-0A34EB77CC1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8" name="Picture 5">
              <a:extLst>
                <a:ext uri="{FF2B5EF4-FFF2-40B4-BE49-F238E27FC236}">
                  <a16:creationId xmlns:a16="http://schemas.microsoft.com/office/drawing/2014/main" id="{3F9E312B-0464-5E62-6E55-0C614500932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9" name="Picture 6">
              <a:extLst>
                <a:ext uri="{FF2B5EF4-FFF2-40B4-BE49-F238E27FC236}">
                  <a16:creationId xmlns:a16="http://schemas.microsoft.com/office/drawing/2014/main" id="{DB3D6B4C-49E8-134B-0E83-573428D061F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10" name="Picture 7">
              <a:extLst>
                <a:ext uri="{FF2B5EF4-FFF2-40B4-BE49-F238E27FC236}">
                  <a16:creationId xmlns:a16="http://schemas.microsoft.com/office/drawing/2014/main" id="{B45FA9B0-F7E1-0C38-26E3-E39145DEFB5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11" name="Picture 8">
              <a:extLst>
                <a:ext uri="{FF2B5EF4-FFF2-40B4-BE49-F238E27FC236}">
                  <a16:creationId xmlns:a16="http://schemas.microsoft.com/office/drawing/2014/main" id="{C0F477FA-680D-41F7-52F4-03F50EC15C2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12" name="Picture 9">
              <a:extLst>
                <a:ext uri="{FF2B5EF4-FFF2-40B4-BE49-F238E27FC236}">
                  <a16:creationId xmlns:a16="http://schemas.microsoft.com/office/drawing/2014/main" id="{0B83460A-1F82-D09A-2881-7E4810602E6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3" name="Picture 10">
              <a:extLst>
                <a:ext uri="{FF2B5EF4-FFF2-40B4-BE49-F238E27FC236}">
                  <a16:creationId xmlns:a16="http://schemas.microsoft.com/office/drawing/2014/main" id="{F8992F51-3636-78A6-506A-B46C0C22559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4" name="Picture 11">
              <a:extLst>
                <a:ext uri="{FF2B5EF4-FFF2-40B4-BE49-F238E27FC236}">
                  <a16:creationId xmlns:a16="http://schemas.microsoft.com/office/drawing/2014/main" id="{E240372F-B110-A345-0112-21B9744A77C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5" name="Picture 12">
              <a:extLst>
                <a:ext uri="{FF2B5EF4-FFF2-40B4-BE49-F238E27FC236}">
                  <a16:creationId xmlns:a16="http://schemas.microsoft.com/office/drawing/2014/main" id="{CD23EBB4-97D1-C8DD-7951-8719457E568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6" name="Picture 13">
              <a:extLst>
                <a:ext uri="{FF2B5EF4-FFF2-40B4-BE49-F238E27FC236}">
                  <a16:creationId xmlns:a16="http://schemas.microsoft.com/office/drawing/2014/main" id="{AC8C29F7-8E78-C01B-27A4-383B5B583F5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7" name="Picture 14">
              <a:extLst>
                <a:ext uri="{FF2B5EF4-FFF2-40B4-BE49-F238E27FC236}">
                  <a16:creationId xmlns:a16="http://schemas.microsoft.com/office/drawing/2014/main" id="{FC3B207B-A9B4-B624-9633-1521695B30C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8" name="Picture 15">
              <a:extLst>
                <a:ext uri="{FF2B5EF4-FFF2-40B4-BE49-F238E27FC236}">
                  <a16:creationId xmlns:a16="http://schemas.microsoft.com/office/drawing/2014/main" id="{10E20DCF-A352-4B01-A144-DBD1D30E5A0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9" name="Picture 16">
              <a:extLst>
                <a:ext uri="{FF2B5EF4-FFF2-40B4-BE49-F238E27FC236}">
                  <a16:creationId xmlns:a16="http://schemas.microsoft.com/office/drawing/2014/main" id="{AC2DC78A-EB16-D490-208D-517A7495B95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20" name="Picture 17">
              <a:extLst>
                <a:ext uri="{FF2B5EF4-FFF2-40B4-BE49-F238E27FC236}">
                  <a16:creationId xmlns:a16="http://schemas.microsoft.com/office/drawing/2014/main" id="{46CA29BF-CE28-A93C-755E-F12CB5FC838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21" name="Picture 18">
              <a:extLst>
                <a:ext uri="{FF2B5EF4-FFF2-40B4-BE49-F238E27FC236}">
                  <a16:creationId xmlns:a16="http://schemas.microsoft.com/office/drawing/2014/main" id="{53729D3D-3AEB-08AD-0CA3-928C22D2FB2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22" name="Picture 19">
              <a:extLst>
                <a:ext uri="{FF2B5EF4-FFF2-40B4-BE49-F238E27FC236}">
                  <a16:creationId xmlns:a16="http://schemas.microsoft.com/office/drawing/2014/main" id="{923F4D3E-AC5C-F341-8545-7FA1D042CEF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 name="Group 20">
            <a:extLst>
              <a:ext uri="{FF2B5EF4-FFF2-40B4-BE49-F238E27FC236}">
                <a16:creationId xmlns:a16="http://schemas.microsoft.com/office/drawing/2014/main" id="{BAD0C3A9-C284-14D0-4A98-B324CB81DD42}"/>
              </a:ext>
            </a:extLst>
          </p:cNvPr>
          <p:cNvGrpSpPr/>
          <p:nvPr/>
        </p:nvGrpSpPr>
        <p:grpSpPr>
          <a:xfrm>
            <a:off x="1104900" y="824285"/>
            <a:ext cx="8750843" cy="8318192"/>
            <a:chOff x="0" y="0"/>
            <a:chExt cx="11667791" cy="11090922"/>
          </a:xfrm>
        </p:grpSpPr>
        <p:grpSp>
          <p:nvGrpSpPr>
            <p:cNvPr id="3" name="Group 21">
              <a:extLst>
                <a:ext uri="{FF2B5EF4-FFF2-40B4-BE49-F238E27FC236}">
                  <a16:creationId xmlns:a16="http://schemas.microsoft.com/office/drawing/2014/main" id="{AB3AEC7B-5B17-2F35-1A4F-9535D5C79BE6}"/>
                </a:ext>
              </a:extLst>
            </p:cNvPr>
            <p:cNvGrpSpPr>
              <a:grpSpLocks noChangeAspect="1"/>
            </p:cNvGrpSpPr>
            <p:nvPr/>
          </p:nvGrpSpPr>
          <p:grpSpPr>
            <a:xfrm>
              <a:off x="1931835" y="1354967"/>
              <a:ext cx="9735956" cy="9735956"/>
              <a:chOff x="0" y="0"/>
              <a:chExt cx="6350000" cy="6350000"/>
            </a:xfrm>
          </p:grpSpPr>
          <p:sp>
            <p:nvSpPr>
              <p:cNvPr id="5" name="Freeform 22">
                <a:extLst>
                  <a:ext uri="{FF2B5EF4-FFF2-40B4-BE49-F238E27FC236}">
                    <a16:creationId xmlns:a16="http://schemas.microsoft.com/office/drawing/2014/main" id="{574D91C0-274B-C03B-4CFC-9A30E35011C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4" name="Picture 23">
              <a:extLst>
                <a:ext uri="{FF2B5EF4-FFF2-40B4-BE49-F238E27FC236}">
                  <a16:creationId xmlns:a16="http://schemas.microsoft.com/office/drawing/2014/main" id="{E347A470-446E-EECD-05A5-6DEE7C191F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41" name="TextBox 40">
            <a:extLst>
              <a:ext uri="{FF2B5EF4-FFF2-40B4-BE49-F238E27FC236}">
                <a16:creationId xmlns:a16="http://schemas.microsoft.com/office/drawing/2014/main" id="{929F8337-1E2E-6CC5-2A18-98C97A6AC292}"/>
              </a:ext>
            </a:extLst>
          </p:cNvPr>
          <p:cNvSpPr txBox="1"/>
          <p:nvPr/>
        </p:nvSpPr>
        <p:spPr>
          <a:xfrm>
            <a:off x="2939221" y="3295627"/>
            <a:ext cx="4227534" cy="2939266"/>
          </a:xfrm>
          <a:prstGeom prst="rect">
            <a:avLst/>
          </a:prstGeom>
          <a:noFill/>
        </p:spPr>
        <p:txBody>
          <a:bodyPr wrap="square">
            <a:spAutoFit/>
          </a:bodyPr>
          <a:lstStyle/>
          <a:p>
            <a:pPr algn="ctr">
              <a:lnSpc>
                <a:spcPts val="11059"/>
              </a:lnSpc>
            </a:pPr>
            <a:r>
              <a:rPr lang="en-US" sz="9600" spc="-105" dirty="0">
                <a:solidFill>
                  <a:srgbClr val="FFFFFF"/>
                </a:solidFill>
                <a:latin typeface="Arial" panose="020B0604020202020204" pitchFamily="34" charset="0"/>
                <a:cs typeface="Arial" panose="020B0604020202020204" pitchFamily="34" charset="0"/>
              </a:rPr>
              <a:t>Social Buzz</a:t>
            </a:r>
          </a:p>
        </p:txBody>
      </p:sp>
    </p:spTree>
    <p:extLst>
      <p:ext uri="{BB962C8B-B14F-4D97-AF65-F5344CB8AC3E}">
        <p14:creationId xmlns:p14="http://schemas.microsoft.com/office/powerpoint/2010/main" val="274977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TextBox 18">
            <a:extLst>
              <a:ext uri="{FF2B5EF4-FFF2-40B4-BE49-F238E27FC236}">
                <a16:creationId xmlns:a16="http://schemas.microsoft.com/office/drawing/2014/main" id="{BACE1FDC-FC3F-6C0A-E99B-34D189CAA798}"/>
              </a:ext>
            </a:extLst>
          </p:cNvPr>
          <p:cNvSpPr txBox="1"/>
          <p:nvPr/>
        </p:nvSpPr>
        <p:spPr>
          <a:xfrm>
            <a:off x="11581833" y="1460597"/>
            <a:ext cx="5271700" cy="1661993"/>
          </a:xfrm>
          <a:prstGeom prst="rect">
            <a:avLst/>
          </a:prstGeom>
          <a:noFill/>
        </p:spPr>
        <p:txBody>
          <a:bodyPr wrap="none" rtlCol="0">
            <a:spAutoFit/>
          </a:bodyPr>
          <a:lstStyle/>
          <a:p>
            <a:r>
              <a:rPr lang="en-GB" sz="2400" dirty="0"/>
              <a:t>ANALYSIS</a:t>
            </a:r>
          </a:p>
          <a:p>
            <a:endParaRPr lang="en-GB" dirty="0"/>
          </a:p>
          <a:p>
            <a:r>
              <a:rPr lang="en-GB" sz="2000" dirty="0"/>
              <a:t>Animals and Science are the two most popular</a:t>
            </a:r>
          </a:p>
          <a:p>
            <a:r>
              <a:rPr lang="en-GB" sz="2000" dirty="0"/>
              <a:t>categories of content, showing that people enjoy</a:t>
            </a:r>
          </a:p>
          <a:p>
            <a:r>
              <a:rPr lang="en-GB" sz="2000" dirty="0"/>
              <a:t>“real-life” and “factual” content the most. </a:t>
            </a:r>
          </a:p>
        </p:txBody>
      </p:sp>
      <p:sp>
        <p:nvSpPr>
          <p:cNvPr id="27" name="TextBox 26">
            <a:extLst>
              <a:ext uri="{FF2B5EF4-FFF2-40B4-BE49-F238E27FC236}">
                <a16:creationId xmlns:a16="http://schemas.microsoft.com/office/drawing/2014/main" id="{E0BDD63A-6A76-7AA7-60A9-E95EF6922FDF}"/>
              </a:ext>
            </a:extLst>
          </p:cNvPr>
          <p:cNvSpPr txBox="1"/>
          <p:nvPr/>
        </p:nvSpPr>
        <p:spPr>
          <a:xfrm>
            <a:off x="11581833" y="3862491"/>
            <a:ext cx="5505931" cy="2585323"/>
          </a:xfrm>
          <a:prstGeom prst="rect">
            <a:avLst/>
          </a:prstGeom>
          <a:noFill/>
        </p:spPr>
        <p:txBody>
          <a:bodyPr wrap="none" rtlCol="0">
            <a:spAutoFit/>
          </a:bodyPr>
          <a:lstStyle/>
          <a:p>
            <a:r>
              <a:rPr lang="en-GB" sz="2400" dirty="0"/>
              <a:t>INSIGHTS</a:t>
            </a:r>
          </a:p>
          <a:p>
            <a:endParaRPr lang="en-GB" dirty="0"/>
          </a:p>
          <a:p>
            <a:r>
              <a:rPr lang="en-GB" sz="2000" dirty="0"/>
              <a:t>Food is a common theme with top 5 categories</a:t>
            </a:r>
          </a:p>
          <a:p>
            <a:r>
              <a:rPr lang="en-GB" sz="2000" dirty="0"/>
              <a:t>with “Healthy Eating” ranking the highest. This way</a:t>
            </a:r>
          </a:p>
          <a:p>
            <a:r>
              <a:rPr lang="en-GB" sz="2000" dirty="0"/>
              <a:t>give an indication to the audience within your user</a:t>
            </a:r>
          </a:p>
          <a:p>
            <a:r>
              <a:rPr lang="en-GB" sz="2000" dirty="0"/>
              <a:t>base. You could use this insight to create a</a:t>
            </a:r>
          </a:p>
          <a:p>
            <a:r>
              <a:rPr lang="en-GB" sz="2000" dirty="0"/>
              <a:t>campaign and work with </a:t>
            </a:r>
            <a:r>
              <a:rPr lang="en-GB" sz="2000" dirty="0" err="1"/>
              <a:t>healty</a:t>
            </a:r>
            <a:r>
              <a:rPr lang="en-GB" sz="2000" dirty="0"/>
              <a:t> eating brands to</a:t>
            </a:r>
          </a:p>
          <a:p>
            <a:r>
              <a:rPr lang="en-GB" sz="2000" dirty="0"/>
              <a:t>boost user engagement.</a:t>
            </a:r>
          </a:p>
        </p:txBody>
      </p:sp>
      <p:sp>
        <p:nvSpPr>
          <p:cNvPr id="28" name="TextBox 27">
            <a:extLst>
              <a:ext uri="{FF2B5EF4-FFF2-40B4-BE49-F238E27FC236}">
                <a16:creationId xmlns:a16="http://schemas.microsoft.com/office/drawing/2014/main" id="{399E1B9B-922A-E257-7801-8B93BD5965EC}"/>
              </a:ext>
            </a:extLst>
          </p:cNvPr>
          <p:cNvSpPr txBox="1"/>
          <p:nvPr/>
        </p:nvSpPr>
        <p:spPr>
          <a:xfrm>
            <a:off x="11581833" y="6934984"/>
            <a:ext cx="5688737" cy="1969770"/>
          </a:xfrm>
          <a:prstGeom prst="rect">
            <a:avLst/>
          </a:prstGeom>
          <a:noFill/>
        </p:spPr>
        <p:txBody>
          <a:bodyPr wrap="none" rtlCol="0">
            <a:spAutoFit/>
          </a:bodyPr>
          <a:lstStyle/>
          <a:p>
            <a:r>
              <a:rPr lang="en-GB" sz="2400" dirty="0"/>
              <a:t>NEXT STEPS</a:t>
            </a:r>
          </a:p>
          <a:p>
            <a:endParaRPr lang="en-GB" dirty="0"/>
          </a:p>
          <a:p>
            <a:r>
              <a:rPr lang="en-GB" sz="2000" dirty="0"/>
              <a:t>This ad-hoc analysis is insightful, but it’s time to take</a:t>
            </a:r>
          </a:p>
          <a:p>
            <a:r>
              <a:rPr lang="en-GB" sz="2000" dirty="0"/>
              <a:t>this  analysis into large scale production for real-time</a:t>
            </a:r>
          </a:p>
          <a:p>
            <a:r>
              <a:rPr lang="en-GB" sz="2000" dirty="0"/>
              <a:t>understanding  of your business. We can show you</a:t>
            </a:r>
          </a:p>
          <a:p>
            <a:r>
              <a:rPr lang="en-GB" sz="2000" dirty="0"/>
              <a:t>how to do this.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2000" spc="-19" dirty="0">
                  <a:solidFill>
                    <a:srgbClr val="000000"/>
                  </a:solidFill>
                  <a:latin typeface="+mj-lt"/>
                </a:rPr>
                <a:t>Project recap</a:t>
              </a:r>
            </a:p>
            <a:p>
              <a:pPr>
                <a:lnSpc>
                  <a:spcPts val="2660"/>
                </a:lnSpc>
              </a:pPr>
              <a:r>
                <a:rPr lang="en-US" sz="2000" spc="-19" dirty="0">
                  <a:solidFill>
                    <a:srgbClr val="000000"/>
                  </a:solidFill>
                  <a:latin typeface="+mj-lt"/>
                </a:rPr>
                <a:t>Problem</a:t>
              </a:r>
            </a:p>
            <a:p>
              <a:pPr>
                <a:lnSpc>
                  <a:spcPts val="2660"/>
                </a:lnSpc>
              </a:pPr>
              <a:r>
                <a:rPr lang="en-US" sz="2000" spc="-19" dirty="0">
                  <a:solidFill>
                    <a:srgbClr val="000000"/>
                  </a:solidFill>
                  <a:latin typeface="+mj-lt"/>
                </a:rPr>
                <a:t>The Analytics team</a:t>
              </a:r>
            </a:p>
            <a:p>
              <a:pPr>
                <a:lnSpc>
                  <a:spcPts val="2660"/>
                </a:lnSpc>
              </a:pPr>
              <a:r>
                <a:rPr lang="en-US" sz="2000" spc="-19" dirty="0">
                  <a:solidFill>
                    <a:srgbClr val="000000"/>
                  </a:solidFill>
                  <a:latin typeface="+mj-lt"/>
                </a:rPr>
                <a:t>Process</a:t>
              </a:r>
            </a:p>
            <a:p>
              <a:pPr>
                <a:lnSpc>
                  <a:spcPts val="2660"/>
                </a:lnSpc>
              </a:pPr>
              <a:r>
                <a:rPr lang="en-US" sz="2000" spc="-19" dirty="0">
                  <a:solidFill>
                    <a:srgbClr val="000000"/>
                  </a:solidFill>
                  <a:latin typeface="+mj-lt"/>
                </a:rPr>
                <a:t>Insights</a:t>
              </a:r>
            </a:p>
            <a:p>
              <a:pPr>
                <a:lnSpc>
                  <a:spcPts val="2660"/>
                </a:lnSpc>
              </a:pPr>
              <a:r>
                <a:rPr lang="en-US" sz="20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02AFD9F9-D673-65E6-E388-F91078B4CD34}"/>
              </a:ext>
            </a:extLst>
          </p:cNvPr>
          <p:cNvSpPr txBox="1"/>
          <p:nvPr/>
        </p:nvSpPr>
        <p:spPr>
          <a:xfrm>
            <a:off x="8499198" y="2521762"/>
            <a:ext cx="7426602" cy="4893647"/>
          </a:xfrm>
          <a:prstGeom prst="rect">
            <a:avLst/>
          </a:prstGeom>
          <a:noFill/>
        </p:spPr>
        <p:txBody>
          <a:bodyPr wrap="square" rtlCol="0">
            <a:spAutoFit/>
          </a:bodyPr>
          <a:lstStyle/>
          <a:p>
            <a:r>
              <a:rPr lang="en-GB" sz="2400" dirty="0">
                <a:latin typeface="Aptos" panose="020B0004020202020204" pitchFamily="34" charset="0"/>
              </a:rPr>
              <a:t>Social Buzz is  a fast growing company  and Over the past 5 years, Social Buzz has reached over 500 million active users each month. Due to their rapid growth and digital nature of their core product, the amount of data that they create, collect and must analyse is huge and Social Buzz need to adapt quickly to global scale. </a:t>
            </a:r>
          </a:p>
          <a:p>
            <a:r>
              <a:rPr lang="en-GB" sz="2400" dirty="0">
                <a:latin typeface="Aptos" panose="020B0004020202020204" pitchFamily="34" charset="0"/>
              </a:rPr>
              <a:t>Accenture has begun a 3 month initial project focusing on these tasks:</a:t>
            </a:r>
          </a:p>
          <a:p>
            <a:r>
              <a:rPr lang="en-GB" sz="2400" dirty="0">
                <a:latin typeface="Aptos" panose="020B0004020202020204" pitchFamily="34" charset="0"/>
              </a:rPr>
              <a:t>- An audit of their big data practice</a:t>
            </a:r>
          </a:p>
          <a:p>
            <a:r>
              <a:rPr lang="en-GB" sz="2400" dirty="0">
                <a:latin typeface="Aptos" panose="020B0004020202020204" pitchFamily="34" charset="0"/>
              </a:rPr>
              <a:t>- Recommendations for a successful IPO</a:t>
            </a:r>
          </a:p>
          <a:p>
            <a:r>
              <a:rPr lang="en-GB" sz="2400" dirty="0">
                <a:latin typeface="Aptos" panose="020B0004020202020204" pitchFamily="34" charset="0"/>
              </a:rPr>
              <a:t>- An analysis of their content categories that highlights the top 5 categories with the largest aggregate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p</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54115849-EFED-05DF-0B75-77558B126C7B}"/>
              </a:ext>
            </a:extLst>
          </p:cNvPr>
          <p:cNvSpPr txBox="1"/>
          <p:nvPr/>
        </p:nvSpPr>
        <p:spPr>
          <a:xfrm>
            <a:off x="2743200" y="4500452"/>
            <a:ext cx="6883853" cy="5262979"/>
          </a:xfrm>
          <a:prstGeom prst="rect">
            <a:avLst/>
          </a:prstGeom>
          <a:noFill/>
        </p:spPr>
        <p:txBody>
          <a:bodyPr wrap="square" rtlCol="0">
            <a:spAutoFit/>
          </a:bodyPr>
          <a:lstStyle/>
          <a:p>
            <a:pPr algn="l"/>
            <a:endParaRPr lang="en-GB" sz="2800" b="0" i="0" u="none" strike="noStrike" baseline="0" dirty="0">
              <a:solidFill>
                <a:schemeClr val="bg1"/>
              </a:solidFill>
              <a:latin typeface="Aptos" panose="020B0004020202020204" pitchFamily="34" charset="0"/>
            </a:endParaRPr>
          </a:p>
          <a:p>
            <a:r>
              <a:rPr lang="en-GB" sz="2800" b="0" i="0" u="none" strike="noStrike" baseline="0" dirty="0">
                <a:solidFill>
                  <a:schemeClr val="bg1"/>
                </a:solidFill>
                <a:latin typeface="Aptos" panose="020B0004020202020204" pitchFamily="34" charset="0"/>
              </a:rPr>
              <a:t> Every day over 100,000 pieces of content of various type </a:t>
            </a:r>
          </a:p>
          <a:p>
            <a:endParaRPr lang="en-GB" sz="2800" dirty="0">
              <a:solidFill>
                <a:schemeClr val="bg1"/>
              </a:solidFill>
              <a:latin typeface="Aptos" panose="020B0004020202020204" pitchFamily="34" charset="0"/>
            </a:endParaRPr>
          </a:p>
          <a:p>
            <a:r>
              <a:rPr lang="en-GB" sz="2800" b="0" i="0" u="none" strike="noStrike" baseline="0" dirty="0">
                <a:solidFill>
                  <a:schemeClr val="bg1"/>
                </a:solidFill>
                <a:latin typeface="Aptos" panose="020B0004020202020204" pitchFamily="34" charset="0"/>
              </a:rPr>
              <a:t> Highly unstructured data</a:t>
            </a:r>
          </a:p>
          <a:p>
            <a:endParaRPr lang="en-GB" sz="2800" dirty="0">
              <a:solidFill>
                <a:schemeClr val="bg1"/>
              </a:solidFill>
              <a:latin typeface="Aptos" panose="020B0004020202020204" pitchFamily="34" charset="0"/>
            </a:endParaRPr>
          </a:p>
          <a:p>
            <a:r>
              <a:rPr lang="en-GB" sz="2800" dirty="0">
                <a:solidFill>
                  <a:schemeClr val="bg1"/>
                </a:solidFill>
                <a:latin typeface="Aptos" panose="020B0004020202020204" pitchFamily="34" charset="0"/>
              </a:rPr>
              <a:t>Extremely complicated to manage and maintain</a:t>
            </a:r>
          </a:p>
          <a:p>
            <a:endParaRPr lang="en-GB" sz="2800" dirty="0">
              <a:solidFill>
                <a:schemeClr val="bg1"/>
              </a:solidFill>
              <a:latin typeface="Aptos" panose="020B0004020202020204" pitchFamily="34" charset="0"/>
            </a:endParaRPr>
          </a:p>
          <a:p>
            <a:r>
              <a:rPr lang="en-GB" sz="2800" dirty="0">
                <a:solidFill>
                  <a:schemeClr val="bg1"/>
                </a:solidFill>
                <a:latin typeface="Aptos" panose="020B0004020202020204" pitchFamily="34" charset="0"/>
              </a:rPr>
              <a:t>This project not only focused on cleaning of the data but also analyse to find Social Buzz’s top 5 most popular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706250" y="4219575"/>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384982" y="694552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8" name="Group 28"/>
          <p:cNvGrpSpPr>
            <a:grpSpLocks noChangeAspect="1"/>
          </p:cNvGrpSpPr>
          <p:nvPr/>
        </p:nvGrpSpPr>
        <p:grpSpPr>
          <a:xfrm>
            <a:off x="11334028" y="1066575"/>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The Analytics team</a:t>
            </a:r>
          </a:p>
        </p:txBody>
      </p:sp>
      <p:grpSp>
        <p:nvGrpSpPr>
          <p:cNvPr id="18" name="Group 18"/>
          <p:cNvGrpSpPr>
            <a:grpSpLocks noChangeAspect="1"/>
          </p:cNvGrpSpPr>
          <p:nvPr/>
        </p:nvGrpSpPr>
        <p:grpSpPr>
          <a:xfrm>
            <a:off x="11392685" y="4060725"/>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2" name="TextBox 31">
            <a:extLst>
              <a:ext uri="{FF2B5EF4-FFF2-40B4-BE49-F238E27FC236}">
                <a16:creationId xmlns:a16="http://schemas.microsoft.com/office/drawing/2014/main" id="{AEB40CEB-604C-E78A-EA26-E8E8F312C058}"/>
              </a:ext>
            </a:extLst>
          </p:cNvPr>
          <p:cNvSpPr txBox="1"/>
          <p:nvPr/>
        </p:nvSpPr>
        <p:spPr>
          <a:xfrm>
            <a:off x="14351749" y="7499238"/>
            <a:ext cx="3468793" cy="1015663"/>
          </a:xfrm>
          <a:prstGeom prst="rect">
            <a:avLst/>
          </a:prstGeom>
          <a:noFill/>
        </p:spPr>
        <p:txBody>
          <a:bodyPr wrap="square" rtlCol="0">
            <a:spAutoFit/>
          </a:bodyPr>
          <a:lstStyle/>
          <a:p>
            <a:r>
              <a:rPr lang="en-GB" sz="3200" b="1" dirty="0">
                <a:latin typeface="Aptos" panose="020B0004020202020204" pitchFamily="34" charset="0"/>
              </a:rPr>
              <a:t>Manoj Chandra</a:t>
            </a:r>
          </a:p>
          <a:p>
            <a:r>
              <a:rPr lang="en-GB" sz="2800" dirty="0">
                <a:latin typeface="Aptos" panose="020B0004020202020204" pitchFamily="34" charset="0"/>
              </a:rPr>
              <a:t>Data Analyst</a:t>
            </a:r>
          </a:p>
        </p:txBody>
      </p:sp>
      <p:sp>
        <p:nvSpPr>
          <p:cNvPr id="34" name="TextBox 33">
            <a:extLst>
              <a:ext uri="{FF2B5EF4-FFF2-40B4-BE49-F238E27FC236}">
                <a16:creationId xmlns:a16="http://schemas.microsoft.com/office/drawing/2014/main" id="{B096F06A-7EE1-E77E-69BF-719CDF368ED6}"/>
              </a:ext>
            </a:extLst>
          </p:cNvPr>
          <p:cNvSpPr txBox="1"/>
          <p:nvPr/>
        </p:nvSpPr>
        <p:spPr>
          <a:xfrm>
            <a:off x="14292755" y="1642441"/>
            <a:ext cx="3995245" cy="1446550"/>
          </a:xfrm>
          <a:prstGeom prst="rect">
            <a:avLst/>
          </a:prstGeom>
          <a:noFill/>
        </p:spPr>
        <p:txBody>
          <a:bodyPr wrap="square">
            <a:spAutoFit/>
          </a:bodyPr>
          <a:lstStyle/>
          <a:p>
            <a:r>
              <a:rPr lang="en-GB" b="0" i="0" dirty="0">
                <a:solidFill>
                  <a:srgbClr val="000000"/>
                </a:solidFill>
                <a:effectLst/>
                <a:highlight>
                  <a:srgbClr val="FFFFFF"/>
                </a:highlight>
                <a:latin typeface="DM Sans" panose="020F0502020204030204" pitchFamily="2" charset="0"/>
              </a:rPr>
              <a:t> </a:t>
            </a:r>
            <a:r>
              <a:rPr lang="en-GB" sz="3200" b="1" i="0" dirty="0">
                <a:solidFill>
                  <a:srgbClr val="000000"/>
                </a:solidFill>
                <a:effectLst/>
                <a:highlight>
                  <a:srgbClr val="FFFFFF"/>
                </a:highlight>
                <a:latin typeface="Aptos" panose="020B0004020202020204" pitchFamily="34" charset="0"/>
              </a:rPr>
              <a:t>Andrew Fleming </a:t>
            </a:r>
          </a:p>
          <a:p>
            <a:r>
              <a:rPr lang="en-GB" sz="2800" b="0" i="0" dirty="0">
                <a:solidFill>
                  <a:srgbClr val="000000"/>
                </a:solidFill>
                <a:effectLst/>
                <a:highlight>
                  <a:srgbClr val="FFFFFF"/>
                </a:highlight>
                <a:latin typeface="Aptos" panose="020B0004020202020204" pitchFamily="34" charset="0"/>
              </a:rPr>
              <a:t>Chief Technical Architect</a:t>
            </a:r>
            <a:endParaRPr lang="en-GB" sz="2800" dirty="0">
              <a:latin typeface="Aptos" panose="020B0004020202020204" pitchFamily="34" charset="0"/>
            </a:endParaRPr>
          </a:p>
        </p:txBody>
      </p:sp>
      <p:sp>
        <p:nvSpPr>
          <p:cNvPr id="36" name="TextBox 35">
            <a:extLst>
              <a:ext uri="{FF2B5EF4-FFF2-40B4-BE49-F238E27FC236}">
                <a16:creationId xmlns:a16="http://schemas.microsoft.com/office/drawing/2014/main" id="{A4797203-364F-96A4-2404-70B1A6D8D420}"/>
              </a:ext>
            </a:extLst>
          </p:cNvPr>
          <p:cNvSpPr txBox="1"/>
          <p:nvPr/>
        </p:nvSpPr>
        <p:spPr>
          <a:xfrm>
            <a:off x="14292755" y="4753580"/>
            <a:ext cx="3995245" cy="1015663"/>
          </a:xfrm>
          <a:prstGeom prst="rect">
            <a:avLst/>
          </a:prstGeom>
          <a:noFill/>
        </p:spPr>
        <p:txBody>
          <a:bodyPr wrap="square">
            <a:spAutoFit/>
          </a:bodyPr>
          <a:lstStyle/>
          <a:p>
            <a:r>
              <a:rPr lang="en-GB" sz="3200" b="1" i="0" dirty="0">
                <a:solidFill>
                  <a:srgbClr val="000000"/>
                </a:solidFill>
                <a:effectLst/>
                <a:highlight>
                  <a:srgbClr val="FFFFFF"/>
                </a:highlight>
                <a:latin typeface="Aptos" panose="020B0004020202020204" pitchFamily="34" charset="0"/>
              </a:rPr>
              <a:t>Marcus </a:t>
            </a:r>
            <a:r>
              <a:rPr lang="en-GB" sz="3200" b="1" i="0" dirty="0" err="1">
                <a:solidFill>
                  <a:srgbClr val="000000"/>
                </a:solidFill>
                <a:effectLst/>
                <a:highlight>
                  <a:srgbClr val="FFFFFF"/>
                </a:highlight>
                <a:latin typeface="Aptos" panose="020B0004020202020204" pitchFamily="34" charset="0"/>
              </a:rPr>
              <a:t>Rompton</a:t>
            </a:r>
            <a:r>
              <a:rPr lang="en-GB" sz="3200" b="1" i="0" dirty="0">
                <a:solidFill>
                  <a:srgbClr val="000000"/>
                </a:solidFill>
                <a:effectLst/>
                <a:highlight>
                  <a:srgbClr val="FFFFFF"/>
                </a:highlight>
                <a:latin typeface="Aptos" panose="020B0004020202020204" pitchFamily="34" charset="0"/>
              </a:rPr>
              <a:t> </a:t>
            </a:r>
          </a:p>
          <a:p>
            <a:r>
              <a:rPr lang="en-GB" sz="2800" b="0" i="0" dirty="0">
                <a:solidFill>
                  <a:srgbClr val="000000"/>
                </a:solidFill>
                <a:effectLst/>
                <a:highlight>
                  <a:srgbClr val="FFFFFF"/>
                </a:highlight>
                <a:latin typeface="Aptos" panose="020B0004020202020204" pitchFamily="34" charset="0"/>
              </a:rPr>
              <a:t>Senior Principle</a:t>
            </a:r>
            <a:endParaRPr lang="en-GB" sz="2800" dirty="0">
              <a:latin typeface="Aptos" panose="020B0004020202020204" pitchFamily="34" charset="0"/>
            </a:endParaRPr>
          </a:p>
        </p:txBody>
      </p:sp>
      <p:pic>
        <p:nvPicPr>
          <p:cNvPr id="38" name="Picture 37">
            <a:extLst>
              <a:ext uri="{FF2B5EF4-FFF2-40B4-BE49-F238E27FC236}">
                <a16:creationId xmlns:a16="http://schemas.microsoft.com/office/drawing/2014/main" id="{10E4F782-015B-726B-8815-F1BCFDC183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16892" y="6977279"/>
            <a:ext cx="2053077" cy="20530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09FD6975-FBFF-A82C-A5A5-BBC792201AE0}"/>
              </a:ext>
            </a:extLst>
          </p:cNvPr>
          <p:cNvSpPr txBox="1"/>
          <p:nvPr/>
        </p:nvSpPr>
        <p:spPr>
          <a:xfrm>
            <a:off x="3964947" y="1574681"/>
            <a:ext cx="2934434" cy="400110"/>
          </a:xfrm>
          <a:prstGeom prst="rect">
            <a:avLst/>
          </a:prstGeom>
          <a:noFill/>
        </p:spPr>
        <p:txBody>
          <a:bodyPr wrap="square" rtlCol="0">
            <a:spAutoFit/>
          </a:bodyPr>
          <a:lstStyle/>
          <a:p>
            <a:r>
              <a:rPr lang="en-GB" sz="2000" b="1" dirty="0">
                <a:solidFill>
                  <a:schemeClr val="bg1"/>
                </a:solidFill>
                <a:latin typeface="Aptos" panose="020B0004020202020204" pitchFamily="34" charset="0"/>
              </a:rPr>
              <a:t>Data Understanding</a:t>
            </a:r>
          </a:p>
        </p:txBody>
      </p:sp>
      <p:sp>
        <p:nvSpPr>
          <p:cNvPr id="41" name="TextBox 40">
            <a:extLst>
              <a:ext uri="{FF2B5EF4-FFF2-40B4-BE49-F238E27FC236}">
                <a16:creationId xmlns:a16="http://schemas.microsoft.com/office/drawing/2014/main" id="{604D372D-1D2C-757F-3928-F56908481E1C}"/>
              </a:ext>
            </a:extLst>
          </p:cNvPr>
          <p:cNvSpPr txBox="1"/>
          <p:nvPr/>
        </p:nvSpPr>
        <p:spPr>
          <a:xfrm>
            <a:off x="5915830" y="3157574"/>
            <a:ext cx="9144000" cy="369332"/>
          </a:xfrm>
          <a:prstGeom prst="rect">
            <a:avLst/>
          </a:prstGeom>
          <a:noFill/>
        </p:spPr>
        <p:txBody>
          <a:bodyPr wrap="square">
            <a:spAutoFit/>
          </a:bodyPr>
          <a:lstStyle/>
          <a:p>
            <a:r>
              <a:rPr lang="en-GB" sz="1800" b="1" dirty="0">
                <a:solidFill>
                  <a:schemeClr val="bg1"/>
                </a:solidFill>
                <a:latin typeface="Aptos" panose="020B0004020202020204" pitchFamily="34" charset="0"/>
              </a:rPr>
              <a:t>Data </a:t>
            </a:r>
            <a:r>
              <a:rPr lang="en-GB" b="1" dirty="0">
                <a:solidFill>
                  <a:schemeClr val="bg1"/>
                </a:solidFill>
                <a:latin typeface="Aptos" panose="020B0004020202020204" pitchFamily="34" charset="0"/>
              </a:rPr>
              <a:t> Cleaning</a:t>
            </a:r>
            <a:endParaRPr lang="en-GB" sz="1800" b="1" dirty="0">
              <a:solidFill>
                <a:schemeClr val="bg1"/>
              </a:solidFill>
              <a:latin typeface="Aptos" panose="020B0004020202020204" pitchFamily="34" charset="0"/>
            </a:endParaRPr>
          </a:p>
        </p:txBody>
      </p:sp>
      <p:sp>
        <p:nvSpPr>
          <p:cNvPr id="45" name="TextBox 44">
            <a:extLst>
              <a:ext uri="{FF2B5EF4-FFF2-40B4-BE49-F238E27FC236}">
                <a16:creationId xmlns:a16="http://schemas.microsoft.com/office/drawing/2014/main" id="{4CED4BC5-82BA-9DB0-786C-94FFEDC5F3FC}"/>
              </a:ext>
            </a:extLst>
          </p:cNvPr>
          <p:cNvSpPr txBox="1"/>
          <p:nvPr/>
        </p:nvSpPr>
        <p:spPr>
          <a:xfrm>
            <a:off x="7861073" y="4819114"/>
            <a:ext cx="9144000" cy="369332"/>
          </a:xfrm>
          <a:prstGeom prst="rect">
            <a:avLst/>
          </a:prstGeom>
          <a:noFill/>
        </p:spPr>
        <p:txBody>
          <a:bodyPr wrap="square">
            <a:spAutoFit/>
          </a:bodyPr>
          <a:lstStyle/>
          <a:p>
            <a:r>
              <a:rPr lang="en-GB" sz="1800" b="1" dirty="0">
                <a:solidFill>
                  <a:schemeClr val="bg1"/>
                </a:solidFill>
                <a:latin typeface="Aptos" panose="020B0004020202020204" pitchFamily="34" charset="0"/>
              </a:rPr>
              <a:t>Data </a:t>
            </a:r>
            <a:r>
              <a:rPr lang="en-GB" b="1" dirty="0">
                <a:solidFill>
                  <a:schemeClr val="bg1"/>
                </a:solidFill>
                <a:latin typeface="Aptos" panose="020B0004020202020204" pitchFamily="34" charset="0"/>
              </a:rPr>
              <a:t>Modelling</a:t>
            </a:r>
            <a:endParaRPr lang="en-GB" sz="1800" b="1" dirty="0">
              <a:solidFill>
                <a:schemeClr val="bg1"/>
              </a:solidFill>
              <a:latin typeface="Aptos" panose="020B0004020202020204" pitchFamily="34" charset="0"/>
            </a:endParaRPr>
          </a:p>
        </p:txBody>
      </p:sp>
      <p:sp>
        <p:nvSpPr>
          <p:cNvPr id="47" name="TextBox 46">
            <a:extLst>
              <a:ext uri="{FF2B5EF4-FFF2-40B4-BE49-F238E27FC236}">
                <a16:creationId xmlns:a16="http://schemas.microsoft.com/office/drawing/2014/main" id="{F4055C2F-B609-BFE3-0D7D-A755B5293378}"/>
              </a:ext>
            </a:extLst>
          </p:cNvPr>
          <p:cNvSpPr txBox="1"/>
          <p:nvPr/>
        </p:nvSpPr>
        <p:spPr>
          <a:xfrm>
            <a:off x="9531036" y="6325840"/>
            <a:ext cx="9144000" cy="369332"/>
          </a:xfrm>
          <a:prstGeom prst="rect">
            <a:avLst/>
          </a:prstGeom>
          <a:noFill/>
        </p:spPr>
        <p:txBody>
          <a:bodyPr wrap="square">
            <a:spAutoFit/>
          </a:bodyPr>
          <a:lstStyle/>
          <a:p>
            <a:r>
              <a:rPr lang="en-GB" sz="1800" b="1" dirty="0">
                <a:solidFill>
                  <a:schemeClr val="bg1"/>
                </a:solidFill>
                <a:latin typeface="Aptos" panose="020B0004020202020204" pitchFamily="34" charset="0"/>
              </a:rPr>
              <a:t>Data </a:t>
            </a:r>
            <a:r>
              <a:rPr lang="en-GB" b="1" dirty="0">
                <a:solidFill>
                  <a:schemeClr val="bg1"/>
                </a:solidFill>
                <a:latin typeface="Aptos" panose="020B0004020202020204" pitchFamily="34" charset="0"/>
              </a:rPr>
              <a:t>Analysis</a:t>
            </a:r>
            <a:endParaRPr lang="en-GB" sz="1800" b="1" dirty="0">
              <a:solidFill>
                <a:schemeClr val="bg1"/>
              </a:solidFill>
              <a:latin typeface="Aptos" panose="020B0004020202020204" pitchFamily="34" charset="0"/>
            </a:endParaRPr>
          </a:p>
        </p:txBody>
      </p:sp>
      <p:sp>
        <p:nvSpPr>
          <p:cNvPr id="49" name="TextBox 48">
            <a:extLst>
              <a:ext uri="{FF2B5EF4-FFF2-40B4-BE49-F238E27FC236}">
                <a16:creationId xmlns:a16="http://schemas.microsoft.com/office/drawing/2014/main" id="{C5298524-3098-9D2A-FF6C-08353C5DF941}"/>
              </a:ext>
            </a:extLst>
          </p:cNvPr>
          <p:cNvSpPr txBox="1"/>
          <p:nvPr/>
        </p:nvSpPr>
        <p:spPr>
          <a:xfrm>
            <a:off x="11425954" y="8114277"/>
            <a:ext cx="2958372" cy="369332"/>
          </a:xfrm>
          <a:prstGeom prst="rect">
            <a:avLst/>
          </a:prstGeom>
          <a:noFill/>
        </p:spPr>
        <p:txBody>
          <a:bodyPr wrap="square">
            <a:spAutoFit/>
          </a:bodyPr>
          <a:lstStyle/>
          <a:p>
            <a:r>
              <a:rPr lang="en-GB" b="1" dirty="0">
                <a:solidFill>
                  <a:schemeClr val="bg1"/>
                </a:solidFill>
                <a:latin typeface="Aptos" panose="020B0004020202020204" pitchFamily="34" charset="0"/>
              </a:rPr>
              <a:t>Insights</a:t>
            </a:r>
            <a:endParaRPr lang="en-GB" sz="1800" b="1" dirty="0">
              <a:solidFill>
                <a:schemeClr val="bg1"/>
              </a:solidFill>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EBE52A73-EAD1-112F-C28E-0FD0D6AEF2B3}"/>
              </a:ext>
            </a:extLst>
          </p:cNvPr>
          <p:cNvSpPr txBox="1"/>
          <p:nvPr/>
        </p:nvSpPr>
        <p:spPr>
          <a:xfrm>
            <a:off x="3886200" y="3162300"/>
            <a:ext cx="184731" cy="369332"/>
          </a:xfrm>
          <a:prstGeom prst="rect">
            <a:avLst/>
          </a:prstGeom>
          <a:noFill/>
        </p:spPr>
        <p:txBody>
          <a:bodyPr wrap="none" rtlCol="0">
            <a:spAutoFit/>
          </a:bodyPr>
          <a:lstStyle/>
          <a:p>
            <a:endParaRPr lang="en-GB" dirty="0"/>
          </a:p>
        </p:txBody>
      </p:sp>
      <p:sp>
        <p:nvSpPr>
          <p:cNvPr id="17" name="TextBox 16">
            <a:extLst>
              <a:ext uri="{FF2B5EF4-FFF2-40B4-BE49-F238E27FC236}">
                <a16:creationId xmlns:a16="http://schemas.microsoft.com/office/drawing/2014/main" id="{340060D5-5E0A-90B6-1967-A7DF70C4992A}"/>
              </a:ext>
            </a:extLst>
          </p:cNvPr>
          <p:cNvSpPr txBox="1"/>
          <p:nvPr/>
        </p:nvSpPr>
        <p:spPr>
          <a:xfrm>
            <a:off x="3059358" y="3052020"/>
            <a:ext cx="1107820" cy="1092607"/>
          </a:xfrm>
          <a:prstGeom prst="rect">
            <a:avLst/>
          </a:prstGeom>
          <a:noFill/>
        </p:spPr>
        <p:txBody>
          <a:bodyPr wrap="square" rtlCol="0">
            <a:spAutoFit/>
          </a:bodyPr>
          <a:lstStyle/>
          <a:p>
            <a:r>
              <a:rPr lang="en-GB" sz="6500" dirty="0">
                <a:solidFill>
                  <a:srgbClr val="A100FF"/>
                </a:solidFill>
                <a:latin typeface="Arial" panose="020B0604020202020204" pitchFamily="34" charset="0"/>
                <a:cs typeface="Arial" panose="020B0604020202020204" pitchFamily="34" charset="0"/>
              </a:rPr>
              <a:t>16</a:t>
            </a:r>
          </a:p>
        </p:txBody>
      </p:sp>
      <p:sp>
        <p:nvSpPr>
          <p:cNvPr id="27" name="TextBox 26">
            <a:extLst>
              <a:ext uri="{FF2B5EF4-FFF2-40B4-BE49-F238E27FC236}">
                <a16:creationId xmlns:a16="http://schemas.microsoft.com/office/drawing/2014/main" id="{40D3B62B-27F5-A580-0F2F-E826D3DF8EF7}"/>
              </a:ext>
            </a:extLst>
          </p:cNvPr>
          <p:cNvSpPr txBox="1"/>
          <p:nvPr/>
        </p:nvSpPr>
        <p:spPr>
          <a:xfrm>
            <a:off x="7673840" y="3052022"/>
            <a:ext cx="2168903" cy="1092607"/>
          </a:xfrm>
          <a:prstGeom prst="rect">
            <a:avLst/>
          </a:prstGeom>
          <a:noFill/>
        </p:spPr>
        <p:txBody>
          <a:bodyPr wrap="square">
            <a:spAutoFit/>
          </a:bodyPr>
          <a:lstStyle/>
          <a:p>
            <a:r>
              <a:rPr lang="en-GB" sz="6500" dirty="0">
                <a:solidFill>
                  <a:srgbClr val="A100FF"/>
                </a:solidFill>
                <a:latin typeface="Arial" panose="020B0604020202020204" pitchFamily="34" charset="0"/>
                <a:cs typeface="Arial" panose="020B0604020202020204" pitchFamily="34" charset="0"/>
              </a:rPr>
              <a:t>1857</a:t>
            </a:r>
          </a:p>
        </p:txBody>
      </p:sp>
      <p:sp>
        <p:nvSpPr>
          <p:cNvPr id="29" name="TextBox 28">
            <a:extLst>
              <a:ext uri="{FF2B5EF4-FFF2-40B4-BE49-F238E27FC236}">
                <a16:creationId xmlns:a16="http://schemas.microsoft.com/office/drawing/2014/main" id="{253113FE-AB4E-9743-5FBF-85DED5EEFA58}"/>
              </a:ext>
            </a:extLst>
          </p:cNvPr>
          <p:cNvSpPr txBox="1"/>
          <p:nvPr/>
        </p:nvSpPr>
        <p:spPr>
          <a:xfrm>
            <a:off x="12137151" y="3052021"/>
            <a:ext cx="4038600" cy="1092607"/>
          </a:xfrm>
          <a:prstGeom prst="rect">
            <a:avLst/>
          </a:prstGeom>
          <a:noFill/>
        </p:spPr>
        <p:txBody>
          <a:bodyPr wrap="square">
            <a:spAutoFit/>
          </a:bodyPr>
          <a:lstStyle/>
          <a:p>
            <a:r>
              <a:rPr lang="en-GB" sz="6500" dirty="0">
                <a:solidFill>
                  <a:srgbClr val="A100FF"/>
                </a:solidFill>
                <a:latin typeface="Arial" panose="020B0604020202020204" pitchFamily="34" charset="0"/>
                <a:cs typeface="Arial" panose="020B0604020202020204" pitchFamily="34" charset="0"/>
              </a:rPr>
              <a:t>JANUARY</a:t>
            </a:r>
          </a:p>
        </p:txBody>
      </p:sp>
      <p:sp>
        <p:nvSpPr>
          <p:cNvPr id="32" name="TextBox 31">
            <a:extLst>
              <a:ext uri="{FF2B5EF4-FFF2-40B4-BE49-F238E27FC236}">
                <a16:creationId xmlns:a16="http://schemas.microsoft.com/office/drawing/2014/main" id="{2CDDD290-F2B6-9786-33F3-B7D08B4A4E8F}"/>
              </a:ext>
            </a:extLst>
          </p:cNvPr>
          <p:cNvSpPr txBox="1"/>
          <p:nvPr/>
        </p:nvSpPr>
        <p:spPr>
          <a:xfrm>
            <a:off x="2326430" y="5104626"/>
            <a:ext cx="2573676" cy="892552"/>
          </a:xfrm>
          <a:prstGeom prst="rect">
            <a:avLst/>
          </a:prstGeom>
          <a:noFill/>
        </p:spPr>
        <p:txBody>
          <a:bodyPr wrap="square" rtlCol="0">
            <a:spAutoFit/>
          </a:bodyPr>
          <a:lstStyle/>
          <a:p>
            <a:pPr algn="ctr"/>
            <a:r>
              <a:rPr lang="en-GB" sz="2600" dirty="0">
                <a:latin typeface="Arial" panose="020B0604020202020204" pitchFamily="34" charset="0"/>
                <a:cs typeface="Arial" panose="020B0604020202020204" pitchFamily="34" charset="0"/>
              </a:rPr>
              <a:t>UNIQUE</a:t>
            </a:r>
          </a:p>
          <a:p>
            <a:pPr algn="ctr"/>
            <a:r>
              <a:rPr lang="en-GB" sz="2600" dirty="0">
                <a:latin typeface="Arial" panose="020B0604020202020204" pitchFamily="34" charset="0"/>
                <a:cs typeface="Arial" panose="020B0604020202020204" pitchFamily="34" charset="0"/>
              </a:rPr>
              <a:t>CATEGORIES</a:t>
            </a:r>
          </a:p>
        </p:txBody>
      </p:sp>
      <p:sp>
        <p:nvSpPr>
          <p:cNvPr id="34" name="TextBox 33">
            <a:extLst>
              <a:ext uri="{FF2B5EF4-FFF2-40B4-BE49-F238E27FC236}">
                <a16:creationId xmlns:a16="http://schemas.microsoft.com/office/drawing/2014/main" id="{513F3AA2-09CA-395B-80D4-E3C0D59A7C59}"/>
              </a:ext>
            </a:extLst>
          </p:cNvPr>
          <p:cNvSpPr txBox="1"/>
          <p:nvPr/>
        </p:nvSpPr>
        <p:spPr>
          <a:xfrm>
            <a:off x="6629854" y="5104626"/>
            <a:ext cx="4267200" cy="892552"/>
          </a:xfrm>
          <a:prstGeom prst="rect">
            <a:avLst/>
          </a:prstGeom>
          <a:noFill/>
        </p:spPr>
        <p:txBody>
          <a:bodyPr wrap="square">
            <a:spAutoFit/>
          </a:bodyPr>
          <a:lstStyle/>
          <a:p>
            <a:pPr algn="ctr"/>
            <a:r>
              <a:rPr lang="en-GB" sz="2600" dirty="0">
                <a:latin typeface="Arial" panose="020B0604020202020204" pitchFamily="34" charset="0"/>
                <a:cs typeface="Arial" panose="020B0604020202020204" pitchFamily="34" charset="0"/>
              </a:rPr>
              <a:t>REACTIONS TO “ANIMAL”</a:t>
            </a:r>
          </a:p>
          <a:p>
            <a:pPr algn="ctr"/>
            <a:r>
              <a:rPr lang="en-GB" sz="2600" dirty="0">
                <a:latin typeface="Arial" panose="020B0604020202020204" pitchFamily="34" charset="0"/>
                <a:cs typeface="Arial" panose="020B0604020202020204" pitchFamily="34" charset="0"/>
              </a:rPr>
              <a:t>POSTS</a:t>
            </a:r>
          </a:p>
        </p:txBody>
      </p:sp>
      <p:sp>
        <p:nvSpPr>
          <p:cNvPr id="36" name="TextBox 35">
            <a:extLst>
              <a:ext uri="{FF2B5EF4-FFF2-40B4-BE49-F238E27FC236}">
                <a16:creationId xmlns:a16="http://schemas.microsoft.com/office/drawing/2014/main" id="{1CFF060A-9D72-BE24-0477-1273C41B3E16}"/>
              </a:ext>
            </a:extLst>
          </p:cNvPr>
          <p:cNvSpPr txBox="1"/>
          <p:nvPr/>
        </p:nvSpPr>
        <p:spPr>
          <a:xfrm>
            <a:off x="12670341" y="5065398"/>
            <a:ext cx="2972220" cy="892552"/>
          </a:xfrm>
          <a:prstGeom prst="rect">
            <a:avLst/>
          </a:prstGeom>
          <a:noFill/>
        </p:spPr>
        <p:txBody>
          <a:bodyPr wrap="square">
            <a:spAutoFit/>
          </a:bodyPr>
          <a:lstStyle/>
          <a:p>
            <a:pPr algn="ctr"/>
            <a:r>
              <a:rPr lang="en-GB" sz="2600" dirty="0">
                <a:latin typeface="Arial" panose="020B0604020202020204" pitchFamily="34" charset="0"/>
                <a:cs typeface="Arial" panose="020B0604020202020204" pitchFamily="34" charset="0"/>
              </a:rPr>
              <a:t>MONTH WITH</a:t>
            </a:r>
          </a:p>
          <a:p>
            <a:pPr algn="ctr"/>
            <a:r>
              <a:rPr lang="en-GB" sz="2600" dirty="0">
                <a:latin typeface="Arial" panose="020B0604020202020204" pitchFamily="34" charset="0"/>
                <a:cs typeface="Arial" panose="020B0604020202020204" pitchFamily="34" charset="0"/>
              </a:rPr>
              <a:t>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7">
            <a:extLst>
              <a:ext uri="{FF2B5EF4-FFF2-40B4-BE49-F238E27FC236}">
                <a16:creationId xmlns:a16="http://schemas.microsoft.com/office/drawing/2014/main" id="{73C725B7-23D0-DE00-B801-3E011857ED2F}"/>
              </a:ext>
            </a:extLst>
          </p:cNvPr>
          <p:cNvSpPr/>
          <p:nvPr/>
        </p:nvSpPr>
        <p:spPr>
          <a:xfrm>
            <a:off x="16512639" y="-723900"/>
            <a:ext cx="3062454" cy="3062454"/>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nvGrpSpPr>
          <p:cNvPr id="7" name="Group 12">
            <a:extLst>
              <a:ext uri="{FF2B5EF4-FFF2-40B4-BE49-F238E27FC236}">
                <a16:creationId xmlns:a16="http://schemas.microsoft.com/office/drawing/2014/main" id="{7D750216-7101-E5DA-5E72-EC34F7D56DE0}"/>
              </a:ext>
            </a:extLst>
          </p:cNvPr>
          <p:cNvGrpSpPr/>
          <p:nvPr/>
        </p:nvGrpSpPr>
        <p:grpSpPr>
          <a:xfrm>
            <a:off x="2914880" y="9182100"/>
            <a:ext cx="14935199" cy="3276600"/>
            <a:chOff x="0" y="0"/>
            <a:chExt cx="12948451" cy="2689439"/>
          </a:xfrm>
        </p:grpSpPr>
        <p:pic>
          <p:nvPicPr>
            <p:cNvPr id="8" name="Picture 13">
              <a:extLst>
                <a:ext uri="{FF2B5EF4-FFF2-40B4-BE49-F238E27FC236}">
                  <a16:creationId xmlns:a16="http://schemas.microsoft.com/office/drawing/2014/main" id="{3D396FF5-5333-A466-CA3B-468AC64D9F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14">
              <a:extLst>
                <a:ext uri="{FF2B5EF4-FFF2-40B4-BE49-F238E27FC236}">
                  <a16:creationId xmlns:a16="http://schemas.microsoft.com/office/drawing/2014/main" id="{EF290F24-DCBE-C638-C273-A2F227635A1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5">
              <a:extLst>
                <a:ext uri="{FF2B5EF4-FFF2-40B4-BE49-F238E27FC236}">
                  <a16:creationId xmlns:a16="http://schemas.microsoft.com/office/drawing/2014/main" id="{4CE165FE-6885-F50F-8761-8023B4414F0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6">
              <a:extLst>
                <a:ext uri="{FF2B5EF4-FFF2-40B4-BE49-F238E27FC236}">
                  <a16:creationId xmlns:a16="http://schemas.microsoft.com/office/drawing/2014/main" id="{798D6CC3-7CA9-4CDE-ED20-C76CB0DCD8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2">
            <a:extLst>
              <a:ext uri="{FF2B5EF4-FFF2-40B4-BE49-F238E27FC236}">
                <a16:creationId xmlns:a16="http://schemas.microsoft.com/office/drawing/2014/main" id="{D15B8016-CFD3-DF63-0C8F-21D3F2258201}"/>
              </a:ext>
            </a:extLst>
          </p:cNvPr>
          <p:cNvGrpSpPr/>
          <p:nvPr/>
        </p:nvGrpSpPr>
        <p:grpSpPr>
          <a:xfrm>
            <a:off x="1247088" y="-2171700"/>
            <a:ext cx="14935199" cy="3276600"/>
            <a:chOff x="0" y="0"/>
            <a:chExt cx="12948451" cy="2689439"/>
          </a:xfrm>
        </p:grpSpPr>
        <p:pic>
          <p:nvPicPr>
            <p:cNvPr id="15" name="Picture 13">
              <a:extLst>
                <a:ext uri="{FF2B5EF4-FFF2-40B4-BE49-F238E27FC236}">
                  <a16:creationId xmlns:a16="http://schemas.microsoft.com/office/drawing/2014/main" id="{85B11C10-49B1-F629-CE2F-A0807A12CFE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6" name="Picture 14">
              <a:extLst>
                <a:ext uri="{FF2B5EF4-FFF2-40B4-BE49-F238E27FC236}">
                  <a16:creationId xmlns:a16="http://schemas.microsoft.com/office/drawing/2014/main" id="{B39CADEB-C080-8015-3C39-5BACC38363E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7" name="Picture 15">
              <a:extLst>
                <a:ext uri="{FF2B5EF4-FFF2-40B4-BE49-F238E27FC236}">
                  <a16:creationId xmlns:a16="http://schemas.microsoft.com/office/drawing/2014/main" id="{2A33F479-C3F1-8446-587E-6C64C7645E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8" name="Picture 16">
              <a:extLst>
                <a:ext uri="{FF2B5EF4-FFF2-40B4-BE49-F238E27FC236}">
                  <a16:creationId xmlns:a16="http://schemas.microsoft.com/office/drawing/2014/main" id="{A5736E29-B9C1-460C-45AF-8AC8E4982B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1" name="Picture 19">
            <a:extLst>
              <a:ext uri="{FF2B5EF4-FFF2-40B4-BE49-F238E27FC236}">
                <a16:creationId xmlns:a16="http://schemas.microsoft.com/office/drawing/2014/main" id="{96D6E473-39F2-E5B7-E89E-AD0354795E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5849600" y="-1028700"/>
            <a:ext cx="3062454" cy="3068983"/>
          </a:xfrm>
          <a:prstGeom prst="rect">
            <a:avLst/>
          </a:prstGeom>
        </p:spPr>
      </p:pic>
      <p:sp>
        <p:nvSpPr>
          <p:cNvPr id="23" name="Freeform 7">
            <a:extLst>
              <a:ext uri="{FF2B5EF4-FFF2-40B4-BE49-F238E27FC236}">
                <a16:creationId xmlns:a16="http://schemas.microsoft.com/office/drawing/2014/main" id="{6A392F91-D9E9-EDFF-9AD9-B60FAA20E2DA}"/>
              </a:ext>
            </a:extLst>
          </p:cNvPr>
          <p:cNvSpPr/>
          <p:nvPr/>
        </p:nvSpPr>
        <p:spPr>
          <a:xfrm>
            <a:off x="465628" y="8755773"/>
            <a:ext cx="3062454" cy="3062454"/>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pic>
        <p:nvPicPr>
          <p:cNvPr id="24" name="Picture 19">
            <a:extLst>
              <a:ext uri="{FF2B5EF4-FFF2-40B4-BE49-F238E27FC236}">
                <a16:creationId xmlns:a16="http://schemas.microsoft.com/office/drawing/2014/main" id="{0E3691F4-75E7-BC00-2FA0-0841DDF405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24391" y="8115300"/>
            <a:ext cx="3062454" cy="3068983"/>
          </a:xfrm>
          <a:prstGeom prst="rect">
            <a:avLst/>
          </a:prstGeom>
        </p:spPr>
      </p:pic>
      <p:sp>
        <p:nvSpPr>
          <p:cNvPr id="13" name="Rectangle 12">
            <a:extLst>
              <a:ext uri="{FF2B5EF4-FFF2-40B4-BE49-F238E27FC236}">
                <a16:creationId xmlns:a16="http://schemas.microsoft.com/office/drawing/2014/main" id="{5B5AE917-93F4-FF86-CBF4-344BFE6669B8}"/>
              </a:ext>
            </a:extLst>
          </p:cNvPr>
          <p:cNvSpPr/>
          <p:nvPr/>
        </p:nvSpPr>
        <p:spPr>
          <a:xfrm>
            <a:off x="-2121185" y="0"/>
            <a:ext cx="2895600" cy="10287000"/>
          </a:xfrm>
          <a:prstGeom prst="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A100FF"/>
              </a:solidFill>
            </a:endParaRPr>
          </a:p>
        </p:txBody>
      </p:sp>
      <p:pic>
        <p:nvPicPr>
          <p:cNvPr id="26" name="Picture 25">
            <a:extLst>
              <a:ext uri="{FF2B5EF4-FFF2-40B4-BE49-F238E27FC236}">
                <a16:creationId xmlns:a16="http://schemas.microsoft.com/office/drawing/2014/main" id="{4F470DFE-25B5-8435-DE16-1DAA565582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4358" y="1586502"/>
            <a:ext cx="9449705" cy="7113995"/>
          </a:xfrm>
          <a:prstGeom prst="rect">
            <a:avLst/>
          </a:prstGeom>
        </p:spPr>
      </p:pic>
    </p:spTree>
    <p:extLst>
      <p:ext uri="{BB962C8B-B14F-4D97-AF65-F5344CB8AC3E}">
        <p14:creationId xmlns:p14="http://schemas.microsoft.com/office/powerpoint/2010/main" val="173600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7">
            <a:extLst>
              <a:ext uri="{FF2B5EF4-FFF2-40B4-BE49-F238E27FC236}">
                <a16:creationId xmlns:a16="http://schemas.microsoft.com/office/drawing/2014/main" id="{73C725B7-23D0-DE00-B801-3E011857ED2F}"/>
              </a:ext>
            </a:extLst>
          </p:cNvPr>
          <p:cNvSpPr/>
          <p:nvPr/>
        </p:nvSpPr>
        <p:spPr>
          <a:xfrm>
            <a:off x="16512639" y="-723900"/>
            <a:ext cx="3062454" cy="3062454"/>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grpSp>
        <p:nvGrpSpPr>
          <p:cNvPr id="7" name="Group 12">
            <a:extLst>
              <a:ext uri="{FF2B5EF4-FFF2-40B4-BE49-F238E27FC236}">
                <a16:creationId xmlns:a16="http://schemas.microsoft.com/office/drawing/2014/main" id="{7D750216-7101-E5DA-5E72-EC34F7D56DE0}"/>
              </a:ext>
            </a:extLst>
          </p:cNvPr>
          <p:cNvGrpSpPr/>
          <p:nvPr/>
        </p:nvGrpSpPr>
        <p:grpSpPr>
          <a:xfrm>
            <a:off x="2914880" y="9182100"/>
            <a:ext cx="14935199" cy="3276600"/>
            <a:chOff x="0" y="0"/>
            <a:chExt cx="12948451" cy="2689439"/>
          </a:xfrm>
        </p:grpSpPr>
        <p:pic>
          <p:nvPicPr>
            <p:cNvPr id="8" name="Picture 13">
              <a:extLst>
                <a:ext uri="{FF2B5EF4-FFF2-40B4-BE49-F238E27FC236}">
                  <a16:creationId xmlns:a16="http://schemas.microsoft.com/office/drawing/2014/main" id="{3D396FF5-5333-A466-CA3B-468AC64D9F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14">
              <a:extLst>
                <a:ext uri="{FF2B5EF4-FFF2-40B4-BE49-F238E27FC236}">
                  <a16:creationId xmlns:a16="http://schemas.microsoft.com/office/drawing/2014/main" id="{EF290F24-DCBE-C638-C273-A2F227635A1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5">
              <a:extLst>
                <a:ext uri="{FF2B5EF4-FFF2-40B4-BE49-F238E27FC236}">
                  <a16:creationId xmlns:a16="http://schemas.microsoft.com/office/drawing/2014/main" id="{4CE165FE-6885-F50F-8761-8023B4414F0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6">
              <a:extLst>
                <a:ext uri="{FF2B5EF4-FFF2-40B4-BE49-F238E27FC236}">
                  <a16:creationId xmlns:a16="http://schemas.microsoft.com/office/drawing/2014/main" id="{798D6CC3-7CA9-4CDE-ED20-C76CB0DCD8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2">
            <a:extLst>
              <a:ext uri="{FF2B5EF4-FFF2-40B4-BE49-F238E27FC236}">
                <a16:creationId xmlns:a16="http://schemas.microsoft.com/office/drawing/2014/main" id="{D15B8016-CFD3-DF63-0C8F-21D3F2258201}"/>
              </a:ext>
            </a:extLst>
          </p:cNvPr>
          <p:cNvGrpSpPr/>
          <p:nvPr/>
        </p:nvGrpSpPr>
        <p:grpSpPr>
          <a:xfrm>
            <a:off x="1247088" y="-2171700"/>
            <a:ext cx="14935199" cy="3276600"/>
            <a:chOff x="0" y="0"/>
            <a:chExt cx="12948451" cy="2689439"/>
          </a:xfrm>
        </p:grpSpPr>
        <p:pic>
          <p:nvPicPr>
            <p:cNvPr id="15" name="Picture 13">
              <a:extLst>
                <a:ext uri="{FF2B5EF4-FFF2-40B4-BE49-F238E27FC236}">
                  <a16:creationId xmlns:a16="http://schemas.microsoft.com/office/drawing/2014/main" id="{85B11C10-49B1-F629-CE2F-A0807A12CFE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6" name="Picture 14">
              <a:extLst>
                <a:ext uri="{FF2B5EF4-FFF2-40B4-BE49-F238E27FC236}">
                  <a16:creationId xmlns:a16="http://schemas.microsoft.com/office/drawing/2014/main" id="{B39CADEB-C080-8015-3C39-5BACC38363E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7" name="Picture 15">
              <a:extLst>
                <a:ext uri="{FF2B5EF4-FFF2-40B4-BE49-F238E27FC236}">
                  <a16:creationId xmlns:a16="http://schemas.microsoft.com/office/drawing/2014/main" id="{2A33F479-C3F1-8446-587E-6C64C7645E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8" name="Picture 16">
              <a:extLst>
                <a:ext uri="{FF2B5EF4-FFF2-40B4-BE49-F238E27FC236}">
                  <a16:creationId xmlns:a16="http://schemas.microsoft.com/office/drawing/2014/main" id="{A5736E29-B9C1-460C-45AF-8AC8E4982B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1" name="Picture 19">
            <a:extLst>
              <a:ext uri="{FF2B5EF4-FFF2-40B4-BE49-F238E27FC236}">
                <a16:creationId xmlns:a16="http://schemas.microsoft.com/office/drawing/2014/main" id="{96D6E473-39F2-E5B7-E89E-AD0354795E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5849600" y="-1028700"/>
            <a:ext cx="3062454" cy="3068983"/>
          </a:xfrm>
          <a:prstGeom prst="rect">
            <a:avLst/>
          </a:prstGeom>
        </p:spPr>
      </p:pic>
      <p:sp>
        <p:nvSpPr>
          <p:cNvPr id="23" name="Freeform 7">
            <a:extLst>
              <a:ext uri="{FF2B5EF4-FFF2-40B4-BE49-F238E27FC236}">
                <a16:creationId xmlns:a16="http://schemas.microsoft.com/office/drawing/2014/main" id="{6A392F91-D9E9-EDFF-9AD9-B60FAA20E2DA}"/>
              </a:ext>
            </a:extLst>
          </p:cNvPr>
          <p:cNvSpPr/>
          <p:nvPr/>
        </p:nvSpPr>
        <p:spPr>
          <a:xfrm>
            <a:off x="465628" y="8755773"/>
            <a:ext cx="3062454" cy="3062454"/>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dirty="0"/>
          </a:p>
        </p:txBody>
      </p:sp>
      <p:pic>
        <p:nvPicPr>
          <p:cNvPr id="24" name="Picture 19">
            <a:extLst>
              <a:ext uri="{FF2B5EF4-FFF2-40B4-BE49-F238E27FC236}">
                <a16:creationId xmlns:a16="http://schemas.microsoft.com/office/drawing/2014/main" id="{0E3691F4-75E7-BC00-2FA0-0841DDF405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24391" y="8115300"/>
            <a:ext cx="3062454" cy="3068983"/>
          </a:xfrm>
          <a:prstGeom prst="rect">
            <a:avLst/>
          </a:prstGeom>
        </p:spPr>
      </p:pic>
      <p:sp>
        <p:nvSpPr>
          <p:cNvPr id="13" name="Rectangle 12">
            <a:extLst>
              <a:ext uri="{FF2B5EF4-FFF2-40B4-BE49-F238E27FC236}">
                <a16:creationId xmlns:a16="http://schemas.microsoft.com/office/drawing/2014/main" id="{5B5AE917-93F4-FF86-CBF4-344BFE6669B8}"/>
              </a:ext>
            </a:extLst>
          </p:cNvPr>
          <p:cNvSpPr/>
          <p:nvPr/>
        </p:nvSpPr>
        <p:spPr>
          <a:xfrm>
            <a:off x="-2121185" y="0"/>
            <a:ext cx="2895600" cy="10287000"/>
          </a:xfrm>
          <a:prstGeom prst="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A100FF"/>
              </a:solidFill>
            </a:endParaRPr>
          </a:p>
        </p:txBody>
      </p:sp>
      <p:pic>
        <p:nvPicPr>
          <p:cNvPr id="3" name="Picture 2">
            <a:extLst>
              <a:ext uri="{FF2B5EF4-FFF2-40B4-BE49-F238E27FC236}">
                <a16:creationId xmlns:a16="http://schemas.microsoft.com/office/drawing/2014/main" id="{EF138637-5EEE-88A1-75CC-E483D98AC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0377" y="1565749"/>
            <a:ext cx="8219575" cy="7155502"/>
          </a:xfrm>
          <a:prstGeom prst="rect">
            <a:avLst/>
          </a:prstGeom>
        </p:spPr>
      </p:pic>
    </p:spTree>
    <p:extLst>
      <p:ext uri="{BB962C8B-B14F-4D97-AF65-F5344CB8AC3E}">
        <p14:creationId xmlns:p14="http://schemas.microsoft.com/office/powerpoint/2010/main" val="506531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1742</Words>
  <Application>Microsoft Office PowerPoint</Application>
  <PresentationFormat>Custom</PresentationFormat>
  <Paragraphs>161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MT</vt:lpstr>
      <vt:lpstr>Calibri</vt:lpstr>
      <vt:lpstr>DM Sans</vt:lpstr>
      <vt:lpstr>Arial</vt:lpstr>
      <vt:lpstr>Graphik Regular</vt:lpstr>
      <vt:lpstr>Aptos</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Manoj Chandra</cp:lastModifiedBy>
  <cp:revision>26</cp:revision>
  <cp:lastPrinted>2024-05-10T15:22:29Z</cp:lastPrinted>
  <dcterms:created xsi:type="dcterms:W3CDTF">2006-08-16T00:00:00Z</dcterms:created>
  <dcterms:modified xsi:type="dcterms:W3CDTF">2024-05-10T15:24:13Z</dcterms:modified>
  <dc:identifier>DAEhDyfaYKE</dc:identifier>
</cp:coreProperties>
</file>