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112265"/>
            <a:ext cx="57651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92422"/>
            <a:ext cx="5765190" cy="485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7386" y="1548637"/>
            <a:ext cx="4690745" cy="12700"/>
          </a:xfrm>
          <a:custGeom>
            <a:avLst/>
            <a:gdLst/>
            <a:ahLst/>
            <a:cxnLst/>
            <a:rect l="l" t="t" r="r" b="b"/>
            <a:pathLst>
              <a:path w="4690745" h="12700">
                <a:moveTo>
                  <a:pt x="4690237" y="0"/>
                </a:moveTo>
                <a:lnTo>
                  <a:pt x="0" y="0"/>
                </a:lnTo>
                <a:lnTo>
                  <a:pt x="0" y="12192"/>
                </a:lnTo>
                <a:lnTo>
                  <a:pt x="4690237" y="12192"/>
                </a:lnTo>
                <a:lnTo>
                  <a:pt x="4690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4800" y="304799"/>
            <a:ext cx="6955790" cy="10086340"/>
            <a:chOff x="304800" y="304799"/>
            <a:chExt cx="6955790" cy="10086340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36" y="10085832"/>
                  </a:lnTo>
                  <a:lnTo>
                    <a:pt x="6955536" y="10079736"/>
                  </a:lnTo>
                  <a:lnTo>
                    <a:pt x="6955536" y="6096"/>
                  </a:lnTo>
                  <a:lnTo>
                    <a:pt x="6955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2869018"/>
              <a:ext cx="1868589" cy="18685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24400" y="5855715"/>
            <a:ext cx="1671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25" b="1">
                <a:latin typeface="Cambria"/>
                <a:cs typeface="Cambria"/>
              </a:rPr>
              <a:t>SUBMITTED</a:t>
            </a:r>
            <a:r>
              <a:rPr dirty="0" sz="1600" spc="135" b="1">
                <a:latin typeface="Cambria"/>
                <a:cs typeface="Cambria"/>
              </a:rPr>
              <a:t> </a:t>
            </a:r>
            <a:r>
              <a:rPr dirty="0" sz="1600" spc="120" b="1">
                <a:latin typeface="Cambria"/>
                <a:cs typeface="Cambria"/>
              </a:rPr>
              <a:t>BY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5830315"/>
            <a:ext cx="1793239" cy="675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600" spc="125" b="1">
                <a:latin typeface="Cambria"/>
                <a:cs typeface="Cambria"/>
              </a:rPr>
              <a:t>SUBMITTED</a:t>
            </a:r>
            <a:r>
              <a:rPr dirty="0" sz="1600" spc="155" b="1">
                <a:latin typeface="Cambria"/>
                <a:cs typeface="Cambria"/>
              </a:rPr>
              <a:t> </a:t>
            </a:r>
            <a:r>
              <a:rPr dirty="0" sz="1600" spc="120" b="1">
                <a:latin typeface="Cambria"/>
                <a:cs typeface="Cambria"/>
              </a:rPr>
              <a:t>TO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600" spc="130">
                <a:latin typeface="Cambria"/>
                <a:cs typeface="Cambria"/>
              </a:rPr>
              <a:t>Mrs.</a:t>
            </a:r>
            <a:r>
              <a:rPr dirty="0" sz="1600" spc="120">
                <a:latin typeface="Cambria"/>
                <a:cs typeface="Cambria"/>
              </a:rPr>
              <a:t> </a:t>
            </a:r>
            <a:r>
              <a:rPr dirty="0" sz="1600" spc="40">
                <a:latin typeface="Cambria"/>
                <a:cs typeface="Cambria"/>
              </a:rPr>
              <a:t>Ka</a:t>
            </a:r>
            <a:r>
              <a:rPr dirty="0" sz="1600" spc="40">
                <a:latin typeface="Lucida Sans Unicode"/>
                <a:cs typeface="Lucida Sans Unicode"/>
              </a:rPr>
              <a:t>vitha</a:t>
            </a:r>
            <a:r>
              <a:rPr dirty="0" sz="1600" spc="5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Rani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1028699"/>
            <a:ext cx="5589270" cy="93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20" b="1">
                <a:latin typeface="Cambria"/>
                <a:cs typeface="Cambria"/>
              </a:rPr>
              <a:t>DEPARTMENT</a:t>
            </a:r>
            <a:r>
              <a:rPr dirty="0" sz="1400" spc="170" b="1">
                <a:latin typeface="Cambria"/>
                <a:cs typeface="Cambria"/>
              </a:rPr>
              <a:t> </a:t>
            </a:r>
            <a:r>
              <a:rPr dirty="0" sz="1400" spc="165" b="1">
                <a:latin typeface="Cambria"/>
                <a:cs typeface="Cambria"/>
              </a:rPr>
              <a:t>OF</a:t>
            </a:r>
            <a:r>
              <a:rPr dirty="0" sz="1400" spc="175" b="1">
                <a:latin typeface="Cambria"/>
                <a:cs typeface="Cambria"/>
              </a:rPr>
              <a:t> </a:t>
            </a:r>
            <a:r>
              <a:rPr dirty="0" sz="1400" spc="140" b="1">
                <a:latin typeface="Cambria"/>
                <a:cs typeface="Cambria"/>
              </a:rPr>
              <a:t>COMPUTER</a:t>
            </a:r>
            <a:r>
              <a:rPr dirty="0" sz="1400" spc="175" b="1">
                <a:latin typeface="Cambria"/>
                <a:cs typeface="Cambria"/>
              </a:rPr>
              <a:t> </a:t>
            </a:r>
            <a:r>
              <a:rPr dirty="0" sz="1400" spc="170" b="1">
                <a:latin typeface="Cambria"/>
                <a:cs typeface="Cambria"/>
              </a:rPr>
              <a:t>SCIENCE</a:t>
            </a:r>
            <a:r>
              <a:rPr dirty="0" sz="1400" spc="175" b="1">
                <a:latin typeface="Cambria"/>
                <a:cs typeface="Cambria"/>
              </a:rPr>
              <a:t> </a:t>
            </a:r>
            <a:r>
              <a:rPr dirty="0" sz="1400" spc="90" b="1">
                <a:latin typeface="Cambria"/>
                <a:cs typeface="Cambria"/>
              </a:rPr>
              <a:t>AND</a:t>
            </a:r>
            <a:r>
              <a:rPr dirty="0" sz="1400" spc="175" b="1">
                <a:latin typeface="Cambria"/>
                <a:cs typeface="Cambria"/>
              </a:rPr>
              <a:t> </a:t>
            </a:r>
            <a:r>
              <a:rPr dirty="0" sz="1400" spc="135" b="1">
                <a:latin typeface="Cambria"/>
                <a:cs typeface="Cambria"/>
              </a:rPr>
              <a:t>ENGINEERING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</a:pPr>
            <a:r>
              <a:rPr dirty="0" sz="1600" spc="135" b="1">
                <a:latin typeface="Cambria"/>
                <a:cs typeface="Cambria"/>
              </a:rPr>
              <a:t>DATABASE</a:t>
            </a:r>
            <a:r>
              <a:rPr dirty="0" sz="1600" spc="185" b="1">
                <a:latin typeface="Cambria"/>
                <a:cs typeface="Cambria"/>
              </a:rPr>
              <a:t> </a:t>
            </a:r>
            <a:r>
              <a:rPr dirty="0" sz="1600" spc="140" b="1">
                <a:latin typeface="Cambria"/>
                <a:cs typeface="Cambria"/>
              </a:rPr>
              <a:t>MANAGEMENT</a:t>
            </a:r>
            <a:r>
              <a:rPr dirty="0" sz="1600" spc="190" b="1">
                <a:latin typeface="Cambria"/>
                <a:cs typeface="Cambria"/>
              </a:rPr>
              <a:t> </a:t>
            </a:r>
            <a:r>
              <a:rPr dirty="0" sz="1600" spc="180" b="1">
                <a:latin typeface="Cambria"/>
                <a:cs typeface="Cambria"/>
              </a:rPr>
              <a:t>SYSTEMS</a:t>
            </a:r>
            <a:r>
              <a:rPr dirty="0" sz="1600" spc="190" b="1">
                <a:latin typeface="Cambria"/>
                <a:cs typeface="Cambria"/>
              </a:rPr>
              <a:t> </a:t>
            </a:r>
            <a:r>
              <a:rPr dirty="0" sz="1600" spc="35" b="1">
                <a:latin typeface="Cambria"/>
                <a:cs typeface="Cambria"/>
              </a:rPr>
              <a:t>-</a:t>
            </a:r>
            <a:r>
              <a:rPr dirty="0" sz="1600" spc="185" b="1">
                <a:latin typeface="Cambria"/>
                <a:cs typeface="Cambria"/>
              </a:rPr>
              <a:t> </a:t>
            </a:r>
            <a:r>
              <a:rPr dirty="0" sz="1600" spc="140" b="1">
                <a:latin typeface="Cambria"/>
                <a:cs typeface="Cambria"/>
              </a:rPr>
              <a:t>CSE20</a:t>
            </a:r>
            <a:r>
              <a:rPr dirty="0" sz="1600" spc="140" b="1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6653" y="6299707"/>
            <a:ext cx="2122805" cy="7473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-10160">
              <a:lnSpc>
                <a:spcPct val="117700"/>
              </a:lnSpc>
              <a:spcBef>
                <a:spcPts val="85"/>
              </a:spcBef>
            </a:pPr>
            <a:r>
              <a:rPr dirty="0" sz="1000">
                <a:latin typeface="Arial MT"/>
                <a:cs typeface="Arial MT"/>
              </a:rPr>
              <a:t>Manoj Chandu - AP22110010085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Akbar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Mohammed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AP22110010113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Nikith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AP22110010107</a:t>
            </a:r>
            <a:endParaRPr sz="1000">
              <a:latin typeface="Arial MT"/>
              <a:cs typeface="Arial MT"/>
            </a:endParaRPr>
          </a:p>
          <a:p>
            <a:pPr algn="ctr" marL="8255">
              <a:lnSpc>
                <a:spcPct val="100000"/>
              </a:lnSpc>
              <a:spcBef>
                <a:spcPts val="259"/>
              </a:spcBef>
            </a:pPr>
            <a:r>
              <a:rPr dirty="0" sz="1000">
                <a:latin typeface="Arial MT"/>
                <a:cs typeface="Arial MT"/>
              </a:rPr>
              <a:t>Leela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Chandu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AP22110010121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559934"/>
            <a:ext cx="5317490" cy="501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Normalization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Rule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Normalization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divided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forms: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12725" algn="l"/>
              </a:tabLst>
            </a:pP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20"/>
              </a:spcBef>
              <a:buAutoNum type="arabicPeriod"/>
              <a:tabLst>
                <a:tab pos="212725" algn="l"/>
              </a:tabLst>
            </a:pP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First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(1NF)</a:t>
            </a:r>
            <a:endParaRPr sz="1600">
              <a:latin typeface="Calibri"/>
              <a:cs typeface="Calibri"/>
            </a:endParaRPr>
          </a:p>
          <a:p>
            <a:pPr marL="13970" marR="183515">
              <a:lnSpc>
                <a:spcPct val="101299"/>
              </a:lnSpc>
              <a:spcBef>
                <a:spcPts val="10"/>
              </a:spcBef>
            </a:pPr>
            <a:r>
              <a:rPr dirty="0" sz="1600" spc="-10">
                <a:latin typeface="Calibri"/>
                <a:cs typeface="Calibri"/>
              </a:rPr>
              <a:t>For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 be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 the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following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4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rules: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75"/>
              </a:spcBef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single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(atomic)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valued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attributes/columns.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Values</a:t>
            </a:r>
            <a:r>
              <a:rPr dirty="0" sz="1600" spc="-10">
                <a:latin typeface="Calibri"/>
                <a:cs typeface="Calibri"/>
              </a:rPr>
              <a:t> stored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column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 be 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same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domain.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All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columns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unique</a:t>
            </a:r>
            <a:r>
              <a:rPr dirty="0" sz="1600" spc="-10">
                <a:latin typeface="Calibri"/>
                <a:cs typeface="Calibri"/>
              </a:rPr>
              <a:t> names.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order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which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data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stored,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matter.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Second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(2NF)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1600" spc="-1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 </a:t>
            </a:r>
            <a:r>
              <a:rPr dirty="0" sz="1600" spc="-5">
                <a:latin typeface="Calibri"/>
                <a:cs typeface="Calibri"/>
              </a:rPr>
              <a:t>Normal Form,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spcBef>
                <a:spcPts val="25"/>
              </a:spcBef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should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Partial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750" y="913637"/>
            <a:ext cx="5720080" cy="3307079"/>
            <a:chOff x="920750" y="913637"/>
            <a:chExt cx="5720080" cy="33070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80" y="1001394"/>
              <a:ext cx="5543550" cy="3130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0750" y="913637"/>
              <a:ext cx="5720080" cy="3307079"/>
            </a:xfrm>
            <a:custGeom>
              <a:avLst/>
              <a:gdLst/>
              <a:ahLst/>
              <a:cxnLst/>
              <a:rect l="l" t="t" r="r" b="b"/>
              <a:pathLst>
                <a:path w="5720080" h="3307079">
                  <a:moveTo>
                    <a:pt x="5648947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218180"/>
                  </a:lnTo>
                  <a:lnTo>
                    <a:pt x="71120" y="3235960"/>
                  </a:lnTo>
                  <a:lnTo>
                    <a:pt x="5648947" y="3235960"/>
                  </a:lnTo>
                  <a:lnTo>
                    <a:pt x="5648947" y="3218307"/>
                  </a:lnTo>
                  <a:lnTo>
                    <a:pt x="5648947" y="3218180"/>
                  </a:lnTo>
                  <a:lnTo>
                    <a:pt x="5648947" y="89027"/>
                  </a:lnTo>
                  <a:lnTo>
                    <a:pt x="5631180" y="89027"/>
                  </a:lnTo>
                  <a:lnTo>
                    <a:pt x="5631180" y="3218180"/>
                  </a:lnTo>
                  <a:lnTo>
                    <a:pt x="88900" y="3218180"/>
                  </a:lnTo>
                  <a:lnTo>
                    <a:pt x="88900" y="88900"/>
                  </a:lnTo>
                  <a:lnTo>
                    <a:pt x="5648947" y="88900"/>
                  </a:lnTo>
                  <a:lnTo>
                    <a:pt x="5648947" y="71120"/>
                  </a:lnTo>
                  <a:close/>
                </a:path>
                <a:path w="5720080" h="3307079">
                  <a:moveTo>
                    <a:pt x="572008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253740"/>
                  </a:lnTo>
                  <a:lnTo>
                    <a:pt x="0" y="3307080"/>
                  </a:lnTo>
                  <a:lnTo>
                    <a:pt x="5720080" y="3307080"/>
                  </a:lnTo>
                  <a:lnTo>
                    <a:pt x="5720080" y="3253867"/>
                  </a:lnTo>
                  <a:lnTo>
                    <a:pt x="5720080" y="3253740"/>
                  </a:lnTo>
                  <a:lnTo>
                    <a:pt x="5720080" y="53467"/>
                  </a:lnTo>
                  <a:lnTo>
                    <a:pt x="5666740" y="53467"/>
                  </a:lnTo>
                  <a:lnTo>
                    <a:pt x="5666740" y="3253740"/>
                  </a:lnTo>
                  <a:lnTo>
                    <a:pt x="53340" y="3253740"/>
                  </a:lnTo>
                  <a:lnTo>
                    <a:pt x="53340" y="53340"/>
                  </a:lnTo>
                  <a:lnTo>
                    <a:pt x="5720080" y="53340"/>
                  </a:lnTo>
                  <a:lnTo>
                    <a:pt x="5720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139697"/>
            <a:ext cx="5683250" cy="8513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Third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Normal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Form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(3NF)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">
                <a:latin typeface="Calibri"/>
                <a:cs typeface="Calibri"/>
              </a:rPr>
              <a:t> said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Normal </a:t>
            </a:r>
            <a:r>
              <a:rPr dirty="0" sz="1600" spc="-10">
                <a:latin typeface="Calibri"/>
                <a:cs typeface="Calibri"/>
              </a:rPr>
              <a:t>Form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when,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ts val="1914"/>
              </a:lnSpc>
              <a:buAutoNum type="arabicPeriod"/>
              <a:tabLst>
                <a:tab pos="212725" algn="l"/>
              </a:tabLst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Normal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212090" indent="-20002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12725" algn="l"/>
              </a:tabLst>
            </a:pPr>
            <a:r>
              <a:rPr dirty="0" sz="1600" spc="-5">
                <a:latin typeface="Calibri"/>
                <a:cs typeface="Calibri"/>
              </a:rPr>
              <a:t>And,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doesn't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Transitive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Blood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Bank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3970" marR="678180">
              <a:lnSpc>
                <a:spcPct val="101899"/>
              </a:lnSpc>
              <a:buFont typeface="Calibri"/>
              <a:buAutoNum type="arabicPeriod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Blood_Donor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(bd_Id,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bd_name,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bd_phNo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bd_sex,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bd_age,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bd_reg_date,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bd_Bgroup,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marL="13970" marR="161925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{bd_name}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exists, because</a:t>
            </a:r>
            <a:r>
              <a:rPr dirty="0" sz="1600">
                <a:latin typeface="Calibri"/>
                <a:cs typeface="Calibri"/>
              </a:rPr>
              <a:t> two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different bd_name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 spc="-5">
                <a:latin typeface="Calibri"/>
                <a:cs typeface="Calibri"/>
              </a:rPr>
              <a:t>correspond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same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bd_Id).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  <a:spcBef>
                <a:spcPts val="7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{bd_sex}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{bd_age}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{bd_reg_date}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 </a:t>
            </a:r>
            <a:r>
              <a:rPr dirty="0" sz="1600" spc="-10">
                <a:latin typeface="Calibri"/>
                <a:cs typeface="Calibri"/>
              </a:rPr>
              <a:t>dependency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{city_id}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{bd_ID}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{bd_Bgroup}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800"/>
              </a:lnSpc>
            </a:pP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sub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attributes, it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in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Because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every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fully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functionally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primary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 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it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already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first normal form, this table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now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</a:t>
            </a:r>
            <a:r>
              <a:rPr dirty="0" sz="1600" spc="-10">
                <a:latin typeface="Calibri"/>
                <a:cs typeface="Calibri"/>
              </a:rPr>
              <a:t>normal </a:t>
            </a:r>
            <a:r>
              <a:rPr dirty="0" sz="1600" spc="-5">
                <a:latin typeface="Calibri"/>
                <a:cs typeface="Calibri"/>
              </a:rPr>
              <a:t>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second 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attribute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transitively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 3NF.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2"/>
              <a:tabLst>
                <a:tab pos="217170" algn="l"/>
              </a:tabLst>
            </a:pPr>
            <a:r>
              <a:rPr dirty="0" sz="1600" spc="-10" b="1">
                <a:latin typeface="Calibri"/>
                <a:cs typeface="Calibri"/>
              </a:rPr>
              <a:t>City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(city_id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city_name)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{city_id}=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{city_name}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3970" marR="2748915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5">
                <a:latin typeface="Calibri"/>
                <a:cs typeface="Calibri"/>
              </a:rPr>
              <a:t> 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133601"/>
            <a:ext cx="5657215" cy="8209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95"/>
              </a:spcBef>
              <a:buFont typeface="Calibri"/>
              <a:buAutoNum type="arabicPeriod" startAt="3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Recording_staff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(reco_name,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3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{reco_name}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{reco_phNo}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3970" marR="272288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3970" marR="9525">
              <a:lnSpc>
                <a:spcPct val="101299"/>
              </a:lnSpc>
              <a:buFont typeface="Calibri"/>
              <a:buAutoNum type="arabicPeriod" startAt="4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Blood_recipient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(reci_Id,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reci_sex,</a:t>
            </a:r>
            <a:r>
              <a:rPr dirty="0" sz="1600" spc="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reci_phNo,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reci_age,</a:t>
            </a:r>
            <a:r>
              <a:rPr dirty="0" sz="1600" spc="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reci_date,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reci_Bqnty,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reci_Bgrp,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 city_id,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4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4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{reci_sex}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{reci_age}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{reci_date}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7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{reci_name}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{reci_bqnty}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{reci_Bgrp}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{reco_id}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{city_id}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{reci_Id}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{m_id}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3970" marR="2722880">
              <a:lnSpc>
                <a:spcPct val="1020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5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Specimen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b_group,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specimen_no,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status, dfind_id,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10">
                <a:latin typeface="Calibri"/>
                <a:cs typeface="Calibri"/>
              </a:rPr>
              <a:t>{b_group,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_no}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{status}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 marR="391160">
              <a:lnSpc>
                <a:spcPts val="1960"/>
              </a:lnSpc>
              <a:spcBef>
                <a:spcPts val="25"/>
              </a:spcBef>
            </a:pPr>
            <a:r>
              <a:rPr dirty="0" sz="1600" spc="-10">
                <a:latin typeface="Calibri"/>
                <a:cs typeface="Calibri"/>
              </a:rPr>
              <a:t>{b_group, </a:t>
            </a:r>
            <a:r>
              <a:rPr dirty="0" sz="1600" spc="-5">
                <a:latin typeface="Calibri"/>
                <a:cs typeface="Calibri"/>
              </a:rPr>
              <a:t>specimen </a:t>
            </a:r>
            <a:r>
              <a:rPr dirty="0" sz="1600" spc="-10">
                <a:latin typeface="Calibri"/>
                <a:cs typeface="Calibri"/>
              </a:rPr>
              <a:t>_no} </a:t>
            </a:r>
            <a:r>
              <a:rPr dirty="0" sz="1600" spc="-5">
                <a:latin typeface="Calibri"/>
                <a:cs typeface="Calibri"/>
              </a:rPr>
              <a:t>= &gt; {dfind </a:t>
            </a:r>
            <a:r>
              <a:rPr dirty="0" sz="1600" spc="-10">
                <a:latin typeface="Calibri"/>
                <a:cs typeface="Calibri"/>
              </a:rPr>
              <a:t>_id} </a:t>
            </a:r>
            <a:r>
              <a:rPr dirty="0" sz="1600" spc="-5">
                <a:latin typeface="Calibri"/>
                <a:cs typeface="Calibri"/>
              </a:rPr>
              <a:t>(functional dependency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80"/>
              </a:lnSpc>
            </a:pPr>
            <a:r>
              <a:rPr dirty="0" sz="1600" spc="-10">
                <a:latin typeface="Calibri"/>
                <a:cs typeface="Calibri"/>
              </a:rPr>
              <a:t>{b_group,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_no}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{m_id}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85189"/>
            <a:ext cx="5707380" cy="87052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970" marR="2773045">
              <a:lnSpc>
                <a:spcPct val="101899"/>
              </a:lnSpc>
              <a:spcBef>
                <a:spcPts val="60"/>
              </a:spcBef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6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Disease_finder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6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dfind_id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dfind_name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dfind_id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dfind_PhNo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}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dependency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3970" marR="2773045">
              <a:lnSpc>
                <a:spcPct val="1016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Font typeface="Calibri"/>
              <a:buAutoNum type="arabicPeriod" startAt="7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BB_manager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M_id,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m_name,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7"/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{M_id}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&gt;{m_name}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dirty="0" sz="1600" spc="-10">
                <a:latin typeface="Calibri"/>
                <a:cs typeface="Calibri"/>
              </a:rPr>
              <a:t>{M_id}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{m_phNo}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(functional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3970" marR="2773045">
              <a:lnSpc>
                <a:spcPct val="101600"/>
              </a:lnSpc>
            </a:pPr>
            <a:r>
              <a:rPr dirty="0" sz="1600" spc="-5">
                <a:latin typeface="Calibri"/>
                <a:cs typeface="Calibri"/>
              </a:rPr>
              <a:t>The table is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 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form. </a:t>
            </a:r>
            <a:r>
              <a:rPr dirty="0" sz="1600" spc="-5">
                <a:latin typeface="Calibri"/>
                <a:cs typeface="Calibri"/>
              </a:rPr>
              <a:t> The table is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second normal form.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3970" marR="1346835">
              <a:lnSpc>
                <a:spcPct val="101200"/>
              </a:lnSpc>
              <a:spcBef>
                <a:spcPts val="5"/>
              </a:spcBef>
              <a:buFont typeface="Calibri"/>
              <a:buAutoNum type="arabicPeriod" startAt="8"/>
              <a:tabLst>
                <a:tab pos="217170" algn="l"/>
              </a:tabLst>
            </a:pPr>
            <a:r>
              <a:rPr dirty="0" sz="1600" spc="-5" b="1">
                <a:latin typeface="Calibri"/>
                <a:cs typeface="Calibri"/>
              </a:rPr>
              <a:t>Hospital_Info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(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hosp_Id,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hosp_phNo, 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hosp_needed_Bgrp,</a:t>
            </a:r>
            <a:r>
              <a:rPr dirty="0" sz="1600" spc="-5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hosp_needed_qty,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city_id,</a:t>
            </a:r>
            <a:r>
              <a:rPr dirty="0" sz="1600" spc="-7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{hosp_Id}=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&gt;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{hosp_Name,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hosp_phNo,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city_id,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m_id}</a:t>
            </a:r>
            <a:endParaRPr sz="1600">
              <a:latin typeface="Calibri"/>
              <a:cs typeface="Calibri"/>
            </a:endParaRPr>
          </a:p>
          <a:p>
            <a:pPr marL="13970" marR="39624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{hosp_Id, hosp_needed_Bgrp } = &gt; hosp_needed_qty (functional </a:t>
            </a:r>
            <a:r>
              <a:rPr dirty="0" sz="1600" spc="-3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dependency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exists)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first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Since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every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non-primary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">
                <a:latin typeface="Calibri"/>
                <a:cs typeface="Calibri"/>
              </a:rPr>
              <a:t> attribute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fully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functionally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dependent </a:t>
            </a:r>
            <a:r>
              <a:rPr dirty="0" sz="1600" spc="-5">
                <a:latin typeface="Calibri"/>
                <a:cs typeface="Calibri"/>
              </a:rPr>
              <a:t>on the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the table, this table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10">
                <a:latin typeface="Calibri"/>
                <a:cs typeface="Calibri"/>
              </a:rPr>
              <a:t>not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second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Hence, we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split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Hospital_1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(hosp_Id,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hosp_phNo,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hosp_Name,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city_id,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m_id).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5189"/>
            <a:ext cx="5460365" cy="764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Hospital_2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(hosp_Id,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hosp_needed_Bgrp,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hosp_needed_qty)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Now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second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table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third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0750" y="3086607"/>
            <a:ext cx="5803265" cy="3337560"/>
            <a:chOff x="920750" y="3086607"/>
            <a:chExt cx="5803265" cy="3337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80" y="3174364"/>
              <a:ext cx="5626100" cy="3161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750" y="3086607"/>
              <a:ext cx="5803265" cy="3337560"/>
            </a:xfrm>
            <a:custGeom>
              <a:avLst/>
              <a:gdLst/>
              <a:ahLst/>
              <a:cxnLst/>
              <a:rect l="l" t="t" r="r" b="b"/>
              <a:pathLst>
                <a:path w="5803265" h="3337560">
                  <a:moveTo>
                    <a:pt x="5732145" y="89027"/>
                  </a:moveTo>
                  <a:lnTo>
                    <a:pt x="5714365" y="89027"/>
                  </a:lnTo>
                  <a:lnTo>
                    <a:pt x="5714365" y="3248152"/>
                  </a:lnTo>
                  <a:lnTo>
                    <a:pt x="5732145" y="3248152"/>
                  </a:lnTo>
                  <a:lnTo>
                    <a:pt x="5732145" y="89027"/>
                  </a:lnTo>
                  <a:close/>
                </a:path>
                <a:path w="5803265" h="3337560">
                  <a:moveTo>
                    <a:pt x="5732145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248660"/>
                  </a:lnTo>
                  <a:lnTo>
                    <a:pt x="71120" y="3266440"/>
                  </a:lnTo>
                  <a:lnTo>
                    <a:pt x="5732145" y="3266440"/>
                  </a:lnTo>
                  <a:lnTo>
                    <a:pt x="5732145" y="3248660"/>
                  </a:lnTo>
                  <a:lnTo>
                    <a:pt x="88900" y="3248660"/>
                  </a:lnTo>
                  <a:lnTo>
                    <a:pt x="88900" y="88900"/>
                  </a:lnTo>
                  <a:lnTo>
                    <a:pt x="5732145" y="88900"/>
                  </a:lnTo>
                  <a:lnTo>
                    <a:pt x="5732145" y="71120"/>
                  </a:lnTo>
                  <a:close/>
                </a:path>
                <a:path w="5803265" h="3337560">
                  <a:moveTo>
                    <a:pt x="5803265" y="53467"/>
                  </a:moveTo>
                  <a:lnTo>
                    <a:pt x="5749925" y="53467"/>
                  </a:lnTo>
                  <a:lnTo>
                    <a:pt x="5749925" y="3283712"/>
                  </a:lnTo>
                  <a:lnTo>
                    <a:pt x="5803265" y="3283712"/>
                  </a:lnTo>
                  <a:lnTo>
                    <a:pt x="5803265" y="53467"/>
                  </a:lnTo>
                  <a:close/>
                </a:path>
                <a:path w="5803265" h="3337560">
                  <a:moveTo>
                    <a:pt x="5803265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284220"/>
                  </a:lnTo>
                  <a:lnTo>
                    <a:pt x="0" y="3337560"/>
                  </a:lnTo>
                  <a:lnTo>
                    <a:pt x="5803265" y="3337560"/>
                  </a:lnTo>
                  <a:lnTo>
                    <a:pt x="5803265" y="3284220"/>
                  </a:lnTo>
                  <a:lnTo>
                    <a:pt x="53340" y="3284220"/>
                  </a:lnTo>
                  <a:lnTo>
                    <a:pt x="53340" y="53340"/>
                  </a:lnTo>
                  <a:lnTo>
                    <a:pt x="5803265" y="53340"/>
                  </a:lnTo>
                  <a:lnTo>
                    <a:pt x="5803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07819" y="748943"/>
            <a:ext cx="334073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 marR="5080" indent="-647700">
              <a:lnSpc>
                <a:spcPct val="140000"/>
              </a:lnSpc>
              <a:spcBef>
                <a:spcPts val="1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 SCHEMA AFTER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2581909"/>
            <a:ext cx="6115685" cy="3980179"/>
          </a:xfrm>
          <a:custGeom>
            <a:avLst/>
            <a:gdLst/>
            <a:ahLst/>
            <a:cxnLst/>
            <a:rect l="l" t="t" r="r" b="b"/>
            <a:pathLst>
              <a:path w="6115684" h="3980179">
                <a:moveTo>
                  <a:pt x="6115558" y="3617099"/>
                </a:moveTo>
                <a:lnTo>
                  <a:pt x="0" y="3617099"/>
                </a:lnTo>
                <a:lnTo>
                  <a:pt x="0" y="3798443"/>
                </a:lnTo>
                <a:lnTo>
                  <a:pt x="0" y="3979799"/>
                </a:lnTo>
                <a:lnTo>
                  <a:pt x="6115558" y="3979799"/>
                </a:lnTo>
                <a:lnTo>
                  <a:pt x="6115558" y="3798443"/>
                </a:lnTo>
                <a:lnTo>
                  <a:pt x="6115558" y="3617099"/>
                </a:lnTo>
                <a:close/>
              </a:path>
              <a:path w="6115684" h="3980179">
                <a:moveTo>
                  <a:pt x="6115558" y="3255911"/>
                </a:moveTo>
                <a:lnTo>
                  <a:pt x="0" y="3255911"/>
                </a:lnTo>
                <a:lnTo>
                  <a:pt x="0" y="3437255"/>
                </a:lnTo>
                <a:lnTo>
                  <a:pt x="0" y="3617087"/>
                </a:lnTo>
                <a:lnTo>
                  <a:pt x="6115558" y="3617087"/>
                </a:lnTo>
                <a:lnTo>
                  <a:pt x="6115558" y="3437255"/>
                </a:lnTo>
                <a:lnTo>
                  <a:pt x="6115558" y="3255911"/>
                </a:lnTo>
                <a:close/>
              </a:path>
              <a:path w="6115684" h="3980179">
                <a:moveTo>
                  <a:pt x="6115558" y="2893199"/>
                </a:moveTo>
                <a:lnTo>
                  <a:pt x="0" y="2893199"/>
                </a:lnTo>
                <a:lnTo>
                  <a:pt x="0" y="3074543"/>
                </a:lnTo>
                <a:lnTo>
                  <a:pt x="0" y="3255899"/>
                </a:lnTo>
                <a:lnTo>
                  <a:pt x="6115558" y="3255899"/>
                </a:lnTo>
                <a:lnTo>
                  <a:pt x="6115558" y="3074543"/>
                </a:lnTo>
                <a:lnTo>
                  <a:pt x="6115558" y="2893199"/>
                </a:lnTo>
                <a:close/>
              </a:path>
              <a:path w="6115684" h="3980179">
                <a:moveTo>
                  <a:pt x="6115558" y="2350401"/>
                </a:moveTo>
                <a:lnTo>
                  <a:pt x="0" y="2350401"/>
                </a:lnTo>
                <a:lnTo>
                  <a:pt x="0" y="2531707"/>
                </a:lnTo>
                <a:lnTo>
                  <a:pt x="0" y="2713355"/>
                </a:lnTo>
                <a:lnTo>
                  <a:pt x="0" y="2893187"/>
                </a:lnTo>
                <a:lnTo>
                  <a:pt x="6115558" y="2893187"/>
                </a:lnTo>
                <a:lnTo>
                  <a:pt x="6115558" y="2713355"/>
                </a:lnTo>
                <a:lnTo>
                  <a:pt x="6115558" y="2531745"/>
                </a:lnTo>
                <a:lnTo>
                  <a:pt x="6115558" y="2350401"/>
                </a:lnTo>
                <a:close/>
              </a:path>
              <a:path w="6115684" h="3980179">
                <a:moveTo>
                  <a:pt x="6115558" y="1626501"/>
                </a:moveTo>
                <a:lnTo>
                  <a:pt x="0" y="1626501"/>
                </a:lnTo>
                <a:lnTo>
                  <a:pt x="0" y="1807845"/>
                </a:lnTo>
                <a:lnTo>
                  <a:pt x="0" y="1989201"/>
                </a:lnTo>
                <a:lnTo>
                  <a:pt x="0" y="2169033"/>
                </a:lnTo>
                <a:lnTo>
                  <a:pt x="0" y="2350389"/>
                </a:lnTo>
                <a:lnTo>
                  <a:pt x="6115558" y="2350389"/>
                </a:lnTo>
                <a:lnTo>
                  <a:pt x="6115558" y="2169033"/>
                </a:lnTo>
                <a:lnTo>
                  <a:pt x="6115558" y="1989201"/>
                </a:lnTo>
                <a:lnTo>
                  <a:pt x="6115558" y="1807845"/>
                </a:lnTo>
                <a:lnTo>
                  <a:pt x="6115558" y="1626501"/>
                </a:lnTo>
                <a:close/>
              </a:path>
              <a:path w="6115684" h="3980179">
                <a:moveTo>
                  <a:pt x="6115558" y="721245"/>
                </a:moveTo>
                <a:lnTo>
                  <a:pt x="0" y="721245"/>
                </a:lnTo>
                <a:lnTo>
                  <a:pt x="0" y="902589"/>
                </a:lnTo>
                <a:lnTo>
                  <a:pt x="0" y="1083945"/>
                </a:lnTo>
                <a:lnTo>
                  <a:pt x="0" y="1265301"/>
                </a:lnTo>
                <a:lnTo>
                  <a:pt x="0" y="1445133"/>
                </a:lnTo>
                <a:lnTo>
                  <a:pt x="0" y="1626489"/>
                </a:lnTo>
                <a:lnTo>
                  <a:pt x="6115558" y="1626489"/>
                </a:lnTo>
                <a:lnTo>
                  <a:pt x="6115558" y="1445133"/>
                </a:lnTo>
                <a:lnTo>
                  <a:pt x="6115558" y="1265301"/>
                </a:lnTo>
                <a:lnTo>
                  <a:pt x="6115558" y="1083945"/>
                </a:lnTo>
                <a:lnTo>
                  <a:pt x="6115558" y="902589"/>
                </a:lnTo>
                <a:lnTo>
                  <a:pt x="6115558" y="721245"/>
                </a:lnTo>
                <a:close/>
              </a:path>
              <a:path w="6115684" h="3980179">
                <a:moveTo>
                  <a:pt x="6115558" y="541096"/>
                </a:moveTo>
                <a:lnTo>
                  <a:pt x="0" y="541096"/>
                </a:lnTo>
                <a:lnTo>
                  <a:pt x="0" y="721233"/>
                </a:lnTo>
                <a:lnTo>
                  <a:pt x="6115558" y="721233"/>
                </a:lnTo>
                <a:lnTo>
                  <a:pt x="6115558" y="541096"/>
                </a:lnTo>
                <a:close/>
              </a:path>
              <a:path w="6115684" h="3980179">
                <a:moveTo>
                  <a:pt x="6115558" y="178320"/>
                </a:moveTo>
                <a:lnTo>
                  <a:pt x="0" y="178320"/>
                </a:lnTo>
                <a:lnTo>
                  <a:pt x="0" y="359664"/>
                </a:lnTo>
                <a:lnTo>
                  <a:pt x="0" y="541020"/>
                </a:lnTo>
                <a:lnTo>
                  <a:pt x="6115558" y="541020"/>
                </a:lnTo>
                <a:lnTo>
                  <a:pt x="6115558" y="359664"/>
                </a:lnTo>
                <a:lnTo>
                  <a:pt x="6115558" y="178320"/>
                </a:lnTo>
                <a:close/>
              </a:path>
              <a:path w="6115684" h="3980179">
                <a:moveTo>
                  <a:pt x="6115558" y="0"/>
                </a:moveTo>
                <a:lnTo>
                  <a:pt x="0" y="0"/>
                </a:lnTo>
                <a:lnTo>
                  <a:pt x="0" y="178308"/>
                </a:lnTo>
                <a:lnTo>
                  <a:pt x="6115558" y="178308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714063"/>
            <a:ext cx="4848225" cy="585279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420"/>
              </a:spcBef>
            </a:pPr>
            <a:r>
              <a:rPr dirty="0" u="heavy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SQL</a:t>
            </a:r>
            <a:r>
              <a:rPr dirty="0" u="heavy" sz="22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 spc="-5" i="1">
                <a:latin typeface="Calibri"/>
                <a:cs typeface="Calibri"/>
              </a:rPr>
              <a:t>The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implementation</a:t>
            </a:r>
            <a:r>
              <a:rPr dirty="0" sz="1800" i="1">
                <a:latin typeface="Calibri"/>
                <a:cs typeface="Calibri"/>
              </a:rPr>
              <a:t> on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SQL</a:t>
            </a:r>
            <a:r>
              <a:rPr dirty="0" sz="1800" spc="-5" i="1">
                <a:latin typeface="Calibri"/>
                <a:cs typeface="Calibri"/>
              </a:rPr>
              <a:t> Server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</a:t>
            </a:r>
            <a:r>
              <a:rPr dirty="0" sz="1800" spc="-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given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below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'BB_Manager'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 marL="12700" marR="2060575">
              <a:lnSpc>
                <a:spcPts val="1430"/>
              </a:lnSpc>
              <a:spcBef>
                <a:spcPts val="1730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'BB_Manager'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14503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231267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-6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'Vatsalya'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'Vicky'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'Light'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'Eren'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'Mikasa'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'Goku'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'Itachi'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'Naruto'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'Luffy'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'Levi'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3797300" cy="5066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6551929"/>
            <a:ext cx="2946273" cy="35811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1510549"/>
            <a:ext cx="6115685" cy="5246370"/>
          </a:xfrm>
          <a:custGeom>
            <a:avLst/>
            <a:gdLst/>
            <a:ahLst/>
            <a:cxnLst/>
            <a:rect l="l" t="t" r="r" b="b"/>
            <a:pathLst>
              <a:path w="6115684" h="5246370">
                <a:moveTo>
                  <a:pt x="6115558" y="5064887"/>
                </a:moveTo>
                <a:lnTo>
                  <a:pt x="0" y="5064887"/>
                </a:lnTo>
                <a:lnTo>
                  <a:pt x="0" y="5246230"/>
                </a:lnTo>
                <a:lnTo>
                  <a:pt x="6115558" y="5246230"/>
                </a:lnTo>
                <a:lnTo>
                  <a:pt x="6115558" y="5064887"/>
                </a:lnTo>
                <a:close/>
              </a:path>
              <a:path w="6115684" h="5246370">
                <a:moveTo>
                  <a:pt x="6115558" y="4703699"/>
                </a:moveTo>
                <a:lnTo>
                  <a:pt x="0" y="4703699"/>
                </a:lnTo>
                <a:lnTo>
                  <a:pt x="0" y="4885042"/>
                </a:lnTo>
                <a:lnTo>
                  <a:pt x="0" y="5064874"/>
                </a:lnTo>
                <a:lnTo>
                  <a:pt x="6115558" y="5064874"/>
                </a:lnTo>
                <a:lnTo>
                  <a:pt x="6115558" y="4885042"/>
                </a:lnTo>
                <a:lnTo>
                  <a:pt x="6115558" y="4703699"/>
                </a:lnTo>
                <a:close/>
              </a:path>
              <a:path w="6115684" h="5246370">
                <a:moveTo>
                  <a:pt x="6115558" y="4340987"/>
                </a:moveTo>
                <a:lnTo>
                  <a:pt x="0" y="4340987"/>
                </a:lnTo>
                <a:lnTo>
                  <a:pt x="0" y="4522330"/>
                </a:lnTo>
                <a:lnTo>
                  <a:pt x="0" y="4703686"/>
                </a:lnTo>
                <a:lnTo>
                  <a:pt x="6115558" y="4703686"/>
                </a:lnTo>
                <a:lnTo>
                  <a:pt x="6115558" y="4522330"/>
                </a:lnTo>
                <a:lnTo>
                  <a:pt x="6115558" y="4340987"/>
                </a:lnTo>
                <a:close/>
              </a:path>
              <a:path w="6115684" h="5246370">
                <a:moveTo>
                  <a:pt x="6115558" y="3979799"/>
                </a:moveTo>
                <a:lnTo>
                  <a:pt x="0" y="3979799"/>
                </a:lnTo>
                <a:lnTo>
                  <a:pt x="0" y="4161142"/>
                </a:lnTo>
                <a:lnTo>
                  <a:pt x="0" y="4340974"/>
                </a:lnTo>
                <a:lnTo>
                  <a:pt x="6115558" y="4340974"/>
                </a:lnTo>
                <a:lnTo>
                  <a:pt x="6115558" y="4161142"/>
                </a:lnTo>
                <a:lnTo>
                  <a:pt x="6115558" y="3979799"/>
                </a:lnTo>
                <a:close/>
              </a:path>
              <a:path w="6115684" h="5246370">
                <a:moveTo>
                  <a:pt x="6115558" y="2892933"/>
                </a:moveTo>
                <a:lnTo>
                  <a:pt x="0" y="2892933"/>
                </a:lnTo>
                <a:lnTo>
                  <a:pt x="0" y="3074276"/>
                </a:lnTo>
                <a:lnTo>
                  <a:pt x="0" y="3255632"/>
                </a:lnTo>
                <a:lnTo>
                  <a:pt x="0" y="3979786"/>
                </a:lnTo>
                <a:lnTo>
                  <a:pt x="6115558" y="3979786"/>
                </a:lnTo>
                <a:lnTo>
                  <a:pt x="6115558" y="3074276"/>
                </a:lnTo>
                <a:lnTo>
                  <a:pt x="6115558" y="2892933"/>
                </a:lnTo>
                <a:close/>
              </a:path>
              <a:path w="6115684" h="5246370">
                <a:moveTo>
                  <a:pt x="6115558" y="1989201"/>
                </a:moveTo>
                <a:lnTo>
                  <a:pt x="0" y="1989201"/>
                </a:lnTo>
                <a:lnTo>
                  <a:pt x="0" y="2169020"/>
                </a:lnTo>
                <a:lnTo>
                  <a:pt x="0" y="2350376"/>
                </a:lnTo>
                <a:lnTo>
                  <a:pt x="0" y="2531732"/>
                </a:lnTo>
                <a:lnTo>
                  <a:pt x="0" y="2713088"/>
                </a:lnTo>
                <a:lnTo>
                  <a:pt x="0" y="2892920"/>
                </a:lnTo>
                <a:lnTo>
                  <a:pt x="6115558" y="2892920"/>
                </a:lnTo>
                <a:lnTo>
                  <a:pt x="6115558" y="2713088"/>
                </a:lnTo>
                <a:lnTo>
                  <a:pt x="6115558" y="2531732"/>
                </a:lnTo>
                <a:lnTo>
                  <a:pt x="6115558" y="2350376"/>
                </a:lnTo>
                <a:lnTo>
                  <a:pt x="6115558" y="2169020"/>
                </a:lnTo>
                <a:lnTo>
                  <a:pt x="6115558" y="1989201"/>
                </a:lnTo>
                <a:close/>
              </a:path>
              <a:path w="6115684" h="5246370">
                <a:moveTo>
                  <a:pt x="6115558" y="1626171"/>
                </a:moveTo>
                <a:lnTo>
                  <a:pt x="0" y="1626171"/>
                </a:lnTo>
                <a:lnTo>
                  <a:pt x="0" y="1807832"/>
                </a:lnTo>
                <a:lnTo>
                  <a:pt x="0" y="1989188"/>
                </a:lnTo>
                <a:lnTo>
                  <a:pt x="6115558" y="1989188"/>
                </a:lnTo>
                <a:lnTo>
                  <a:pt x="6115558" y="1807832"/>
                </a:lnTo>
                <a:lnTo>
                  <a:pt x="6115558" y="1626171"/>
                </a:lnTo>
                <a:close/>
              </a:path>
              <a:path w="6115684" h="5246370">
                <a:moveTo>
                  <a:pt x="6115558" y="1444752"/>
                </a:moveTo>
                <a:lnTo>
                  <a:pt x="0" y="1444752"/>
                </a:lnTo>
                <a:lnTo>
                  <a:pt x="0" y="1626095"/>
                </a:lnTo>
                <a:lnTo>
                  <a:pt x="6115558" y="1626095"/>
                </a:lnTo>
                <a:lnTo>
                  <a:pt x="6115558" y="1444752"/>
                </a:lnTo>
                <a:close/>
              </a:path>
              <a:path w="6115684" h="5246370">
                <a:moveTo>
                  <a:pt x="6115558" y="720852"/>
                </a:moveTo>
                <a:lnTo>
                  <a:pt x="0" y="720852"/>
                </a:lnTo>
                <a:lnTo>
                  <a:pt x="0" y="902195"/>
                </a:lnTo>
                <a:lnTo>
                  <a:pt x="0" y="1083551"/>
                </a:lnTo>
                <a:lnTo>
                  <a:pt x="0" y="1264907"/>
                </a:lnTo>
                <a:lnTo>
                  <a:pt x="0" y="1444739"/>
                </a:lnTo>
                <a:lnTo>
                  <a:pt x="6115558" y="1444739"/>
                </a:lnTo>
                <a:lnTo>
                  <a:pt x="6115558" y="1264907"/>
                </a:lnTo>
                <a:lnTo>
                  <a:pt x="6115558" y="1083551"/>
                </a:lnTo>
                <a:lnTo>
                  <a:pt x="6115558" y="902195"/>
                </a:lnTo>
                <a:lnTo>
                  <a:pt x="6115558" y="720852"/>
                </a:lnTo>
                <a:close/>
              </a:path>
              <a:path w="6115684" h="5246370">
                <a:moveTo>
                  <a:pt x="6115558" y="0"/>
                </a:moveTo>
                <a:lnTo>
                  <a:pt x="0" y="0"/>
                </a:lnTo>
                <a:lnTo>
                  <a:pt x="0" y="178295"/>
                </a:lnTo>
                <a:lnTo>
                  <a:pt x="0" y="359651"/>
                </a:lnTo>
                <a:lnTo>
                  <a:pt x="0" y="541007"/>
                </a:lnTo>
                <a:lnTo>
                  <a:pt x="0" y="720839"/>
                </a:lnTo>
                <a:lnTo>
                  <a:pt x="6115558" y="720839"/>
                </a:lnTo>
                <a:lnTo>
                  <a:pt x="6115558" y="541007"/>
                </a:lnTo>
                <a:lnTo>
                  <a:pt x="6115558" y="359651"/>
                </a:lnTo>
                <a:lnTo>
                  <a:pt x="6115558" y="178295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1002537"/>
            <a:ext cx="5139055" cy="575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'Blood_Donor'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Arial Black"/>
              <a:cs typeface="Arial Black"/>
            </a:endParaRPr>
          </a:p>
          <a:p>
            <a:pPr marL="12700" marR="2267585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'Blood_Donor'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268220">
              <a:lnSpc>
                <a:spcPts val="1430"/>
              </a:lnSpc>
              <a:spcBef>
                <a:spcPts val="4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bd_age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bd_sex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 marR="2938780">
              <a:lnSpc>
                <a:spcPct val="990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bd_Bgroup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bd_reg_date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date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 NOT 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5080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(reco_ID)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Recording_Staff(reco_ID),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 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507365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'Steven'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'2015-07-19'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'Tony'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35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'2015-12-24'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'Bruce'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'2015-08-28'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'Natasha'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'Hermoine'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'2016-11-22'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'Harry'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'2016-02-06'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'Sherlock'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'2016-10-15'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'Logan'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'2016-01-04'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150019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'Peter'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'2016-09-10'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150020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'Odinson'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Blood_Donor;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272019"/>
            <a:ext cx="4927600" cy="25394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6195695" cy="694613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346" y="879093"/>
            <a:ext cx="4815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BLOOD</a:t>
            </a:r>
            <a:r>
              <a:rPr dirty="0" spc="-40"/>
              <a:t> </a:t>
            </a:r>
            <a:r>
              <a:rPr dirty="0"/>
              <a:t>BANK</a:t>
            </a:r>
            <a:r>
              <a:rPr dirty="0" spc="-40"/>
              <a:t> </a:t>
            </a:r>
            <a:r>
              <a:rPr dirty="0" spc="-5"/>
              <a:t>MANAGEMENT</a:t>
            </a:r>
            <a:r>
              <a:rPr dirty="0" spc="-20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543558"/>
            <a:ext cx="5765165" cy="1886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endParaRPr sz="1600">
              <a:latin typeface="Calibri"/>
              <a:cs typeface="Calibri"/>
            </a:endParaRPr>
          </a:p>
          <a:p>
            <a:pPr algn="just" marL="12700" marR="7620">
              <a:lnSpc>
                <a:spcPct val="109700"/>
              </a:lnSpc>
              <a:spcBef>
                <a:spcPts val="885"/>
              </a:spcBef>
            </a:pPr>
            <a:r>
              <a:rPr dirty="0" sz="1200">
                <a:latin typeface="Calibri"/>
                <a:cs typeface="Calibri"/>
              </a:rPr>
              <a:t>This </a:t>
            </a:r>
            <a:r>
              <a:rPr dirty="0" sz="1200" spc="-5">
                <a:latin typeface="Calibri"/>
                <a:cs typeface="Calibri"/>
              </a:rPr>
              <a:t>project </a:t>
            </a:r>
            <a:r>
              <a:rPr dirty="0" sz="1200">
                <a:latin typeface="Calibri"/>
                <a:cs typeface="Calibri"/>
              </a:rPr>
              <a:t>aims to </a:t>
            </a:r>
            <a:r>
              <a:rPr dirty="0" sz="1200" spc="-5">
                <a:latin typeface="Calibri"/>
                <a:cs typeface="Calibri"/>
              </a:rPr>
              <a:t>develop </a:t>
            </a:r>
            <a:r>
              <a:rPr dirty="0" sz="1200">
                <a:latin typeface="Calibri"/>
                <a:cs typeface="Calibri"/>
              </a:rPr>
              <a:t>a Blood Bank </a:t>
            </a:r>
            <a:r>
              <a:rPr dirty="0" sz="1200" spc="-5">
                <a:latin typeface="Calibri"/>
                <a:cs typeface="Calibri"/>
              </a:rPr>
              <a:t>Management System. </a:t>
            </a:r>
            <a:r>
              <a:rPr dirty="0" sz="1200">
                <a:latin typeface="Calibri"/>
                <a:cs typeface="Calibri"/>
              </a:rPr>
              <a:t>A Blood Bank </a:t>
            </a:r>
            <a:r>
              <a:rPr dirty="0" sz="1200" spc="-5">
                <a:latin typeface="Calibri"/>
                <a:cs typeface="Calibri"/>
              </a:rPr>
              <a:t>Management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 can be used </a:t>
            </a:r>
            <a:r>
              <a:rPr dirty="0" sz="120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any clinic, hospital, labs or </a:t>
            </a:r>
            <a:r>
              <a:rPr dirty="0" sz="1200">
                <a:latin typeface="Calibri"/>
                <a:cs typeface="Calibri"/>
              </a:rPr>
              <a:t>any </a:t>
            </a:r>
            <a:r>
              <a:rPr dirty="0" sz="1200" spc="-5">
                <a:latin typeface="Calibri"/>
                <a:cs typeface="Calibri"/>
              </a:rPr>
              <a:t>emergency situation which requires </a:t>
            </a:r>
            <a:r>
              <a:rPr dirty="0" sz="1200">
                <a:latin typeface="Calibri"/>
                <a:cs typeface="Calibri"/>
              </a:rPr>
              <a:t> blood </a:t>
            </a:r>
            <a:r>
              <a:rPr dirty="0" sz="1200" spc="-5">
                <a:latin typeface="Calibri"/>
                <a:cs typeface="Calibri"/>
              </a:rPr>
              <a:t>units for survival. Our system can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used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find required </a:t>
            </a:r>
            <a:r>
              <a:rPr dirty="0" sz="1200">
                <a:latin typeface="Calibri"/>
                <a:cs typeface="Calibri"/>
              </a:rPr>
              <a:t>type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blood in </a:t>
            </a:r>
            <a:r>
              <a:rPr dirty="0" sz="1200" spc="-5">
                <a:latin typeface="Calibri"/>
                <a:cs typeface="Calibri"/>
              </a:rPr>
              <a:t>emergency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situations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either blood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bank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even blood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donors.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9700"/>
              </a:lnSpc>
              <a:spcBef>
                <a:spcPts val="795"/>
              </a:spcBef>
            </a:pPr>
            <a:r>
              <a:rPr dirty="0" sz="1200" spc="-10">
                <a:latin typeface="Calibri"/>
                <a:cs typeface="Calibri"/>
              </a:rPr>
              <a:t>Current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grapevine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communication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finding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blood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cases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emergency,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 be by a </a:t>
            </a:r>
            <a:r>
              <a:rPr dirty="0" sz="1200" spc="-5">
                <a:latin typeface="Calibri"/>
                <a:cs typeface="Calibri"/>
              </a:rPr>
              <a:t>donor or blood bank.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intentions of proposing such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system </a:t>
            </a:r>
            <a:r>
              <a:rPr dirty="0" sz="1200">
                <a:latin typeface="Calibri"/>
                <a:cs typeface="Calibri"/>
              </a:rPr>
              <a:t>are to </a:t>
            </a:r>
            <a:r>
              <a:rPr dirty="0" sz="1200" spc="-5">
                <a:latin typeface="Calibri"/>
                <a:cs typeface="Calibri"/>
              </a:rPr>
              <a:t>abolish the </a:t>
            </a:r>
            <a:r>
              <a:rPr dirty="0" sz="1200">
                <a:latin typeface="Calibri"/>
                <a:cs typeface="Calibri"/>
              </a:rPr>
              <a:t> panic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caused during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emergency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due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unavailability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blood.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INTRODUCTION</a:t>
            </a:r>
          </a:p>
          <a:p>
            <a:pPr algn="just" marL="12700" marR="12700">
              <a:lnSpc>
                <a:spcPct val="101899"/>
              </a:lnSpc>
              <a:spcBef>
                <a:spcPts val="969"/>
              </a:spcBef>
            </a:pP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banks collect, store </a:t>
            </a:r>
            <a:r>
              <a:rPr dirty="0" u="none" sz="1200" b="0">
                <a:latin typeface="Calibri"/>
                <a:cs typeface="Calibri"/>
              </a:rPr>
              <a:t>and </a:t>
            </a:r>
            <a:r>
              <a:rPr dirty="0" u="none" sz="1200" spc="-5" b="0">
                <a:latin typeface="Calibri"/>
                <a:cs typeface="Calibri"/>
              </a:rPr>
              <a:t>provide collected </a:t>
            </a:r>
            <a:r>
              <a:rPr dirty="0" u="none" sz="1200" b="0">
                <a:latin typeface="Calibri"/>
                <a:cs typeface="Calibri"/>
              </a:rPr>
              <a:t>blood to the </a:t>
            </a:r>
            <a:r>
              <a:rPr dirty="0" u="none" sz="1200" spc="-5" b="0">
                <a:latin typeface="Calibri"/>
                <a:cs typeface="Calibri"/>
              </a:rPr>
              <a:t>patients </a:t>
            </a:r>
            <a:r>
              <a:rPr dirty="0" u="none" sz="1200" b="0">
                <a:latin typeface="Calibri"/>
                <a:cs typeface="Calibri"/>
              </a:rPr>
              <a:t>who </a:t>
            </a:r>
            <a:r>
              <a:rPr dirty="0" u="none" sz="1200" spc="-5" b="0">
                <a:latin typeface="Calibri"/>
                <a:cs typeface="Calibri"/>
              </a:rPr>
              <a:t>are </a:t>
            </a:r>
            <a:r>
              <a:rPr dirty="0" u="none" sz="1200" b="0">
                <a:latin typeface="Calibri"/>
                <a:cs typeface="Calibri"/>
              </a:rPr>
              <a:t>in </a:t>
            </a:r>
            <a:r>
              <a:rPr dirty="0" u="none" sz="1200" spc="-5" b="0">
                <a:latin typeface="Calibri"/>
                <a:cs typeface="Calibri"/>
              </a:rPr>
              <a:t>need of </a:t>
            </a:r>
            <a:r>
              <a:rPr dirty="0" u="none" sz="1200" b="0">
                <a:latin typeface="Calibri"/>
                <a:cs typeface="Calibri"/>
              </a:rPr>
              <a:t> blood. </a:t>
            </a:r>
            <a:r>
              <a:rPr dirty="0" u="none" sz="1200" spc="-5" b="0">
                <a:latin typeface="Calibri"/>
                <a:cs typeface="Calibri"/>
              </a:rPr>
              <a:t>The people who donate blood are called donors. The banks then </a:t>
            </a:r>
            <a:r>
              <a:rPr dirty="0" u="none" sz="1200" b="0">
                <a:latin typeface="Calibri"/>
                <a:cs typeface="Calibri"/>
              </a:rPr>
              <a:t>group </a:t>
            </a:r>
            <a:r>
              <a:rPr dirty="0" u="none" sz="1200" spc="-5" b="0">
                <a:latin typeface="Calibri"/>
                <a:cs typeface="Calibri"/>
              </a:rPr>
              <a:t>the blood </a:t>
            </a:r>
            <a:r>
              <a:rPr dirty="0" u="none" sz="1200" b="0">
                <a:latin typeface="Calibri"/>
                <a:cs typeface="Calibri"/>
              </a:rPr>
              <a:t> which </a:t>
            </a:r>
            <a:r>
              <a:rPr dirty="0" u="none" sz="1200" spc="-5" b="0">
                <a:latin typeface="Calibri"/>
                <a:cs typeface="Calibri"/>
              </a:rPr>
              <a:t>they receive according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the blood groups. </a:t>
            </a:r>
            <a:r>
              <a:rPr dirty="0" u="none" sz="1200" b="0">
                <a:latin typeface="Calibri"/>
                <a:cs typeface="Calibri"/>
              </a:rPr>
              <a:t>They </a:t>
            </a:r>
            <a:r>
              <a:rPr dirty="0" u="none" sz="1200" spc="-5" b="0">
                <a:latin typeface="Calibri"/>
                <a:cs typeface="Calibri"/>
              </a:rPr>
              <a:t>also make sure that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blood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10" b="0">
                <a:latin typeface="Calibri"/>
                <a:cs typeface="Calibri"/>
              </a:rPr>
              <a:t>not </a:t>
            </a:r>
            <a:r>
              <a:rPr dirty="0" u="none" sz="1200" spc="-5" b="0">
                <a:latin typeface="Calibri"/>
                <a:cs typeface="Calibri"/>
              </a:rPr>
              <a:t> contaminated.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main </a:t>
            </a:r>
            <a:r>
              <a:rPr dirty="0" u="none" sz="1200" b="0">
                <a:latin typeface="Calibri"/>
                <a:cs typeface="Calibri"/>
              </a:rPr>
              <a:t>mission </a:t>
            </a:r>
            <a:r>
              <a:rPr dirty="0" u="none" sz="1200" spc="-5" b="0">
                <a:latin typeface="Calibri"/>
                <a:cs typeface="Calibri"/>
              </a:rPr>
              <a:t>of the blood bank </a:t>
            </a:r>
            <a:r>
              <a:rPr dirty="0" u="none" sz="1200" b="0">
                <a:latin typeface="Calibri"/>
                <a:cs typeface="Calibri"/>
              </a:rPr>
              <a:t>is to </a:t>
            </a:r>
            <a:r>
              <a:rPr dirty="0" u="none" sz="1200" spc="-5" b="0">
                <a:latin typeface="Calibri"/>
                <a:cs typeface="Calibri"/>
              </a:rPr>
              <a:t>provide the blood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the hospitals </a:t>
            </a:r>
            <a:r>
              <a:rPr dirty="0" u="none" sz="1200" b="0">
                <a:latin typeface="Calibri"/>
                <a:cs typeface="Calibri"/>
              </a:rPr>
              <a:t> and </a:t>
            </a:r>
            <a:r>
              <a:rPr dirty="0" u="none" sz="1200" spc="-5" b="0">
                <a:latin typeface="Calibri"/>
                <a:cs typeface="Calibri"/>
              </a:rPr>
              <a:t>health care systems </a:t>
            </a:r>
            <a:r>
              <a:rPr dirty="0" u="none" sz="1200" b="0">
                <a:latin typeface="Calibri"/>
                <a:cs typeface="Calibri"/>
              </a:rPr>
              <a:t>which </a:t>
            </a:r>
            <a:r>
              <a:rPr dirty="0" u="none" sz="1200" spc="-5" b="0">
                <a:latin typeface="Calibri"/>
                <a:cs typeface="Calibri"/>
              </a:rPr>
              <a:t>saves the patient’s </a:t>
            </a:r>
            <a:r>
              <a:rPr dirty="0" u="none" sz="1200" b="0">
                <a:latin typeface="Calibri"/>
                <a:cs typeface="Calibri"/>
              </a:rPr>
              <a:t>life. </a:t>
            </a:r>
            <a:r>
              <a:rPr dirty="0" u="none" sz="1200" spc="-5" b="0">
                <a:latin typeface="Calibri"/>
                <a:cs typeface="Calibri"/>
              </a:rPr>
              <a:t>No hospital can maintain the health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care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without </a:t>
            </a:r>
            <a:r>
              <a:rPr dirty="0" u="none" sz="1200" spc="-10" b="0">
                <a:latin typeface="Calibri"/>
                <a:cs typeface="Calibri"/>
              </a:rPr>
              <a:t>pure</a:t>
            </a:r>
            <a:r>
              <a:rPr dirty="0" u="none" sz="1200" spc="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5" b="0">
                <a:latin typeface="Calibri"/>
                <a:cs typeface="Calibri"/>
              </a:rPr>
              <a:t> adequate</a:t>
            </a:r>
            <a:r>
              <a:rPr dirty="0" u="none" sz="1200" b="0">
                <a:latin typeface="Calibri"/>
                <a:cs typeface="Calibri"/>
              </a:rPr>
              <a:t> blood.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libri"/>
              <a:cs typeface="Calibri"/>
            </a:endParaRPr>
          </a:p>
          <a:p>
            <a:pPr algn="just" marL="12700" marR="9525">
              <a:lnSpc>
                <a:spcPct val="101899"/>
              </a:lnSpc>
            </a:pP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major concern each blood bank </a:t>
            </a:r>
            <a:r>
              <a:rPr dirty="0" u="none" sz="1200" b="0">
                <a:latin typeface="Calibri"/>
                <a:cs typeface="Calibri"/>
              </a:rPr>
              <a:t>has is to </a:t>
            </a:r>
            <a:r>
              <a:rPr dirty="0" u="none" sz="1200" spc="-5" b="0">
                <a:latin typeface="Calibri"/>
                <a:cs typeface="Calibri"/>
              </a:rPr>
              <a:t>monitor the quality of the </a:t>
            </a: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and monitor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people who donates </a:t>
            </a:r>
            <a:r>
              <a:rPr dirty="0" u="none" sz="1200" b="0">
                <a:latin typeface="Calibri"/>
                <a:cs typeface="Calibri"/>
              </a:rPr>
              <a:t>the </a:t>
            </a:r>
            <a:r>
              <a:rPr dirty="0" u="none" sz="1200" spc="-5" b="0">
                <a:latin typeface="Calibri"/>
                <a:cs typeface="Calibri"/>
              </a:rPr>
              <a:t>blood, that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10" b="0">
                <a:latin typeface="Calibri"/>
                <a:cs typeface="Calibri"/>
              </a:rPr>
              <a:t>‘donors’. </a:t>
            </a:r>
            <a:r>
              <a:rPr dirty="0" u="none" sz="1200" spc="-5" b="0">
                <a:latin typeface="Calibri"/>
                <a:cs typeface="Calibri"/>
              </a:rPr>
              <a:t>But this </a:t>
            </a:r>
            <a:r>
              <a:rPr dirty="0" u="none" sz="1200" b="0">
                <a:latin typeface="Calibri"/>
                <a:cs typeface="Calibri"/>
              </a:rPr>
              <a:t>a </a:t>
            </a:r>
            <a:r>
              <a:rPr dirty="0" u="none" sz="1200" spc="-5" b="0">
                <a:latin typeface="Calibri"/>
                <a:cs typeface="Calibri"/>
              </a:rPr>
              <a:t>tough job. The existing system </a:t>
            </a:r>
            <a:r>
              <a:rPr dirty="0" u="none" sz="1200" b="0">
                <a:latin typeface="Calibri"/>
                <a:cs typeface="Calibri"/>
              </a:rPr>
              <a:t> will </a:t>
            </a:r>
            <a:r>
              <a:rPr dirty="0" u="none" sz="1200" spc="-5" b="0">
                <a:latin typeface="Calibri"/>
                <a:cs typeface="Calibri"/>
              </a:rPr>
              <a:t>not satisfy </a:t>
            </a:r>
            <a:r>
              <a:rPr dirty="0" u="none" sz="1200" b="0">
                <a:latin typeface="Calibri"/>
                <a:cs typeface="Calibri"/>
              </a:rPr>
              <a:t>the need </a:t>
            </a:r>
            <a:r>
              <a:rPr dirty="0" u="none" sz="1200" spc="-5" b="0">
                <a:latin typeface="Calibri"/>
                <a:cs typeface="Calibri"/>
              </a:rPr>
              <a:t>of maintaining quality blood and keep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donors. To overcome </a:t>
            </a:r>
            <a:r>
              <a:rPr dirty="0" u="none" sz="1200" b="0">
                <a:latin typeface="Calibri"/>
                <a:cs typeface="Calibri"/>
              </a:rPr>
              <a:t> all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these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limitations,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we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introduced</a:t>
            </a:r>
            <a:r>
              <a:rPr dirty="0" u="none" sz="1200" b="0">
                <a:latin typeface="Calibri"/>
                <a:cs typeface="Calibri"/>
              </a:rPr>
              <a:t> a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new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called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‘Blood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Donation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Management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System’.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algn="just" marL="12700" marR="13335">
              <a:lnSpc>
                <a:spcPct val="101699"/>
              </a:lnSpc>
              <a:spcBef>
                <a:spcPts val="5"/>
              </a:spcBef>
            </a:pPr>
            <a:r>
              <a:rPr dirty="0" u="none" sz="1200" b="0">
                <a:latin typeface="Calibri"/>
                <a:cs typeface="Calibri"/>
              </a:rPr>
              <a:t>The ‘Blood Bank </a:t>
            </a:r>
            <a:r>
              <a:rPr dirty="0" u="none" sz="1200" spc="-5" b="0">
                <a:latin typeface="Calibri"/>
                <a:cs typeface="Calibri"/>
              </a:rPr>
              <a:t>Management System’ allows us </a:t>
            </a:r>
            <a:r>
              <a:rPr dirty="0" u="none" sz="1200" b="0">
                <a:latin typeface="Calibri"/>
                <a:cs typeface="Calibri"/>
              </a:rPr>
              <a:t>to </a:t>
            </a:r>
            <a:r>
              <a:rPr dirty="0" u="none" sz="1200" spc="-5" b="0">
                <a:latin typeface="Calibri"/>
                <a:cs typeface="Calibri"/>
              </a:rPr>
              <a:t>keep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quality of blood and also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keeps </a:t>
            </a:r>
            <a:r>
              <a:rPr dirty="0" u="none" sz="1200" b="0">
                <a:latin typeface="Calibri"/>
                <a:cs typeface="Calibri"/>
              </a:rPr>
              <a:t>track </a:t>
            </a:r>
            <a:r>
              <a:rPr dirty="0" u="none" sz="1200" spc="-5" b="0">
                <a:latin typeface="Calibri"/>
                <a:cs typeface="Calibri"/>
              </a:rPr>
              <a:t>of available </a:t>
            </a:r>
            <a:r>
              <a:rPr dirty="0" u="none" sz="1200" b="0">
                <a:latin typeface="Calibri"/>
                <a:cs typeface="Calibri"/>
              </a:rPr>
              <a:t>blood </a:t>
            </a:r>
            <a:r>
              <a:rPr dirty="0" u="none" sz="1200" spc="-5" b="0">
                <a:latin typeface="Calibri"/>
                <a:cs typeface="Calibri"/>
              </a:rPr>
              <a:t>when requested </a:t>
            </a:r>
            <a:r>
              <a:rPr dirty="0" u="none" sz="1200" b="0">
                <a:latin typeface="Calibri"/>
                <a:cs typeface="Calibri"/>
              </a:rPr>
              <a:t>by the </a:t>
            </a:r>
            <a:r>
              <a:rPr dirty="0" u="none" sz="1200" spc="-5" b="0">
                <a:latin typeface="Calibri"/>
                <a:cs typeface="Calibri"/>
              </a:rPr>
              <a:t>acceptor. The existing systems are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Manual systems which are time consuming and not so effective. ‘Blood </a:t>
            </a:r>
            <a:r>
              <a:rPr dirty="0" u="none" sz="1200" b="0">
                <a:latin typeface="Calibri"/>
                <a:cs typeface="Calibri"/>
              </a:rPr>
              <a:t>Bank </a:t>
            </a:r>
            <a:r>
              <a:rPr dirty="0" u="none" sz="1200" spc="-5" b="0">
                <a:latin typeface="Calibri"/>
                <a:cs typeface="Calibri"/>
              </a:rPr>
              <a:t>Management </a:t>
            </a:r>
            <a:r>
              <a:rPr dirty="0" u="none" sz="120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system’ automates the distribution of blood. This database consists of thousands of </a:t>
            </a:r>
            <a:r>
              <a:rPr dirty="0" u="none" sz="1200" spc="-10" b="0">
                <a:latin typeface="Calibri"/>
                <a:cs typeface="Calibri"/>
              </a:rPr>
              <a:t>records 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each blood bank.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algn="just" marL="12700" marR="5080">
              <a:lnSpc>
                <a:spcPct val="101899"/>
              </a:lnSpc>
            </a:pPr>
            <a:r>
              <a:rPr dirty="0" u="none" sz="1200" spc="-5" b="0">
                <a:latin typeface="Calibri"/>
                <a:cs typeface="Calibri"/>
              </a:rPr>
              <a:t>By using </a:t>
            </a:r>
            <a:r>
              <a:rPr dirty="0" u="none" sz="1200" b="0">
                <a:latin typeface="Calibri"/>
                <a:cs typeface="Calibri"/>
              </a:rPr>
              <a:t>this </a:t>
            </a:r>
            <a:r>
              <a:rPr dirty="0" u="none" sz="1200" spc="-5" b="0">
                <a:latin typeface="Calibri"/>
                <a:cs typeface="Calibri"/>
              </a:rPr>
              <a:t>system searching the available blood </a:t>
            </a:r>
            <a:r>
              <a:rPr dirty="0" u="none" sz="1200" b="0">
                <a:latin typeface="Calibri"/>
                <a:cs typeface="Calibri"/>
              </a:rPr>
              <a:t>becomes </a:t>
            </a:r>
            <a:r>
              <a:rPr dirty="0" u="none" sz="1200" spc="-5" b="0">
                <a:latin typeface="Calibri"/>
                <a:cs typeface="Calibri"/>
              </a:rPr>
              <a:t>easy and saves lot of </a:t>
            </a:r>
            <a:r>
              <a:rPr dirty="0" u="none" sz="1200" b="0">
                <a:latin typeface="Calibri"/>
                <a:cs typeface="Calibri"/>
              </a:rPr>
              <a:t>time </a:t>
            </a:r>
            <a:r>
              <a:rPr dirty="0" u="none" sz="1200" spc="-5" b="0">
                <a:latin typeface="Calibri"/>
                <a:cs typeface="Calibri"/>
              </a:rPr>
              <a:t>than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manual system. </a:t>
            </a:r>
            <a:r>
              <a:rPr dirty="0" u="none" sz="1200" b="0">
                <a:latin typeface="Calibri"/>
                <a:cs typeface="Calibri"/>
              </a:rPr>
              <a:t>It </a:t>
            </a:r>
            <a:r>
              <a:rPr dirty="0" u="none" sz="1200" spc="-5" b="0">
                <a:latin typeface="Calibri"/>
                <a:cs typeface="Calibri"/>
              </a:rPr>
              <a:t>will hoard, operate, recover and analyze information concerned with </a:t>
            </a:r>
            <a:r>
              <a:rPr dirty="0" u="none" sz="1200" b="0">
                <a:latin typeface="Calibri"/>
                <a:cs typeface="Calibri"/>
              </a:rPr>
              <a:t> the </a:t>
            </a:r>
            <a:r>
              <a:rPr dirty="0" u="none" sz="1200" spc="-5" b="0">
                <a:latin typeface="Calibri"/>
                <a:cs typeface="Calibri"/>
              </a:rPr>
              <a:t>administrative </a:t>
            </a:r>
            <a:r>
              <a:rPr dirty="0" u="none" sz="1200" b="0">
                <a:latin typeface="Calibri"/>
                <a:cs typeface="Calibri"/>
              </a:rPr>
              <a:t>and </a:t>
            </a:r>
            <a:r>
              <a:rPr dirty="0" u="none" sz="1200" spc="-5" b="0">
                <a:latin typeface="Calibri"/>
                <a:cs typeface="Calibri"/>
              </a:rPr>
              <a:t>inventory management within </a:t>
            </a:r>
            <a:r>
              <a:rPr dirty="0" u="none" sz="1200" b="0">
                <a:latin typeface="Calibri"/>
                <a:cs typeface="Calibri"/>
              </a:rPr>
              <a:t>a </a:t>
            </a:r>
            <a:r>
              <a:rPr dirty="0" u="none" sz="1200" spc="-5" b="0">
                <a:latin typeface="Calibri"/>
                <a:cs typeface="Calibri"/>
              </a:rPr>
              <a:t>blood bank. </a:t>
            </a:r>
            <a:r>
              <a:rPr dirty="0" u="none" sz="1200" b="0">
                <a:latin typeface="Calibri"/>
                <a:cs typeface="Calibri"/>
              </a:rPr>
              <a:t>This </a:t>
            </a:r>
            <a:r>
              <a:rPr dirty="0" u="none" sz="1200" spc="-5" b="0">
                <a:latin typeface="Calibri"/>
                <a:cs typeface="Calibri"/>
              </a:rPr>
              <a:t>system </a:t>
            </a:r>
            <a:r>
              <a:rPr dirty="0" u="none" sz="1200" b="0">
                <a:latin typeface="Calibri"/>
                <a:cs typeface="Calibri"/>
              </a:rPr>
              <a:t>is </a:t>
            </a:r>
            <a:r>
              <a:rPr dirty="0" u="none" sz="1200" spc="-5" b="0">
                <a:latin typeface="Calibri"/>
                <a:cs typeface="Calibri"/>
              </a:rPr>
              <a:t>developed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manner</a:t>
            </a:r>
            <a:r>
              <a:rPr dirty="0" u="none" sz="1200" spc="-5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that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it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manageable,</a:t>
            </a:r>
            <a:r>
              <a:rPr dirty="0" u="none" sz="1200" spc="-4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time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effective,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cost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effective,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flexible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and</a:t>
            </a:r>
            <a:r>
              <a:rPr dirty="0" u="none" sz="1200" spc="-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much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man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power </a:t>
            </a:r>
            <a:r>
              <a:rPr dirty="0" u="none" sz="1200" spc="-2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5" b="0">
                <a:latin typeface="Calibri"/>
                <a:cs typeface="Calibri"/>
              </a:rPr>
              <a:t> not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spc="-5" b="0">
                <a:latin typeface="Calibri"/>
                <a:cs typeface="Calibri"/>
              </a:rPr>
              <a:t>required.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505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'BloodSpecimen'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75841"/>
            <a:ext cx="6115685" cy="560768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'BloodSpecimen'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322954" indent="-335280">
              <a:lnSpc>
                <a:spcPct val="98900"/>
              </a:lnSpc>
              <a:spcBef>
                <a:spcPts val="1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 TABLE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 (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specimen_number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b_group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status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909695">
              <a:lnSpc>
                <a:spcPts val="1430"/>
              </a:lnSpc>
              <a:spcBef>
                <a:spcPts val="4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1898014">
              <a:lnSpc>
                <a:spcPts val="1420"/>
              </a:lnSpc>
              <a:spcBef>
                <a:spcPts val="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(specimen_number,</a:t>
            </a:r>
            <a:r>
              <a:rPr dirty="0" sz="1200" spc="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b_group),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(dfind_ID)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DiseaseFinder(dfind_ID)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nsolas"/>
              <a:cs typeface="Consolas"/>
            </a:endParaRPr>
          </a:p>
          <a:p>
            <a:pPr marL="17780" marR="399415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65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66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 </a:t>
            </a:r>
            <a:r>
              <a:rPr dirty="0" sz="1200" spc="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'O-'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BloodSpecimen;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223696"/>
            <a:ext cx="3632200" cy="30985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90692" cy="73908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1089406"/>
            <a:ext cx="2377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10">
                <a:latin typeface="Arial Black"/>
                <a:cs typeface="Arial Black"/>
              </a:rPr>
              <a:t> of </a:t>
            </a:r>
            <a:r>
              <a:rPr dirty="0" sz="1400" spc="-5">
                <a:latin typeface="Arial Black"/>
                <a:cs typeface="Arial Black"/>
              </a:rPr>
              <a:t>'City' 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490725"/>
            <a:ext cx="6115685" cy="379857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'City'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City_name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7780" marR="4580255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5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5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7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'Asgard'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'Paradis'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'Marley'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'Wakanda'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'Valhalla'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1600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'Madripoor'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1700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'Hogwarts'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1800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'Sokovia'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1900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'Kamar-Taj'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2000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'Gotham'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7780" marR="4497070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 Display table </a:t>
            </a:r>
            <a:r>
              <a:rPr dirty="0" sz="1200" spc="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7197661"/>
            <a:ext cx="1587500" cy="248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482" y="5629655"/>
            <a:ext cx="3162299" cy="406298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3756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'DiseaseFinder'</a:t>
            </a:r>
            <a:r>
              <a:rPr dirty="0" sz="1400" spc="5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51457"/>
            <a:ext cx="6115685" cy="39782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'DiseaseFinder'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53060" marR="2903855">
              <a:lnSpc>
                <a:spcPct val="988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dfind_name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 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dfind_PhNo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'Indiana'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'Stephen'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'Christine'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'Gwen'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'Viktor'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9693959679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'Skywalker'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'Julius'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'Kratos'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'Brutus'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9693959687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'Murdock'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9693959688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DiseaseFinder;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799"/>
            <a:ext cx="6955790" cy="10091420"/>
            <a:chOff x="304800" y="304799"/>
            <a:chExt cx="6955790" cy="10091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7856181"/>
              <a:ext cx="2565400" cy="2540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2410" y="5570181"/>
              <a:ext cx="3314700" cy="48259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1089406"/>
            <a:ext cx="34753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'Hospital_Info_1'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501393"/>
            <a:ext cx="6115685" cy="47021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'Hospital_Info_1'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574415" indent="-33528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071495">
              <a:lnSpc>
                <a:spcPts val="1420"/>
              </a:lnSpc>
              <a:spcBef>
                <a:spcPts val="5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6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(hosp_ID),</a:t>
            </a:r>
            <a:endParaRPr sz="1200">
              <a:latin typeface="Consolas"/>
              <a:cs typeface="Consolas"/>
            </a:endParaRPr>
          </a:p>
          <a:p>
            <a:pPr marL="353060" marR="1898014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8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'Hogsmeade'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1800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'Greenoaks'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'Forestpark'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'Parkland'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106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'Pinecreek'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109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'Alphaville'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1700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Hospital_Info_1;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6544055"/>
            <a:ext cx="2692400" cy="266687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02046" cy="70789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943101"/>
            <a:ext cx="34753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'Hospital_Info_2'</a:t>
            </a:r>
            <a:r>
              <a:rPr dirty="0" sz="1400" spc="-1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501393"/>
            <a:ext cx="6115685" cy="651319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'Hospital_Info_2'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3574415" indent="-335280">
              <a:lnSpc>
                <a:spcPts val="1420"/>
              </a:lnSpc>
              <a:spcBef>
                <a:spcPts val="5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hosp_ID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hosp_name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322954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hosp_needed_Bgrp</a:t>
            </a:r>
            <a:r>
              <a:rPr dirty="0" sz="1200" spc="-10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hosp_needed_qnty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36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(hosp_ID,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hosp_needed_Bgrp)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</a:t>
            </a:r>
            <a:endParaRPr sz="1200">
              <a:latin typeface="Consolas"/>
              <a:cs typeface="Consolas"/>
            </a:endParaRPr>
          </a:p>
          <a:p>
            <a:pPr algn="ctr" marR="30530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algn="ctr" marR="305308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'Springfield'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30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'Hampshire'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'Winterfell'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'Riverrun'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'Forestpark'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'Parkland'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'Pinecreek'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Hospital_Info_2;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354567"/>
            <a:ext cx="3340100" cy="184124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116329"/>
            <a:ext cx="4800346" cy="76219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5791073" cy="66878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308" y="1275854"/>
            <a:ext cx="6115685" cy="5969000"/>
          </a:xfrm>
          <a:custGeom>
            <a:avLst/>
            <a:gdLst/>
            <a:ahLst/>
            <a:cxnLst/>
            <a:rect l="l" t="t" r="r" b="b"/>
            <a:pathLst>
              <a:path w="6115684" h="5969000">
                <a:moveTo>
                  <a:pt x="6115558" y="5607431"/>
                </a:moveTo>
                <a:lnTo>
                  <a:pt x="0" y="5607431"/>
                </a:lnTo>
                <a:lnTo>
                  <a:pt x="0" y="5788774"/>
                </a:lnTo>
                <a:lnTo>
                  <a:pt x="0" y="5968606"/>
                </a:lnTo>
                <a:lnTo>
                  <a:pt x="6115558" y="5968606"/>
                </a:lnTo>
                <a:lnTo>
                  <a:pt x="6115558" y="5788774"/>
                </a:lnTo>
                <a:lnTo>
                  <a:pt x="6115558" y="5607431"/>
                </a:lnTo>
                <a:close/>
              </a:path>
              <a:path w="6115684" h="5969000">
                <a:moveTo>
                  <a:pt x="6115558" y="5244719"/>
                </a:moveTo>
                <a:lnTo>
                  <a:pt x="0" y="5244719"/>
                </a:lnTo>
                <a:lnTo>
                  <a:pt x="0" y="5426062"/>
                </a:lnTo>
                <a:lnTo>
                  <a:pt x="0" y="5607418"/>
                </a:lnTo>
                <a:lnTo>
                  <a:pt x="6115558" y="5607418"/>
                </a:lnTo>
                <a:lnTo>
                  <a:pt x="6115558" y="5426062"/>
                </a:lnTo>
                <a:lnTo>
                  <a:pt x="6115558" y="5244719"/>
                </a:lnTo>
                <a:close/>
              </a:path>
              <a:path w="6115684" h="5969000">
                <a:moveTo>
                  <a:pt x="6115558" y="4883531"/>
                </a:moveTo>
                <a:lnTo>
                  <a:pt x="0" y="4883531"/>
                </a:lnTo>
                <a:lnTo>
                  <a:pt x="0" y="5064874"/>
                </a:lnTo>
                <a:lnTo>
                  <a:pt x="0" y="5244706"/>
                </a:lnTo>
                <a:lnTo>
                  <a:pt x="6115558" y="5244706"/>
                </a:lnTo>
                <a:lnTo>
                  <a:pt x="6115558" y="5064874"/>
                </a:lnTo>
                <a:lnTo>
                  <a:pt x="6115558" y="4883531"/>
                </a:lnTo>
                <a:close/>
              </a:path>
              <a:path w="6115684" h="5969000">
                <a:moveTo>
                  <a:pt x="6115558" y="4520819"/>
                </a:moveTo>
                <a:lnTo>
                  <a:pt x="0" y="4520819"/>
                </a:lnTo>
                <a:lnTo>
                  <a:pt x="0" y="4702162"/>
                </a:lnTo>
                <a:lnTo>
                  <a:pt x="0" y="4883518"/>
                </a:lnTo>
                <a:lnTo>
                  <a:pt x="6115558" y="4883518"/>
                </a:lnTo>
                <a:lnTo>
                  <a:pt x="6115558" y="4702162"/>
                </a:lnTo>
                <a:lnTo>
                  <a:pt x="6115558" y="4520819"/>
                </a:lnTo>
                <a:close/>
              </a:path>
              <a:path w="6115684" h="5969000">
                <a:moveTo>
                  <a:pt x="6115558" y="4159631"/>
                </a:moveTo>
                <a:lnTo>
                  <a:pt x="0" y="4159631"/>
                </a:lnTo>
                <a:lnTo>
                  <a:pt x="0" y="4340974"/>
                </a:lnTo>
                <a:lnTo>
                  <a:pt x="0" y="4520806"/>
                </a:lnTo>
                <a:lnTo>
                  <a:pt x="6115558" y="4520806"/>
                </a:lnTo>
                <a:lnTo>
                  <a:pt x="6115558" y="4340974"/>
                </a:lnTo>
                <a:lnTo>
                  <a:pt x="6115558" y="4159631"/>
                </a:lnTo>
                <a:close/>
              </a:path>
              <a:path w="6115684" h="5969000">
                <a:moveTo>
                  <a:pt x="6115558" y="3254121"/>
                </a:moveTo>
                <a:lnTo>
                  <a:pt x="0" y="3254121"/>
                </a:lnTo>
                <a:lnTo>
                  <a:pt x="0" y="3435464"/>
                </a:lnTo>
                <a:lnTo>
                  <a:pt x="0" y="3616820"/>
                </a:lnTo>
                <a:lnTo>
                  <a:pt x="0" y="3796652"/>
                </a:lnTo>
                <a:lnTo>
                  <a:pt x="0" y="3977957"/>
                </a:lnTo>
                <a:lnTo>
                  <a:pt x="0" y="4159618"/>
                </a:lnTo>
                <a:lnTo>
                  <a:pt x="6115558" y="4159618"/>
                </a:lnTo>
                <a:lnTo>
                  <a:pt x="6115558" y="3435464"/>
                </a:lnTo>
                <a:lnTo>
                  <a:pt x="6115558" y="3254121"/>
                </a:lnTo>
                <a:close/>
              </a:path>
              <a:path w="6115684" h="5969000">
                <a:moveTo>
                  <a:pt x="6115558" y="2711577"/>
                </a:moveTo>
                <a:lnTo>
                  <a:pt x="0" y="2711577"/>
                </a:lnTo>
                <a:lnTo>
                  <a:pt x="0" y="2892933"/>
                </a:lnTo>
                <a:lnTo>
                  <a:pt x="0" y="3072752"/>
                </a:lnTo>
                <a:lnTo>
                  <a:pt x="0" y="3254108"/>
                </a:lnTo>
                <a:lnTo>
                  <a:pt x="6115558" y="3254108"/>
                </a:lnTo>
                <a:lnTo>
                  <a:pt x="6115558" y="3072752"/>
                </a:lnTo>
                <a:lnTo>
                  <a:pt x="6115558" y="2892933"/>
                </a:lnTo>
                <a:lnTo>
                  <a:pt x="6115558" y="2711577"/>
                </a:lnTo>
                <a:close/>
              </a:path>
              <a:path w="6115684" h="5969000">
                <a:moveTo>
                  <a:pt x="6115558" y="1987677"/>
                </a:moveTo>
                <a:lnTo>
                  <a:pt x="0" y="1987677"/>
                </a:lnTo>
                <a:lnTo>
                  <a:pt x="0" y="2169020"/>
                </a:lnTo>
                <a:lnTo>
                  <a:pt x="0" y="2348852"/>
                </a:lnTo>
                <a:lnTo>
                  <a:pt x="0" y="2530208"/>
                </a:lnTo>
                <a:lnTo>
                  <a:pt x="0" y="2711564"/>
                </a:lnTo>
                <a:lnTo>
                  <a:pt x="6115558" y="2711564"/>
                </a:lnTo>
                <a:lnTo>
                  <a:pt x="6115558" y="2530208"/>
                </a:lnTo>
                <a:lnTo>
                  <a:pt x="6115558" y="2348852"/>
                </a:lnTo>
                <a:lnTo>
                  <a:pt x="6115558" y="2169020"/>
                </a:lnTo>
                <a:lnTo>
                  <a:pt x="6115558" y="1987677"/>
                </a:lnTo>
                <a:close/>
              </a:path>
              <a:path w="6115684" h="5969000">
                <a:moveTo>
                  <a:pt x="6115558" y="1806003"/>
                </a:moveTo>
                <a:lnTo>
                  <a:pt x="0" y="1806003"/>
                </a:lnTo>
                <a:lnTo>
                  <a:pt x="0" y="1987664"/>
                </a:lnTo>
                <a:lnTo>
                  <a:pt x="6115558" y="1987664"/>
                </a:lnTo>
                <a:lnTo>
                  <a:pt x="6115558" y="1806003"/>
                </a:lnTo>
                <a:close/>
              </a:path>
              <a:path w="6115684" h="5969000">
                <a:moveTo>
                  <a:pt x="6115558" y="1444752"/>
                </a:moveTo>
                <a:lnTo>
                  <a:pt x="0" y="1444752"/>
                </a:lnTo>
                <a:lnTo>
                  <a:pt x="0" y="1624571"/>
                </a:lnTo>
                <a:lnTo>
                  <a:pt x="0" y="1805927"/>
                </a:lnTo>
                <a:lnTo>
                  <a:pt x="6115558" y="1805927"/>
                </a:lnTo>
                <a:lnTo>
                  <a:pt x="6115558" y="1624571"/>
                </a:lnTo>
                <a:lnTo>
                  <a:pt x="6115558" y="1444752"/>
                </a:lnTo>
                <a:close/>
              </a:path>
              <a:path w="6115684" h="5969000">
                <a:moveTo>
                  <a:pt x="6115558" y="720852"/>
                </a:moveTo>
                <a:lnTo>
                  <a:pt x="0" y="720852"/>
                </a:lnTo>
                <a:lnTo>
                  <a:pt x="0" y="900671"/>
                </a:lnTo>
                <a:lnTo>
                  <a:pt x="0" y="1082027"/>
                </a:lnTo>
                <a:lnTo>
                  <a:pt x="0" y="1263383"/>
                </a:lnTo>
                <a:lnTo>
                  <a:pt x="0" y="1444739"/>
                </a:lnTo>
                <a:lnTo>
                  <a:pt x="6115558" y="1444739"/>
                </a:lnTo>
                <a:lnTo>
                  <a:pt x="6115558" y="1263383"/>
                </a:lnTo>
                <a:lnTo>
                  <a:pt x="6115558" y="1082027"/>
                </a:lnTo>
                <a:lnTo>
                  <a:pt x="6115558" y="900671"/>
                </a:lnTo>
                <a:lnTo>
                  <a:pt x="6115558" y="720852"/>
                </a:lnTo>
                <a:close/>
              </a:path>
              <a:path w="6115684" h="5969000">
                <a:moveTo>
                  <a:pt x="6115558" y="0"/>
                </a:moveTo>
                <a:lnTo>
                  <a:pt x="0" y="0"/>
                </a:lnTo>
                <a:lnTo>
                  <a:pt x="0" y="176771"/>
                </a:lnTo>
                <a:lnTo>
                  <a:pt x="0" y="358127"/>
                </a:lnTo>
                <a:lnTo>
                  <a:pt x="0" y="539483"/>
                </a:lnTo>
                <a:lnTo>
                  <a:pt x="0" y="720839"/>
                </a:lnTo>
                <a:lnTo>
                  <a:pt x="6115558" y="720839"/>
                </a:lnTo>
                <a:lnTo>
                  <a:pt x="6115558" y="539483"/>
                </a:lnTo>
                <a:lnTo>
                  <a:pt x="6115558" y="358127"/>
                </a:lnTo>
                <a:lnTo>
                  <a:pt x="6115558" y="176771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896" y="856233"/>
            <a:ext cx="5474970" cy="639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'Recipient'</a:t>
            </a:r>
            <a:r>
              <a:rPr dirty="0" sz="1400">
                <a:latin typeface="Arial Black"/>
                <a:cs typeface="Arial Black"/>
              </a:rPr>
              <a:t> </a:t>
            </a:r>
            <a:r>
              <a:rPr dirty="0" sz="1400" spc="-5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  <a:p>
            <a:pPr marL="12700" marR="2771140">
              <a:lnSpc>
                <a:spcPts val="1430"/>
              </a:lnSpc>
              <a:spcBef>
                <a:spcPts val="1470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'Recipient'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 </a:t>
            </a:r>
            <a:r>
              <a:rPr dirty="0" sz="1200" spc="-64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2435860">
              <a:lnSpc>
                <a:spcPts val="1420"/>
              </a:lnSpc>
              <a:spcBef>
                <a:spcPts val="6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reci_age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75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reci_Brgp</a:t>
            </a:r>
            <a:r>
              <a:rPr dirty="0" sz="1200" spc="-7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47980" marR="3358515">
              <a:lnSpc>
                <a:spcPct val="98900"/>
              </a:lnSpc>
              <a:spcBef>
                <a:spcPts val="1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reci_Bqnty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float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City_ID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M_id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 marR="126238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(M_id)</a:t>
            </a:r>
            <a:r>
              <a:rPr dirty="0" sz="12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BB_Manager(M_id),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FOREIGN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(City_ID)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REFERENCES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City(City_ID)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6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Alter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endParaRPr sz="1200">
              <a:latin typeface="Consolas"/>
              <a:cs typeface="Consolas"/>
            </a:endParaRPr>
          </a:p>
          <a:p>
            <a:pPr marL="12700" marR="3274695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ADD</a:t>
            </a:r>
            <a:r>
              <a:rPr dirty="0" sz="12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reci_sex</a:t>
            </a:r>
            <a:r>
              <a:rPr dirty="0" sz="1200" spc="-5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Alter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ADD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reci_reg_date</a:t>
            </a:r>
            <a:r>
              <a:rPr dirty="0" sz="12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date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2700" marR="172720">
              <a:lnSpc>
                <a:spcPts val="1420"/>
              </a:lnSpc>
              <a:spcBef>
                <a:spcPts val="6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 into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 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'Indiana'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'Bruce'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'Goku'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'2015-10-17'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'Stephen'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66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'2016-11-17'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'Itachi'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1400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'2015-04-17'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10006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'Erwin'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45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'O+'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101512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'Natasha'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'AB-'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1500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'2015-05-17'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10008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'Julius'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1300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'2015-12-14'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10009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'Hemsworth'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1100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104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'M'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'2015-02-16'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10010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'Langford'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25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'AB+'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1200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107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'F'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5">
                <a:solidFill>
                  <a:srgbClr val="CE9178"/>
                </a:solidFill>
                <a:latin typeface="Consolas"/>
                <a:cs typeface="Consolas"/>
              </a:rPr>
              <a:t>'2016-10-17'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Recipient;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308" y="7244536"/>
            <a:ext cx="6115685" cy="182245"/>
          </a:xfrm>
          <a:custGeom>
            <a:avLst/>
            <a:gdLst/>
            <a:ahLst/>
            <a:cxnLst/>
            <a:rect l="l" t="t" r="r" b="b"/>
            <a:pathLst>
              <a:path w="6115684" h="182245">
                <a:moveTo>
                  <a:pt x="6115558" y="0"/>
                </a:moveTo>
                <a:lnTo>
                  <a:pt x="0" y="0"/>
                </a:lnTo>
                <a:lnTo>
                  <a:pt x="0" y="181660"/>
                </a:lnTo>
                <a:lnTo>
                  <a:pt x="6115558" y="181660"/>
                </a:lnTo>
                <a:lnTo>
                  <a:pt x="6115558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04800" y="304799"/>
            <a:ext cx="6955790" cy="10116185"/>
            <a:chOff x="304800" y="304799"/>
            <a:chExt cx="6955790" cy="101161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7766367"/>
              <a:ext cx="6070600" cy="265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4085" y="1798954"/>
            <a:ext cx="5922645" cy="7396480"/>
            <a:chOff x="934085" y="1798954"/>
            <a:chExt cx="5922645" cy="7396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085" y="1798954"/>
              <a:ext cx="5922645" cy="73964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894204"/>
              <a:ext cx="5661659" cy="71335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7900" y="1805177"/>
              <a:ext cx="5838825" cy="7311390"/>
            </a:xfrm>
            <a:custGeom>
              <a:avLst/>
              <a:gdLst/>
              <a:ahLst/>
              <a:cxnLst/>
              <a:rect l="l" t="t" r="r" b="b"/>
              <a:pathLst>
                <a:path w="5838825" h="7311390">
                  <a:moveTo>
                    <a:pt x="5767705" y="89027"/>
                  </a:moveTo>
                  <a:lnTo>
                    <a:pt x="5749925" y="89027"/>
                  </a:lnTo>
                  <a:lnTo>
                    <a:pt x="5749925" y="7221982"/>
                  </a:lnTo>
                  <a:lnTo>
                    <a:pt x="5767705" y="7221982"/>
                  </a:lnTo>
                  <a:lnTo>
                    <a:pt x="5767705" y="89027"/>
                  </a:lnTo>
                  <a:close/>
                </a:path>
                <a:path w="5838825" h="7311390">
                  <a:moveTo>
                    <a:pt x="5767705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7222490"/>
                  </a:lnTo>
                  <a:lnTo>
                    <a:pt x="71120" y="7240270"/>
                  </a:lnTo>
                  <a:lnTo>
                    <a:pt x="5767705" y="7240270"/>
                  </a:lnTo>
                  <a:lnTo>
                    <a:pt x="5767705" y="7222490"/>
                  </a:lnTo>
                  <a:lnTo>
                    <a:pt x="88900" y="7222490"/>
                  </a:lnTo>
                  <a:lnTo>
                    <a:pt x="88900" y="88900"/>
                  </a:lnTo>
                  <a:lnTo>
                    <a:pt x="5767705" y="88900"/>
                  </a:lnTo>
                  <a:lnTo>
                    <a:pt x="5767705" y="71120"/>
                  </a:lnTo>
                  <a:close/>
                </a:path>
                <a:path w="5838825" h="7311390">
                  <a:moveTo>
                    <a:pt x="5838825" y="53467"/>
                  </a:moveTo>
                  <a:lnTo>
                    <a:pt x="5785485" y="53467"/>
                  </a:lnTo>
                  <a:lnTo>
                    <a:pt x="5785485" y="7257542"/>
                  </a:lnTo>
                  <a:lnTo>
                    <a:pt x="5838825" y="7257542"/>
                  </a:lnTo>
                  <a:lnTo>
                    <a:pt x="5838825" y="53467"/>
                  </a:lnTo>
                  <a:close/>
                </a:path>
                <a:path w="5838825" h="7311390">
                  <a:moveTo>
                    <a:pt x="5838825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7258050"/>
                  </a:lnTo>
                  <a:lnTo>
                    <a:pt x="0" y="7311390"/>
                  </a:lnTo>
                  <a:lnTo>
                    <a:pt x="5838825" y="7311390"/>
                  </a:lnTo>
                  <a:lnTo>
                    <a:pt x="5838825" y="7258050"/>
                  </a:lnTo>
                  <a:lnTo>
                    <a:pt x="53340" y="7258050"/>
                  </a:lnTo>
                  <a:lnTo>
                    <a:pt x="53340" y="53340"/>
                  </a:lnTo>
                  <a:lnTo>
                    <a:pt x="5838825" y="53340"/>
                  </a:lnTo>
                  <a:lnTo>
                    <a:pt x="5838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7082" y="882141"/>
            <a:ext cx="1414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850899"/>
            <a:ext cx="3975100" cy="4063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5339079"/>
            <a:ext cx="5219700" cy="28067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856233"/>
            <a:ext cx="3534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--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Creation</a:t>
            </a:r>
            <a:r>
              <a:rPr dirty="0" sz="1400" spc="-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of</a:t>
            </a:r>
            <a:r>
              <a:rPr dirty="0" sz="1400" spc="-5">
                <a:latin typeface="Arial Black"/>
                <a:cs typeface="Arial Black"/>
              </a:rPr>
              <a:t> 'Recording_Staff'</a:t>
            </a:r>
            <a:r>
              <a:rPr dirty="0" sz="1400" spc="-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table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08" y="1275841"/>
            <a:ext cx="6115685" cy="39782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Creation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of</a:t>
            </a:r>
            <a:r>
              <a:rPr dirty="0" sz="1200" spc="-3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'Recording_Staff'</a:t>
            </a:r>
            <a:r>
              <a:rPr dirty="0" sz="1200" spc="-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53060" marR="2987675" indent="-33528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CREATE</a:t>
            </a:r>
            <a:r>
              <a:rPr dirty="0" sz="1200" spc="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200" spc="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</a:t>
            </a:r>
            <a:r>
              <a:rPr dirty="0" sz="1200" spc="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 </a:t>
            </a:r>
            <a:r>
              <a:rPr dirty="0" sz="1200" spc="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reco_ID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PRIMARY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KEY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53060" marR="3071495">
              <a:lnSpc>
                <a:spcPts val="142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reco_Name</a:t>
            </a:r>
            <a:r>
              <a:rPr dirty="0" sz="12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varchar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NOT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200" spc="-6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reco_phNo</a:t>
            </a:r>
            <a:r>
              <a:rPr dirty="0" sz="12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380"/>
              </a:lnSpc>
            </a:pP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  <a:spcBef>
                <a:spcPts val="5"/>
              </a:spcBef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Value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insertion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2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INSERT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into</a:t>
            </a:r>
            <a:r>
              <a:rPr dirty="0" sz="12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0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VALUES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101012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'Tanjiro'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4044846553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101112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'Zenitsu'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4045856553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101212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'Inosuke'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101312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'Mitsuri'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101412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'Nezuko'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101512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'Muzan'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101612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'Akaza'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4045806553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2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101712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'Tengen'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4045816553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0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101812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'Rengoku'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4045826553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),</a:t>
            </a:r>
            <a:endParaRPr sz="1200">
              <a:latin typeface="Consolas"/>
              <a:cs typeface="Consolas"/>
            </a:endParaRPr>
          </a:p>
          <a:p>
            <a:pPr marL="353060">
              <a:lnSpc>
                <a:spcPts val="1435"/>
              </a:lnSpc>
            </a:pP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200" spc="-5">
                <a:solidFill>
                  <a:srgbClr val="B5CEA8"/>
                </a:solidFill>
                <a:latin typeface="Consolas"/>
                <a:cs typeface="Consolas"/>
              </a:rPr>
              <a:t>101912</a:t>
            </a:r>
            <a:r>
              <a:rPr dirty="0" sz="1200" spc="-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'Kokushibo'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2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B5CEA8"/>
                </a:solidFill>
                <a:latin typeface="Consolas"/>
                <a:cs typeface="Consolas"/>
              </a:rPr>
              <a:t>4045836553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Display</a:t>
            </a:r>
            <a:r>
              <a:rPr dirty="0" sz="1200" spc="-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6A9954"/>
                </a:solidFill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17780">
              <a:lnSpc>
                <a:spcPts val="1435"/>
              </a:lnSpc>
            </a:pP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2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2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from</a:t>
            </a:r>
            <a:r>
              <a:rPr dirty="0" sz="12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D3D3D3"/>
                </a:solidFill>
                <a:latin typeface="Consolas"/>
                <a:cs typeface="Consolas"/>
              </a:rPr>
              <a:t>Recording_Staff;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2800" y="5519038"/>
            <a:ext cx="5651500" cy="4483100"/>
            <a:chOff x="812800" y="5519038"/>
            <a:chExt cx="5651500" cy="4483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800" y="5519038"/>
              <a:ext cx="3276600" cy="4482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9400" y="7582788"/>
              <a:ext cx="2374900" cy="24130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807" y="1144269"/>
            <a:ext cx="2781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dirty="0" spc="-50"/>
              <a:t> </a:t>
            </a:r>
            <a:r>
              <a:rPr dirty="0"/>
              <a:t>SQL</a:t>
            </a:r>
            <a:r>
              <a:rPr dirty="0" spc="-50"/>
              <a:t> </a:t>
            </a:r>
            <a:r>
              <a:rPr dirty="0" spc="-5"/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920" y="2122677"/>
            <a:ext cx="5546725" cy="7353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1300" marR="5080" indent="-228600">
              <a:lnSpc>
                <a:spcPts val="1839"/>
              </a:lnSpc>
              <a:spcBef>
                <a:spcPts val="225"/>
              </a:spcBef>
            </a:pPr>
            <a:r>
              <a:rPr dirty="0" sz="1600" spc="-15" b="1">
                <a:latin typeface="Arial"/>
                <a:cs typeface="Arial"/>
              </a:rPr>
              <a:t>1.</a:t>
            </a:r>
            <a:r>
              <a:rPr dirty="0" sz="1600" spc="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Create a </a:t>
            </a:r>
            <a:r>
              <a:rPr dirty="0" sz="1600" b="1">
                <a:latin typeface="Arial"/>
                <a:cs typeface="Arial"/>
              </a:rPr>
              <a:t>View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" b="1">
                <a:latin typeface="Arial"/>
                <a:cs typeface="Arial"/>
              </a:rPr>
              <a:t> recipients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donors’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names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having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blood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group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registered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on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date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and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name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" b="1">
                <a:latin typeface="Arial"/>
                <a:cs typeface="Arial"/>
              </a:rPr>
              <a:t> recording staff name.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85128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920" y="8027669"/>
            <a:ext cx="5238115" cy="502284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1300" marR="5080" indent="-228600">
              <a:lnSpc>
                <a:spcPts val="1839"/>
              </a:lnSpc>
              <a:spcBef>
                <a:spcPts val="225"/>
              </a:spcBef>
            </a:pPr>
            <a:r>
              <a:rPr dirty="0" sz="1600" spc="-15" b="1">
                <a:latin typeface="Arial"/>
                <a:cs typeface="Arial"/>
              </a:rPr>
              <a:t>2. </a:t>
            </a:r>
            <a:r>
              <a:rPr dirty="0" sz="1600" spc="-5" b="1">
                <a:latin typeface="Arial"/>
                <a:cs typeface="Arial"/>
              </a:rPr>
              <a:t>Show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blood specimen </a:t>
            </a:r>
            <a:r>
              <a:rPr dirty="0" sz="1600" b="1">
                <a:latin typeface="Arial"/>
                <a:cs typeface="Arial"/>
              </a:rPr>
              <a:t>verified by </a:t>
            </a:r>
            <a:r>
              <a:rPr dirty="0" sz="1600" spc="-5" b="1">
                <a:latin typeface="Arial"/>
                <a:cs typeface="Arial"/>
              </a:rPr>
              <a:t>disease finder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Gwen </a:t>
            </a:r>
            <a:r>
              <a:rPr dirty="0" sz="1600" spc="-5" b="1">
                <a:latin typeface="Arial"/>
                <a:cs typeface="Arial"/>
              </a:rPr>
              <a:t>which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pure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(status=1).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3081781"/>
            <a:ext cx="5994400" cy="269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6392671"/>
            <a:ext cx="2894965" cy="10350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4800" y="304799"/>
            <a:ext cx="7130415" cy="10086340"/>
            <a:chOff x="304800" y="304799"/>
            <a:chExt cx="7130415" cy="100863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00" y="8752331"/>
              <a:ext cx="6622415" cy="7618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2141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920" y="2848101"/>
            <a:ext cx="5667375" cy="970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241300" marR="5080" indent="-228600">
              <a:lnSpc>
                <a:spcPct val="95900"/>
              </a:lnSpc>
              <a:spcBef>
                <a:spcPts val="175"/>
              </a:spcBef>
            </a:pPr>
            <a:r>
              <a:rPr dirty="0" sz="1600" spc="-15" b="1">
                <a:latin typeface="Arial"/>
                <a:cs typeface="Arial"/>
              </a:rPr>
              <a:t>3. </a:t>
            </a:r>
            <a:r>
              <a:rPr dirty="0" sz="1600" spc="-5" b="1">
                <a:latin typeface="Arial"/>
                <a:cs typeface="Arial"/>
              </a:rPr>
              <a:t>Show the pure blood specimen handled by BB_Manager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who also handles a recipient needing the same blood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group along with the details of the BB_Manager and 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Recipient.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55716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920" y="7070216"/>
            <a:ext cx="5670550" cy="7372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241300" marR="5080" indent="-228600">
              <a:lnSpc>
                <a:spcPct val="96000"/>
              </a:lnSpc>
              <a:spcBef>
                <a:spcPts val="170"/>
              </a:spcBef>
            </a:pPr>
            <a:r>
              <a:rPr dirty="0" sz="1600" spc="-15" b="1">
                <a:latin typeface="Arial"/>
                <a:cs typeface="Arial"/>
              </a:rPr>
              <a:t>4. </a:t>
            </a:r>
            <a:r>
              <a:rPr dirty="0" sz="1600" spc="-65" b="1">
                <a:latin typeface="Arial"/>
                <a:cs typeface="Arial"/>
              </a:rPr>
              <a:t>Show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the donors </a:t>
            </a:r>
            <a:r>
              <a:rPr dirty="0" sz="1600" spc="-50" b="1">
                <a:latin typeface="Arial"/>
                <a:cs typeface="Arial"/>
              </a:rPr>
              <a:t>having </a:t>
            </a:r>
            <a:r>
              <a:rPr dirty="0" sz="1600" spc="-55" b="1">
                <a:latin typeface="Arial"/>
                <a:cs typeface="Arial"/>
              </a:rPr>
              <a:t>the </a:t>
            </a:r>
            <a:r>
              <a:rPr dirty="0" sz="1600" spc="-60" b="1">
                <a:latin typeface="Arial"/>
                <a:cs typeface="Arial"/>
              </a:rPr>
              <a:t>same</a:t>
            </a:r>
            <a:r>
              <a:rPr dirty="0" sz="1600" spc="320" b="1">
                <a:latin typeface="Arial"/>
                <a:cs typeface="Arial"/>
              </a:rPr>
              <a:t> </a:t>
            </a:r>
            <a:r>
              <a:rPr dirty="0" sz="1600" spc="-55" b="1">
                <a:latin typeface="Arial"/>
                <a:cs typeface="Arial"/>
              </a:rPr>
              <a:t>blood groups </a:t>
            </a:r>
            <a:r>
              <a:rPr dirty="0" sz="1600" spc="-45" b="1">
                <a:latin typeface="Arial"/>
                <a:cs typeface="Arial"/>
              </a:rPr>
              <a:t>required 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-5" b="1">
                <a:latin typeface="Arial"/>
                <a:cs typeface="Arial"/>
              </a:rPr>
              <a:t> recipient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staying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same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city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along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with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recipient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details.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291589"/>
            <a:ext cx="2590673" cy="1176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800" y="4040961"/>
            <a:ext cx="6150152" cy="1104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" y="5850673"/>
            <a:ext cx="3806190" cy="10286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223" y="8079696"/>
            <a:ext cx="5683246" cy="89031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33017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920" y="3720210"/>
            <a:ext cx="5646420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1300" marR="5080" indent="-228600">
              <a:lnSpc>
                <a:spcPts val="1850"/>
              </a:lnSpc>
              <a:spcBef>
                <a:spcPts val="215"/>
              </a:spcBef>
            </a:pPr>
            <a:r>
              <a:rPr dirty="0" sz="1600" spc="-15" b="1">
                <a:latin typeface="Arial"/>
                <a:cs typeface="Arial"/>
              </a:rPr>
              <a:t>5.</a:t>
            </a:r>
            <a:r>
              <a:rPr dirty="0" sz="1600" spc="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Display</a:t>
            </a:r>
            <a:r>
              <a:rPr dirty="0" sz="1600" spc="27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the</a:t>
            </a:r>
            <a:r>
              <a:rPr dirty="0" sz="1600" spc="2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information</a:t>
            </a:r>
            <a:r>
              <a:rPr dirty="0" sz="1600" spc="27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2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Hospital_Info_1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handled</a:t>
            </a:r>
            <a:r>
              <a:rPr dirty="0" sz="1600" spc="2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by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BB_Manager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whose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ID is</a:t>
            </a:r>
            <a:r>
              <a:rPr dirty="0" sz="1600" b="1">
                <a:latin typeface="Arial"/>
                <a:cs typeface="Arial"/>
              </a:rPr>
              <a:t> 103: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99556"/>
            <a:ext cx="757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529079"/>
            <a:ext cx="3314573" cy="18326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393" y="4477771"/>
            <a:ext cx="5913401" cy="9058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" y="6007226"/>
            <a:ext cx="3370579" cy="14344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12265"/>
            <a:ext cx="1714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36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36" y="10085832"/>
                </a:lnTo>
                <a:lnTo>
                  <a:pt x="6955536" y="10079736"/>
                </a:lnTo>
                <a:lnTo>
                  <a:pt x="6955536" y="6096"/>
                </a:lnTo>
                <a:lnTo>
                  <a:pt x="695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9000" y="1793493"/>
            <a:ext cx="6145530" cy="4620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25400" marR="374015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libri"/>
                <a:cs typeface="Calibri"/>
              </a:rPr>
              <a:t>Prior to </a:t>
            </a:r>
            <a:r>
              <a:rPr dirty="0" sz="1400" spc="-5">
                <a:latin typeface="Calibri"/>
                <a:cs typeface="Calibri"/>
              </a:rPr>
              <a:t>this project, </a:t>
            </a:r>
            <a:r>
              <a:rPr dirty="0" sz="1400">
                <a:latin typeface="Calibri"/>
                <a:cs typeface="Calibri"/>
              </a:rPr>
              <a:t>a general </a:t>
            </a:r>
            <a:r>
              <a:rPr dirty="0" sz="1400" spc="-5">
                <a:latin typeface="Calibri"/>
                <a:cs typeface="Calibri"/>
              </a:rPr>
              <a:t>study of blood </a:t>
            </a:r>
            <a:r>
              <a:rPr dirty="0" sz="1400">
                <a:latin typeface="Calibri"/>
                <a:cs typeface="Calibri"/>
              </a:rPr>
              <a:t>bank </a:t>
            </a:r>
            <a:r>
              <a:rPr dirty="0" sz="1400" spc="-5">
                <a:latin typeface="Calibri"/>
                <a:cs typeface="Calibri"/>
              </a:rPr>
              <a:t>management system was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conducted from </a:t>
            </a:r>
            <a:r>
              <a:rPr dirty="0" sz="1400">
                <a:latin typeface="Calibri"/>
                <a:cs typeface="Calibri"/>
              </a:rPr>
              <a:t>recent researches </a:t>
            </a:r>
            <a:r>
              <a:rPr dirty="0" sz="1400" spc="-5">
                <a:latin typeface="Calibri"/>
                <a:cs typeface="Calibri"/>
              </a:rPr>
              <a:t>of various authors and facts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gathered 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helped</a:t>
            </a:r>
            <a:r>
              <a:rPr dirty="0" sz="1400">
                <a:latin typeface="Calibri"/>
                <a:cs typeface="Calibri"/>
              </a:rPr>
              <a:t> 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uncover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misfits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facing.</a:t>
            </a:r>
            <a:endParaRPr sz="1400">
              <a:latin typeface="Calibri"/>
              <a:cs typeface="Calibri"/>
            </a:endParaRPr>
          </a:p>
          <a:p>
            <a:pPr algn="just" marL="254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"/>
                <a:cs typeface="Calibri"/>
              </a:rPr>
              <a:t>After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proper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analyzation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these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problems,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was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then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developed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algn="just" marL="25400" marR="372745">
              <a:lnSpc>
                <a:spcPct val="101699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order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meet </a:t>
            </a:r>
            <a:r>
              <a:rPr dirty="0" sz="1400">
                <a:latin typeface="Calibri"/>
                <a:cs typeface="Calibri"/>
              </a:rPr>
              <a:t>up the needs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a more </a:t>
            </a:r>
            <a:r>
              <a:rPr dirty="0" sz="1400" spc="-5">
                <a:latin typeface="Calibri"/>
                <a:cs typeface="Calibri"/>
              </a:rPr>
              <a:t>advanced system. </a:t>
            </a:r>
            <a:r>
              <a:rPr dirty="0" sz="1400">
                <a:latin typeface="Calibri"/>
                <a:cs typeface="Calibri"/>
              </a:rPr>
              <a:t>This system is </a:t>
            </a:r>
            <a:r>
              <a:rPr dirty="0" sz="1400" spc="-5">
                <a:latin typeface="Calibri"/>
                <a:cs typeface="Calibri"/>
              </a:rPr>
              <a:t>known </a:t>
            </a:r>
            <a:r>
              <a:rPr dirty="0" sz="1400">
                <a:latin typeface="Calibri"/>
                <a:cs typeface="Calibri"/>
              </a:rPr>
              <a:t> as the </a:t>
            </a:r>
            <a:r>
              <a:rPr dirty="0" sz="1400" spc="-5">
                <a:latin typeface="Calibri"/>
                <a:cs typeface="Calibri"/>
              </a:rPr>
              <a:t>centralized </a:t>
            </a:r>
            <a:r>
              <a:rPr dirty="0" sz="1400">
                <a:latin typeface="Calibri"/>
                <a:cs typeface="Calibri"/>
              </a:rPr>
              <a:t>blood bank </a:t>
            </a:r>
            <a:r>
              <a:rPr dirty="0" sz="1400" spc="-5">
                <a:latin typeface="Calibri"/>
                <a:cs typeface="Calibri"/>
              </a:rPr>
              <a:t>repository which </a:t>
            </a:r>
            <a:r>
              <a:rPr dirty="0" sz="1400">
                <a:latin typeface="Calibri"/>
                <a:cs typeface="Calibri"/>
              </a:rPr>
              <a:t>helped in </a:t>
            </a:r>
            <a:r>
              <a:rPr dirty="0" sz="1400" spc="-5">
                <a:latin typeface="Calibri"/>
                <a:cs typeface="Calibri"/>
              </a:rPr>
              <a:t>eliminating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previous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were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facing.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banks/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Centers, </a:t>
            </a:r>
            <a:r>
              <a:rPr dirty="0" sz="1400" spc="-5">
                <a:latin typeface="Calibri"/>
                <a:cs typeface="Calibri"/>
              </a:rPr>
              <a:t>Hospitals, Patients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Blood donors will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brought together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enjoy </a:t>
            </a:r>
            <a:r>
              <a:rPr dirty="0" sz="1400">
                <a:latin typeface="Calibri"/>
                <a:cs typeface="Calibri"/>
              </a:rPr>
              <a:t> a large number </a:t>
            </a:r>
            <a:r>
              <a:rPr dirty="0" sz="1400" spc="-5">
                <a:latin typeface="Calibri"/>
                <a:cs typeface="Calibri"/>
              </a:rPr>
              <a:t>of functionalities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access a </a:t>
            </a:r>
            <a:r>
              <a:rPr dirty="0" sz="1400" spc="-5">
                <a:latin typeface="Calibri"/>
                <a:cs typeface="Calibri"/>
              </a:rPr>
              <a:t>vast amount of information,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thereby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making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reception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faster.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 marR="93980" indent="12700">
              <a:lnSpc>
                <a:spcPct val="98900"/>
              </a:lnSpc>
            </a:pPr>
            <a:r>
              <a:rPr dirty="0" sz="1400">
                <a:latin typeface="Calibri"/>
                <a:cs typeface="Calibri"/>
              </a:rPr>
              <a:t>Before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implementing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design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phase,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we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explored </a:t>
            </a:r>
            <a:r>
              <a:rPr dirty="0" sz="1400">
                <a:latin typeface="Calibri"/>
                <a:cs typeface="Calibri"/>
              </a:rPr>
              <a:t> various </a:t>
            </a:r>
            <a:r>
              <a:rPr dirty="0" sz="1400" spc="-5">
                <a:latin typeface="Calibri"/>
                <a:cs typeface="Calibri"/>
              </a:rPr>
              <a:t>features,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figure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 </a:t>
            </a:r>
            <a:r>
              <a:rPr dirty="0" sz="1400">
                <a:latin typeface="Calibri"/>
                <a:cs typeface="Calibri"/>
              </a:rPr>
              <a:t>required entities,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attributes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among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entities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make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efficient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 </a:t>
            </a:r>
            <a:r>
              <a:rPr dirty="0" sz="1400">
                <a:latin typeface="Calibri"/>
                <a:cs typeface="Calibri"/>
              </a:rPr>
              <a:t> Relationship </a:t>
            </a:r>
            <a:r>
              <a:rPr dirty="0" sz="1400" spc="-5">
                <a:latin typeface="Calibri"/>
                <a:cs typeface="Calibri"/>
              </a:rPr>
              <a:t>Diagram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(ERD).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After analyzing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requirements, We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created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20"/>
              </a:spcBef>
            </a:pPr>
            <a:r>
              <a:rPr dirty="0" sz="1400" spc="-5">
                <a:latin typeface="Calibri"/>
                <a:cs typeface="Calibri"/>
              </a:rPr>
              <a:t>our ERD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 then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converted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ERD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 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relational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model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normalized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alibri"/>
              <a:cs typeface="Calibri"/>
            </a:endParaRPr>
          </a:p>
          <a:p>
            <a:pPr marL="12700" marR="220979">
              <a:lnSpc>
                <a:spcPts val="1400"/>
              </a:lnSpc>
            </a:pPr>
            <a:r>
              <a:rPr dirty="0" sz="1400">
                <a:latin typeface="Calibri"/>
                <a:cs typeface="Calibri"/>
              </a:rPr>
              <a:t>Using </a:t>
            </a:r>
            <a:r>
              <a:rPr dirty="0" sz="1400" spc="-5">
                <a:latin typeface="Calibri"/>
                <a:cs typeface="Calibri"/>
              </a:rPr>
              <a:t>SQL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Server,</a:t>
            </a:r>
            <a:r>
              <a:rPr dirty="0" sz="1400">
                <a:latin typeface="Calibri"/>
                <a:cs typeface="Calibri"/>
              </a:rPr>
              <a:t> We </a:t>
            </a:r>
            <a:r>
              <a:rPr dirty="0" sz="1400" spc="-5">
                <a:latin typeface="Calibri"/>
                <a:cs typeface="Calibri"/>
              </a:rPr>
              <a:t>have</a:t>
            </a:r>
            <a:r>
              <a:rPr dirty="0" sz="1400">
                <a:latin typeface="Calibri"/>
                <a:cs typeface="Calibri"/>
              </a:rPr>
              <a:t> created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tables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 </a:t>
            </a:r>
            <a:r>
              <a:rPr dirty="0" sz="1400" spc="-5">
                <a:latin typeface="Calibri"/>
                <a:cs typeface="Calibri"/>
              </a:rPr>
              <a:t>database</a:t>
            </a:r>
            <a:r>
              <a:rPr dirty="0" sz="1400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inserted </a:t>
            </a:r>
            <a:r>
              <a:rPr dirty="0" sz="1400" spc="-5">
                <a:latin typeface="Calibri"/>
                <a:cs typeface="Calibri"/>
              </a:rPr>
              <a:t>some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sample</a:t>
            </a:r>
            <a:r>
              <a:rPr dirty="0" sz="1400">
                <a:latin typeface="Calibri"/>
                <a:cs typeface="Calibri"/>
              </a:rPr>
              <a:t> values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tables.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Finally,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executed </a:t>
            </a:r>
            <a:r>
              <a:rPr dirty="0" sz="1400" spc="-5">
                <a:latin typeface="Calibri"/>
                <a:cs typeface="Calibri"/>
              </a:rPr>
              <a:t>sample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queries on</a:t>
            </a:r>
            <a:r>
              <a:rPr dirty="0" sz="1400">
                <a:latin typeface="Calibri"/>
                <a:cs typeface="Calibri"/>
              </a:rPr>
              <a:t> 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check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 </a:t>
            </a:r>
            <a:r>
              <a:rPr dirty="0" sz="1400" spc="-5">
                <a:latin typeface="Calibri"/>
                <a:cs typeface="Calibri"/>
              </a:rPr>
              <a:t>performance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retrieving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useful </a:t>
            </a:r>
            <a:r>
              <a:rPr dirty="0" sz="1400">
                <a:latin typeface="Calibri"/>
                <a:cs typeface="Calibri"/>
              </a:rPr>
              <a:t>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accurately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400">
                <a:latin typeface="Calibri"/>
                <a:cs typeface="Calibri"/>
              </a:rPr>
              <a:t>efficiently.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293621"/>
            <a:ext cx="5732780" cy="785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dirty="0" u="heavy" sz="20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12700" marR="521970">
              <a:lnSpc>
                <a:spcPct val="101899"/>
              </a:lnSpc>
            </a:pPr>
            <a:r>
              <a:rPr dirty="0" sz="1600" spc="-5">
                <a:latin typeface="Calibri"/>
                <a:cs typeface="Calibri"/>
              </a:rPr>
              <a:t>In total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we have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eight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entities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information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each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entity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mentioned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below: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Blood_Donor:</a:t>
            </a:r>
            <a:endParaRPr sz="1600">
              <a:latin typeface="Calibri"/>
              <a:cs typeface="Calibri"/>
            </a:endParaRPr>
          </a:p>
          <a:p>
            <a:pPr marL="469265" marR="403225">
              <a:lnSpc>
                <a:spcPts val="1960"/>
              </a:lnSpc>
              <a:spcBef>
                <a:spcPts val="70"/>
              </a:spcBef>
            </a:pPr>
            <a:r>
              <a:rPr dirty="0" sz="1600" spc="-5" i="1">
                <a:latin typeface="Calibri"/>
                <a:cs typeface="Calibri"/>
              </a:rPr>
              <a:t>(Attributes – </a:t>
            </a:r>
            <a:r>
              <a:rPr dirty="0" sz="1600" spc="-10" i="1">
                <a:latin typeface="Calibri"/>
                <a:cs typeface="Calibri"/>
              </a:rPr>
              <a:t>bd_ID, bd_name, </a:t>
            </a:r>
            <a:r>
              <a:rPr dirty="0" sz="1600" spc="-5" i="1">
                <a:latin typeface="Calibri"/>
                <a:cs typeface="Calibri"/>
              </a:rPr>
              <a:t>bd_sex, bd_age, bd_Bgroup, </a:t>
            </a:r>
            <a:r>
              <a:rPr dirty="0" sz="1600" spc="-3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bd_reg_date,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 marR="93345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donor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person </a:t>
            </a:r>
            <a:r>
              <a:rPr dirty="0" sz="1400" spc="-5">
                <a:latin typeface="Calibri"/>
                <a:cs typeface="Calibri"/>
              </a:rPr>
              <a:t>who donates </a:t>
            </a:r>
            <a:r>
              <a:rPr dirty="0" sz="1400">
                <a:latin typeface="Calibri"/>
                <a:cs typeface="Calibri"/>
              </a:rPr>
              <a:t>blood, </a:t>
            </a:r>
            <a:r>
              <a:rPr dirty="0" sz="1400" spc="-5">
                <a:latin typeface="Calibri"/>
                <a:cs typeface="Calibri"/>
              </a:rPr>
              <a:t>on donation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donor </a:t>
            </a:r>
            <a:r>
              <a:rPr dirty="0" sz="1400">
                <a:latin typeface="Calibri"/>
                <a:cs typeface="Calibri"/>
              </a:rPr>
              <a:t>id </a:t>
            </a:r>
            <a:r>
              <a:rPr dirty="0" sz="1400" spc="-5">
                <a:latin typeface="Calibri"/>
                <a:cs typeface="Calibri"/>
              </a:rPr>
              <a:t>(bd_ID)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information.</a:t>
            </a:r>
            <a:r>
              <a:rPr dirty="0" sz="1400">
                <a:latin typeface="Calibri"/>
                <a:cs typeface="Calibri"/>
              </a:rPr>
              <a:t> Other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name, </a:t>
            </a:r>
            <a:r>
              <a:rPr dirty="0" sz="1400" spc="-5">
                <a:latin typeface="Calibri"/>
                <a:cs typeface="Calibri"/>
              </a:rPr>
              <a:t>age, sex,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phone 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dates </a:t>
            </a:r>
            <a:r>
              <a:rPr dirty="0" sz="1400">
                <a:latin typeface="Calibri"/>
                <a:cs typeface="Calibri"/>
              </a:rPr>
              <a:t> will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Blood_Donor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469265" indent="-230504">
              <a:lnSpc>
                <a:spcPts val="1914"/>
              </a:lnSpc>
              <a:buAutoNum type="arabicPeriod" startAt="2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Recipient:</a:t>
            </a:r>
            <a:endParaRPr sz="1600">
              <a:latin typeface="Calibri"/>
              <a:cs typeface="Calibri"/>
            </a:endParaRPr>
          </a:p>
          <a:p>
            <a:pPr marL="469265" marR="904875">
              <a:lnSpc>
                <a:spcPts val="1960"/>
              </a:lnSpc>
              <a:spcBef>
                <a:spcPts val="2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reci_ID,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reci_name,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reci_age,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reci_Bgrp, </a:t>
            </a:r>
            <a:r>
              <a:rPr dirty="0" sz="1600" spc="-3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reci_Bqnty</a:t>
            </a:r>
            <a:r>
              <a:rPr dirty="0" sz="160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reci_sex,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reci_reg_date,</a:t>
            </a:r>
            <a:r>
              <a:rPr dirty="0" sz="1600" spc="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reci_phNo)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Recipient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</a:t>
            </a:r>
            <a:r>
              <a:rPr dirty="0" sz="1400">
                <a:latin typeface="Calibri"/>
                <a:cs typeface="Calibri"/>
              </a:rPr>
              <a:t> is given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 a </a:t>
            </a:r>
            <a:r>
              <a:rPr dirty="0" sz="1400" spc="-5">
                <a:latin typeface="Calibri"/>
                <a:cs typeface="Calibri"/>
              </a:rPr>
              <a:t>recipient </a:t>
            </a:r>
            <a:r>
              <a:rPr dirty="0" sz="1400">
                <a:latin typeface="Calibri"/>
                <a:cs typeface="Calibri"/>
              </a:rPr>
              <a:t>a recipient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(reci_ID)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recipient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</a:t>
            </a:r>
            <a:r>
              <a:rPr dirty="0" sz="1400">
                <a:latin typeface="Calibri"/>
                <a:cs typeface="Calibri"/>
              </a:rPr>
              <a:t> information. </a:t>
            </a:r>
            <a:r>
              <a:rPr dirty="0" sz="1400" spc="-5">
                <a:latin typeface="Calibri"/>
                <a:cs typeface="Calibri"/>
              </a:rPr>
              <a:t>Along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>
                <a:latin typeface="Calibri"/>
                <a:cs typeface="Calibri"/>
              </a:rPr>
              <a:t> 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name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,age,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sex,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(needed),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quantity(needed)</a:t>
            </a:r>
            <a:r>
              <a:rPr dirty="0" sz="1400">
                <a:latin typeface="Calibri"/>
                <a:cs typeface="Calibri"/>
              </a:rPr>
              <a:t> 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phone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number,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 </a:t>
            </a:r>
            <a:r>
              <a:rPr dirty="0" sz="1400">
                <a:latin typeface="Calibri"/>
                <a:cs typeface="Calibri"/>
              </a:rPr>
              <a:t>dates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data</a:t>
            </a:r>
            <a:r>
              <a:rPr dirty="0" sz="1400">
                <a:latin typeface="Calibri"/>
                <a:cs typeface="Calibri"/>
              </a:rPr>
              <a:t> 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under </a:t>
            </a:r>
            <a:r>
              <a:rPr dirty="0" sz="1400" spc="-5">
                <a:latin typeface="Calibri"/>
                <a:cs typeface="Calibri"/>
              </a:rPr>
              <a:t>recipient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BB_Manager: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m_ID,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m_phNo)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marR="164465">
              <a:lnSpc>
                <a:spcPct val="1018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 manager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the</a:t>
            </a:r>
            <a:r>
              <a:rPr dirty="0" sz="1400" spc="-5">
                <a:latin typeface="Calibri"/>
                <a:cs typeface="Calibri"/>
              </a:rPr>
              <a:t> person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takes</a:t>
            </a:r>
            <a:r>
              <a:rPr dirty="0" sz="1400">
                <a:latin typeface="Calibri"/>
                <a:cs typeface="Calibri"/>
              </a:rPr>
              <a:t> care</a:t>
            </a:r>
            <a:r>
              <a:rPr dirty="0" sz="1400" spc="-5">
                <a:latin typeface="Calibri"/>
                <a:cs typeface="Calibri"/>
              </a:rPr>
              <a:t>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available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samples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blood bank,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 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responsible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handling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requests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from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unique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identification </a:t>
            </a:r>
            <a:r>
              <a:rPr dirty="0" sz="1400">
                <a:latin typeface="Calibri"/>
                <a:cs typeface="Calibri"/>
              </a:rPr>
              <a:t> number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(m_ID)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>
                <a:latin typeface="Calibri"/>
                <a:cs typeface="Calibri"/>
              </a:rPr>
              <a:t> 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phone 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bank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</a:t>
            </a:r>
            <a:r>
              <a:rPr dirty="0" sz="1400">
                <a:latin typeface="Calibri"/>
                <a:cs typeface="Calibri"/>
              </a:rPr>
              <a:t> data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BB_Manager</a:t>
            </a:r>
            <a:r>
              <a:rPr dirty="0" sz="1400">
                <a:latin typeface="Calibri"/>
                <a:cs typeface="Calibri"/>
              </a:rPr>
              <a:t> entity.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80489"/>
            <a:ext cx="5690870" cy="7685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230504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Recording_Staff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reco_ID,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reco_Name,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reco_phNo)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700" marR="192405">
              <a:lnSpc>
                <a:spcPct val="1014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recording staff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person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registers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donor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recipients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Recording_Staff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entity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reco_ID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>
                <a:latin typeface="Calibri"/>
                <a:cs typeface="Calibri"/>
              </a:rPr>
              <a:t> key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-5">
                <a:latin typeface="Calibri"/>
                <a:cs typeface="Calibri"/>
              </a:rPr>
              <a:t> with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libri"/>
                <a:cs typeface="Calibri"/>
              </a:rPr>
              <a:t>recorder’s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recorder’s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phone</a:t>
            </a:r>
            <a:r>
              <a:rPr dirty="0" sz="1400" spc="-5">
                <a:latin typeface="Calibri"/>
                <a:cs typeface="Calibri"/>
              </a:rPr>
              <a:t> number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also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stored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"/>
                <a:cs typeface="Calibri"/>
              </a:rPr>
              <a:t>base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Recording_Staff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BloodSpecimen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–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specimen_number,</a:t>
            </a:r>
            <a:r>
              <a:rPr dirty="0" sz="1600" spc="-1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b_group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,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status)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In data </a:t>
            </a:r>
            <a:r>
              <a:rPr dirty="0" sz="1400" spc="-5">
                <a:latin typeface="Calibri"/>
                <a:cs typeface="Calibri"/>
              </a:rPr>
              <a:t>base, </a:t>
            </a:r>
            <a:r>
              <a:rPr dirty="0" sz="1400">
                <a:latin typeface="Calibri"/>
                <a:cs typeface="Calibri"/>
              </a:rPr>
              <a:t>under </a:t>
            </a:r>
            <a:r>
              <a:rPr dirty="0" sz="1400" spc="-5">
                <a:latin typeface="Calibri"/>
                <a:cs typeface="Calibri"/>
              </a:rPr>
              <a:t>Blood Specimen </a:t>
            </a:r>
            <a:r>
              <a:rPr dirty="0" sz="1400">
                <a:latin typeface="Calibri"/>
                <a:cs typeface="Calibri"/>
              </a:rPr>
              <a:t>entity 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information 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 samples which </a:t>
            </a:r>
            <a:r>
              <a:rPr dirty="0" sz="1400">
                <a:latin typeface="Calibri"/>
                <a:cs typeface="Calibri"/>
              </a:rPr>
              <a:t>are available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blood bank.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this entity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specimen_number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b_group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together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primary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along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status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attribute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show</a:t>
            </a:r>
            <a:r>
              <a:rPr dirty="0" sz="1400">
                <a:latin typeface="Calibri"/>
                <a:cs typeface="Calibri"/>
              </a:rPr>
              <a:t> if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contaminated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 not.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DiseaseFinder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-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dfind_ID,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dfind_name,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dfind_PhNo)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114935">
              <a:lnSpc>
                <a:spcPct val="101800"/>
              </a:lnSpc>
            </a:pPr>
            <a:r>
              <a:rPr dirty="0" sz="1400">
                <a:latin typeface="Calibri"/>
                <a:cs typeface="Calibri"/>
              </a:rPr>
              <a:t>In data </a:t>
            </a:r>
            <a:r>
              <a:rPr dirty="0" sz="1400" spc="-5">
                <a:latin typeface="Calibri"/>
                <a:cs typeface="Calibri"/>
              </a:rPr>
              <a:t>base </a:t>
            </a:r>
            <a:r>
              <a:rPr dirty="0" sz="1400">
                <a:latin typeface="Calibri"/>
                <a:cs typeface="Calibri"/>
              </a:rPr>
              <a:t>, under </a:t>
            </a:r>
            <a:r>
              <a:rPr dirty="0" sz="1400" spc="-5">
                <a:latin typeface="Calibri"/>
                <a:cs typeface="Calibri"/>
              </a:rPr>
              <a:t>DiseaseFinder entity </a:t>
            </a:r>
            <a:r>
              <a:rPr dirty="0" sz="1400">
                <a:latin typeface="Calibri"/>
                <a:cs typeface="Calibri"/>
              </a:rPr>
              <a:t>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information 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doctor</a:t>
            </a:r>
            <a:r>
              <a:rPr dirty="0" sz="1400">
                <a:latin typeface="Calibri"/>
                <a:cs typeface="Calibri"/>
              </a:rPr>
              <a:t> who </a:t>
            </a:r>
            <a:r>
              <a:rPr dirty="0" sz="1400" spc="-5">
                <a:latin typeface="Calibri"/>
                <a:cs typeface="Calibri"/>
              </a:rPr>
              <a:t>checks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 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kind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contaminations.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store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information, </a:t>
            </a:r>
            <a:r>
              <a:rPr dirty="0" sz="1400">
                <a:latin typeface="Calibri"/>
                <a:cs typeface="Calibri"/>
              </a:rPr>
              <a:t>we have unique </a:t>
            </a:r>
            <a:r>
              <a:rPr dirty="0" sz="1400" spc="-5">
                <a:latin typeface="Calibri"/>
                <a:cs typeface="Calibri"/>
              </a:rPr>
              <a:t>identification </a:t>
            </a:r>
            <a:r>
              <a:rPr dirty="0" sz="140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(dfind_ID) </a:t>
            </a:r>
            <a:r>
              <a:rPr dirty="0" sz="1400" spc="-1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 key.Along </a:t>
            </a:r>
            <a:r>
              <a:rPr dirty="0" sz="1400" spc="-5">
                <a:latin typeface="Calibri"/>
                <a:cs typeface="Calibri"/>
              </a:rPr>
              <a:t>with name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phone </a:t>
            </a:r>
            <a:r>
              <a:rPr dirty="0" sz="140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doctor will also </a:t>
            </a:r>
            <a:r>
              <a:rPr dirty="0" sz="1400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stored </a:t>
            </a:r>
            <a:r>
              <a:rPr dirty="0" sz="1400">
                <a:latin typeface="Calibri"/>
                <a:cs typeface="Calibri"/>
              </a:rPr>
              <a:t> under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469265" indent="-230504">
              <a:lnSpc>
                <a:spcPct val="100000"/>
              </a:lnSpc>
              <a:buAutoNum type="arabicPeriod" startAt="7"/>
              <a:tabLst>
                <a:tab pos="469900" algn="l"/>
              </a:tabLst>
            </a:pPr>
            <a:r>
              <a:rPr dirty="0" sz="1600" spc="-5" b="1">
                <a:latin typeface="Calibri"/>
                <a:cs typeface="Calibri"/>
              </a:rPr>
              <a:t>Hospital_Info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265" marR="674370">
              <a:lnSpc>
                <a:spcPct val="101899"/>
              </a:lnSpc>
            </a:pPr>
            <a:r>
              <a:rPr dirty="0" sz="1600" spc="-5" i="1">
                <a:latin typeface="Calibri"/>
                <a:cs typeface="Calibri"/>
              </a:rPr>
              <a:t>(Attributes – hosp_ID, hosp_name, hosp_needed_Bgrp, </a:t>
            </a:r>
            <a:r>
              <a:rPr dirty="0" sz="1600" spc="-3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hosp_needed_Bqnty)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12700" marR="43180">
              <a:lnSpc>
                <a:spcPct val="101899"/>
              </a:lnSpc>
            </a:pP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5">
                <a:latin typeface="Calibri"/>
                <a:cs typeface="Calibri"/>
              </a:rPr>
              <a:t> base, under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Hospital_Info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</a:t>
            </a:r>
            <a:r>
              <a:rPr dirty="0" sz="1400">
                <a:latin typeface="Calibri"/>
                <a:cs typeface="Calibri"/>
              </a:rPr>
              <a:t> we will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5">
                <a:latin typeface="Calibri"/>
                <a:cs typeface="Calibri"/>
              </a:rPr>
              <a:t> hosp_ID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hosp_needed_Bgrp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together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makes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key.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 and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blood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quantity required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380489"/>
            <a:ext cx="5807075" cy="8333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Calibri"/>
                <a:cs typeface="Calibri"/>
              </a:rPr>
              <a:t>8.</a:t>
            </a:r>
            <a:r>
              <a:rPr dirty="0" sz="1600" spc="19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City:</a:t>
            </a:r>
            <a:endParaRPr sz="16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35"/>
              </a:spcBef>
            </a:pPr>
            <a:r>
              <a:rPr dirty="0" sz="1600" spc="-5" i="1">
                <a:latin typeface="Calibri"/>
                <a:cs typeface="Calibri"/>
              </a:rPr>
              <a:t>(Attributes-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city_ID,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city_name)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3970" marR="163195">
              <a:lnSpc>
                <a:spcPct val="101699"/>
              </a:lnSpc>
            </a:pPr>
            <a:r>
              <a:rPr dirty="0" sz="140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entity 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cities</a:t>
            </a:r>
            <a:r>
              <a:rPr dirty="0" sz="1400">
                <a:latin typeface="Calibri"/>
                <a:cs typeface="Calibri"/>
              </a:rPr>
              <a:t> where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donors,</a:t>
            </a:r>
            <a:r>
              <a:rPr dirty="0" sz="1400" spc="-5">
                <a:latin typeface="Calibri"/>
                <a:cs typeface="Calibri"/>
              </a:rPr>
              <a:t> recipients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hospitals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present.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unique</a:t>
            </a:r>
            <a:r>
              <a:rPr dirty="0" sz="1400" spc="-5">
                <a:latin typeface="Calibri"/>
                <a:cs typeface="Calibri"/>
              </a:rPr>
              <a:t> identification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(City_ID)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5">
                <a:latin typeface="Calibri"/>
                <a:cs typeface="Calibri"/>
              </a:rPr>
              <a:t> used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as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primary </a:t>
            </a:r>
            <a:r>
              <a:rPr dirty="0" sz="1400">
                <a:latin typeface="Calibri"/>
                <a:cs typeface="Calibri"/>
              </a:rPr>
              <a:t>key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information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about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city.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Along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>
                <a:latin typeface="Calibri"/>
                <a:cs typeface="Calibri"/>
              </a:rPr>
              <a:t> ID </a:t>
            </a:r>
            <a:r>
              <a:rPr dirty="0" sz="1400" spc="-5">
                <a:latin typeface="Calibri"/>
                <a:cs typeface="Calibri"/>
              </a:rPr>
              <a:t>city </a:t>
            </a:r>
            <a:r>
              <a:rPr dirty="0" sz="1400">
                <a:latin typeface="Calibri"/>
                <a:cs typeface="Calibri"/>
              </a:rPr>
              <a:t> names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stored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 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10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RELATIONSHIP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BETWEEN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Hospital_Info: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92455">
              <a:lnSpc>
                <a:spcPct val="101400"/>
              </a:lnSpc>
              <a:spcBef>
                <a:spcPts val="10"/>
              </a:spcBef>
            </a:pPr>
            <a:r>
              <a:rPr dirty="0" sz="1600" spc="-5">
                <a:latin typeface="Calibri"/>
                <a:cs typeface="Calibri"/>
              </a:rPr>
              <a:t>Explanation 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have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it.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willbelong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2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Blood_Donor: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“lives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0"/>
              </a:lnSpc>
              <a:spcBef>
                <a:spcPts val="8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ts val="1960"/>
              </a:lnSpc>
              <a:spcBef>
                <a:spcPts val="2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a city, </a:t>
            </a:r>
            <a:r>
              <a:rPr dirty="0" sz="1600">
                <a:latin typeface="Calibri"/>
                <a:cs typeface="Calibri"/>
              </a:rPr>
              <a:t>many </a:t>
            </a:r>
            <a:r>
              <a:rPr dirty="0" sz="1600" spc="-5">
                <a:latin typeface="Calibri"/>
                <a:cs typeface="Calibri"/>
              </a:rPr>
              <a:t>donors can live.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donor will </a:t>
            </a:r>
            <a:r>
              <a:rPr dirty="0" sz="1600" spc="-10">
                <a:latin typeface="Calibri"/>
                <a:cs typeface="Calibri"/>
              </a:rPr>
              <a:t>belong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16535" indent="-204470">
              <a:lnSpc>
                <a:spcPts val="1914"/>
              </a:lnSpc>
              <a:buAutoNum type="arabicPeriod" startAt="3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City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Recipient: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14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“lives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679450">
              <a:lnSpc>
                <a:spcPts val="1939"/>
              </a:lnSpc>
              <a:spcBef>
                <a:spcPts val="50"/>
              </a:spcBef>
            </a:pPr>
            <a:r>
              <a:rPr dirty="0" sz="1600" spc="-5">
                <a:latin typeface="Calibri"/>
                <a:cs typeface="Calibri"/>
              </a:rPr>
              <a:t>Explanation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city, many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live.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willbelong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5">
                <a:latin typeface="Calibri"/>
                <a:cs typeface="Calibri"/>
              </a:rPr>
              <a:t> city.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 startAt="4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Recording_Staff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Donor: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“registers”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462915">
              <a:lnSpc>
                <a:spcPts val="1960"/>
              </a:lnSpc>
              <a:spcBef>
                <a:spcPts val="7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recording staff can register many donors.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register with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officer.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348485"/>
            <a:ext cx="5594350" cy="7339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Recording_Staff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Recipient: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“records”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88900">
              <a:lnSpc>
                <a:spcPts val="196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Explanation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record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recipients.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recorded by 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officer.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6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Hospital_Info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BB_Manager: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“gives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5080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bank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 handle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process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 hospitals.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place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216535" indent="-204470">
              <a:lnSpc>
                <a:spcPts val="1900"/>
              </a:lnSpc>
              <a:buAutoNum type="arabicPeriod" startAt="7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BB_Manager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Specimen: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9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“deals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7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263525">
              <a:lnSpc>
                <a:spcPts val="1960"/>
              </a:lnSpc>
              <a:spcBef>
                <a:spcPts val="30"/>
              </a:spcBef>
            </a:pPr>
            <a:r>
              <a:rPr dirty="0" sz="1600" spc="-5">
                <a:latin typeface="Calibri"/>
                <a:cs typeface="Calibri"/>
              </a:rPr>
              <a:t>Explanation =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5">
                <a:latin typeface="Calibri"/>
                <a:cs typeface="Calibri"/>
              </a:rPr>
              <a:t>Blood bank </a:t>
            </a:r>
            <a:r>
              <a:rPr dirty="0" sz="1600">
                <a:latin typeface="Calibri"/>
                <a:cs typeface="Calibri"/>
              </a:rPr>
              <a:t>manager </a:t>
            </a:r>
            <a:r>
              <a:rPr dirty="0" sz="1600" spc="-5">
                <a:latin typeface="Calibri"/>
                <a:cs typeface="Calibri"/>
              </a:rPr>
              <a:t>can manage many </a:t>
            </a:r>
            <a:r>
              <a:rPr dirty="0" sz="1600" spc="-10">
                <a:latin typeface="Calibri"/>
                <a:cs typeface="Calibri"/>
              </a:rPr>
              <a:t>blood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specimens 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will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AutoNum type="arabicPeriod" startAt="8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Recipient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BB_Manager: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“requests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to”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35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36830">
              <a:lnSpc>
                <a:spcPts val="1960"/>
              </a:lnSpc>
              <a:spcBef>
                <a:spcPts val="25"/>
              </a:spcBef>
            </a:pPr>
            <a:r>
              <a:rPr dirty="0" sz="1600" spc="-5">
                <a:latin typeface="Calibri"/>
                <a:cs typeface="Calibri"/>
              </a:rPr>
              <a:t>Explanation =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request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 and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one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handle requests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 many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216535" indent="-204470">
              <a:lnSpc>
                <a:spcPts val="1895"/>
              </a:lnSpc>
              <a:buAutoNum type="arabicPeriod" startAt="9"/>
              <a:tabLst>
                <a:tab pos="2171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Disease_finder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Blood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Specimen: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1895"/>
              </a:lnSpc>
            </a:pP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“checks”,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z="1600" spc="-1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= 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</a:t>
            </a:r>
            <a:endParaRPr sz="1600">
              <a:latin typeface="Calibri"/>
              <a:cs typeface="Calibri"/>
            </a:endParaRPr>
          </a:p>
          <a:p>
            <a:pPr marL="13970" marR="78740">
              <a:lnSpc>
                <a:spcPct val="101299"/>
              </a:lnSpc>
              <a:spcBef>
                <a:spcPts val="10"/>
              </a:spcBef>
            </a:pPr>
            <a:r>
              <a:rPr dirty="0" sz="1600" spc="-5">
                <a:latin typeface="Calibri"/>
                <a:cs typeface="Calibri"/>
              </a:rPr>
              <a:t>Explanation = A </a:t>
            </a:r>
            <a:r>
              <a:rPr dirty="0" sz="1600" spc="-10">
                <a:latin typeface="Calibri"/>
                <a:cs typeface="Calibri"/>
              </a:rPr>
              <a:t>disease </a:t>
            </a:r>
            <a:r>
              <a:rPr dirty="0" sz="1600" spc="-5">
                <a:latin typeface="Calibri"/>
                <a:cs typeface="Calibri"/>
              </a:rPr>
              <a:t>finder can check </a:t>
            </a:r>
            <a:r>
              <a:rPr dirty="0" sz="1600">
                <a:latin typeface="Calibri"/>
                <a:cs typeface="Calibri"/>
              </a:rPr>
              <a:t>many </a:t>
            </a:r>
            <a:r>
              <a:rPr dirty="0" sz="1600" spc="-5">
                <a:latin typeface="Calibri"/>
                <a:cs typeface="Calibri"/>
              </a:rPr>
              <a:t>blood samples. </a:t>
            </a:r>
            <a:r>
              <a:rPr dirty="0" sz="1600" spc="-10">
                <a:latin typeface="Calibri"/>
                <a:cs typeface="Calibri"/>
              </a:rPr>
              <a:t>One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sample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checked by one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finder.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82141"/>
            <a:ext cx="5764530" cy="850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dirty="0" u="heavy" sz="20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SCHEMAS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Donor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51130" indent="-139065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15176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Recording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Recording staff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Donor.</a:t>
            </a:r>
            <a:endParaRPr sz="1600">
              <a:latin typeface="Calibri"/>
              <a:cs typeface="Calibri"/>
            </a:endParaRPr>
          </a:p>
          <a:p>
            <a:pPr algn="just" marL="13970" marR="31750" indent="-190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9748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5">
                <a:latin typeface="Calibri"/>
                <a:cs typeface="Calibri"/>
              </a:rPr>
              <a:t> 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>
                <a:latin typeface="Calibri"/>
                <a:cs typeface="Calibri"/>
              </a:rPr>
              <a:t> 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Recipient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698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8034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Recording </a:t>
            </a:r>
            <a:r>
              <a:rPr dirty="0" sz="1600">
                <a:latin typeface="Calibri"/>
                <a:cs typeface="Calibri"/>
              </a:rPr>
              <a:t>staff </a:t>
            </a:r>
            <a:r>
              <a:rPr dirty="0" sz="1600" spc="-5">
                <a:latin typeface="Calibri"/>
                <a:cs typeface="Calibri"/>
              </a:rPr>
              <a:t>and Blood Recipient is 1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 many. That’s why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Recording staff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foreign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Recipient.</a:t>
            </a:r>
            <a:endParaRPr sz="1600">
              <a:latin typeface="Calibri"/>
              <a:cs typeface="Calibri"/>
            </a:endParaRPr>
          </a:p>
          <a:p>
            <a:pPr algn="just" marL="163195" indent="-15113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16383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60"/>
              </a:spcBef>
            </a:pP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City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 key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Recipient.</a:t>
            </a:r>
            <a:endParaRPr sz="1600">
              <a:latin typeface="Calibri"/>
              <a:cs typeface="Calibri"/>
            </a:endParaRPr>
          </a:p>
          <a:p>
            <a:pPr algn="just" marL="13970" marR="15875">
              <a:lnSpc>
                <a:spcPct val="101899"/>
              </a:lnSpc>
              <a:spcBef>
                <a:spcPts val="35"/>
              </a:spcBef>
              <a:buFont typeface="Symbol"/>
              <a:buChar char=""/>
              <a:tabLst>
                <a:tab pos="15748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Blood Bank Manager and Blood Recipient is 1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to many. That’s why primary </a:t>
            </a:r>
            <a:r>
              <a:rPr dirty="0" sz="1600" spc="-10">
                <a:latin typeface="Calibri"/>
                <a:cs typeface="Calibri"/>
              </a:rPr>
              <a:t>key </a:t>
            </a:r>
            <a:r>
              <a:rPr dirty="0" sz="1600" spc="-5">
                <a:latin typeface="Calibri"/>
                <a:cs typeface="Calibri"/>
              </a:rPr>
              <a:t>of Blood Specimen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Blood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City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080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171450" algn="l"/>
              </a:tabLst>
            </a:pPr>
            <a:r>
              <a:rPr dirty="0" sz="1600" spc="-5">
                <a:latin typeface="Calibri"/>
                <a:cs typeface="Calibri"/>
              </a:rPr>
              <a:t>The relationship </a:t>
            </a:r>
            <a:r>
              <a:rPr dirty="0" sz="1600" spc="-10">
                <a:latin typeface="Calibri"/>
                <a:cs typeface="Calibri"/>
              </a:rPr>
              <a:t>between </a:t>
            </a:r>
            <a:r>
              <a:rPr dirty="0" sz="1600" spc="-5">
                <a:latin typeface="Calibri"/>
                <a:cs typeface="Calibri"/>
              </a:rPr>
              <a:t>City and Recipients, Donor, Hospital </a:t>
            </a:r>
            <a:r>
              <a:rPr dirty="0" sz="1600" spc="-10">
                <a:latin typeface="Calibri"/>
                <a:cs typeface="Calibri"/>
              </a:rPr>
              <a:t>info </a:t>
            </a:r>
            <a:r>
              <a:rPr dirty="0" sz="1600" spc="-5">
                <a:latin typeface="Calibri"/>
                <a:cs typeface="Calibri"/>
              </a:rPr>
              <a:t> are </a:t>
            </a:r>
            <a:r>
              <a:rPr dirty="0" sz="1600">
                <a:latin typeface="Calibri"/>
                <a:cs typeface="Calibri"/>
              </a:rPr>
              <a:t>all </a:t>
            </a:r>
            <a:r>
              <a:rPr dirty="0" sz="1600" spc="-5">
                <a:latin typeface="Calibri"/>
                <a:cs typeface="Calibri"/>
              </a:rPr>
              <a:t>of 1 to many. So that’s why </a:t>
            </a:r>
            <a:r>
              <a:rPr dirty="0" sz="1600" spc="-10">
                <a:latin typeface="Calibri"/>
                <a:cs typeface="Calibri"/>
              </a:rPr>
              <a:t>primary </a:t>
            </a:r>
            <a:r>
              <a:rPr dirty="0" sz="1600" spc="-5">
                <a:latin typeface="Calibri"/>
                <a:cs typeface="Calibri"/>
              </a:rPr>
              <a:t>key of City is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Recipients,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Recording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Staff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11430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23876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-5">
                <a:latin typeface="Calibri"/>
                <a:cs typeface="Calibri"/>
              </a:rPr>
              <a:t> Recording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Staff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Donor,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are</a:t>
            </a:r>
            <a:r>
              <a:rPr dirty="0" sz="1600">
                <a:latin typeface="Calibri"/>
                <a:cs typeface="Calibri"/>
              </a:rPr>
              <a:t> all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</a:t>
            </a:r>
            <a:r>
              <a:rPr dirty="0" sz="1600">
                <a:latin typeface="Calibri"/>
                <a:cs typeface="Calibri"/>
              </a:rPr>
              <a:t> 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 Recording staff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0">
                <a:latin typeface="Calibri"/>
                <a:cs typeface="Calibri"/>
              </a:rPr>
              <a:t> used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 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10">
                <a:latin typeface="Calibri"/>
                <a:cs typeface="Calibri"/>
              </a:rPr>
              <a:t>Donor</a:t>
            </a:r>
            <a:r>
              <a:rPr dirty="0" sz="1600" spc="-5">
                <a:latin typeface="Calibri"/>
                <a:cs typeface="Calibri"/>
              </a:rPr>
              <a:t> and Recipient.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Specimen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10795">
              <a:lnSpc>
                <a:spcPct val="101899"/>
              </a:lnSpc>
              <a:spcBef>
                <a:spcPts val="80"/>
              </a:spcBef>
              <a:buFont typeface="Symbol"/>
              <a:buChar char=""/>
              <a:tabLst>
                <a:tab pos="18542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Disease finder and Blood Specimen is 1 to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finder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 Specimen.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7604" y="0"/>
            <a:ext cx="1651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latin typeface="Arial MT"/>
                <a:cs typeface="Arial MT"/>
              </a:rPr>
              <a:t>l</a:t>
            </a:r>
            <a:r>
              <a:rPr dirty="0" sz="100" spc="-10">
                <a:latin typeface="Arial MT"/>
                <a:cs typeface="Arial MT"/>
              </a:rPr>
              <a:t>O</a:t>
            </a:r>
            <a:r>
              <a:rPr dirty="0" sz="100" spc="-5">
                <a:latin typeface="Arial MT"/>
                <a:cs typeface="Arial MT"/>
              </a:rPr>
              <a:t>M</a:t>
            </a:r>
            <a:r>
              <a:rPr dirty="0" sz="100" spc="-1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A</a:t>
            </a:r>
            <a:r>
              <a:rPr dirty="0" sz="100" spc="-5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5">
                <a:latin typeface="Arial MT"/>
                <a:cs typeface="Arial MT"/>
              </a:rPr>
              <a:t>c</a:t>
            </a:r>
            <a:r>
              <a:rPr dirty="0" sz="100">
                <a:latin typeface="Arial MT"/>
                <a:cs typeface="Arial MT"/>
              </a:rPr>
              <a:t>P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D</a:t>
            </a:r>
            <a:r>
              <a:rPr dirty="0" sz="100" spc="-5">
                <a:latin typeface="Arial MT"/>
                <a:cs typeface="Arial MT"/>
              </a:rPr>
              <a:t>|</a:t>
            </a:r>
            <a:r>
              <a:rPr dirty="0" sz="100" spc="-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1</a:t>
            </a:r>
            <a:r>
              <a:rPr dirty="0" sz="100">
                <a:latin typeface="Arial MT"/>
                <a:cs typeface="Arial MT"/>
              </a:rPr>
              <a:t>1</a:t>
            </a:r>
            <a:r>
              <a:rPr dirty="0" sz="100" spc="-15">
                <a:latin typeface="Arial MT"/>
                <a:cs typeface="Arial MT"/>
              </a:rPr>
              <a:t>9</a:t>
            </a:r>
            <a:r>
              <a:rPr dirty="0" sz="100">
                <a:latin typeface="Arial MT"/>
                <a:cs typeface="Arial MT"/>
              </a:rPr>
              <a:t>00</a:t>
            </a:r>
            <a:r>
              <a:rPr dirty="0" sz="100" spc="-15">
                <a:latin typeface="Arial MT"/>
                <a:cs typeface="Arial MT"/>
              </a:rPr>
              <a:t>4</a:t>
            </a:r>
            <a:r>
              <a:rPr dirty="0" sz="100">
                <a:latin typeface="Arial MT"/>
                <a:cs typeface="Arial MT"/>
              </a:rPr>
              <a:t>3</a:t>
            </a:r>
            <a:r>
              <a:rPr dirty="0" sz="100" spc="-5"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895858"/>
            <a:ext cx="5763895" cy="55225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970" marR="30480">
              <a:lnSpc>
                <a:spcPct val="101899"/>
              </a:lnSpc>
              <a:spcBef>
                <a:spcPts val="60"/>
              </a:spcBef>
              <a:buFont typeface="Symbol"/>
              <a:buChar char=""/>
              <a:tabLst>
                <a:tab pos="15621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Specimen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1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That’s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why primary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  <a:spcBef>
                <a:spcPts val="70"/>
              </a:spcBef>
            </a:pP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Bank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dirty="0" sz="1600" spc="-1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latin typeface="Calibri"/>
                <a:cs typeface="Calibri"/>
              </a:rPr>
              <a:t>Disease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Finder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080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65100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Disease finder and Blood Specimen is of 1 to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many.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Therefore,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primary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Disease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finder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Blood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Specimen.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Blood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Bank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Manager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 algn="just" marL="13970" marR="571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145415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relationship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between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Bank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Recipient, Hospital info are </a:t>
            </a:r>
            <a:r>
              <a:rPr dirty="0" sz="1600">
                <a:latin typeface="Calibri"/>
                <a:cs typeface="Calibri"/>
              </a:rPr>
              <a:t>all </a:t>
            </a:r>
            <a:r>
              <a:rPr dirty="0" sz="1600" spc="-5">
                <a:latin typeface="Calibri"/>
                <a:cs typeface="Calibri"/>
              </a:rPr>
              <a:t>of 1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many. So therefore, the primary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key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Bank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Manager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Blood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Specimen,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Recipient 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Hospital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600">
              <a:latin typeface="Calibri"/>
              <a:cs typeface="Calibri"/>
            </a:endParaRPr>
          </a:p>
          <a:p>
            <a:pPr algn="just" marL="139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Hospital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info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Table: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algn="just" marL="13970" marR="31115" indent="-1905">
              <a:lnSpc>
                <a:spcPct val="102499"/>
              </a:lnSpc>
              <a:buFont typeface="Symbol"/>
              <a:buChar char=""/>
              <a:tabLst>
                <a:tab pos="151765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City and Hospital info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1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many. That’s why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primary</a:t>
            </a:r>
            <a:r>
              <a:rPr dirty="0" sz="1600" spc="-5">
                <a:latin typeface="Calibri"/>
                <a:cs typeface="Calibri"/>
              </a:rPr>
              <a:t> 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 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Hospital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  <a:p>
            <a:pPr algn="just" marL="13970" marR="13335">
              <a:lnSpc>
                <a:spcPct val="101600"/>
              </a:lnSpc>
              <a:spcBef>
                <a:spcPts val="90"/>
              </a:spcBef>
              <a:buFont typeface="Symbol"/>
              <a:buChar char=""/>
              <a:tabLst>
                <a:tab pos="160655" algn="l"/>
              </a:tabLst>
            </a:pPr>
            <a:r>
              <a:rPr dirty="0" sz="1600" spc="-5">
                <a:latin typeface="Calibri"/>
                <a:cs typeface="Calibri"/>
              </a:rPr>
              <a:t>The relationship with Blood Bank Manager and Hospital info is 1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 many. That’s why primary </a:t>
            </a:r>
            <a:r>
              <a:rPr dirty="0" sz="1600" spc="-10">
                <a:latin typeface="Calibri"/>
                <a:cs typeface="Calibri"/>
              </a:rPr>
              <a:t>key </a:t>
            </a:r>
            <a:r>
              <a:rPr dirty="0" sz="1600" spc="-5">
                <a:latin typeface="Calibri"/>
                <a:cs typeface="Calibri"/>
              </a:rPr>
              <a:t>of Blood Bank </a:t>
            </a:r>
            <a:r>
              <a:rPr dirty="0" sz="1600">
                <a:latin typeface="Calibri"/>
                <a:cs typeface="Calibri"/>
              </a:rPr>
              <a:t>manager </a:t>
            </a:r>
            <a:r>
              <a:rPr dirty="0" sz="1600" spc="-5">
                <a:latin typeface="Calibri"/>
                <a:cs typeface="Calibri"/>
              </a:rPr>
              <a:t>is used as a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foreign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key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">
                <a:latin typeface="Calibri"/>
                <a:cs typeface="Calibri"/>
              </a:rPr>
              <a:t> Hospital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2024-05-02T16:25:22Z</dcterms:created>
  <dcterms:modified xsi:type="dcterms:W3CDTF">2024-05-02T16:25:22Z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2024-05-02T00:00:00Z</vt:filetime>
  </property>
</Properties>
</file>